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65"/>
  </p:handoutMasterIdLst>
  <p:sldIdLst>
    <p:sldId id="290" r:id="rId3"/>
    <p:sldId id="291" r:id="rId4"/>
    <p:sldId id="306" r:id="rId5"/>
    <p:sldId id="407" r:id="rId6"/>
    <p:sldId id="408" r:id="rId8"/>
    <p:sldId id="409" r:id="rId9"/>
    <p:sldId id="410" r:id="rId10"/>
    <p:sldId id="411" r:id="rId11"/>
    <p:sldId id="412" r:id="rId12"/>
    <p:sldId id="417" r:id="rId13"/>
    <p:sldId id="413" r:id="rId14"/>
    <p:sldId id="414" r:id="rId15"/>
    <p:sldId id="418" r:id="rId16"/>
    <p:sldId id="419" r:id="rId17"/>
    <p:sldId id="473" r:id="rId18"/>
    <p:sldId id="474" r:id="rId19"/>
    <p:sldId id="420" r:id="rId20"/>
    <p:sldId id="421" r:id="rId21"/>
    <p:sldId id="471" r:id="rId22"/>
    <p:sldId id="432" r:id="rId23"/>
    <p:sldId id="433" r:id="rId24"/>
    <p:sldId id="422" r:id="rId25"/>
    <p:sldId id="475" r:id="rId26"/>
    <p:sldId id="423" r:id="rId27"/>
    <p:sldId id="424" r:id="rId28"/>
    <p:sldId id="425" r:id="rId29"/>
    <p:sldId id="426" r:id="rId30"/>
    <p:sldId id="427" r:id="rId31"/>
    <p:sldId id="428" r:id="rId32"/>
    <p:sldId id="429" r:id="rId33"/>
    <p:sldId id="430" r:id="rId34"/>
    <p:sldId id="434" r:id="rId35"/>
    <p:sldId id="431" r:id="rId36"/>
    <p:sldId id="415" r:id="rId37"/>
    <p:sldId id="416" r:id="rId38"/>
    <p:sldId id="435" r:id="rId39"/>
    <p:sldId id="436" r:id="rId40"/>
    <p:sldId id="476" r:id="rId41"/>
    <p:sldId id="449" r:id="rId42"/>
    <p:sldId id="450" r:id="rId43"/>
    <p:sldId id="437" r:id="rId44"/>
    <p:sldId id="438" r:id="rId45"/>
    <p:sldId id="439" r:id="rId46"/>
    <p:sldId id="440" r:id="rId47"/>
    <p:sldId id="441" r:id="rId48"/>
    <p:sldId id="477" r:id="rId49"/>
    <p:sldId id="451" r:id="rId50"/>
    <p:sldId id="452" r:id="rId51"/>
    <p:sldId id="442" r:id="rId52"/>
    <p:sldId id="443" r:id="rId53"/>
    <p:sldId id="444" r:id="rId54"/>
    <p:sldId id="445" r:id="rId55"/>
    <p:sldId id="446" r:id="rId56"/>
    <p:sldId id="447" r:id="rId57"/>
    <p:sldId id="453" r:id="rId58"/>
    <p:sldId id="454" r:id="rId59"/>
    <p:sldId id="448" r:id="rId60"/>
    <p:sldId id="455" r:id="rId61"/>
    <p:sldId id="456" r:id="rId62"/>
    <p:sldId id="478" r:id="rId63"/>
    <p:sldId id="459" r:id="rId6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C959E1A0-D182-4392-9DF9-48DC070F13B3}">
          <p14:sldIdLst>
            <p14:sldId id="290"/>
            <p14:sldId id="291"/>
            <p14:sldId id="306"/>
            <p14:sldId id="407"/>
            <p14:sldId id="408"/>
            <p14:sldId id="409"/>
            <p14:sldId id="410"/>
            <p14:sldId id="411"/>
            <p14:sldId id="412"/>
            <p14:sldId id="417"/>
            <p14:sldId id="413"/>
            <p14:sldId id="414"/>
            <p14:sldId id="418"/>
            <p14:sldId id="419"/>
            <p14:sldId id="473"/>
            <p14:sldId id="474"/>
            <p14:sldId id="421"/>
            <p14:sldId id="471"/>
            <p14:sldId id="432"/>
            <p14:sldId id="433"/>
            <p14:sldId id="422"/>
            <p14:sldId id="475"/>
            <p14:sldId id="423"/>
            <p14:sldId id="424"/>
            <p14:sldId id="425"/>
            <p14:sldId id="426"/>
            <p14:sldId id="427"/>
            <p14:sldId id="428"/>
            <p14:sldId id="429"/>
            <p14:sldId id="430"/>
            <p14:sldId id="434"/>
            <p14:sldId id="431"/>
            <p14:sldId id="415"/>
            <p14:sldId id="416"/>
            <p14:sldId id="435"/>
            <p14:sldId id="436"/>
            <p14:sldId id="476"/>
            <p14:sldId id="449"/>
            <p14:sldId id="450"/>
            <p14:sldId id="437"/>
            <p14:sldId id="438"/>
            <p14:sldId id="439"/>
            <p14:sldId id="440"/>
            <p14:sldId id="441"/>
            <p14:sldId id="477"/>
            <p14:sldId id="451"/>
            <p14:sldId id="452"/>
            <p14:sldId id="442"/>
            <p14:sldId id="443"/>
            <p14:sldId id="444"/>
            <p14:sldId id="445"/>
            <p14:sldId id="446"/>
            <p14:sldId id="447"/>
            <p14:sldId id="453"/>
            <p14:sldId id="454"/>
            <p14:sldId id="448"/>
            <p14:sldId id="455"/>
            <p14:sldId id="456"/>
            <p14:sldId id="478"/>
            <p14:sldId id="459"/>
            <p14:sldId id="42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F7FC"/>
    <a:srgbClr val="CCFFFF"/>
    <a:srgbClr val="0099CC"/>
    <a:srgbClr val="FF66FF"/>
    <a:srgbClr val="13B913"/>
    <a:srgbClr val="32D2F2"/>
    <a:srgbClr val="44F27E"/>
    <a:srgbClr val="CFDE08"/>
    <a:srgbClr val="CC3399"/>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 d="1"/>
        <a:sy n="1" d="1"/>
      </p:scale>
      <p:origin x="0" y="0"/>
    </p:cViewPr>
  </p:notesTextViewPr>
  <p:notesViewPr>
    <p:cSldViewPr>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handoutMaster" Target="handoutMasters/handoutMaster1.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7EA6BE7-4D90-4562-8C6F-1EF2864FA4B0}" type="doc">
      <dgm:prSet loTypeId="urn:microsoft.com/office/officeart/2005/8/layout/vList3" loCatId="picture" qsTypeId="urn:microsoft.com/office/officeart/2005/8/quickstyle/simple1" qsCatId="simple" csTypeId="urn:microsoft.com/office/officeart/2005/8/colors/colorful2" csCatId="colorful" phldr="1"/>
      <dgm:spPr/>
    </dgm:pt>
    <dgm:pt modelId="{A4C9AF7D-E768-48A2-83FA-DAEA33D0CC60}">
      <dgm:prSet phldrT="[文本]" phldr="0" custT="1"/>
      <dgm:spPr>
        <a:solidFill>
          <a:srgbClr val="32D2F2"/>
        </a:solidFill>
      </dgm:spPr>
      <dgm:t>
        <a:bodyPr vert="horz" wrap="square"/>
        <a:p>
          <a:pPr algn="l">
            <a:lnSpc>
              <a:spcPct val="100000"/>
            </a:lnSpc>
            <a:spcBef>
              <a:spcPct val="0"/>
            </a:spcBef>
            <a:spcAft>
              <a:spcPct val="35000"/>
            </a:spcAft>
          </a:pPr>
          <a:r>
            <a:rPr lang="zh-CN" altLang="en-US" sz="2000" b="1" dirty="0" smtClean="0">
              <a:solidFill>
                <a:srgbClr val="002060"/>
              </a:solidFill>
            </a:rPr>
            <a:t>任务</a:t>
          </a:r>
          <a:r>
            <a:rPr lang="en-US" altLang="zh-CN" sz="2000" b="1" dirty="0" smtClean="0">
              <a:solidFill>
                <a:srgbClr val="002060"/>
              </a:solidFill>
            </a:rPr>
            <a:t>6.1 </a:t>
          </a:r>
          <a:r>
            <a:rPr lang="zh-CN" altLang="en-US" sz="2000" b="1" dirty="0" smtClean="0">
              <a:solidFill>
                <a:srgbClr val="002060"/>
              </a:solidFill>
            </a:rPr>
            <a:t>商品流通企业成本核算与管理</a:t>
          </a:r>
          <a:r>
            <a:rPr lang="zh-CN" altLang="en-US" sz="2000" b="1" dirty="0">
              <a:solidFill>
                <a:srgbClr val="002060"/>
              </a:solidFill>
            </a:rPr>
            <a:t/>
          </a:r>
          <a:endParaRPr lang="zh-CN" altLang="en-US" sz="2000" b="1" dirty="0">
            <a:solidFill>
              <a:srgbClr val="002060"/>
            </a:solidFill>
          </a:endParaRPr>
        </a:p>
      </dgm:t>
    </dgm:pt>
    <dgm:pt modelId="{209DB94D-C758-4EB5-8C46-5F20937AC3E6}" cxnId="{C8B1BE46-8404-4D32-A759-8BAF125EA606}" type="parTrans">
      <dgm:prSet/>
      <dgm:spPr/>
      <dgm:t>
        <a:bodyPr/>
        <a:lstStyle/>
        <a:p>
          <a:pPr algn="l"/>
          <a:endParaRPr lang="zh-CN" altLang="en-US" sz="2000" b="1">
            <a:solidFill>
              <a:srgbClr val="002060"/>
            </a:solidFill>
          </a:endParaRPr>
        </a:p>
      </dgm:t>
    </dgm:pt>
    <dgm:pt modelId="{8DBDCE94-CC60-4AD9-AEAE-379611E4D1E2}" cxnId="{C8B1BE46-8404-4D32-A759-8BAF125EA606}" type="sibTrans">
      <dgm:prSet/>
      <dgm:spPr/>
      <dgm:t>
        <a:bodyPr/>
        <a:lstStyle/>
        <a:p>
          <a:pPr algn="l"/>
          <a:endParaRPr lang="zh-CN" altLang="en-US" sz="2000" b="1">
            <a:solidFill>
              <a:srgbClr val="002060"/>
            </a:solidFill>
          </a:endParaRPr>
        </a:p>
      </dgm:t>
    </dgm:pt>
    <dgm:pt modelId="{451EDAE5-00DD-43EF-BBB9-CE59278B625C}">
      <dgm:prSet phldrT="[文本]" phldr="0" custT="1"/>
      <dgm:spPr>
        <a:solidFill>
          <a:schemeClr val="accent1">
            <a:lumMod val="40000"/>
            <a:lumOff val="60000"/>
          </a:schemeClr>
        </a:solidFill>
      </dgm:spPr>
      <dgm:t>
        <a:bodyPr vert="horz" wrap="square"/>
        <a:p>
          <a:pPr algn="l">
            <a:lnSpc>
              <a:spcPct val="100000"/>
            </a:lnSpc>
            <a:spcBef>
              <a:spcPct val="0"/>
            </a:spcBef>
            <a:spcAft>
              <a:spcPct val="35000"/>
            </a:spcAft>
          </a:pPr>
          <a:r>
            <a:rPr lang="zh-CN" altLang="en-US" sz="2000" b="1" dirty="0" smtClean="0">
              <a:solidFill>
                <a:srgbClr val="002060"/>
              </a:solidFill>
            </a:rPr>
            <a:t>任务</a:t>
          </a:r>
          <a:r>
            <a:rPr lang="en-US" altLang="zh-CN" sz="2000" b="1" dirty="0" smtClean="0">
              <a:solidFill>
                <a:srgbClr val="002060"/>
              </a:solidFill>
            </a:rPr>
            <a:t>6.2 </a:t>
          </a:r>
          <a:r>
            <a:rPr lang="zh-CN" altLang="en-US" sz="2000" b="1" dirty="0" smtClean="0">
              <a:solidFill>
                <a:srgbClr val="002060"/>
              </a:solidFill>
            </a:rPr>
            <a:t>交通运输企业成本核算与管理</a:t>
          </a:r>
          <a:r>
            <a:rPr lang="zh-CN" altLang="en-US" sz="2000" b="1" dirty="0">
              <a:solidFill>
                <a:srgbClr val="002060"/>
              </a:solidFill>
            </a:rPr>
            <a:t/>
          </a:r>
          <a:endParaRPr lang="zh-CN" altLang="en-US" sz="2000" b="1" dirty="0">
            <a:solidFill>
              <a:srgbClr val="002060"/>
            </a:solidFill>
          </a:endParaRPr>
        </a:p>
      </dgm:t>
    </dgm:pt>
    <dgm:pt modelId="{D593E95B-FCDF-41B9-9CBA-CF0C9BC45A75}" cxnId="{4CD3F21B-03FF-4B57-80F3-446DFEA96E2C}" type="parTrans">
      <dgm:prSet/>
      <dgm:spPr/>
      <dgm:t>
        <a:bodyPr/>
        <a:lstStyle/>
        <a:p>
          <a:pPr algn="l"/>
          <a:endParaRPr lang="zh-CN" altLang="en-US" sz="2000" b="1">
            <a:solidFill>
              <a:srgbClr val="002060"/>
            </a:solidFill>
          </a:endParaRPr>
        </a:p>
      </dgm:t>
    </dgm:pt>
    <dgm:pt modelId="{7D35A5A1-E944-4997-9E88-9678552B92CB}" cxnId="{4CD3F21B-03FF-4B57-80F3-446DFEA96E2C}" type="sibTrans">
      <dgm:prSet/>
      <dgm:spPr/>
      <dgm:t>
        <a:bodyPr/>
        <a:lstStyle/>
        <a:p>
          <a:pPr algn="l"/>
          <a:endParaRPr lang="zh-CN" altLang="en-US" sz="2000" b="1">
            <a:solidFill>
              <a:srgbClr val="002060"/>
            </a:solidFill>
          </a:endParaRPr>
        </a:p>
      </dgm:t>
    </dgm:pt>
    <dgm:pt modelId="{2EFA5F74-8FDE-40C0-B8F5-458D7EDFFAFE}">
      <dgm:prSet phldrT="[文本]" phldr="0" custT="1"/>
      <dgm:spPr/>
      <dgm:t>
        <a:bodyPr vert="horz" wrap="square"/>
        <a:p>
          <a:pPr algn="l">
            <a:lnSpc>
              <a:spcPct val="100000"/>
            </a:lnSpc>
            <a:spcBef>
              <a:spcPct val="0"/>
            </a:spcBef>
            <a:spcAft>
              <a:spcPct val="35000"/>
            </a:spcAft>
          </a:pPr>
          <a:r>
            <a:rPr lang="zh-CN" altLang="en-US" sz="2000" b="1" dirty="0" smtClean="0">
              <a:solidFill>
                <a:srgbClr val="002060"/>
              </a:solidFill>
            </a:rPr>
            <a:t>任务</a:t>
          </a:r>
          <a:r>
            <a:rPr lang="en-US" altLang="zh-CN" sz="2000" b="1" dirty="0" smtClean="0">
              <a:solidFill>
                <a:srgbClr val="002060"/>
              </a:solidFill>
            </a:rPr>
            <a:t>6.3 </a:t>
          </a:r>
          <a:r>
            <a:rPr lang="zh-CN" altLang="en-US" sz="2000" b="1" dirty="0" smtClean="0">
              <a:solidFill>
                <a:srgbClr val="002060"/>
              </a:solidFill>
            </a:rPr>
            <a:t>房地产开发企业成本核算与管理</a:t>
          </a:r>
          <a:r>
            <a:rPr lang="zh-CN" altLang="en-US" sz="2000" b="1" dirty="0">
              <a:solidFill>
                <a:srgbClr val="002060"/>
              </a:solidFill>
            </a:rPr>
            <a:t/>
          </a:r>
          <a:endParaRPr lang="zh-CN" altLang="en-US" sz="2000" b="1" dirty="0">
            <a:solidFill>
              <a:srgbClr val="002060"/>
            </a:solidFill>
          </a:endParaRPr>
        </a:p>
      </dgm:t>
    </dgm:pt>
    <dgm:pt modelId="{A6AB8790-D861-4C1C-87F7-6070106184AA}" cxnId="{3214116A-1E80-40DB-83B7-611FC3DECEA4}" type="parTrans">
      <dgm:prSet/>
      <dgm:spPr/>
      <dgm:t>
        <a:bodyPr/>
        <a:lstStyle/>
        <a:p>
          <a:pPr algn="l"/>
          <a:endParaRPr lang="zh-CN" altLang="en-US" sz="2000" b="1">
            <a:solidFill>
              <a:srgbClr val="002060"/>
            </a:solidFill>
          </a:endParaRPr>
        </a:p>
      </dgm:t>
    </dgm:pt>
    <dgm:pt modelId="{5BE603F4-3C61-4D9E-ABD6-002B79D43E60}" cxnId="{3214116A-1E80-40DB-83B7-611FC3DECEA4}" type="sibTrans">
      <dgm:prSet/>
      <dgm:spPr/>
      <dgm:t>
        <a:bodyPr/>
        <a:lstStyle/>
        <a:p>
          <a:pPr algn="l"/>
          <a:endParaRPr lang="zh-CN" altLang="en-US" sz="2000" b="1">
            <a:solidFill>
              <a:srgbClr val="002060"/>
            </a:solidFill>
          </a:endParaRPr>
        </a:p>
      </dgm:t>
    </dgm:pt>
    <dgm:pt modelId="{7D9BDAA0-C4C0-4D6C-91B0-EACC1F30EE99}">
      <dgm:prSet phldrT="[文本]" phldr="0" custT="1"/>
      <dgm:spPr>
        <a:solidFill>
          <a:srgbClr val="C4F7FC"/>
        </a:solidFill>
      </dgm:spPr>
      <dgm:t>
        <a:bodyPr vert="horz" wrap="square"/>
        <a:p>
          <a:pPr algn="l">
            <a:lnSpc>
              <a:spcPct val="100000"/>
            </a:lnSpc>
            <a:spcBef>
              <a:spcPct val="0"/>
            </a:spcBef>
            <a:spcAft>
              <a:spcPct val="35000"/>
            </a:spcAft>
          </a:pPr>
          <a:r>
            <a:rPr lang="zh-CN" altLang="en-US" sz="2000" b="1" dirty="0" smtClean="0">
              <a:solidFill>
                <a:srgbClr val="002060"/>
              </a:solidFill>
            </a:rPr>
            <a:t>任务</a:t>
          </a:r>
          <a:r>
            <a:rPr lang="en-US" altLang="zh-CN" sz="2000" b="1" dirty="0" smtClean="0">
              <a:solidFill>
                <a:srgbClr val="002060"/>
              </a:solidFill>
            </a:rPr>
            <a:t>6.4 </a:t>
          </a:r>
          <a:r>
            <a:rPr lang="zh-CN" altLang="en-US" sz="2000" b="1" dirty="0" smtClean="0">
              <a:solidFill>
                <a:srgbClr val="002060"/>
              </a:solidFill>
            </a:rPr>
            <a:t>施工企业成本核算与管理</a:t>
          </a:r>
          <a:r>
            <a:rPr lang="zh-CN" altLang="en-US" sz="2000" b="1" dirty="0">
              <a:solidFill>
                <a:srgbClr val="002060"/>
              </a:solidFill>
            </a:rPr>
            <a:t/>
          </a:r>
          <a:endParaRPr lang="zh-CN" altLang="en-US" sz="2000" b="1" dirty="0">
            <a:solidFill>
              <a:srgbClr val="002060"/>
            </a:solidFill>
          </a:endParaRPr>
        </a:p>
      </dgm:t>
    </dgm:pt>
    <dgm:pt modelId="{9312F3DE-F115-47D8-B687-0A21FE77727C}" cxnId="{EA9059F6-D6E1-4617-88B5-410238246FFA}" type="parTrans">
      <dgm:prSet/>
      <dgm:spPr/>
      <dgm:t>
        <a:bodyPr/>
        <a:lstStyle/>
        <a:p>
          <a:pPr algn="l"/>
          <a:endParaRPr lang="zh-CN" altLang="en-US" sz="2000" b="1">
            <a:solidFill>
              <a:srgbClr val="002060"/>
            </a:solidFill>
          </a:endParaRPr>
        </a:p>
      </dgm:t>
    </dgm:pt>
    <dgm:pt modelId="{F3B67E9A-56B6-4294-8F1B-2251B247B570}" cxnId="{EA9059F6-D6E1-4617-88B5-410238246FFA}" type="sibTrans">
      <dgm:prSet/>
      <dgm:spPr/>
      <dgm:t>
        <a:bodyPr/>
        <a:lstStyle/>
        <a:p>
          <a:pPr algn="l"/>
          <a:endParaRPr lang="zh-CN" altLang="en-US" sz="2000" b="1">
            <a:solidFill>
              <a:srgbClr val="002060"/>
            </a:solidFill>
          </a:endParaRPr>
        </a:p>
      </dgm:t>
    </dgm:pt>
    <dgm:pt modelId="{3965989D-F95F-427A-989F-DDEBADB80993}" type="pres">
      <dgm:prSet presAssocID="{97EA6BE7-4D90-4562-8C6F-1EF2864FA4B0}" presName="linearFlow" presStyleCnt="0">
        <dgm:presLayoutVars>
          <dgm:dir/>
          <dgm:resizeHandles val="exact"/>
        </dgm:presLayoutVars>
      </dgm:prSet>
      <dgm:spPr/>
    </dgm:pt>
    <dgm:pt modelId="{2261525F-ACBC-4883-8EE4-768F6A0FCE10}" type="pres">
      <dgm:prSet presAssocID="{A4C9AF7D-E768-48A2-83FA-DAEA33D0CC60}" presName="composite" presStyleCnt="0"/>
      <dgm:spPr/>
    </dgm:pt>
    <dgm:pt modelId="{7BC45D66-3475-40CD-B900-E14909622B91}" type="pres">
      <dgm:prSet presAssocID="{A4C9AF7D-E768-48A2-83FA-DAEA33D0CC60}" presName="imgShp" presStyleLbl="fgImgPlace1" presStyleIdx="0" presStyleCnt="4"/>
      <dgm:spPr>
        <a:solidFill>
          <a:srgbClr val="32D2F2"/>
        </a:solidFill>
        <a:effectLst>
          <a:outerShdw blurRad="50800" dist="38100" dir="5400000" algn="t" rotWithShape="0">
            <a:prstClr val="black">
              <a:alpha val="40000"/>
            </a:prstClr>
          </a:outerShdw>
        </a:effectLst>
      </dgm:spPr>
    </dgm:pt>
    <dgm:pt modelId="{A1AB6B76-88FD-4A83-96D3-95F64343632B}" type="pres">
      <dgm:prSet presAssocID="{A4C9AF7D-E768-48A2-83FA-DAEA33D0CC60}" presName="txShp" presStyleLbl="node1" presStyleIdx="0" presStyleCnt="4" custLinFactNeighborX="-650" custLinFactNeighborY="1230">
        <dgm:presLayoutVars>
          <dgm:bulletEnabled val="1"/>
        </dgm:presLayoutVars>
      </dgm:prSet>
      <dgm:spPr/>
      <dgm:t>
        <a:bodyPr/>
        <a:lstStyle/>
        <a:p>
          <a:endParaRPr lang="zh-CN" altLang="en-US"/>
        </a:p>
      </dgm:t>
    </dgm:pt>
    <dgm:pt modelId="{56745915-E32C-4A5A-9A52-8081581A3699}" type="pres">
      <dgm:prSet presAssocID="{8DBDCE94-CC60-4AD9-AEAE-379611E4D1E2}" presName="spacing" presStyleCnt="0"/>
      <dgm:spPr/>
    </dgm:pt>
    <dgm:pt modelId="{7F83350B-1565-4B63-9E90-8468ED19C864}" type="pres">
      <dgm:prSet presAssocID="{451EDAE5-00DD-43EF-BBB9-CE59278B625C}" presName="composite" presStyleCnt="0"/>
      <dgm:spPr/>
    </dgm:pt>
    <dgm:pt modelId="{F4507BB0-FC98-4E34-A58B-FDF1AB460D89}" type="pres">
      <dgm:prSet presAssocID="{451EDAE5-00DD-43EF-BBB9-CE59278B625C}" presName="imgShp" presStyleLbl="fgImgPlace1" presStyleIdx="1" presStyleCnt="4"/>
      <dgm:spPr>
        <a:solidFill>
          <a:schemeClr val="accent1">
            <a:lumMod val="40000"/>
            <a:lumOff val="60000"/>
          </a:schemeClr>
        </a:solidFill>
        <a:effectLst>
          <a:outerShdw blurRad="50800" dist="38100" dir="5400000" algn="t" rotWithShape="0">
            <a:prstClr val="black">
              <a:alpha val="40000"/>
            </a:prstClr>
          </a:outerShdw>
        </a:effectLst>
      </dgm:spPr>
    </dgm:pt>
    <dgm:pt modelId="{8E5C09A8-FD45-4745-8CC4-4CA1CBD3D467}" type="pres">
      <dgm:prSet presAssocID="{451EDAE5-00DD-43EF-BBB9-CE59278B625C}" presName="txShp" presStyleLbl="node1" presStyleIdx="1" presStyleCnt="4">
        <dgm:presLayoutVars>
          <dgm:bulletEnabled val="1"/>
        </dgm:presLayoutVars>
      </dgm:prSet>
      <dgm:spPr/>
      <dgm:t>
        <a:bodyPr/>
        <a:lstStyle/>
        <a:p>
          <a:endParaRPr lang="zh-CN" altLang="en-US"/>
        </a:p>
      </dgm:t>
    </dgm:pt>
    <dgm:pt modelId="{3063B7A1-4227-46AE-9427-68CA24586FC7}" type="pres">
      <dgm:prSet presAssocID="{7D35A5A1-E944-4997-9E88-9678552B92CB}" presName="spacing" presStyleCnt="0"/>
      <dgm:spPr/>
    </dgm:pt>
    <dgm:pt modelId="{C5E464D4-9620-4D31-89EC-4AD019E5D87B}" type="pres">
      <dgm:prSet presAssocID="{2EFA5F74-8FDE-40C0-B8F5-458D7EDFFAFE}" presName="composite" presStyleCnt="0"/>
      <dgm:spPr/>
    </dgm:pt>
    <dgm:pt modelId="{4A63D22A-B94C-44B2-BD20-93AD5E9CA51B}" type="pres">
      <dgm:prSet presAssocID="{2EFA5F74-8FDE-40C0-B8F5-458D7EDFFAFE}" presName="imgShp" presStyleLbl="fgImgPlace1" presStyleIdx="2" presStyleCnt="4"/>
      <dgm:spPr>
        <a:solidFill>
          <a:srgbClr val="CFDE08"/>
        </a:solidFill>
      </dgm:spPr>
    </dgm:pt>
    <dgm:pt modelId="{920477EA-2A29-4881-99B4-2192B688A5C3}" type="pres">
      <dgm:prSet presAssocID="{2EFA5F74-8FDE-40C0-B8F5-458D7EDFFAFE}" presName="txShp" presStyleLbl="node1" presStyleIdx="2" presStyleCnt="4">
        <dgm:presLayoutVars>
          <dgm:bulletEnabled val="1"/>
        </dgm:presLayoutVars>
      </dgm:prSet>
      <dgm:spPr/>
      <dgm:t>
        <a:bodyPr/>
        <a:lstStyle/>
        <a:p>
          <a:endParaRPr lang="zh-CN" altLang="en-US"/>
        </a:p>
      </dgm:t>
    </dgm:pt>
    <dgm:pt modelId="{FCD2A719-6A40-4A8B-83BD-582A9D43D615}" type="pres">
      <dgm:prSet presAssocID="{5BE603F4-3C61-4D9E-ABD6-002B79D43E60}" presName="spacing" presStyleCnt="0"/>
      <dgm:spPr/>
    </dgm:pt>
    <dgm:pt modelId="{8CBC8304-E0A3-42F4-A817-408B0CA8A8BD}" type="pres">
      <dgm:prSet presAssocID="{7D9BDAA0-C4C0-4D6C-91B0-EACC1F30EE99}" presName="composite" presStyleCnt="0"/>
      <dgm:spPr/>
    </dgm:pt>
    <dgm:pt modelId="{204FD5F5-1857-41FE-8B57-3DD62154ECAB}" type="pres">
      <dgm:prSet presAssocID="{7D9BDAA0-C4C0-4D6C-91B0-EACC1F30EE99}" presName="imgShp" presStyleLbl="fgImgPlace1" presStyleIdx="3" presStyleCnt="4"/>
      <dgm:spPr>
        <a:solidFill>
          <a:srgbClr val="C4F7FC"/>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pt>
    <dgm:pt modelId="{FCD51CD6-3F85-4DB4-B0A5-B529185D38AF}" type="pres">
      <dgm:prSet presAssocID="{7D9BDAA0-C4C0-4D6C-91B0-EACC1F30EE99}" presName="txShp" presStyleLbl="node1" presStyleIdx="3" presStyleCnt="4">
        <dgm:presLayoutVars>
          <dgm:bulletEnabled val="1"/>
        </dgm:presLayoutVars>
      </dgm:prSet>
      <dgm:spPr/>
      <dgm:t>
        <a:bodyPr/>
        <a:lstStyle/>
        <a:p>
          <a:endParaRPr lang="zh-CN" altLang="en-US"/>
        </a:p>
      </dgm:t>
    </dgm:pt>
  </dgm:ptLst>
  <dgm:cxnLst>
    <dgm:cxn modelId="{C8B1BE46-8404-4D32-A759-8BAF125EA606}" srcId="{97EA6BE7-4D90-4562-8C6F-1EF2864FA4B0}" destId="{A4C9AF7D-E768-48A2-83FA-DAEA33D0CC60}" srcOrd="0" destOrd="0" parTransId="{209DB94D-C758-4EB5-8C46-5F20937AC3E6}" sibTransId="{8DBDCE94-CC60-4AD9-AEAE-379611E4D1E2}"/>
    <dgm:cxn modelId="{4CD3F21B-03FF-4B57-80F3-446DFEA96E2C}" srcId="{97EA6BE7-4D90-4562-8C6F-1EF2864FA4B0}" destId="{451EDAE5-00DD-43EF-BBB9-CE59278B625C}" srcOrd="1" destOrd="0" parTransId="{D593E95B-FCDF-41B9-9CBA-CF0C9BC45A75}" sibTransId="{7D35A5A1-E944-4997-9E88-9678552B92CB}"/>
    <dgm:cxn modelId="{3214116A-1E80-40DB-83B7-611FC3DECEA4}" srcId="{97EA6BE7-4D90-4562-8C6F-1EF2864FA4B0}" destId="{2EFA5F74-8FDE-40C0-B8F5-458D7EDFFAFE}" srcOrd="2" destOrd="0" parTransId="{A6AB8790-D861-4C1C-87F7-6070106184AA}" sibTransId="{5BE603F4-3C61-4D9E-ABD6-002B79D43E60}"/>
    <dgm:cxn modelId="{EA9059F6-D6E1-4617-88B5-410238246FFA}" srcId="{97EA6BE7-4D90-4562-8C6F-1EF2864FA4B0}" destId="{7D9BDAA0-C4C0-4D6C-91B0-EACC1F30EE99}" srcOrd="3" destOrd="0" parTransId="{9312F3DE-F115-47D8-B687-0A21FE77727C}" sibTransId="{F3B67E9A-56B6-4294-8F1B-2251B247B570}"/>
    <dgm:cxn modelId="{32CFAE81-7EBF-42AA-8AE7-1936F2DB9339}" type="presOf" srcId="{97EA6BE7-4D90-4562-8C6F-1EF2864FA4B0}" destId="{3965989D-F95F-427A-989F-DDEBADB80993}" srcOrd="0" destOrd="0" presId="urn:microsoft.com/office/officeart/2005/8/layout/vList3"/>
    <dgm:cxn modelId="{0375A877-FB39-418C-8F9C-4278B7A4321A}" type="presParOf" srcId="{3965989D-F95F-427A-989F-DDEBADB80993}" destId="{2261525F-ACBC-4883-8EE4-768F6A0FCE10}" srcOrd="0" destOrd="0" presId="urn:microsoft.com/office/officeart/2005/8/layout/vList3"/>
    <dgm:cxn modelId="{523FF1B5-8047-48C1-B64E-D412722DBDE6}" type="presParOf" srcId="{2261525F-ACBC-4883-8EE4-768F6A0FCE10}" destId="{7BC45D66-3475-40CD-B900-E14909622B91}" srcOrd="0" destOrd="0" presId="urn:microsoft.com/office/officeart/2005/8/layout/vList3"/>
    <dgm:cxn modelId="{47794121-41F5-47A8-AF37-D3C4C67F0F61}" type="presParOf" srcId="{2261525F-ACBC-4883-8EE4-768F6A0FCE10}" destId="{A1AB6B76-88FD-4A83-96D3-95F64343632B}" srcOrd="1" destOrd="0" presId="urn:microsoft.com/office/officeart/2005/8/layout/vList3"/>
    <dgm:cxn modelId="{4437314E-1035-486D-A771-E9EE54F30D7F}" type="presOf" srcId="{A4C9AF7D-E768-48A2-83FA-DAEA33D0CC60}" destId="{A1AB6B76-88FD-4A83-96D3-95F64343632B}" srcOrd="0" destOrd="0" presId="urn:microsoft.com/office/officeart/2005/8/layout/vList3"/>
    <dgm:cxn modelId="{16E70A67-9821-4941-8CC8-9BEB1864F5AE}" type="presParOf" srcId="{3965989D-F95F-427A-989F-DDEBADB80993}" destId="{56745915-E32C-4A5A-9A52-8081581A3699}" srcOrd="1" destOrd="0" presId="urn:microsoft.com/office/officeart/2005/8/layout/vList3"/>
    <dgm:cxn modelId="{0FFF0BF5-0984-4172-8D6E-FE288AC1ED8E}" type="presOf" srcId="{8DBDCE94-CC60-4AD9-AEAE-379611E4D1E2}" destId="{56745915-E32C-4A5A-9A52-8081581A3699}" srcOrd="0" destOrd="0" presId="urn:microsoft.com/office/officeart/2005/8/layout/vList3"/>
    <dgm:cxn modelId="{1F0D56A5-0498-4E1E-B6D1-AE733C38B315}" type="presParOf" srcId="{3965989D-F95F-427A-989F-DDEBADB80993}" destId="{7F83350B-1565-4B63-9E90-8468ED19C864}" srcOrd="2" destOrd="0" presId="urn:microsoft.com/office/officeart/2005/8/layout/vList3"/>
    <dgm:cxn modelId="{94A89E92-1E75-4280-A135-0DC25D269592}" type="presParOf" srcId="{7F83350B-1565-4B63-9E90-8468ED19C864}" destId="{F4507BB0-FC98-4E34-A58B-FDF1AB460D89}" srcOrd="0" destOrd="2" presId="urn:microsoft.com/office/officeart/2005/8/layout/vList3"/>
    <dgm:cxn modelId="{4B7BC64C-1ACF-4135-B735-8A757A33C22B}" type="presParOf" srcId="{7F83350B-1565-4B63-9E90-8468ED19C864}" destId="{8E5C09A8-FD45-4745-8CC4-4CA1CBD3D467}" srcOrd="1" destOrd="2" presId="urn:microsoft.com/office/officeart/2005/8/layout/vList3"/>
    <dgm:cxn modelId="{5A4A735D-5C5E-4F21-8475-3E9D97D677E4}" type="presOf" srcId="{451EDAE5-00DD-43EF-BBB9-CE59278B625C}" destId="{8E5C09A8-FD45-4745-8CC4-4CA1CBD3D467}" srcOrd="0" destOrd="0" presId="urn:microsoft.com/office/officeart/2005/8/layout/vList3"/>
    <dgm:cxn modelId="{73801B89-AAC6-45FC-8C53-48BE9038430E}" type="presParOf" srcId="{3965989D-F95F-427A-989F-DDEBADB80993}" destId="{3063B7A1-4227-46AE-9427-68CA24586FC7}" srcOrd="3" destOrd="0" presId="urn:microsoft.com/office/officeart/2005/8/layout/vList3"/>
    <dgm:cxn modelId="{EE2918BD-ADB4-43BC-AE2B-693B019A14CA}" type="presOf" srcId="{7D35A5A1-E944-4997-9E88-9678552B92CB}" destId="{3063B7A1-4227-46AE-9427-68CA24586FC7}" srcOrd="0" destOrd="0" presId="urn:microsoft.com/office/officeart/2005/8/layout/vList3"/>
    <dgm:cxn modelId="{8704B844-6AEC-444B-9ED1-867225E71556}" type="presParOf" srcId="{3965989D-F95F-427A-989F-DDEBADB80993}" destId="{C5E464D4-9620-4D31-89EC-4AD019E5D87B}" srcOrd="4" destOrd="0" presId="urn:microsoft.com/office/officeart/2005/8/layout/vList3"/>
    <dgm:cxn modelId="{67AA31C6-D2A6-479F-B57A-A316989599C0}" type="presParOf" srcId="{C5E464D4-9620-4D31-89EC-4AD019E5D87B}" destId="{4A63D22A-B94C-44B2-BD20-93AD5E9CA51B}" srcOrd="0" destOrd="4" presId="urn:microsoft.com/office/officeart/2005/8/layout/vList3"/>
    <dgm:cxn modelId="{47B963F1-CA49-45BA-AF11-2A11BFD542EE}" type="presParOf" srcId="{C5E464D4-9620-4D31-89EC-4AD019E5D87B}" destId="{920477EA-2A29-4881-99B4-2192B688A5C3}" srcOrd="1" destOrd="4" presId="urn:microsoft.com/office/officeart/2005/8/layout/vList3"/>
    <dgm:cxn modelId="{E3CAFDB0-3417-44E9-84CF-9F5BD5B53C06}" type="presOf" srcId="{2EFA5F74-8FDE-40C0-B8F5-458D7EDFFAFE}" destId="{920477EA-2A29-4881-99B4-2192B688A5C3}" srcOrd="0" destOrd="0" presId="urn:microsoft.com/office/officeart/2005/8/layout/vList3"/>
    <dgm:cxn modelId="{A83B7A70-01B5-4F27-9E39-B023B90CC35D}" type="presParOf" srcId="{3965989D-F95F-427A-989F-DDEBADB80993}" destId="{FCD2A719-6A40-4A8B-83BD-582A9D43D615}" srcOrd="5" destOrd="0" presId="urn:microsoft.com/office/officeart/2005/8/layout/vList3"/>
    <dgm:cxn modelId="{4B19E276-3F8A-47E6-B535-B2538384A2FA}" type="presOf" srcId="{5BE603F4-3C61-4D9E-ABD6-002B79D43E60}" destId="{FCD2A719-6A40-4A8B-83BD-582A9D43D615}" srcOrd="0" destOrd="0" presId="urn:microsoft.com/office/officeart/2005/8/layout/vList3"/>
    <dgm:cxn modelId="{A2E07722-B4F8-44C5-9DAF-44FF60569C29}" type="presParOf" srcId="{3965989D-F95F-427A-989F-DDEBADB80993}" destId="{8CBC8304-E0A3-42F4-A817-408B0CA8A8BD}" srcOrd="6" destOrd="0" presId="urn:microsoft.com/office/officeart/2005/8/layout/vList3"/>
    <dgm:cxn modelId="{EA95ADE0-639A-46E5-8E09-FB04D9766452}" type="presParOf" srcId="{8CBC8304-E0A3-42F4-A817-408B0CA8A8BD}" destId="{204FD5F5-1857-41FE-8B57-3DD62154ECAB}" srcOrd="0" destOrd="6" presId="urn:microsoft.com/office/officeart/2005/8/layout/vList3"/>
    <dgm:cxn modelId="{F56FFB1D-6637-4780-AC5F-DF4D700273FE}" type="presParOf" srcId="{8CBC8304-E0A3-42F4-A817-408B0CA8A8BD}" destId="{FCD51CD6-3F85-4DB4-B0A5-B529185D38AF}" srcOrd="1" destOrd="6" presId="urn:microsoft.com/office/officeart/2005/8/layout/vList3"/>
    <dgm:cxn modelId="{68724E65-39C2-4261-ADB6-4D3652B3FDE2}" type="presOf" srcId="{7D9BDAA0-C4C0-4D6C-91B0-EACC1F30EE99}" destId="{FCD51CD6-3F85-4DB4-B0A5-B529185D38AF}" srcOrd="0" destOrd="0" presId="urn:microsoft.com/office/officeart/2005/8/layout/vList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2F1C2E-3678-4524-93CE-CB27C07AD3F6}" type="doc">
      <dgm:prSet loTypeId="urn:microsoft.com/office/officeart/2005/8/layout/radial6" loCatId="cycle" qsTypeId="urn:microsoft.com/office/officeart/2005/8/quickstyle/3d1" qsCatId="3D" csTypeId="urn:microsoft.com/office/officeart/2005/8/colors/accent1_2" csCatId="accent1" phldr="1"/>
      <dgm:spPr/>
      <dgm:t>
        <a:bodyPr/>
        <a:lstStyle/>
        <a:p>
          <a:endParaRPr lang="zh-CN" altLang="en-US"/>
        </a:p>
      </dgm:t>
    </dgm:pt>
    <dgm:pt modelId="{6A7F7ABC-8637-4572-9BB8-E3B02B7FA712}">
      <dgm:prSet phldrT="[文本]" custT="1"/>
      <dgm:spPr>
        <a:solidFill>
          <a:srgbClr val="0099CC"/>
        </a:solidFill>
      </dgm:spPr>
      <dgm:t>
        <a:bodyPr/>
        <a:lstStyle/>
        <a:p>
          <a:r>
            <a:rPr lang="zh-CN" altLang="en-US" sz="2000" dirty="0" smtClean="0">
              <a:solidFill>
                <a:schemeClr val="tx1">
                  <a:lumMod val="95000"/>
                  <a:lumOff val="5000"/>
                </a:schemeClr>
              </a:solidFill>
            </a:rPr>
            <a:t>商品成本</a:t>
          </a:r>
          <a:endParaRPr lang="zh-CN" altLang="en-US" sz="2000" dirty="0">
            <a:solidFill>
              <a:schemeClr val="tx1">
                <a:lumMod val="95000"/>
                <a:lumOff val="5000"/>
              </a:schemeClr>
            </a:solidFill>
          </a:endParaRPr>
        </a:p>
      </dgm:t>
    </dgm:pt>
    <dgm:pt modelId="{04D5D09C-E614-4694-96E9-8107FC44E2B5}" cxnId="{51C76DF1-9824-4C40-8613-BCAA000F9F20}" type="parTrans">
      <dgm:prSet/>
      <dgm:spPr/>
      <dgm:t>
        <a:bodyPr/>
        <a:lstStyle/>
        <a:p>
          <a:endParaRPr lang="zh-CN" altLang="en-US" sz="2000">
            <a:solidFill>
              <a:schemeClr val="tx1">
                <a:lumMod val="95000"/>
                <a:lumOff val="5000"/>
              </a:schemeClr>
            </a:solidFill>
          </a:endParaRPr>
        </a:p>
      </dgm:t>
    </dgm:pt>
    <dgm:pt modelId="{3F6713F5-5379-4E21-A98C-4CF84504B487}" cxnId="{51C76DF1-9824-4C40-8613-BCAA000F9F20}" type="sibTrans">
      <dgm:prSet/>
      <dgm:spPr/>
      <dgm:t>
        <a:bodyPr/>
        <a:lstStyle/>
        <a:p>
          <a:endParaRPr lang="zh-CN" altLang="en-US" sz="2000">
            <a:solidFill>
              <a:schemeClr val="tx1">
                <a:lumMod val="95000"/>
                <a:lumOff val="5000"/>
              </a:schemeClr>
            </a:solidFill>
          </a:endParaRPr>
        </a:p>
      </dgm:t>
    </dgm:pt>
    <dgm:pt modelId="{0A76FF25-0A2A-4888-B08E-989C2BBB3E8F}">
      <dgm:prSet phldrT="[文本]" custT="1"/>
      <dgm:spPr>
        <a:solidFill>
          <a:srgbClr val="92D050"/>
        </a:solidFill>
      </dgm:spPr>
      <dgm:t>
        <a:bodyPr/>
        <a:lstStyle/>
        <a:p>
          <a:r>
            <a:rPr lang="zh-CN" altLang="en-US" sz="2000" dirty="0" smtClean="0">
              <a:solidFill>
                <a:schemeClr val="tx1">
                  <a:lumMod val="95000"/>
                  <a:lumOff val="5000"/>
                </a:schemeClr>
              </a:solidFill>
            </a:rPr>
            <a:t>商品销售成本</a:t>
          </a:r>
          <a:endParaRPr lang="zh-CN" altLang="en-US" sz="2000" dirty="0">
            <a:solidFill>
              <a:schemeClr val="tx1">
                <a:lumMod val="95000"/>
                <a:lumOff val="5000"/>
              </a:schemeClr>
            </a:solidFill>
          </a:endParaRPr>
        </a:p>
      </dgm:t>
    </dgm:pt>
    <dgm:pt modelId="{375B6646-5381-4D09-B6F0-A1F37982B78D}" cxnId="{77E031FD-515D-4BE0-9D03-A29BA5A32626}" type="parTrans">
      <dgm:prSet/>
      <dgm:spPr/>
      <dgm:t>
        <a:bodyPr/>
        <a:lstStyle/>
        <a:p>
          <a:endParaRPr lang="zh-CN" altLang="en-US" sz="2000">
            <a:solidFill>
              <a:schemeClr val="tx1">
                <a:lumMod val="95000"/>
                <a:lumOff val="5000"/>
              </a:schemeClr>
            </a:solidFill>
          </a:endParaRPr>
        </a:p>
      </dgm:t>
    </dgm:pt>
    <dgm:pt modelId="{FFD61115-A1DB-444A-B8B2-51EF5C209DD3}" cxnId="{77E031FD-515D-4BE0-9D03-A29BA5A32626}" type="sibTrans">
      <dgm:prSet/>
      <dgm:spPr>
        <a:solidFill>
          <a:schemeClr val="accent4">
            <a:lumMod val="40000"/>
            <a:lumOff val="60000"/>
          </a:schemeClr>
        </a:solidFill>
      </dgm:spPr>
      <dgm:t>
        <a:bodyPr/>
        <a:lstStyle/>
        <a:p>
          <a:endParaRPr lang="zh-CN" altLang="en-US" sz="2000">
            <a:solidFill>
              <a:schemeClr val="tx1">
                <a:lumMod val="95000"/>
                <a:lumOff val="5000"/>
              </a:schemeClr>
            </a:solidFill>
          </a:endParaRPr>
        </a:p>
      </dgm:t>
    </dgm:pt>
    <dgm:pt modelId="{EA7250F1-259C-4524-A4E6-E3B02A2D0D2F}">
      <dgm:prSet phldrT="[文本]" custT="1"/>
      <dgm:spPr>
        <a:solidFill>
          <a:schemeClr val="bg2">
            <a:lumMod val="75000"/>
          </a:schemeClr>
        </a:solidFill>
      </dgm:spPr>
      <dgm:t>
        <a:bodyPr/>
        <a:lstStyle/>
        <a:p>
          <a:r>
            <a:rPr lang="zh-CN" altLang="en-US" sz="2000" dirty="0" smtClean="0">
              <a:solidFill>
                <a:schemeClr val="tx1">
                  <a:lumMod val="95000"/>
                  <a:lumOff val="5000"/>
                </a:schemeClr>
              </a:solidFill>
            </a:rPr>
            <a:t>商品采购成本</a:t>
          </a:r>
          <a:endParaRPr lang="zh-CN" altLang="en-US" sz="2000" dirty="0">
            <a:solidFill>
              <a:schemeClr val="tx1">
                <a:lumMod val="95000"/>
                <a:lumOff val="5000"/>
              </a:schemeClr>
            </a:solidFill>
          </a:endParaRPr>
        </a:p>
      </dgm:t>
    </dgm:pt>
    <dgm:pt modelId="{7F08B863-A3FC-44F9-AD4C-092D04929D02}" cxnId="{6CFECB10-1DCC-47D7-95D5-8D17B8B47D88}" type="parTrans">
      <dgm:prSet/>
      <dgm:spPr/>
      <dgm:t>
        <a:bodyPr/>
        <a:lstStyle/>
        <a:p>
          <a:endParaRPr lang="zh-CN" altLang="en-US" sz="2000">
            <a:solidFill>
              <a:schemeClr val="tx1">
                <a:lumMod val="95000"/>
                <a:lumOff val="5000"/>
              </a:schemeClr>
            </a:solidFill>
          </a:endParaRPr>
        </a:p>
      </dgm:t>
    </dgm:pt>
    <dgm:pt modelId="{74541676-1180-4D23-95F1-CF0A82933E74}" cxnId="{6CFECB10-1DCC-47D7-95D5-8D17B8B47D88}" type="sibTrans">
      <dgm:prSet/>
      <dgm:spPr>
        <a:solidFill>
          <a:schemeClr val="accent4">
            <a:lumMod val="40000"/>
            <a:lumOff val="60000"/>
          </a:schemeClr>
        </a:solidFill>
      </dgm:spPr>
      <dgm:t>
        <a:bodyPr/>
        <a:lstStyle/>
        <a:p>
          <a:endParaRPr lang="zh-CN" altLang="en-US" sz="2000">
            <a:solidFill>
              <a:schemeClr val="tx1">
                <a:lumMod val="95000"/>
                <a:lumOff val="5000"/>
              </a:schemeClr>
            </a:solidFill>
          </a:endParaRPr>
        </a:p>
      </dgm:t>
    </dgm:pt>
    <dgm:pt modelId="{13BD0710-D7B3-4C89-BA53-94B66F90EF91}">
      <dgm:prSet phldrT="[文本]" custT="1"/>
      <dgm:spPr>
        <a:solidFill>
          <a:schemeClr val="bg2">
            <a:lumMod val="50000"/>
          </a:schemeClr>
        </a:solidFill>
      </dgm:spPr>
      <dgm:t>
        <a:bodyPr/>
        <a:lstStyle/>
        <a:p>
          <a:r>
            <a:rPr lang="zh-CN" altLang="en-US" sz="2000" dirty="0" smtClean="0">
              <a:solidFill>
                <a:schemeClr val="tx1">
                  <a:lumMod val="95000"/>
                  <a:lumOff val="5000"/>
                </a:schemeClr>
              </a:solidFill>
            </a:rPr>
            <a:t>商品加工成本</a:t>
          </a:r>
          <a:endParaRPr lang="zh-CN" altLang="en-US" sz="2000" dirty="0">
            <a:solidFill>
              <a:schemeClr val="tx1">
                <a:lumMod val="95000"/>
                <a:lumOff val="5000"/>
              </a:schemeClr>
            </a:solidFill>
          </a:endParaRPr>
        </a:p>
      </dgm:t>
    </dgm:pt>
    <dgm:pt modelId="{F4A25D0E-5E2D-4FD2-83CA-C044C348580F}" cxnId="{3EB1F2E5-7B52-44FF-9B6E-D2A82D46B2AC}" type="parTrans">
      <dgm:prSet/>
      <dgm:spPr/>
      <dgm:t>
        <a:bodyPr/>
        <a:lstStyle/>
        <a:p>
          <a:endParaRPr lang="zh-CN" altLang="en-US" sz="2000">
            <a:solidFill>
              <a:schemeClr val="tx1">
                <a:lumMod val="95000"/>
                <a:lumOff val="5000"/>
              </a:schemeClr>
            </a:solidFill>
          </a:endParaRPr>
        </a:p>
      </dgm:t>
    </dgm:pt>
    <dgm:pt modelId="{83E7AD73-E1F4-43BA-99FE-D9624411BA1A}" cxnId="{3EB1F2E5-7B52-44FF-9B6E-D2A82D46B2AC}" type="sibTrans">
      <dgm:prSet/>
      <dgm:spPr>
        <a:solidFill>
          <a:schemeClr val="accent4">
            <a:lumMod val="40000"/>
            <a:lumOff val="60000"/>
          </a:schemeClr>
        </a:solidFill>
      </dgm:spPr>
      <dgm:t>
        <a:bodyPr/>
        <a:lstStyle/>
        <a:p>
          <a:endParaRPr lang="zh-CN" altLang="en-US" sz="2000">
            <a:solidFill>
              <a:schemeClr val="tx1">
                <a:lumMod val="95000"/>
                <a:lumOff val="5000"/>
              </a:schemeClr>
            </a:solidFill>
          </a:endParaRPr>
        </a:p>
      </dgm:t>
    </dgm:pt>
    <dgm:pt modelId="{BD757E1B-3ECB-4CAD-A2AE-06E81DBD2699}">
      <dgm:prSet phldrT="[文本]" custT="1"/>
      <dgm:spPr>
        <a:solidFill>
          <a:schemeClr val="accent3">
            <a:lumMod val="40000"/>
            <a:lumOff val="60000"/>
          </a:schemeClr>
        </a:solidFill>
      </dgm:spPr>
      <dgm:t>
        <a:bodyPr/>
        <a:lstStyle/>
        <a:p>
          <a:r>
            <a:rPr lang="zh-CN" altLang="en-US" sz="2000" dirty="0" smtClean="0">
              <a:solidFill>
                <a:schemeClr val="tx1">
                  <a:lumMod val="95000"/>
                  <a:lumOff val="5000"/>
                </a:schemeClr>
              </a:solidFill>
            </a:rPr>
            <a:t>商品其他成本</a:t>
          </a:r>
          <a:endParaRPr lang="zh-CN" altLang="en-US" sz="2000" dirty="0">
            <a:solidFill>
              <a:schemeClr val="tx1">
                <a:lumMod val="95000"/>
                <a:lumOff val="5000"/>
              </a:schemeClr>
            </a:solidFill>
          </a:endParaRPr>
        </a:p>
      </dgm:t>
    </dgm:pt>
    <dgm:pt modelId="{080F25A7-669C-4987-9124-85618D2333F1}" cxnId="{8C3BB99A-86C8-4E56-ACF3-B09DF1EFD8EC}" type="parTrans">
      <dgm:prSet/>
      <dgm:spPr/>
      <dgm:t>
        <a:bodyPr/>
        <a:lstStyle/>
        <a:p>
          <a:endParaRPr lang="zh-CN" altLang="en-US" sz="2000">
            <a:solidFill>
              <a:schemeClr val="tx1">
                <a:lumMod val="95000"/>
                <a:lumOff val="5000"/>
              </a:schemeClr>
            </a:solidFill>
          </a:endParaRPr>
        </a:p>
      </dgm:t>
    </dgm:pt>
    <dgm:pt modelId="{9C6DB787-6B7E-4908-8024-F49C67EDF73F}" cxnId="{8C3BB99A-86C8-4E56-ACF3-B09DF1EFD8EC}" type="sibTrans">
      <dgm:prSet/>
      <dgm:spPr>
        <a:solidFill>
          <a:schemeClr val="accent4">
            <a:lumMod val="40000"/>
            <a:lumOff val="60000"/>
          </a:schemeClr>
        </a:solidFill>
      </dgm:spPr>
      <dgm:t>
        <a:bodyPr/>
        <a:lstStyle/>
        <a:p>
          <a:endParaRPr lang="zh-CN" altLang="en-US" sz="2000">
            <a:solidFill>
              <a:schemeClr val="tx1">
                <a:lumMod val="95000"/>
                <a:lumOff val="5000"/>
              </a:schemeClr>
            </a:solidFill>
          </a:endParaRPr>
        </a:p>
      </dgm:t>
    </dgm:pt>
    <dgm:pt modelId="{E7C6E785-60B9-404B-AEDC-BF9751BB490C}" type="pres">
      <dgm:prSet presAssocID="{732F1C2E-3678-4524-93CE-CB27C07AD3F6}" presName="Name0" presStyleCnt="0">
        <dgm:presLayoutVars>
          <dgm:chMax val="1"/>
          <dgm:dir/>
          <dgm:animLvl val="ctr"/>
          <dgm:resizeHandles val="exact"/>
        </dgm:presLayoutVars>
      </dgm:prSet>
      <dgm:spPr/>
      <dgm:t>
        <a:bodyPr/>
        <a:lstStyle/>
        <a:p>
          <a:endParaRPr lang="zh-CN" altLang="en-US"/>
        </a:p>
      </dgm:t>
    </dgm:pt>
    <dgm:pt modelId="{062FFCD6-263C-4D90-B384-9230C266B015}" type="pres">
      <dgm:prSet presAssocID="{6A7F7ABC-8637-4572-9BB8-E3B02B7FA712}" presName="centerShape" presStyleLbl="node0" presStyleIdx="0" presStyleCnt="1"/>
      <dgm:spPr/>
      <dgm:t>
        <a:bodyPr/>
        <a:lstStyle/>
        <a:p>
          <a:endParaRPr lang="zh-CN" altLang="en-US"/>
        </a:p>
      </dgm:t>
    </dgm:pt>
    <dgm:pt modelId="{DEACDB99-C2DC-4AB1-840E-F4C30437FCA4}" type="pres">
      <dgm:prSet presAssocID="{0A76FF25-0A2A-4888-B08E-989C2BBB3E8F}" presName="node" presStyleLbl="node1" presStyleIdx="0" presStyleCnt="4">
        <dgm:presLayoutVars>
          <dgm:bulletEnabled val="1"/>
        </dgm:presLayoutVars>
      </dgm:prSet>
      <dgm:spPr/>
      <dgm:t>
        <a:bodyPr/>
        <a:lstStyle/>
        <a:p>
          <a:endParaRPr lang="zh-CN" altLang="en-US"/>
        </a:p>
      </dgm:t>
    </dgm:pt>
    <dgm:pt modelId="{4D0D51F0-FA39-41CA-8ABF-BBEAC3C4B16F}" type="pres">
      <dgm:prSet presAssocID="{0A76FF25-0A2A-4888-B08E-989C2BBB3E8F}" presName="dummy" presStyleCnt="0"/>
      <dgm:spPr/>
    </dgm:pt>
    <dgm:pt modelId="{55ED3950-7C84-4F77-91A3-E0BFEC2D54D8}" type="pres">
      <dgm:prSet presAssocID="{FFD61115-A1DB-444A-B8B2-51EF5C209DD3}" presName="sibTrans" presStyleLbl="sibTrans2D1" presStyleIdx="0" presStyleCnt="4"/>
      <dgm:spPr/>
      <dgm:t>
        <a:bodyPr/>
        <a:lstStyle/>
        <a:p>
          <a:endParaRPr lang="zh-CN" altLang="en-US"/>
        </a:p>
      </dgm:t>
    </dgm:pt>
    <dgm:pt modelId="{D76312ED-FD57-4175-B112-96FA61361299}" type="pres">
      <dgm:prSet presAssocID="{EA7250F1-259C-4524-A4E6-E3B02A2D0D2F}" presName="node" presStyleLbl="node1" presStyleIdx="1" presStyleCnt="4">
        <dgm:presLayoutVars>
          <dgm:bulletEnabled val="1"/>
        </dgm:presLayoutVars>
      </dgm:prSet>
      <dgm:spPr/>
      <dgm:t>
        <a:bodyPr/>
        <a:lstStyle/>
        <a:p>
          <a:endParaRPr lang="zh-CN" altLang="en-US"/>
        </a:p>
      </dgm:t>
    </dgm:pt>
    <dgm:pt modelId="{44FF83D6-2BF7-44A3-B251-057366272CD5}" type="pres">
      <dgm:prSet presAssocID="{EA7250F1-259C-4524-A4E6-E3B02A2D0D2F}" presName="dummy" presStyleCnt="0"/>
      <dgm:spPr/>
    </dgm:pt>
    <dgm:pt modelId="{210169A5-A474-4C45-9525-568BC42A3758}" type="pres">
      <dgm:prSet presAssocID="{74541676-1180-4D23-95F1-CF0A82933E74}" presName="sibTrans" presStyleLbl="sibTrans2D1" presStyleIdx="1" presStyleCnt="4"/>
      <dgm:spPr/>
      <dgm:t>
        <a:bodyPr/>
        <a:lstStyle/>
        <a:p>
          <a:endParaRPr lang="zh-CN" altLang="en-US"/>
        </a:p>
      </dgm:t>
    </dgm:pt>
    <dgm:pt modelId="{EF6318AF-93C4-4ED8-A217-E5A0FD188F8F}" type="pres">
      <dgm:prSet presAssocID="{13BD0710-D7B3-4C89-BA53-94B66F90EF91}" presName="node" presStyleLbl="node1" presStyleIdx="2" presStyleCnt="4">
        <dgm:presLayoutVars>
          <dgm:bulletEnabled val="1"/>
        </dgm:presLayoutVars>
      </dgm:prSet>
      <dgm:spPr/>
      <dgm:t>
        <a:bodyPr/>
        <a:lstStyle/>
        <a:p>
          <a:endParaRPr lang="zh-CN" altLang="en-US"/>
        </a:p>
      </dgm:t>
    </dgm:pt>
    <dgm:pt modelId="{4EC750C4-E3BE-4D4E-8684-4AB5D29483F1}" type="pres">
      <dgm:prSet presAssocID="{13BD0710-D7B3-4C89-BA53-94B66F90EF91}" presName="dummy" presStyleCnt="0"/>
      <dgm:spPr/>
    </dgm:pt>
    <dgm:pt modelId="{D58FB042-0BF5-40E9-BCCC-9A71FB5A988C}" type="pres">
      <dgm:prSet presAssocID="{83E7AD73-E1F4-43BA-99FE-D9624411BA1A}" presName="sibTrans" presStyleLbl="sibTrans2D1" presStyleIdx="2" presStyleCnt="4"/>
      <dgm:spPr/>
      <dgm:t>
        <a:bodyPr/>
        <a:lstStyle/>
        <a:p>
          <a:endParaRPr lang="zh-CN" altLang="en-US"/>
        </a:p>
      </dgm:t>
    </dgm:pt>
    <dgm:pt modelId="{B5F7E55E-8C6E-4114-A1D4-DC9A9F28A46A}" type="pres">
      <dgm:prSet presAssocID="{BD757E1B-3ECB-4CAD-A2AE-06E81DBD2699}" presName="node" presStyleLbl="node1" presStyleIdx="3" presStyleCnt="4">
        <dgm:presLayoutVars>
          <dgm:bulletEnabled val="1"/>
        </dgm:presLayoutVars>
      </dgm:prSet>
      <dgm:spPr/>
      <dgm:t>
        <a:bodyPr/>
        <a:lstStyle/>
        <a:p>
          <a:endParaRPr lang="zh-CN" altLang="en-US"/>
        </a:p>
      </dgm:t>
    </dgm:pt>
    <dgm:pt modelId="{253FBBDF-2601-4BFE-BC34-8421E77A28E4}" type="pres">
      <dgm:prSet presAssocID="{BD757E1B-3ECB-4CAD-A2AE-06E81DBD2699}" presName="dummy" presStyleCnt="0"/>
      <dgm:spPr/>
    </dgm:pt>
    <dgm:pt modelId="{9E697C84-302D-4024-8CA3-CB54582D4D69}" type="pres">
      <dgm:prSet presAssocID="{9C6DB787-6B7E-4908-8024-F49C67EDF73F}" presName="sibTrans" presStyleLbl="sibTrans2D1" presStyleIdx="3" presStyleCnt="4"/>
      <dgm:spPr/>
      <dgm:t>
        <a:bodyPr/>
        <a:lstStyle/>
        <a:p>
          <a:endParaRPr lang="zh-CN" altLang="en-US"/>
        </a:p>
      </dgm:t>
    </dgm:pt>
  </dgm:ptLst>
  <dgm:cxnLst>
    <dgm:cxn modelId="{8C3BB99A-86C8-4E56-ACF3-B09DF1EFD8EC}" srcId="{6A7F7ABC-8637-4572-9BB8-E3B02B7FA712}" destId="{BD757E1B-3ECB-4CAD-A2AE-06E81DBD2699}" srcOrd="3" destOrd="0" parTransId="{080F25A7-669C-4987-9124-85618D2333F1}" sibTransId="{9C6DB787-6B7E-4908-8024-F49C67EDF73F}"/>
    <dgm:cxn modelId="{51C76DF1-9824-4C40-8613-BCAA000F9F20}" srcId="{732F1C2E-3678-4524-93CE-CB27C07AD3F6}" destId="{6A7F7ABC-8637-4572-9BB8-E3B02B7FA712}" srcOrd="0" destOrd="0" parTransId="{04D5D09C-E614-4694-96E9-8107FC44E2B5}" sibTransId="{3F6713F5-5379-4E21-A98C-4CF84504B487}"/>
    <dgm:cxn modelId="{79BC3EBD-FD56-426A-A1FE-804EE621F62B}" type="presOf" srcId="{0A76FF25-0A2A-4888-B08E-989C2BBB3E8F}" destId="{DEACDB99-C2DC-4AB1-840E-F4C30437FCA4}" srcOrd="0" destOrd="0" presId="urn:microsoft.com/office/officeart/2005/8/layout/radial6"/>
    <dgm:cxn modelId="{C24297AE-357B-49FB-AFAB-73F5A78122BF}" type="presOf" srcId="{BD757E1B-3ECB-4CAD-A2AE-06E81DBD2699}" destId="{B5F7E55E-8C6E-4114-A1D4-DC9A9F28A46A}" srcOrd="0" destOrd="0" presId="urn:microsoft.com/office/officeart/2005/8/layout/radial6"/>
    <dgm:cxn modelId="{802ADC35-E820-45AE-B044-79D3AFE639BF}" type="presOf" srcId="{83E7AD73-E1F4-43BA-99FE-D9624411BA1A}" destId="{D58FB042-0BF5-40E9-BCCC-9A71FB5A988C}" srcOrd="0" destOrd="0" presId="urn:microsoft.com/office/officeart/2005/8/layout/radial6"/>
    <dgm:cxn modelId="{8EF8DF4C-9546-43E3-944F-2C95CBC7DAC2}" type="presOf" srcId="{13BD0710-D7B3-4C89-BA53-94B66F90EF91}" destId="{EF6318AF-93C4-4ED8-A217-E5A0FD188F8F}" srcOrd="0" destOrd="0" presId="urn:microsoft.com/office/officeart/2005/8/layout/radial6"/>
    <dgm:cxn modelId="{0ECE59B1-9466-4514-A93F-18568AB7FA8D}" type="presOf" srcId="{6A7F7ABC-8637-4572-9BB8-E3B02B7FA712}" destId="{062FFCD6-263C-4D90-B384-9230C266B015}" srcOrd="0" destOrd="0" presId="urn:microsoft.com/office/officeart/2005/8/layout/radial6"/>
    <dgm:cxn modelId="{6CFECB10-1DCC-47D7-95D5-8D17B8B47D88}" srcId="{6A7F7ABC-8637-4572-9BB8-E3B02B7FA712}" destId="{EA7250F1-259C-4524-A4E6-E3B02A2D0D2F}" srcOrd="1" destOrd="0" parTransId="{7F08B863-A3FC-44F9-AD4C-092D04929D02}" sibTransId="{74541676-1180-4D23-95F1-CF0A82933E74}"/>
    <dgm:cxn modelId="{7230DF03-1020-4857-882B-61F928DAE499}" type="presOf" srcId="{732F1C2E-3678-4524-93CE-CB27C07AD3F6}" destId="{E7C6E785-60B9-404B-AEDC-BF9751BB490C}" srcOrd="0" destOrd="0" presId="urn:microsoft.com/office/officeart/2005/8/layout/radial6"/>
    <dgm:cxn modelId="{AB6DB778-AD64-4105-B74C-06FDD12A4A08}" type="presOf" srcId="{74541676-1180-4D23-95F1-CF0A82933E74}" destId="{210169A5-A474-4C45-9525-568BC42A3758}" srcOrd="0" destOrd="0" presId="urn:microsoft.com/office/officeart/2005/8/layout/radial6"/>
    <dgm:cxn modelId="{C44AEB84-D8EB-4ECE-A02B-A9A63DBF46E7}" type="presOf" srcId="{FFD61115-A1DB-444A-B8B2-51EF5C209DD3}" destId="{55ED3950-7C84-4F77-91A3-E0BFEC2D54D8}" srcOrd="0" destOrd="0" presId="urn:microsoft.com/office/officeart/2005/8/layout/radial6"/>
    <dgm:cxn modelId="{6F7750E2-B81F-4AE5-A487-8DEEFAC02EFF}" type="presOf" srcId="{EA7250F1-259C-4524-A4E6-E3B02A2D0D2F}" destId="{D76312ED-FD57-4175-B112-96FA61361299}" srcOrd="0" destOrd="0" presId="urn:microsoft.com/office/officeart/2005/8/layout/radial6"/>
    <dgm:cxn modelId="{CDFEA5EC-032D-4B59-B47D-28A68591B270}" type="presOf" srcId="{9C6DB787-6B7E-4908-8024-F49C67EDF73F}" destId="{9E697C84-302D-4024-8CA3-CB54582D4D69}" srcOrd="0" destOrd="0" presId="urn:microsoft.com/office/officeart/2005/8/layout/radial6"/>
    <dgm:cxn modelId="{3EB1F2E5-7B52-44FF-9B6E-D2A82D46B2AC}" srcId="{6A7F7ABC-8637-4572-9BB8-E3B02B7FA712}" destId="{13BD0710-D7B3-4C89-BA53-94B66F90EF91}" srcOrd="2" destOrd="0" parTransId="{F4A25D0E-5E2D-4FD2-83CA-C044C348580F}" sibTransId="{83E7AD73-E1F4-43BA-99FE-D9624411BA1A}"/>
    <dgm:cxn modelId="{77E031FD-515D-4BE0-9D03-A29BA5A32626}" srcId="{6A7F7ABC-8637-4572-9BB8-E3B02B7FA712}" destId="{0A76FF25-0A2A-4888-B08E-989C2BBB3E8F}" srcOrd="0" destOrd="0" parTransId="{375B6646-5381-4D09-B6F0-A1F37982B78D}" sibTransId="{FFD61115-A1DB-444A-B8B2-51EF5C209DD3}"/>
    <dgm:cxn modelId="{2CC3A1F2-2CAA-4F22-9696-D2B506299278}" type="presParOf" srcId="{E7C6E785-60B9-404B-AEDC-BF9751BB490C}" destId="{062FFCD6-263C-4D90-B384-9230C266B015}" srcOrd="0" destOrd="0" presId="urn:microsoft.com/office/officeart/2005/8/layout/radial6"/>
    <dgm:cxn modelId="{DBF0957D-C2A1-4AA9-A779-009F0D620A51}" type="presParOf" srcId="{E7C6E785-60B9-404B-AEDC-BF9751BB490C}" destId="{DEACDB99-C2DC-4AB1-840E-F4C30437FCA4}" srcOrd="1" destOrd="0" presId="urn:microsoft.com/office/officeart/2005/8/layout/radial6"/>
    <dgm:cxn modelId="{6552EF17-F691-469E-B70C-56319592B2CF}" type="presParOf" srcId="{E7C6E785-60B9-404B-AEDC-BF9751BB490C}" destId="{4D0D51F0-FA39-41CA-8ABF-BBEAC3C4B16F}" srcOrd="2" destOrd="0" presId="urn:microsoft.com/office/officeart/2005/8/layout/radial6"/>
    <dgm:cxn modelId="{AA2F4F2A-17FB-49F0-BCBC-22420E45BF62}" type="presParOf" srcId="{E7C6E785-60B9-404B-AEDC-BF9751BB490C}" destId="{55ED3950-7C84-4F77-91A3-E0BFEC2D54D8}" srcOrd="3" destOrd="0" presId="urn:microsoft.com/office/officeart/2005/8/layout/radial6"/>
    <dgm:cxn modelId="{11F7C732-7854-4F28-B794-0827DA659ED7}" type="presParOf" srcId="{E7C6E785-60B9-404B-AEDC-BF9751BB490C}" destId="{D76312ED-FD57-4175-B112-96FA61361299}" srcOrd="4" destOrd="0" presId="urn:microsoft.com/office/officeart/2005/8/layout/radial6"/>
    <dgm:cxn modelId="{5D1C8C1D-D8C6-44B5-91DB-05197A8D8D21}" type="presParOf" srcId="{E7C6E785-60B9-404B-AEDC-BF9751BB490C}" destId="{44FF83D6-2BF7-44A3-B251-057366272CD5}" srcOrd="5" destOrd="0" presId="urn:microsoft.com/office/officeart/2005/8/layout/radial6"/>
    <dgm:cxn modelId="{A99F3ED0-E5E9-4AA0-9745-51676ABE3752}" type="presParOf" srcId="{E7C6E785-60B9-404B-AEDC-BF9751BB490C}" destId="{210169A5-A474-4C45-9525-568BC42A3758}" srcOrd="6" destOrd="0" presId="urn:microsoft.com/office/officeart/2005/8/layout/radial6"/>
    <dgm:cxn modelId="{B09ADDF9-C813-4E68-8283-78DF450C4D1F}" type="presParOf" srcId="{E7C6E785-60B9-404B-AEDC-BF9751BB490C}" destId="{EF6318AF-93C4-4ED8-A217-E5A0FD188F8F}" srcOrd="7" destOrd="0" presId="urn:microsoft.com/office/officeart/2005/8/layout/radial6"/>
    <dgm:cxn modelId="{2087F517-83BB-4759-B1C5-DBFADDE6E012}" type="presParOf" srcId="{E7C6E785-60B9-404B-AEDC-BF9751BB490C}" destId="{4EC750C4-E3BE-4D4E-8684-4AB5D29483F1}" srcOrd="8" destOrd="0" presId="urn:microsoft.com/office/officeart/2005/8/layout/radial6"/>
    <dgm:cxn modelId="{614D1D85-FDF6-476A-80F1-586E800A17F1}" type="presParOf" srcId="{E7C6E785-60B9-404B-AEDC-BF9751BB490C}" destId="{D58FB042-0BF5-40E9-BCCC-9A71FB5A988C}" srcOrd="9" destOrd="0" presId="urn:microsoft.com/office/officeart/2005/8/layout/radial6"/>
    <dgm:cxn modelId="{715BA007-0DC0-4F5C-890F-418DDFF21A6A}" type="presParOf" srcId="{E7C6E785-60B9-404B-AEDC-BF9751BB490C}" destId="{B5F7E55E-8C6E-4114-A1D4-DC9A9F28A46A}" srcOrd="10" destOrd="0" presId="urn:microsoft.com/office/officeart/2005/8/layout/radial6"/>
    <dgm:cxn modelId="{5E9458FE-E4AF-4D37-91C6-344275C3C6F1}" type="presParOf" srcId="{E7C6E785-60B9-404B-AEDC-BF9751BB490C}" destId="{253FBBDF-2601-4BFE-BC34-8421E77A28E4}" srcOrd="11" destOrd="0" presId="urn:microsoft.com/office/officeart/2005/8/layout/radial6"/>
    <dgm:cxn modelId="{46EF711A-4596-4C18-AF45-FB5BAEEC4C20}" type="presParOf" srcId="{E7C6E785-60B9-404B-AEDC-BF9751BB490C}" destId="{9E697C84-302D-4024-8CA3-CB54582D4D69}" srcOrd="12" destOrd="0" presId="urn:microsoft.com/office/officeart/2005/8/layout/radial6"/>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D17BDC-0135-40A1-AB62-DAEAB2E2B230}" type="doc">
      <dgm:prSet loTypeId="urn:microsoft.com/office/officeart/2005/8/layout/hierarchy3" loCatId="hierarchy" qsTypeId="urn:microsoft.com/office/officeart/2005/8/quickstyle/3d1" qsCatId="3D" csTypeId="urn:microsoft.com/office/officeart/2005/8/colors/accent1_2" csCatId="accent1" phldr="1"/>
      <dgm:spPr/>
      <dgm:t>
        <a:bodyPr/>
        <a:lstStyle/>
        <a:p>
          <a:endParaRPr lang="zh-CN" altLang="en-US"/>
        </a:p>
      </dgm:t>
    </dgm:pt>
    <dgm:pt modelId="{8D37F2F4-9253-4228-AC42-5A684DA932B2}">
      <dgm:prSet phldrT="[文本]" custT="1"/>
      <dgm:spPr>
        <a:solidFill>
          <a:srgbClr val="44F27E"/>
        </a:solidFill>
      </dgm:spPr>
      <dgm:t>
        <a:bodyPr/>
        <a:lstStyle/>
        <a:p>
          <a:r>
            <a:rPr lang="zh-CN" altLang="en-US" sz="2000" dirty="0" smtClean="0">
              <a:solidFill>
                <a:schemeClr val="tx1">
                  <a:lumMod val="95000"/>
                  <a:lumOff val="5000"/>
                </a:schemeClr>
              </a:solidFill>
            </a:rPr>
            <a:t>数量金额</a:t>
          </a:r>
          <a:endParaRPr lang="en-US" altLang="zh-CN" sz="2000" dirty="0" smtClean="0">
            <a:solidFill>
              <a:schemeClr val="tx1">
                <a:lumMod val="95000"/>
                <a:lumOff val="5000"/>
              </a:schemeClr>
            </a:solidFill>
          </a:endParaRPr>
        </a:p>
        <a:p>
          <a:r>
            <a:rPr lang="zh-CN" altLang="en-US" sz="2000" dirty="0" smtClean="0">
              <a:solidFill>
                <a:schemeClr val="tx1">
                  <a:lumMod val="95000"/>
                  <a:lumOff val="5000"/>
                </a:schemeClr>
              </a:solidFill>
            </a:rPr>
            <a:t>核算法</a:t>
          </a:r>
          <a:endParaRPr lang="zh-CN" altLang="en-US" sz="2000" dirty="0">
            <a:solidFill>
              <a:schemeClr val="tx1">
                <a:lumMod val="95000"/>
                <a:lumOff val="5000"/>
              </a:schemeClr>
            </a:solidFill>
          </a:endParaRPr>
        </a:p>
      </dgm:t>
    </dgm:pt>
    <dgm:pt modelId="{8063E860-AB1B-4EDD-9254-56EF52A01F86}" cxnId="{BE40FEB8-7825-400D-99BD-FA9482349E39}" type="parTrans">
      <dgm:prSet/>
      <dgm:spPr/>
      <dgm:t>
        <a:bodyPr/>
        <a:lstStyle/>
        <a:p>
          <a:endParaRPr lang="zh-CN" altLang="en-US"/>
        </a:p>
      </dgm:t>
    </dgm:pt>
    <dgm:pt modelId="{0AB699EC-B53D-49F8-9CAF-6AC5D58160D8}" cxnId="{BE40FEB8-7825-400D-99BD-FA9482349E39}" type="sibTrans">
      <dgm:prSet/>
      <dgm:spPr/>
      <dgm:t>
        <a:bodyPr/>
        <a:lstStyle/>
        <a:p>
          <a:endParaRPr lang="zh-CN" altLang="en-US"/>
        </a:p>
      </dgm:t>
    </dgm:pt>
    <dgm:pt modelId="{5941F95C-9881-4056-8C6C-D202DD8AC9C1}">
      <dgm:prSet phldrT="[文本]" custT="1"/>
      <dgm:spPr>
        <a:solidFill>
          <a:schemeClr val="accent4">
            <a:lumMod val="60000"/>
            <a:lumOff val="40000"/>
            <a:alpha val="90000"/>
          </a:schemeClr>
        </a:solidFill>
      </dgm:spPr>
      <dgm:t>
        <a:bodyPr/>
        <a:lstStyle/>
        <a:p>
          <a:r>
            <a:rPr lang="zh-CN" altLang="en-US" sz="2000" dirty="0" smtClean="0"/>
            <a:t>数量进价金额核算法</a:t>
          </a:r>
          <a:endParaRPr lang="zh-CN" altLang="en-US" sz="2000" dirty="0"/>
        </a:p>
      </dgm:t>
    </dgm:pt>
    <dgm:pt modelId="{CE7A9ACC-7808-4B7D-9325-FB1C1F674BFD}" cxnId="{8C5D5676-6C17-4610-8079-8077A7C4BBAE}" type="parTrans">
      <dgm:prSet/>
      <dgm:spPr/>
      <dgm:t>
        <a:bodyPr/>
        <a:lstStyle/>
        <a:p>
          <a:endParaRPr lang="zh-CN" altLang="en-US"/>
        </a:p>
      </dgm:t>
    </dgm:pt>
    <dgm:pt modelId="{C502FEEC-B947-4356-8009-5D1ECD014C08}" cxnId="{8C5D5676-6C17-4610-8079-8077A7C4BBAE}" type="sibTrans">
      <dgm:prSet/>
      <dgm:spPr/>
      <dgm:t>
        <a:bodyPr/>
        <a:lstStyle/>
        <a:p>
          <a:endParaRPr lang="zh-CN" altLang="en-US"/>
        </a:p>
      </dgm:t>
    </dgm:pt>
    <dgm:pt modelId="{902C4533-8F41-4772-8C06-BE6C1428EB94}">
      <dgm:prSet phldrT="[文本]" custT="1"/>
      <dgm:spPr>
        <a:solidFill>
          <a:schemeClr val="accent4">
            <a:lumMod val="60000"/>
            <a:lumOff val="40000"/>
            <a:alpha val="90000"/>
          </a:schemeClr>
        </a:solidFill>
      </dgm:spPr>
      <dgm:t>
        <a:bodyPr/>
        <a:lstStyle/>
        <a:p>
          <a:r>
            <a:rPr lang="zh-CN" altLang="en-US" sz="2000" dirty="0" smtClean="0"/>
            <a:t>数量售价金额核算法</a:t>
          </a:r>
          <a:endParaRPr lang="zh-CN" altLang="en-US" sz="2000" dirty="0"/>
        </a:p>
      </dgm:t>
    </dgm:pt>
    <dgm:pt modelId="{4C7B6A6D-12CF-41AB-B540-70579E1574A6}" cxnId="{0CC21550-8EEC-4CF7-A29C-78EF8D8D84E7}" type="parTrans">
      <dgm:prSet/>
      <dgm:spPr/>
      <dgm:t>
        <a:bodyPr/>
        <a:lstStyle/>
        <a:p>
          <a:endParaRPr lang="zh-CN" altLang="en-US"/>
        </a:p>
      </dgm:t>
    </dgm:pt>
    <dgm:pt modelId="{CD4001AA-2FFC-4D05-9EFE-EBC44AB959D6}" cxnId="{0CC21550-8EEC-4CF7-A29C-78EF8D8D84E7}" type="sibTrans">
      <dgm:prSet/>
      <dgm:spPr/>
      <dgm:t>
        <a:bodyPr/>
        <a:lstStyle/>
        <a:p>
          <a:endParaRPr lang="zh-CN" altLang="en-US"/>
        </a:p>
      </dgm:t>
    </dgm:pt>
    <dgm:pt modelId="{659A09AB-3F2E-45EF-A78D-C39EA3A3D5EB}">
      <dgm:prSet phldrT="[文本]" custT="1"/>
      <dgm:spPr>
        <a:solidFill>
          <a:srgbClr val="32D2F2"/>
        </a:solidFill>
      </dgm:spPr>
      <dgm:t>
        <a:bodyPr/>
        <a:lstStyle/>
        <a:p>
          <a:r>
            <a:rPr lang="zh-CN" altLang="en-US" sz="2000" dirty="0" smtClean="0">
              <a:solidFill>
                <a:schemeClr val="tx1">
                  <a:lumMod val="95000"/>
                  <a:lumOff val="5000"/>
                </a:schemeClr>
              </a:solidFill>
            </a:rPr>
            <a:t>金额核算法</a:t>
          </a:r>
          <a:endParaRPr lang="zh-CN" altLang="en-US" sz="2000" dirty="0">
            <a:solidFill>
              <a:schemeClr val="tx1">
                <a:lumMod val="95000"/>
                <a:lumOff val="5000"/>
              </a:schemeClr>
            </a:solidFill>
          </a:endParaRPr>
        </a:p>
      </dgm:t>
    </dgm:pt>
    <dgm:pt modelId="{9FA45586-5C4B-4B93-A1AD-5C93836F8A54}" cxnId="{500708D9-7A59-4DFB-BF1F-1E33BE2D3D1B}" type="parTrans">
      <dgm:prSet/>
      <dgm:spPr/>
      <dgm:t>
        <a:bodyPr/>
        <a:lstStyle/>
        <a:p>
          <a:endParaRPr lang="zh-CN" altLang="en-US"/>
        </a:p>
      </dgm:t>
    </dgm:pt>
    <dgm:pt modelId="{A1344370-5A16-45AC-8B6E-62EE509D6037}" cxnId="{500708D9-7A59-4DFB-BF1F-1E33BE2D3D1B}" type="sibTrans">
      <dgm:prSet/>
      <dgm:spPr/>
      <dgm:t>
        <a:bodyPr/>
        <a:lstStyle/>
        <a:p>
          <a:endParaRPr lang="zh-CN" altLang="en-US"/>
        </a:p>
      </dgm:t>
    </dgm:pt>
    <dgm:pt modelId="{93B88E5A-76CE-477F-AACD-397DB3E9DF29}">
      <dgm:prSet phldrT="[文本]" custT="1"/>
      <dgm:spPr>
        <a:solidFill>
          <a:schemeClr val="accent1">
            <a:lumMod val="60000"/>
            <a:lumOff val="40000"/>
            <a:alpha val="90000"/>
          </a:schemeClr>
        </a:solidFill>
      </dgm:spPr>
      <dgm:t>
        <a:bodyPr/>
        <a:lstStyle/>
        <a:p>
          <a:r>
            <a:rPr lang="zh-CN" altLang="en-US" sz="2000" dirty="0" smtClean="0"/>
            <a:t>售价金额</a:t>
          </a:r>
          <a:endParaRPr lang="en-US" altLang="zh-CN" sz="2000" dirty="0" smtClean="0"/>
        </a:p>
        <a:p>
          <a:r>
            <a:rPr lang="zh-CN" altLang="en-US" sz="2000" dirty="0" smtClean="0"/>
            <a:t>核算法</a:t>
          </a:r>
          <a:endParaRPr lang="zh-CN" altLang="en-US" sz="2000" dirty="0"/>
        </a:p>
      </dgm:t>
    </dgm:pt>
    <dgm:pt modelId="{A4AA95CD-744E-4FC9-97A4-A3A8B8265AC7}" cxnId="{9C17AE20-3EB7-48DB-991C-557EC70CF1FF}" type="parTrans">
      <dgm:prSet/>
      <dgm:spPr/>
      <dgm:t>
        <a:bodyPr/>
        <a:lstStyle/>
        <a:p>
          <a:endParaRPr lang="zh-CN" altLang="en-US"/>
        </a:p>
      </dgm:t>
    </dgm:pt>
    <dgm:pt modelId="{2826BCDC-5050-4407-8052-C7994BDBFEE6}" cxnId="{9C17AE20-3EB7-48DB-991C-557EC70CF1FF}" type="sibTrans">
      <dgm:prSet/>
      <dgm:spPr/>
      <dgm:t>
        <a:bodyPr/>
        <a:lstStyle/>
        <a:p>
          <a:endParaRPr lang="zh-CN" altLang="en-US"/>
        </a:p>
      </dgm:t>
    </dgm:pt>
    <dgm:pt modelId="{AB5E750D-8840-41D5-A804-0B24D77376E8}">
      <dgm:prSet phldrT="[文本]" custT="1"/>
      <dgm:spPr>
        <a:solidFill>
          <a:schemeClr val="accent1">
            <a:lumMod val="60000"/>
            <a:lumOff val="40000"/>
            <a:alpha val="90000"/>
          </a:schemeClr>
        </a:solidFill>
      </dgm:spPr>
      <dgm:t>
        <a:bodyPr/>
        <a:lstStyle/>
        <a:p>
          <a:r>
            <a:rPr lang="zh-CN" altLang="en-US" sz="2000" dirty="0" smtClean="0"/>
            <a:t>进价金额</a:t>
          </a:r>
          <a:endParaRPr lang="en-US" altLang="zh-CN" sz="2000" dirty="0" smtClean="0"/>
        </a:p>
        <a:p>
          <a:r>
            <a:rPr lang="zh-CN" altLang="en-US" sz="2000" dirty="0" smtClean="0"/>
            <a:t>核算法</a:t>
          </a:r>
          <a:endParaRPr lang="zh-CN" altLang="en-US" sz="2000" dirty="0"/>
        </a:p>
      </dgm:t>
    </dgm:pt>
    <dgm:pt modelId="{A9C10AFD-B4C7-453F-BE0C-347A38C47B22}" cxnId="{6C4EA23E-83E3-48F6-8711-58A6CC3471AB}" type="parTrans">
      <dgm:prSet/>
      <dgm:spPr/>
      <dgm:t>
        <a:bodyPr/>
        <a:lstStyle/>
        <a:p>
          <a:endParaRPr lang="zh-CN" altLang="en-US"/>
        </a:p>
      </dgm:t>
    </dgm:pt>
    <dgm:pt modelId="{AACD690E-BA7C-4FB2-843E-9B4B90E7B193}" cxnId="{6C4EA23E-83E3-48F6-8711-58A6CC3471AB}" type="sibTrans">
      <dgm:prSet/>
      <dgm:spPr/>
      <dgm:t>
        <a:bodyPr/>
        <a:lstStyle/>
        <a:p>
          <a:endParaRPr lang="zh-CN" altLang="en-US"/>
        </a:p>
      </dgm:t>
    </dgm:pt>
    <dgm:pt modelId="{36AE9F95-9358-4D64-92D6-539258B47B28}" type="pres">
      <dgm:prSet presAssocID="{B4D17BDC-0135-40A1-AB62-DAEAB2E2B230}" presName="diagram" presStyleCnt="0">
        <dgm:presLayoutVars>
          <dgm:chPref val="1"/>
          <dgm:dir/>
          <dgm:animOne val="branch"/>
          <dgm:animLvl val="lvl"/>
          <dgm:resizeHandles/>
        </dgm:presLayoutVars>
      </dgm:prSet>
      <dgm:spPr/>
      <dgm:t>
        <a:bodyPr/>
        <a:lstStyle/>
        <a:p>
          <a:endParaRPr lang="zh-CN" altLang="en-US"/>
        </a:p>
      </dgm:t>
    </dgm:pt>
    <dgm:pt modelId="{17427358-8C4C-4FE9-B085-6CDFA551C6CF}" type="pres">
      <dgm:prSet presAssocID="{8D37F2F4-9253-4228-AC42-5A684DA932B2}" presName="root" presStyleCnt="0"/>
      <dgm:spPr/>
    </dgm:pt>
    <dgm:pt modelId="{79F90EB0-3777-437F-AB54-B163D3E5F544}" type="pres">
      <dgm:prSet presAssocID="{8D37F2F4-9253-4228-AC42-5A684DA932B2}" presName="rootComposite" presStyleCnt="0"/>
      <dgm:spPr/>
    </dgm:pt>
    <dgm:pt modelId="{B3F6D7E5-D557-425E-B815-1A4DD5D22D14}" type="pres">
      <dgm:prSet presAssocID="{8D37F2F4-9253-4228-AC42-5A684DA932B2}" presName="rootText" presStyleLbl="node1" presStyleIdx="0" presStyleCnt="2"/>
      <dgm:spPr/>
      <dgm:t>
        <a:bodyPr/>
        <a:lstStyle/>
        <a:p>
          <a:endParaRPr lang="zh-CN" altLang="en-US"/>
        </a:p>
      </dgm:t>
    </dgm:pt>
    <dgm:pt modelId="{229C8887-A805-4716-8678-8EA1774766DD}" type="pres">
      <dgm:prSet presAssocID="{8D37F2F4-9253-4228-AC42-5A684DA932B2}" presName="rootConnector" presStyleLbl="node1" presStyleIdx="0" presStyleCnt="2"/>
      <dgm:spPr/>
      <dgm:t>
        <a:bodyPr/>
        <a:lstStyle/>
        <a:p>
          <a:endParaRPr lang="zh-CN" altLang="en-US"/>
        </a:p>
      </dgm:t>
    </dgm:pt>
    <dgm:pt modelId="{FD7CAEFA-8E15-49D0-A25E-70B3632712D7}" type="pres">
      <dgm:prSet presAssocID="{8D37F2F4-9253-4228-AC42-5A684DA932B2}" presName="childShape" presStyleCnt="0"/>
      <dgm:spPr/>
    </dgm:pt>
    <dgm:pt modelId="{498131BE-56DF-4109-9809-27EE9FF13C1C}" type="pres">
      <dgm:prSet presAssocID="{CE7A9ACC-7808-4B7D-9325-FB1C1F674BFD}" presName="Name13" presStyleLbl="parChTrans1D2" presStyleIdx="0" presStyleCnt="4"/>
      <dgm:spPr/>
      <dgm:t>
        <a:bodyPr/>
        <a:lstStyle/>
        <a:p>
          <a:endParaRPr lang="zh-CN" altLang="en-US"/>
        </a:p>
      </dgm:t>
    </dgm:pt>
    <dgm:pt modelId="{2C4E4506-6040-4BA6-85AC-A7A59206F0A9}" type="pres">
      <dgm:prSet presAssocID="{5941F95C-9881-4056-8C6C-D202DD8AC9C1}" presName="childText" presStyleLbl="bgAcc1" presStyleIdx="0" presStyleCnt="4">
        <dgm:presLayoutVars>
          <dgm:bulletEnabled val="1"/>
        </dgm:presLayoutVars>
      </dgm:prSet>
      <dgm:spPr/>
      <dgm:t>
        <a:bodyPr/>
        <a:lstStyle/>
        <a:p>
          <a:endParaRPr lang="zh-CN" altLang="en-US"/>
        </a:p>
      </dgm:t>
    </dgm:pt>
    <dgm:pt modelId="{D94A8433-9800-4C29-A8E6-D18310E7ED27}" type="pres">
      <dgm:prSet presAssocID="{4C7B6A6D-12CF-41AB-B540-70579E1574A6}" presName="Name13" presStyleLbl="parChTrans1D2" presStyleIdx="1" presStyleCnt="4"/>
      <dgm:spPr/>
      <dgm:t>
        <a:bodyPr/>
        <a:lstStyle/>
        <a:p>
          <a:endParaRPr lang="zh-CN" altLang="en-US"/>
        </a:p>
      </dgm:t>
    </dgm:pt>
    <dgm:pt modelId="{1D4040F3-DBD8-495D-9151-5F97ADEEEDE0}" type="pres">
      <dgm:prSet presAssocID="{902C4533-8F41-4772-8C06-BE6C1428EB94}" presName="childText" presStyleLbl="bgAcc1" presStyleIdx="1" presStyleCnt="4">
        <dgm:presLayoutVars>
          <dgm:bulletEnabled val="1"/>
        </dgm:presLayoutVars>
      </dgm:prSet>
      <dgm:spPr/>
      <dgm:t>
        <a:bodyPr/>
        <a:lstStyle/>
        <a:p>
          <a:endParaRPr lang="zh-CN" altLang="en-US"/>
        </a:p>
      </dgm:t>
    </dgm:pt>
    <dgm:pt modelId="{C0FDECD2-B1BB-4F0E-9388-4C972366D6F0}" type="pres">
      <dgm:prSet presAssocID="{659A09AB-3F2E-45EF-A78D-C39EA3A3D5EB}" presName="root" presStyleCnt="0"/>
      <dgm:spPr/>
    </dgm:pt>
    <dgm:pt modelId="{1CD598FB-3A5D-4AB7-885E-D44D55D46B10}" type="pres">
      <dgm:prSet presAssocID="{659A09AB-3F2E-45EF-A78D-C39EA3A3D5EB}" presName="rootComposite" presStyleCnt="0"/>
      <dgm:spPr/>
    </dgm:pt>
    <dgm:pt modelId="{55F50BFD-573E-4081-AA8E-68C7611825AA}" type="pres">
      <dgm:prSet presAssocID="{659A09AB-3F2E-45EF-A78D-C39EA3A3D5EB}" presName="rootText" presStyleLbl="node1" presStyleIdx="1" presStyleCnt="2" custLinFactNeighborX="2741" custLinFactNeighborY="-271"/>
      <dgm:spPr/>
      <dgm:t>
        <a:bodyPr/>
        <a:lstStyle/>
        <a:p>
          <a:endParaRPr lang="zh-CN" altLang="en-US"/>
        </a:p>
      </dgm:t>
    </dgm:pt>
    <dgm:pt modelId="{1BA493B0-E617-4CDA-A553-CABF4C9D643F}" type="pres">
      <dgm:prSet presAssocID="{659A09AB-3F2E-45EF-A78D-C39EA3A3D5EB}" presName="rootConnector" presStyleLbl="node1" presStyleIdx="1" presStyleCnt="2"/>
      <dgm:spPr/>
      <dgm:t>
        <a:bodyPr/>
        <a:lstStyle/>
        <a:p>
          <a:endParaRPr lang="zh-CN" altLang="en-US"/>
        </a:p>
      </dgm:t>
    </dgm:pt>
    <dgm:pt modelId="{DA930454-325C-4025-9974-97556EB2DCBC}" type="pres">
      <dgm:prSet presAssocID="{659A09AB-3F2E-45EF-A78D-C39EA3A3D5EB}" presName="childShape" presStyleCnt="0"/>
      <dgm:spPr/>
    </dgm:pt>
    <dgm:pt modelId="{B908A777-D6DB-456E-842E-C5F10A1CEEDA}" type="pres">
      <dgm:prSet presAssocID="{A4AA95CD-744E-4FC9-97A4-A3A8B8265AC7}" presName="Name13" presStyleLbl="parChTrans1D2" presStyleIdx="2" presStyleCnt="4"/>
      <dgm:spPr/>
      <dgm:t>
        <a:bodyPr/>
        <a:lstStyle/>
        <a:p>
          <a:endParaRPr lang="zh-CN" altLang="en-US"/>
        </a:p>
      </dgm:t>
    </dgm:pt>
    <dgm:pt modelId="{B0A76F0C-6C1A-4FCF-B5BA-3C1EE9AACDAF}" type="pres">
      <dgm:prSet presAssocID="{93B88E5A-76CE-477F-AACD-397DB3E9DF29}" presName="childText" presStyleLbl="bgAcc1" presStyleIdx="2" presStyleCnt="4">
        <dgm:presLayoutVars>
          <dgm:bulletEnabled val="1"/>
        </dgm:presLayoutVars>
      </dgm:prSet>
      <dgm:spPr/>
      <dgm:t>
        <a:bodyPr/>
        <a:lstStyle/>
        <a:p>
          <a:endParaRPr lang="zh-CN" altLang="en-US"/>
        </a:p>
      </dgm:t>
    </dgm:pt>
    <dgm:pt modelId="{3C36DC08-4C96-4042-898F-81FEC286881C}" type="pres">
      <dgm:prSet presAssocID="{A9C10AFD-B4C7-453F-BE0C-347A38C47B22}" presName="Name13" presStyleLbl="parChTrans1D2" presStyleIdx="3" presStyleCnt="4"/>
      <dgm:spPr/>
      <dgm:t>
        <a:bodyPr/>
        <a:lstStyle/>
        <a:p>
          <a:endParaRPr lang="zh-CN" altLang="en-US"/>
        </a:p>
      </dgm:t>
    </dgm:pt>
    <dgm:pt modelId="{1AB770C1-EC9E-4CF5-B6D0-A8CA5A2414C6}" type="pres">
      <dgm:prSet presAssocID="{AB5E750D-8840-41D5-A804-0B24D77376E8}" presName="childText" presStyleLbl="bgAcc1" presStyleIdx="3" presStyleCnt="4">
        <dgm:presLayoutVars>
          <dgm:bulletEnabled val="1"/>
        </dgm:presLayoutVars>
      </dgm:prSet>
      <dgm:spPr/>
      <dgm:t>
        <a:bodyPr/>
        <a:lstStyle/>
        <a:p>
          <a:endParaRPr lang="zh-CN" altLang="en-US"/>
        </a:p>
      </dgm:t>
    </dgm:pt>
  </dgm:ptLst>
  <dgm:cxnLst>
    <dgm:cxn modelId="{C0C96244-21D4-45D2-903B-A71EDAC5BDDC}" type="presOf" srcId="{AB5E750D-8840-41D5-A804-0B24D77376E8}" destId="{1AB770C1-EC9E-4CF5-B6D0-A8CA5A2414C6}" srcOrd="0" destOrd="0" presId="urn:microsoft.com/office/officeart/2005/8/layout/hierarchy3"/>
    <dgm:cxn modelId="{BE40FEB8-7825-400D-99BD-FA9482349E39}" srcId="{B4D17BDC-0135-40A1-AB62-DAEAB2E2B230}" destId="{8D37F2F4-9253-4228-AC42-5A684DA932B2}" srcOrd="0" destOrd="0" parTransId="{8063E860-AB1B-4EDD-9254-56EF52A01F86}" sibTransId="{0AB699EC-B53D-49F8-9CAF-6AC5D58160D8}"/>
    <dgm:cxn modelId="{6C4EA23E-83E3-48F6-8711-58A6CC3471AB}" srcId="{659A09AB-3F2E-45EF-A78D-C39EA3A3D5EB}" destId="{AB5E750D-8840-41D5-A804-0B24D77376E8}" srcOrd="1" destOrd="0" parTransId="{A9C10AFD-B4C7-453F-BE0C-347A38C47B22}" sibTransId="{AACD690E-BA7C-4FB2-843E-9B4B90E7B193}"/>
    <dgm:cxn modelId="{EBB01844-4C95-4073-8858-1C4F9D21ACDF}" type="presOf" srcId="{5941F95C-9881-4056-8C6C-D202DD8AC9C1}" destId="{2C4E4506-6040-4BA6-85AC-A7A59206F0A9}" srcOrd="0" destOrd="0" presId="urn:microsoft.com/office/officeart/2005/8/layout/hierarchy3"/>
    <dgm:cxn modelId="{811B31A9-CAF0-4F33-992B-97BFA42D4802}" type="presOf" srcId="{93B88E5A-76CE-477F-AACD-397DB3E9DF29}" destId="{B0A76F0C-6C1A-4FCF-B5BA-3C1EE9AACDAF}" srcOrd="0" destOrd="0" presId="urn:microsoft.com/office/officeart/2005/8/layout/hierarchy3"/>
    <dgm:cxn modelId="{8C5D5676-6C17-4610-8079-8077A7C4BBAE}" srcId="{8D37F2F4-9253-4228-AC42-5A684DA932B2}" destId="{5941F95C-9881-4056-8C6C-D202DD8AC9C1}" srcOrd="0" destOrd="0" parTransId="{CE7A9ACC-7808-4B7D-9325-FB1C1F674BFD}" sibTransId="{C502FEEC-B947-4356-8009-5D1ECD014C08}"/>
    <dgm:cxn modelId="{3F45CF3B-634B-40B0-BA71-59D1CF21F3CE}" type="presOf" srcId="{902C4533-8F41-4772-8C06-BE6C1428EB94}" destId="{1D4040F3-DBD8-495D-9151-5F97ADEEEDE0}" srcOrd="0" destOrd="0" presId="urn:microsoft.com/office/officeart/2005/8/layout/hierarchy3"/>
    <dgm:cxn modelId="{E2436804-AB39-472A-A8B7-E1FAD1993126}" type="presOf" srcId="{A9C10AFD-B4C7-453F-BE0C-347A38C47B22}" destId="{3C36DC08-4C96-4042-898F-81FEC286881C}" srcOrd="0" destOrd="0" presId="urn:microsoft.com/office/officeart/2005/8/layout/hierarchy3"/>
    <dgm:cxn modelId="{500708D9-7A59-4DFB-BF1F-1E33BE2D3D1B}" srcId="{B4D17BDC-0135-40A1-AB62-DAEAB2E2B230}" destId="{659A09AB-3F2E-45EF-A78D-C39EA3A3D5EB}" srcOrd="1" destOrd="0" parTransId="{9FA45586-5C4B-4B93-A1AD-5C93836F8A54}" sibTransId="{A1344370-5A16-45AC-8B6E-62EE509D6037}"/>
    <dgm:cxn modelId="{AD0CBEC4-0B90-4920-A7A7-5393DA82CD5C}" type="presOf" srcId="{B4D17BDC-0135-40A1-AB62-DAEAB2E2B230}" destId="{36AE9F95-9358-4D64-92D6-539258B47B28}" srcOrd="0" destOrd="0" presId="urn:microsoft.com/office/officeart/2005/8/layout/hierarchy3"/>
    <dgm:cxn modelId="{10CAB791-CC57-4AEB-9D34-CF0DA6988424}" type="presOf" srcId="{CE7A9ACC-7808-4B7D-9325-FB1C1F674BFD}" destId="{498131BE-56DF-4109-9809-27EE9FF13C1C}" srcOrd="0" destOrd="0" presId="urn:microsoft.com/office/officeart/2005/8/layout/hierarchy3"/>
    <dgm:cxn modelId="{0CC21550-8EEC-4CF7-A29C-78EF8D8D84E7}" srcId="{8D37F2F4-9253-4228-AC42-5A684DA932B2}" destId="{902C4533-8F41-4772-8C06-BE6C1428EB94}" srcOrd="1" destOrd="0" parTransId="{4C7B6A6D-12CF-41AB-B540-70579E1574A6}" sibTransId="{CD4001AA-2FFC-4D05-9EFE-EBC44AB959D6}"/>
    <dgm:cxn modelId="{9C17AE20-3EB7-48DB-991C-557EC70CF1FF}" srcId="{659A09AB-3F2E-45EF-A78D-C39EA3A3D5EB}" destId="{93B88E5A-76CE-477F-AACD-397DB3E9DF29}" srcOrd="0" destOrd="0" parTransId="{A4AA95CD-744E-4FC9-97A4-A3A8B8265AC7}" sibTransId="{2826BCDC-5050-4407-8052-C7994BDBFEE6}"/>
    <dgm:cxn modelId="{FAB05CE1-1931-4E5B-9DCC-AE5B7067FEA9}" type="presOf" srcId="{8D37F2F4-9253-4228-AC42-5A684DA932B2}" destId="{229C8887-A805-4716-8678-8EA1774766DD}" srcOrd="1" destOrd="0" presId="urn:microsoft.com/office/officeart/2005/8/layout/hierarchy3"/>
    <dgm:cxn modelId="{4D14B9A7-8A4F-4649-B5AB-174F251D9D6E}" type="presOf" srcId="{A4AA95CD-744E-4FC9-97A4-A3A8B8265AC7}" destId="{B908A777-D6DB-456E-842E-C5F10A1CEEDA}" srcOrd="0" destOrd="0" presId="urn:microsoft.com/office/officeart/2005/8/layout/hierarchy3"/>
    <dgm:cxn modelId="{13F8A2CF-2B93-4CF0-B72D-5E8D83BE4452}" type="presOf" srcId="{4C7B6A6D-12CF-41AB-B540-70579E1574A6}" destId="{D94A8433-9800-4C29-A8E6-D18310E7ED27}" srcOrd="0" destOrd="0" presId="urn:microsoft.com/office/officeart/2005/8/layout/hierarchy3"/>
    <dgm:cxn modelId="{2301D486-842E-4E42-B2F6-6B6792EBBF1A}" type="presOf" srcId="{659A09AB-3F2E-45EF-A78D-C39EA3A3D5EB}" destId="{55F50BFD-573E-4081-AA8E-68C7611825AA}" srcOrd="0" destOrd="0" presId="urn:microsoft.com/office/officeart/2005/8/layout/hierarchy3"/>
    <dgm:cxn modelId="{D0229188-C438-41A9-9F3F-F492C54A1A95}" type="presOf" srcId="{659A09AB-3F2E-45EF-A78D-C39EA3A3D5EB}" destId="{1BA493B0-E617-4CDA-A553-CABF4C9D643F}" srcOrd="1" destOrd="0" presId="urn:microsoft.com/office/officeart/2005/8/layout/hierarchy3"/>
    <dgm:cxn modelId="{5509D7FF-F3C1-49F1-B50E-15CE4422DA45}" type="presOf" srcId="{8D37F2F4-9253-4228-AC42-5A684DA932B2}" destId="{B3F6D7E5-D557-425E-B815-1A4DD5D22D14}" srcOrd="0" destOrd="0" presId="urn:microsoft.com/office/officeart/2005/8/layout/hierarchy3"/>
    <dgm:cxn modelId="{DF85A675-69D7-4733-874A-608914DCC894}" type="presParOf" srcId="{36AE9F95-9358-4D64-92D6-539258B47B28}" destId="{17427358-8C4C-4FE9-B085-6CDFA551C6CF}" srcOrd="0" destOrd="0" presId="urn:microsoft.com/office/officeart/2005/8/layout/hierarchy3"/>
    <dgm:cxn modelId="{6852A9CB-FFAD-4EC4-BDD1-72A03221248A}" type="presParOf" srcId="{17427358-8C4C-4FE9-B085-6CDFA551C6CF}" destId="{79F90EB0-3777-437F-AB54-B163D3E5F544}" srcOrd="0" destOrd="0" presId="urn:microsoft.com/office/officeart/2005/8/layout/hierarchy3"/>
    <dgm:cxn modelId="{1477554B-C6AD-4663-9C1E-5C769A573844}" type="presParOf" srcId="{79F90EB0-3777-437F-AB54-B163D3E5F544}" destId="{B3F6D7E5-D557-425E-B815-1A4DD5D22D14}" srcOrd="0" destOrd="0" presId="urn:microsoft.com/office/officeart/2005/8/layout/hierarchy3"/>
    <dgm:cxn modelId="{699945A9-CC4F-4F6F-9804-B65E4F3045D2}" type="presParOf" srcId="{79F90EB0-3777-437F-AB54-B163D3E5F544}" destId="{229C8887-A805-4716-8678-8EA1774766DD}" srcOrd="1" destOrd="0" presId="urn:microsoft.com/office/officeart/2005/8/layout/hierarchy3"/>
    <dgm:cxn modelId="{FEDDFD66-DBF0-4A21-9875-1F3FFBF14612}" type="presParOf" srcId="{17427358-8C4C-4FE9-B085-6CDFA551C6CF}" destId="{FD7CAEFA-8E15-49D0-A25E-70B3632712D7}" srcOrd="1" destOrd="0" presId="urn:microsoft.com/office/officeart/2005/8/layout/hierarchy3"/>
    <dgm:cxn modelId="{31A2763F-D0B2-4841-8E9F-39FAB7B880BF}" type="presParOf" srcId="{FD7CAEFA-8E15-49D0-A25E-70B3632712D7}" destId="{498131BE-56DF-4109-9809-27EE9FF13C1C}" srcOrd="0" destOrd="0" presId="urn:microsoft.com/office/officeart/2005/8/layout/hierarchy3"/>
    <dgm:cxn modelId="{7C63CD8C-54C6-4875-B237-1FF3CCE07461}" type="presParOf" srcId="{FD7CAEFA-8E15-49D0-A25E-70B3632712D7}" destId="{2C4E4506-6040-4BA6-85AC-A7A59206F0A9}" srcOrd="1" destOrd="0" presId="urn:microsoft.com/office/officeart/2005/8/layout/hierarchy3"/>
    <dgm:cxn modelId="{409B7A30-253C-4F82-8D0A-4A54277A66AD}" type="presParOf" srcId="{FD7CAEFA-8E15-49D0-A25E-70B3632712D7}" destId="{D94A8433-9800-4C29-A8E6-D18310E7ED27}" srcOrd="2" destOrd="0" presId="urn:microsoft.com/office/officeart/2005/8/layout/hierarchy3"/>
    <dgm:cxn modelId="{D5F2B4FC-E957-48E2-A734-3EB262305C54}" type="presParOf" srcId="{FD7CAEFA-8E15-49D0-A25E-70B3632712D7}" destId="{1D4040F3-DBD8-495D-9151-5F97ADEEEDE0}" srcOrd="3" destOrd="0" presId="urn:microsoft.com/office/officeart/2005/8/layout/hierarchy3"/>
    <dgm:cxn modelId="{9796A652-3A15-4E3E-B51B-7418BA95592E}" type="presParOf" srcId="{36AE9F95-9358-4D64-92D6-539258B47B28}" destId="{C0FDECD2-B1BB-4F0E-9388-4C972366D6F0}" srcOrd="1" destOrd="0" presId="urn:microsoft.com/office/officeart/2005/8/layout/hierarchy3"/>
    <dgm:cxn modelId="{EDB2F890-697A-40DA-8389-68E079F264D9}" type="presParOf" srcId="{C0FDECD2-B1BB-4F0E-9388-4C972366D6F0}" destId="{1CD598FB-3A5D-4AB7-885E-D44D55D46B10}" srcOrd="0" destOrd="0" presId="urn:microsoft.com/office/officeart/2005/8/layout/hierarchy3"/>
    <dgm:cxn modelId="{2C410A95-CA1D-4D27-AC93-9B995AAD5738}" type="presParOf" srcId="{1CD598FB-3A5D-4AB7-885E-D44D55D46B10}" destId="{55F50BFD-573E-4081-AA8E-68C7611825AA}" srcOrd="0" destOrd="0" presId="urn:microsoft.com/office/officeart/2005/8/layout/hierarchy3"/>
    <dgm:cxn modelId="{F3848DE5-0624-4F1F-861F-F0B236D1C81F}" type="presParOf" srcId="{1CD598FB-3A5D-4AB7-885E-D44D55D46B10}" destId="{1BA493B0-E617-4CDA-A553-CABF4C9D643F}" srcOrd="1" destOrd="0" presId="urn:microsoft.com/office/officeart/2005/8/layout/hierarchy3"/>
    <dgm:cxn modelId="{95FD234F-51CC-42C4-A0D1-721981CEFEBF}" type="presParOf" srcId="{C0FDECD2-B1BB-4F0E-9388-4C972366D6F0}" destId="{DA930454-325C-4025-9974-97556EB2DCBC}" srcOrd="1" destOrd="0" presId="urn:microsoft.com/office/officeart/2005/8/layout/hierarchy3"/>
    <dgm:cxn modelId="{049331FE-B3B0-4C6C-9863-059311DC17B6}" type="presParOf" srcId="{DA930454-325C-4025-9974-97556EB2DCBC}" destId="{B908A777-D6DB-456E-842E-C5F10A1CEEDA}" srcOrd="0" destOrd="0" presId="urn:microsoft.com/office/officeart/2005/8/layout/hierarchy3"/>
    <dgm:cxn modelId="{CE58410C-41AB-4B98-B9E1-32D638CBACD9}" type="presParOf" srcId="{DA930454-325C-4025-9974-97556EB2DCBC}" destId="{B0A76F0C-6C1A-4FCF-B5BA-3C1EE9AACDAF}" srcOrd="1" destOrd="0" presId="urn:microsoft.com/office/officeart/2005/8/layout/hierarchy3"/>
    <dgm:cxn modelId="{D142154A-88D3-423D-8F53-CB1EA901BC28}" type="presParOf" srcId="{DA930454-325C-4025-9974-97556EB2DCBC}" destId="{3C36DC08-4C96-4042-898F-81FEC286881C}" srcOrd="2" destOrd="0" presId="urn:microsoft.com/office/officeart/2005/8/layout/hierarchy3"/>
    <dgm:cxn modelId="{C89515DA-C614-4618-B189-9AFDC2091C49}" type="presParOf" srcId="{DA930454-325C-4025-9974-97556EB2DCBC}" destId="{1AB770C1-EC9E-4CF5-B6D0-A8CA5A2414C6}" srcOrd="3" destOrd="0" presId="urn:microsoft.com/office/officeart/2005/8/layout/hierarchy3"/>
  </dgm:cxnLst>
  <dgm:bg/>
  <dgm:whole>
    <a:ln>
      <a:solidFill>
        <a:srgbClr val="0099CC"/>
      </a:solidFill>
    </a:ln>
  </dgm:whole>
  <dgm:extLst>
    <a:ext uri="http://schemas.microsoft.com/office/drawing/2008/diagram">
      <dsp:dataModelExt xmlns:dsp="http://schemas.microsoft.com/office/drawing/2008/diagram" relId="rId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E95461-ABD7-4C6E-B976-3EE0C2426C12}" type="doc">
      <dgm:prSet loTypeId="urn:microsoft.com/office/officeart/2005/8/layout/matrix3" loCatId="matrix" qsTypeId="urn:microsoft.com/office/officeart/2005/8/quickstyle/3d2" qsCatId="3D" csTypeId="urn:microsoft.com/office/officeart/2005/8/colors/accent1_2" csCatId="accent1" phldr="1"/>
      <dgm:spPr/>
      <dgm:t>
        <a:bodyPr/>
        <a:lstStyle/>
        <a:p>
          <a:endParaRPr lang="zh-CN" altLang="en-US"/>
        </a:p>
      </dgm:t>
    </dgm:pt>
    <dgm:pt modelId="{BE0BF228-F6D3-4C3C-8CA5-777E4CE825B1}">
      <dgm:prSet phldrT="[文本]" custT="1"/>
      <dgm:spPr>
        <a:solidFill>
          <a:srgbClr val="92D050"/>
        </a:solidFill>
      </dgm:spPr>
      <dgm:t>
        <a:bodyPr/>
        <a:lstStyle/>
        <a:p>
          <a:r>
            <a:rPr lang="zh-CN" altLang="en-US" sz="2000" b="1" dirty="0" smtClean="0">
              <a:solidFill>
                <a:schemeClr val="accent2">
                  <a:lumMod val="50000"/>
                </a:schemeClr>
              </a:solidFill>
            </a:rPr>
            <a:t>加权平均法</a:t>
          </a:r>
          <a:endParaRPr lang="zh-CN" altLang="en-US" sz="2000" b="1" dirty="0">
            <a:solidFill>
              <a:schemeClr val="accent2">
                <a:lumMod val="50000"/>
              </a:schemeClr>
            </a:solidFill>
          </a:endParaRPr>
        </a:p>
      </dgm:t>
    </dgm:pt>
    <dgm:pt modelId="{8C406BF9-3FF6-4753-A46F-66ECD295DB80}" cxnId="{32BA95DD-FEDE-4004-A543-B4B747927245}" type="parTrans">
      <dgm:prSet/>
      <dgm:spPr/>
      <dgm:t>
        <a:bodyPr/>
        <a:lstStyle/>
        <a:p>
          <a:endParaRPr lang="zh-CN" altLang="en-US"/>
        </a:p>
      </dgm:t>
    </dgm:pt>
    <dgm:pt modelId="{F646DFB8-CCA9-4BEF-9560-EC2FCC765E79}" cxnId="{32BA95DD-FEDE-4004-A543-B4B747927245}" type="sibTrans">
      <dgm:prSet/>
      <dgm:spPr/>
      <dgm:t>
        <a:bodyPr/>
        <a:lstStyle/>
        <a:p>
          <a:endParaRPr lang="zh-CN" altLang="en-US"/>
        </a:p>
      </dgm:t>
    </dgm:pt>
    <dgm:pt modelId="{664D920D-0899-49C3-8762-3F2A7F08D2D7}">
      <dgm:prSet phldrT="[文本]" custT="1"/>
      <dgm:spPr>
        <a:solidFill>
          <a:srgbClr val="FFC000"/>
        </a:solidFill>
      </dgm:spPr>
      <dgm:t>
        <a:bodyPr/>
        <a:lstStyle/>
        <a:p>
          <a:r>
            <a:rPr lang="zh-CN" altLang="en-US" sz="2000" b="1" dirty="0" smtClean="0">
              <a:solidFill>
                <a:schemeClr val="accent2">
                  <a:lumMod val="50000"/>
                </a:schemeClr>
              </a:solidFill>
            </a:rPr>
            <a:t>个别计价法</a:t>
          </a:r>
          <a:endParaRPr lang="zh-CN" altLang="en-US" sz="2000" b="1" dirty="0">
            <a:solidFill>
              <a:schemeClr val="accent2">
                <a:lumMod val="50000"/>
              </a:schemeClr>
            </a:solidFill>
          </a:endParaRPr>
        </a:p>
      </dgm:t>
    </dgm:pt>
    <dgm:pt modelId="{C2370BDD-95BF-46E5-814D-25202D393CFB}" cxnId="{4CB0303B-7DC8-484E-AD80-0B4BEAB9DCAD}" type="parTrans">
      <dgm:prSet/>
      <dgm:spPr/>
      <dgm:t>
        <a:bodyPr/>
        <a:lstStyle/>
        <a:p>
          <a:endParaRPr lang="zh-CN" altLang="en-US"/>
        </a:p>
      </dgm:t>
    </dgm:pt>
    <dgm:pt modelId="{B1A40B35-9B63-4FD1-9215-087056267EA9}" cxnId="{4CB0303B-7DC8-484E-AD80-0B4BEAB9DCAD}" type="sibTrans">
      <dgm:prSet/>
      <dgm:spPr/>
      <dgm:t>
        <a:bodyPr/>
        <a:lstStyle/>
        <a:p>
          <a:endParaRPr lang="zh-CN" altLang="en-US"/>
        </a:p>
      </dgm:t>
    </dgm:pt>
    <dgm:pt modelId="{8C5FBFE4-968F-4906-AB73-A68F07883202}">
      <dgm:prSet phldrT="[文本]" custT="1"/>
      <dgm:spPr>
        <a:solidFill>
          <a:srgbClr val="FF66FF"/>
        </a:solidFill>
      </dgm:spPr>
      <dgm:t>
        <a:bodyPr/>
        <a:lstStyle/>
        <a:p>
          <a:r>
            <a:rPr lang="zh-CN" altLang="en-US" sz="2000" b="1" dirty="0" smtClean="0">
              <a:solidFill>
                <a:schemeClr val="accent2">
                  <a:lumMod val="50000"/>
                </a:schemeClr>
              </a:solidFill>
            </a:rPr>
            <a:t>先进先出法</a:t>
          </a:r>
          <a:endParaRPr lang="zh-CN" altLang="en-US" sz="2000" b="1" dirty="0">
            <a:solidFill>
              <a:schemeClr val="accent2">
                <a:lumMod val="50000"/>
              </a:schemeClr>
            </a:solidFill>
          </a:endParaRPr>
        </a:p>
      </dgm:t>
    </dgm:pt>
    <dgm:pt modelId="{3408C937-7230-4F41-A102-71F0BC6CD9D1}" cxnId="{9C434AEE-8434-49B2-961E-54BDB56A4CAC}" type="parTrans">
      <dgm:prSet/>
      <dgm:spPr/>
      <dgm:t>
        <a:bodyPr/>
        <a:lstStyle/>
        <a:p>
          <a:endParaRPr lang="zh-CN" altLang="en-US"/>
        </a:p>
      </dgm:t>
    </dgm:pt>
    <dgm:pt modelId="{862FC875-6768-4CC9-87E0-052D8A166CA8}" cxnId="{9C434AEE-8434-49B2-961E-54BDB56A4CAC}" type="sibTrans">
      <dgm:prSet/>
      <dgm:spPr/>
      <dgm:t>
        <a:bodyPr/>
        <a:lstStyle/>
        <a:p>
          <a:endParaRPr lang="zh-CN" altLang="en-US"/>
        </a:p>
      </dgm:t>
    </dgm:pt>
    <dgm:pt modelId="{08AC3EFA-CDAC-4B22-A0F8-EB7355B6A251}">
      <dgm:prSet phldrT="[文本]" custT="1"/>
      <dgm:spPr>
        <a:solidFill>
          <a:srgbClr val="13B913"/>
        </a:solidFill>
      </dgm:spPr>
      <dgm:t>
        <a:bodyPr/>
        <a:lstStyle/>
        <a:p>
          <a:r>
            <a:rPr lang="zh-CN" altLang="en-US" sz="2000" b="1" dirty="0" smtClean="0">
              <a:solidFill>
                <a:schemeClr val="accent2">
                  <a:lumMod val="50000"/>
                </a:schemeClr>
              </a:solidFill>
            </a:rPr>
            <a:t>毛利率法</a:t>
          </a:r>
          <a:endParaRPr lang="zh-CN" altLang="en-US" sz="2000" b="1" dirty="0">
            <a:solidFill>
              <a:schemeClr val="accent2">
                <a:lumMod val="50000"/>
              </a:schemeClr>
            </a:solidFill>
          </a:endParaRPr>
        </a:p>
      </dgm:t>
    </dgm:pt>
    <dgm:pt modelId="{C15106C6-E926-471C-B429-1696BD6A20F2}" cxnId="{5B0CC429-0E22-4B54-97BB-420408836830}" type="parTrans">
      <dgm:prSet/>
      <dgm:spPr/>
      <dgm:t>
        <a:bodyPr/>
        <a:lstStyle/>
        <a:p>
          <a:endParaRPr lang="zh-CN" altLang="en-US"/>
        </a:p>
      </dgm:t>
    </dgm:pt>
    <dgm:pt modelId="{C07AE027-5CF6-497B-B860-91EF16410E12}" cxnId="{5B0CC429-0E22-4B54-97BB-420408836830}" type="sibTrans">
      <dgm:prSet/>
      <dgm:spPr/>
      <dgm:t>
        <a:bodyPr/>
        <a:lstStyle/>
        <a:p>
          <a:endParaRPr lang="zh-CN" altLang="en-US"/>
        </a:p>
      </dgm:t>
    </dgm:pt>
    <dgm:pt modelId="{BF818C51-D81A-4FA5-B87C-26277978E3EE}">
      <dgm:prSet phldrT="[文本]" custT="1"/>
      <dgm:spPr/>
      <dgm:t>
        <a:bodyPr/>
        <a:lstStyle/>
        <a:p>
          <a:endParaRPr lang="zh-CN" altLang="en-US" sz="2000" dirty="0"/>
        </a:p>
      </dgm:t>
    </dgm:pt>
    <dgm:pt modelId="{9A2E0148-8B41-4E8D-939E-DF092CCA702F}" cxnId="{46924D8E-B1D7-4A8F-989F-E34B873E4363}" type="parTrans">
      <dgm:prSet/>
      <dgm:spPr/>
      <dgm:t>
        <a:bodyPr/>
        <a:lstStyle/>
        <a:p>
          <a:endParaRPr lang="zh-CN" altLang="en-US"/>
        </a:p>
      </dgm:t>
    </dgm:pt>
    <dgm:pt modelId="{08DC2B59-8442-4206-90D0-A087516D9F4F}" cxnId="{46924D8E-B1D7-4A8F-989F-E34B873E4363}" type="sibTrans">
      <dgm:prSet/>
      <dgm:spPr/>
      <dgm:t>
        <a:bodyPr/>
        <a:lstStyle/>
        <a:p>
          <a:endParaRPr lang="zh-CN" altLang="en-US"/>
        </a:p>
      </dgm:t>
    </dgm:pt>
    <dgm:pt modelId="{986A8D60-E2FF-48F0-AC9A-C41B41F2EA2B}" type="pres">
      <dgm:prSet presAssocID="{72E95461-ABD7-4C6E-B976-3EE0C2426C12}" presName="matrix" presStyleCnt="0">
        <dgm:presLayoutVars>
          <dgm:chMax val="1"/>
          <dgm:dir/>
          <dgm:resizeHandles val="exact"/>
        </dgm:presLayoutVars>
      </dgm:prSet>
      <dgm:spPr/>
    </dgm:pt>
    <dgm:pt modelId="{4F3A3A53-1395-4043-850D-4528276E2486}" type="pres">
      <dgm:prSet presAssocID="{72E95461-ABD7-4C6E-B976-3EE0C2426C12}" presName="diamond" presStyleLbl="bgShp" presStyleIdx="0" presStyleCnt="1" custLinFactNeighborX="13194"/>
      <dgm:spPr/>
    </dgm:pt>
    <dgm:pt modelId="{D4A9F3FE-91F0-4541-92BC-E93C73144D1E}" type="pres">
      <dgm:prSet presAssocID="{72E95461-ABD7-4C6E-B976-3EE0C2426C12}" presName="quad1" presStyleLbl="node1" presStyleIdx="0" presStyleCnt="4" custLinFactNeighborX="31256" custLinFactNeighborY="1055">
        <dgm:presLayoutVars>
          <dgm:chMax val="0"/>
          <dgm:chPref val="0"/>
          <dgm:bulletEnabled val="1"/>
        </dgm:presLayoutVars>
      </dgm:prSet>
      <dgm:spPr/>
    </dgm:pt>
    <dgm:pt modelId="{AACB03D2-9D3B-4A2E-8B26-F4A5F08E96CF}" type="pres">
      <dgm:prSet presAssocID="{72E95461-ABD7-4C6E-B976-3EE0C2426C12}" presName="quad2" presStyleLbl="node1" presStyleIdx="1" presStyleCnt="4" custLinFactNeighborX="31256" custLinFactNeighborY="1055">
        <dgm:presLayoutVars>
          <dgm:chMax val="0"/>
          <dgm:chPref val="0"/>
          <dgm:bulletEnabled val="1"/>
        </dgm:presLayoutVars>
      </dgm:prSet>
      <dgm:spPr/>
      <dgm:t>
        <a:bodyPr/>
        <a:lstStyle/>
        <a:p>
          <a:endParaRPr lang="zh-CN" altLang="en-US"/>
        </a:p>
      </dgm:t>
    </dgm:pt>
    <dgm:pt modelId="{31DCC0D8-0A6E-4944-A85C-F66F47DF17D7}" type="pres">
      <dgm:prSet presAssocID="{72E95461-ABD7-4C6E-B976-3EE0C2426C12}" presName="quad3" presStyleLbl="node1" presStyleIdx="2" presStyleCnt="4" custLinFactNeighborX="31256" custLinFactNeighborY="1055">
        <dgm:presLayoutVars>
          <dgm:chMax val="0"/>
          <dgm:chPref val="0"/>
          <dgm:bulletEnabled val="1"/>
        </dgm:presLayoutVars>
      </dgm:prSet>
      <dgm:spPr/>
    </dgm:pt>
    <dgm:pt modelId="{A1A9E15F-DB78-43F2-A408-B77D50777719}" type="pres">
      <dgm:prSet presAssocID="{72E95461-ABD7-4C6E-B976-3EE0C2426C12}" presName="quad4" presStyleLbl="node1" presStyleIdx="3" presStyleCnt="4" custLinFactNeighborX="31256" custLinFactNeighborY="1055">
        <dgm:presLayoutVars>
          <dgm:chMax val="0"/>
          <dgm:chPref val="0"/>
          <dgm:bulletEnabled val="1"/>
        </dgm:presLayoutVars>
      </dgm:prSet>
      <dgm:spPr/>
    </dgm:pt>
  </dgm:ptLst>
  <dgm:cxnLst>
    <dgm:cxn modelId="{715C86EA-D64E-4920-B133-B605AB86913A}" type="presOf" srcId="{BE0BF228-F6D3-4C3C-8CA5-777E4CE825B1}" destId="{D4A9F3FE-91F0-4541-92BC-E93C73144D1E}" srcOrd="0" destOrd="0" presId="urn:microsoft.com/office/officeart/2005/8/layout/matrix3"/>
    <dgm:cxn modelId="{69B5EBF1-EFC6-4D99-910F-B7D500469165}" type="presOf" srcId="{72E95461-ABD7-4C6E-B976-3EE0C2426C12}" destId="{986A8D60-E2FF-48F0-AC9A-C41B41F2EA2B}" srcOrd="0" destOrd="0" presId="urn:microsoft.com/office/officeart/2005/8/layout/matrix3"/>
    <dgm:cxn modelId="{152A93B8-2DD6-422F-ABB3-2F01895FF6A2}" type="presOf" srcId="{8C5FBFE4-968F-4906-AB73-A68F07883202}" destId="{31DCC0D8-0A6E-4944-A85C-F66F47DF17D7}" srcOrd="0" destOrd="0" presId="urn:microsoft.com/office/officeart/2005/8/layout/matrix3"/>
    <dgm:cxn modelId="{5B0CC429-0E22-4B54-97BB-420408836830}" srcId="{72E95461-ABD7-4C6E-B976-3EE0C2426C12}" destId="{08AC3EFA-CDAC-4B22-A0F8-EB7355B6A251}" srcOrd="3" destOrd="0" parTransId="{C15106C6-E926-471C-B429-1696BD6A20F2}" sibTransId="{C07AE027-5CF6-497B-B860-91EF16410E12}"/>
    <dgm:cxn modelId="{32BA95DD-FEDE-4004-A543-B4B747927245}" srcId="{72E95461-ABD7-4C6E-B976-3EE0C2426C12}" destId="{BE0BF228-F6D3-4C3C-8CA5-777E4CE825B1}" srcOrd="0" destOrd="0" parTransId="{8C406BF9-3FF6-4753-A46F-66ECD295DB80}" sibTransId="{F646DFB8-CCA9-4BEF-9560-EC2FCC765E79}"/>
    <dgm:cxn modelId="{96BFAB78-A4B6-46DB-8178-4FC5EEADDEF0}" type="presOf" srcId="{664D920D-0899-49C3-8762-3F2A7F08D2D7}" destId="{AACB03D2-9D3B-4A2E-8B26-F4A5F08E96CF}" srcOrd="0" destOrd="0" presId="urn:microsoft.com/office/officeart/2005/8/layout/matrix3"/>
    <dgm:cxn modelId="{46924D8E-B1D7-4A8F-989F-E34B873E4363}" srcId="{72E95461-ABD7-4C6E-B976-3EE0C2426C12}" destId="{BF818C51-D81A-4FA5-B87C-26277978E3EE}" srcOrd="4" destOrd="0" parTransId="{9A2E0148-8B41-4E8D-939E-DF092CCA702F}" sibTransId="{08DC2B59-8442-4206-90D0-A087516D9F4F}"/>
    <dgm:cxn modelId="{9C434AEE-8434-49B2-961E-54BDB56A4CAC}" srcId="{72E95461-ABD7-4C6E-B976-3EE0C2426C12}" destId="{8C5FBFE4-968F-4906-AB73-A68F07883202}" srcOrd="2" destOrd="0" parTransId="{3408C937-7230-4F41-A102-71F0BC6CD9D1}" sibTransId="{862FC875-6768-4CC9-87E0-052D8A166CA8}"/>
    <dgm:cxn modelId="{4CB0303B-7DC8-484E-AD80-0B4BEAB9DCAD}" srcId="{72E95461-ABD7-4C6E-B976-3EE0C2426C12}" destId="{664D920D-0899-49C3-8762-3F2A7F08D2D7}" srcOrd="1" destOrd="0" parTransId="{C2370BDD-95BF-46E5-814D-25202D393CFB}" sibTransId="{B1A40B35-9B63-4FD1-9215-087056267EA9}"/>
    <dgm:cxn modelId="{4259F6B0-EE3B-4A59-9B58-78767C9CFAEB}" type="presOf" srcId="{08AC3EFA-CDAC-4B22-A0F8-EB7355B6A251}" destId="{A1A9E15F-DB78-43F2-A408-B77D50777719}" srcOrd="0" destOrd="0" presId="urn:microsoft.com/office/officeart/2005/8/layout/matrix3"/>
    <dgm:cxn modelId="{5103E581-DCBE-48C3-AEBF-98D4F579F122}" type="presParOf" srcId="{986A8D60-E2FF-48F0-AC9A-C41B41F2EA2B}" destId="{4F3A3A53-1395-4043-850D-4528276E2486}" srcOrd="0" destOrd="0" presId="urn:microsoft.com/office/officeart/2005/8/layout/matrix3"/>
    <dgm:cxn modelId="{20FE0D1F-A12F-41A3-B3C4-8801ED5A07EF}" type="presParOf" srcId="{986A8D60-E2FF-48F0-AC9A-C41B41F2EA2B}" destId="{D4A9F3FE-91F0-4541-92BC-E93C73144D1E}" srcOrd="1" destOrd="0" presId="urn:microsoft.com/office/officeart/2005/8/layout/matrix3"/>
    <dgm:cxn modelId="{5A2D8744-F96C-4A37-8F06-9679755A3020}" type="presParOf" srcId="{986A8D60-E2FF-48F0-AC9A-C41B41F2EA2B}" destId="{AACB03D2-9D3B-4A2E-8B26-F4A5F08E96CF}" srcOrd="2" destOrd="0" presId="urn:microsoft.com/office/officeart/2005/8/layout/matrix3"/>
    <dgm:cxn modelId="{3EA670E1-078D-4F4E-9A40-001233D2A2B9}" type="presParOf" srcId="{986A8D60-E2FF-48F0-AC9A-C41B41F2EA2B}" destId="{31DCC0D8-0A6E-4944-A85C-F66F47DF17D7}" srcOrd="3" destOrd="0" presId="urn:microsoft.com/office/officeart/2005/8/layout/matrix3"/>
    <dgm:cxn modelId="{7091142D-3E65-4745-86BD-C554A34B371E}" type="presParOf" srcId="{986A8D60-E2FF-48F0-AC9A-C41B41F2EA2B}" destId="{A1A9E15F-DB78-43F2-A408-B77D50777719}" srcOrd="4" destOrd="0" presId="urn:microsoft.com/office/officeart/2005/8/layout/matrix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F33D3B-BED8-459D-AE52-E3EAA4FF3B57}"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zh-CN" altLang="en-US"/>
        </a:p>
      </dgm:t>
    </dgm:pt>
    <dgm:pt modelId="{CFCE9B5D-905F-4089-8978-1EC06A000EB0}">
      <dgm:prSet phldrT="[文本]"/>
      <dgm:spPr>
        <a:solidFill>
          <a:srgbClr val="00B050"/>
        </a:solidFill>
        <a:scene3d>
          <a:camera prst="orthographicFront"/>
          <a:lightRig rig="threePt" dir="t"/>
        </a:scene3d>
        <a:sp3d>
          <a:bevelT/>
        </a:sp3d>
      </dgm:spPr>
      <dgm:t>
        <a:bodyPr/>
        <a:lstStyle/>
        <a:p>
          <a:r>
            <a:rPr lang="zh-CN" altLang="en-US" b="1" dirty="0" smtClean="0"/>
            <a:t>代建工程开发成本计算</a:t>
          </a:r>
          <a:endParaRPr lang="zh-CN" altLang="en-US" b="1" dirty="0"/>
        </a:p>
      </dgm:t>
    </dgm:pt>
    <dgm:pt modelId="{9269A44E-31BA-473F-91EE-F296638708D6}" cxnId="{0C3FB4BC-1429-4E87-8323-A3679D4D0DF3}" type="parTrans">
      <dgm:prSet/>
      <dgm:spPr/>
      <dgm:t>
        <a:bodyPr/>
        <a:lstStyle/>
        <a:p>
          <a:endParaRPr lang="zh-CN" altLang="en-US"/>
        </a:p>
      </dgm:t>
    </dgm:pt>
    <dgm:pt modelId="{3A9C79E3-41E7-485E-B2E0-0711DB9DA0D2}" cxnId="{0C3FB4BC-1429-4E87-8323-A3679D4D0DF3}" type="sibTrans">
      <dgm:prSet/>
      <dgm:spPr>
        <a:ln w="28575">
          <a:solidFill>
            <a:srgbClr val="0099CC"/>
          </a:solidFill>
        </a:ln>
      </dgm:spPr>
      <dgm:t>
        <a:bodyPr/>
        <a:lstStyle/>
        <a:p>
          <a:endParaRPr lang="zh-CN" altLang="en-US"/>
        </a:p>
      </dgm:t>
    </dgm:pt>
    <dgm:pt modelId="{7B33CDE3-5A6A-4CE0-84BA-F61E1AB3DC0A}">
      <dgm:prSet phldrT="[文本]"/>
      <dgm:spPr>
        <a:solidFill>
          <a:srgbClr val="FFFF00"/>
        </a:solidFill>
        <a:ln>
          <a:noFill/>
        </a:ln>
        <a:scene3d>
          <a:camera prst="orthographicFront"/>
          <a:lightRig rig="threePt" dir="t"/>
        </a:scene3d>
        <a:sp3d>
          <a:bevelT/>
        </a:sp3d>
      </dgm:spPr>
      <dgm:t>
        <a:bodyPr/>
        <a:lstStyle/>
        <a:p>
          <a:r>
            <a:rPr lang="zh-CN" altLang="en-US" b="1" dirty="0" smtClean="0">
              <a:solidFill>
                <a:schemeClr val="accent2">
                  <a:lumMod val="50000"/>
                </a:schemeClr>
              </a:solidFill>
            </a:rPr>
            <a:t>土地开发成本计算</a:t>
          </a:r>
          <a:endParaRPr lang="zh-CN" altLang="en-US" b="1" dirty="0">
            <a:solidFill>
              <a:schemeClr val="accent2">
                <a:lumMod val="50000"/>
              </a:schemeClr>
            </a:solidFill>
          </a:endParaRPr>
        </a:p>
      </dgm:t>
    </dgm:pt>
    <dgm:pt modelId="{7644A654-8F6F-4916-8CAB-2CF2F5BF060B}" cxnId="{A1FB9CDA-7EC5-4168-BF44-169865629438}" type="parTrans">
      <dgm:prSet/>
      <dgm:spPr/>
      <dgm:t>
        <a:bodyPr/>
        <a:lstStyle/>
        <a:p>
          <a:endParaRPr lang="zh-CN" altLang="en-US"/>
        </a:p>
      </dgm:t>
    </dgm:pt>
    <dgm:pt modelId="{28D74D74-6229-4028-B6EB-5F2A407E9BC8}" cxnId="{A1FB9CDA-7EC5-4168-BF44-169865629438}" type="sibTrans">
      <dgm:prSet/>
      <dgm:spPr>
        <a:ln w="28575">
          <a:solidFill>
            <a:srgbClr val="0099CC"/>
          </a:solidFill>
        </a:ln>
      </dgm:spPr>
      <dgm:t>
        <a:bodyPr/>
        <a:lstStyle/>
        <a:p>
          <a:endParaRPr lang="zh-CN" altLang="en-US"/>
        </a:p>
      </dgm:t>
    </dgm:pt>
    <dgm:pt modelId="{4AB7E51F-2450-472D-AFA0-CBC4B6B51AF2}">
      <dgm:prSet phldrT="[文本]"/>
      <dgm:spPr>
        <a:solidFill>
          <a:srgbClr val="32D2F2"/>
        </a:solidFill>
        <a:scene3d>
          <a:camera prst="orthographicFront"/>
          <a:lightRig rig="threePt" dir="t"/>
        </a:scene3d>
        <a:sp3d>
          <a:bevelT/>
        </a:sp3d>
      </dgm:spPr>
      <dgm:t>
        <a:bodyPr/>
        <a:lstStyle/>
        <a:p>
          <a:r>
            <a:rPr lang="zh-CN" altLang="en-US" b="1" dirty="0" smtClean="0">
              <a:solidFill>
                <a:schemeClr val="accent2">
                  <a:lumMod val="50000"/>
                </a:schemeClr>
              </a:solidFill>
            </a:rPr>
            <a:t>房屋开发成本计算</a:t>
          </a:r>
          <a:endParaRPr lang="zh-CN" altLang="en-US" b="1" dirty="0">
            <a:solidFill>
              <a:schemeClr val="accent2">
                <a:lumMod val="50000"/>
              </a:schemeClr>
            </a:solidFill>
          </a:endParaRPr>
        </a:p>
      </dgm:t>
    </dgm:pt>
    <dgm:pt modelId="{DF404774-7AD4-4036-946C-57FDA8B0787B}" cxnId="{0B46E938-0410-46E4-AACC-CD6E0DF5940C}" type="parTrans">
      <dgm:prSet/>
      <dgm:spPr/>
      <dgm:t>
        <a:bodyPr/>
        <a:lstStyle/>
        <a:p>
          <a:endParaRPr lang="zh-CN" altLang="en-US"/>
        </a:p>
      </dgm:t>
    </dgm:pt>
    <dgm:pt modelId="{52D97D84-CBF9-40F3-99FE-8338A93AF027}" cxnId="{0B46E938-0410-46E4-AACC-CD6E0DF5940C}" type="sibTrans">
      <dgm:prSet/>
      <dgm:spPr>
        <a:ln w="28575">
          <a:solidFill>
            <a:srgbClr val="0099CC"/>
          </a:solidFill>
        </a:ln>
      </dgm:spPr>
      <dgm:t>
        <a:bodyPr/>
        <a:lstStyle/>
        <a:p>
          <a:endParaRPr lang="zh-CN" altLang="en-US"/>
        </a:p>
      </dgm:t>
    </dgm:pt>
    <dgm:pt modelId="{7FDC72EE-B74A-4B3C-A6DA-FD47AB78B13D}">
      <dgm:prSet phldrT="[文本]"/>
      <dgm:spPr>
        <a:solidFill>
          <a:srgbClr val="9933FF"/>
        </a:solidFill>
        <a:scene3d>
          <a:camera prst="orthographicFront"/>
          <a:lightRig rig="threePt" dir="t"/>
        </a:scene3d>
        <a:sp3d>
          <a:bevelT/>
        </a:sp3d>
      </dgm:spPr>
      <dgm:t>
        <a:bodyPr/>
        <a:lstStyle/>
        <a:p>
          <a:r>
            <a:rPr lang="zh-CN" altLang="en-US" b="1" dirty="0" smtClean="0"/>
            <a:t>配套设施开发成本计算</a:t>
          </a:r>
          <a:endParaRPr lang="zh-CN" altLang="en-US" b="1" dirty="0"/>
        </a:p>
      </dgm:t>
    </dgm:pt>
    <dgm:pt modelId="{9F4A774F-05BC-4790-AF11-2B3977813B0C}" cxnId="{9095AF99-0E3D-490D-8F2B-204389378003}" type="parTrans">
      <dgm:prSet/>
      <dgm:spPr/>
      <dgm:t>
        <a:bodyPr/>
        <a:lstStyle/>
        <a:p>
          <a:endParaRPr lang="zh-CN" altLang="en-US"/>
        </a:p>
      </dgm:t>
    </dgm:pt>
    <dgm:pt modelId="{56A75138-7940-4B1D-878F-C8B7A0F8B824}" cxnId="{9095AF99-0E3D-490D-8F2B-204389378003}" type="sibTrans">
      <dgm:prSet/>
      <dgm:spPr>
        <a:ln w="28575">
          <a:solidFill>
            <a:srgbClr val="0099CC"/>
          </a:solidFill>
        </a:ln>
      </dgm:spPr>
      <dgm:t>
        <a:bodyPr/>
        <a:lstStyle/>
        <a:p>
          <a:endParaRPr lang="zh-CN" altLang="en-US"/>
        </a:p>
      </dgm:t>
    </dgm:pt>
    <dgm:pt modelId="{B6F68217-B3F2-48AA-A7E8-D280754D3374}" type="pres">
      <dgm:prSet presAssocID="{7FF33D3B-BED8-459D-AE52-E3EAA4FF3B57}" presName="cycle" presStyleCnt="0">
        <dgm:presLayoutVars>
          <dgm:dir/>
          <dgm:resizeHandles val="exact"/>
        </dgm:presLayoutVars>
      </dgm:prSet>
      <dgm:spPr/>
      <dgm:t>
        <a:bodyPr/>
        <a:lstStyle/>
        <a:p>
          <a:endParaRPr lang="zh-CN" altLang="en-US"/>
        </a:p>
      </dgm:t>
    </dgm:pt>
    <dgm:pt modelId="{76BAB9BA-3F32-4422-9790-F0C45C63AEEB}" type="pres">
      <dgm:prSet presAssocID="{CFCE9B5D-905F-4089-8978-1EC06A000EB0}" presName="node" presStyleLbl="node1" presStyleIdx="0" presStyleCnt="4">
        <dgm:presLayoutVars>
          <dgm:bulletEnabled val="1"/>
        </dgm:presLayoutVars>
      </dgm:prSet>
      <dgm:spPr/>
      <dgm:t>
        <a:bodyPr/>
        <a:lstStyle/>
        <a:p>
          <a:endParaRPr lang="zh-CN" altLang="en-US"/>
        </a:p>
      </dgm:t>
    </dgm:pt>
    <dgm:pt modelId="{055207FE-F513-4E7C-B2B3-AF0B6E4A5C3E}" type="pres">
      <dgm:prSet presAssocID="{CFCE9B5D-905F-4089-8978-1EC06A000EB0}" presName="spNode" presStyleCnt="0"/>
      <dgm:spPr/>
    </dgm:pt>
    <dgm:pt modelId="{3C9C21A1-6790-4773-9CC3-240E8627F089}" type="pres">
      <dgm:prSet presAssocID="{3A9C79E3-41E7-485E-B2E0-0711DB9DA0D2}" presName="sibTrans" presStyleLbl="sibTrans1D1" presStyleIdx="0" presStyleCnt="4"/>
      <dgm:spPr/>
      <dgm:t>
        <a:bodyPr/>
        <a:lstStyle/>
        <a:p>
          <a:endParaRPr lang="zh-CN" altLang="en-US"/>
        </a:p>
      </dgm:t>
    </dgm:pt>
    <dgm:pt modelId="{CC3BEDA1-EDAF-4798-8117-9866E3DB2BE4}" type="pres">
      <dgm:prSet presAssocID="{7B33CDE3-5A6A-4CE0-84BA-F61E1AB3DC0A}" presName="node" presStyleLbl="node1" presStyleIdx="1" presStyleCnt="4" custRadScaleRad="104566" custRadScaleInc="-5608">
        <dgm:presLayoutVars>
          <dgm:bulletEnabled val="1"/>
        </dgm:presLayoutVars>
      </dgm:prSet>
      <dgm:spPr/>
      <dgm:t>
        <a:bodyPr/>
        <a:lstStyle/>
        <a:p>
          <a:endParaRPr lang="zh-CN" altLang="en-US"/>
        </a:p>
      </dgm:t>
    </dgm:pt>
    <dgm:pt modelId="{8B8F213D-486D-4566-AF2C-B12E8054DDA6}" type="pres">
      <dgm:prSet presAssocID="{7B33CDE3-5A6A-4CE0-84BA-F61E1AB3DC0A}" presName="spNode" presStyleCnt="0"/>
      <dgm:spPr/>
    </dgm:pt>
    <dgm:pt modelId="{31A941F7-AA70-4581-9FAB-AC63EE4B4F57}" type="pres">
      <dgm:prSet presAssocID="{28D74D74-6229-4028-B6EB-5F2A407E9BC8}" presName="sibTrans" presStyleLbl="sibTrans1D1" presStyleIdx="1" presStyleCnt="4"/>
      <dgm:spPr/>
      <dgm:t>
        <a:bodyPr/>
        <a:lstStyle/>
        <a:p>
          <a:endParaRPr lang="zh-CN" altLang="en-US"/>
        </a:p>
      </dgm:t>
    </dgm:pt>
    <dgm:pt modelId="{DA564BCF-3626-4E35-B724-98E4A35CCD70}" type="pres">
      <dgm:prSet presAssocID="{4AB7E51F-2450-472D-AFA0-CBC4B6B51AF2}" presName="node" presStyleLbl="node1" presStyleIdx="2" presStyleCnt="4" custRadScaleRad="103238" custRadScaleInc="-8300">
        <dgm:presLayoutVars>
          <dgm:bulletEnabled val="1"/>
        </dgm:presLayoutVars>
      </dgm:prSet>
      <dgm:spPr/>
      <dgm:t>
        <a:bodyPr/>
        <a:lstStyle/>
        <a:p>
          <a:endParaRPr lang="zh-CN" altLang="en-US"/>
        </a:p>
      </dgm:t>
    </dgm:pt>
    <dgm:pt modelId="{AB6A05C3-43D5-468F-8EE2-63844FD952F3}" type="pres">
      <dgm:prSet presAssocID="{4AB7E51F-2450-472D-AFA0-CBC4B6B51AF2}" presName="spNode" presStyleCnt="0"/>
      <dgm:spPr/>
    </dgm:pt>
    <dgm:pt modelId="{8E831149-4379-4074-B4EF-E2F9CE91A254}" type="pres">
      <dgm:prSet presAssocID="{52D97D84-CBF9-40F3-99FE-8338A93AF027}" presName="sibTrans" presStyleLbl="sibTrans1D1" presStyleIdx="2" presStyleCnt="4"/>
      <dgm:spPr/>
      <dgm:t>
        <a:bodyPr/>
        <a:lstStyle/>
        <a:p>
          <a:endParaRPr lang="zh-CN" altLang="en-US"/>
        </a:p>
      </dgm:t>
    </dgm:pt>
    <dgm:pt modelId="{AE084883-A73C-49C7-9F0B-9F40C44DFB7C}" type="pres">
      <dgm:prSet presAssocID="{7FDC72EE-B74A-4B3C-A6DA-FD47AB78B13D}" presName="node" presStyleLbl="node1" presStyleIdx="3" presStyleCnt="4">
        <dgm:presLayoutVars>
          <dgm:bulletEnabled val="1"/>
        </dgm:presLayoutVars>
      </dgm:prSet>
      <dgm:spPr/>
      <dgm:t>
        <a:bodyPr/>
        <a:lstStyle/>
        <a:p>
          <a:endParaRPr lang="zh-CN" altLang="en-US"/>
        </a:p>
      </dgm:t>
    </dgm:pt>
    <dgm:pt modelId="{81EBAB60-EC97-4AE6-8F1E-959E48913796}" type="pres">
      <dgm:prSet presAssocID="{7FDC72EE-B74A-4B3C-A6DA-FD47AB78B13D}" presName="spNode" presStyleCnt="0"/>
      <dgm:spPr/>
    </dgm:pt>
    <dgm:pt modelId="{03961A99-EA3D-4636-BD6F-5D6343D0F643}" type="pres">
      <dgm:prSet presAssocID="{56A75138-7940-4B1D-878F-C8B7A0F8B824}" presName="sibTrans" presStyleLbl="sibTrans1D1" presStyleIdx="3" presStyleCnt="4"/>
      <dgm:spPr/>
      <dgm:t>
        <a:bodyPr/>
        <a:lstStyle/>
        <a:p>
          <a:endParaRPr lang="zh-CN" altLang="en-US"/>
        </a:p>
      </dgm:t>
    </dgm:pt>
  </dgm:ptLst>
  <dgm:cxnLst>
    <dgm:cxn modelId="{0B46E938-0410-46E4-AACC-CD6E0DF5940C}" srcId="{7FF33D3B-BED8-459D-AE52-E3EAA4FF3B57}" destId="{4AB7E51F-2450-472D-AFA0-CBC4B6B51AF2}" srcOrd="2" destOrd="0" parTransId="{DF404774-7AD4-4036-946C-57FDA8B0787B}" sibTransId="{52D97D84-CBF9-40F3-99FE-8338A93AF027}"/>
    <dgm:cxn modelId="{0C3FB4BC-1429-4E87-8323-A3679D4D0DF3}" srcId="{7FF33D3B-BED8-459D-AE52-E3EAA4FF3B57}" destId="{CFCE9B5D-905F-4089-8978-1EC06A000EB0}" srcOrd="0" destOrd="0" parTransId="{9269A44E-31BA-473F-91EE-F296638708D6}" sibTransId="{3A9C79E3-41E7-485E-B2E0-0711DB9DA0D2}"/>
    <dgm:cxn modelId="{9095AF99-0E3D-490D-8F2B-204389378003}" srcId="{7FF33D3B-BED8-459D-AE52-E3EAA4FF3B57}" destId="{7FDC72EE-B74A-4B3C-A6DA-FD47AB78B13D}" srcOrd="3" destOrd="0" parTransId="{9F4A774F-05BC-4790-AF11-2B3977813B0C}" sibTransId="{56A75138-7940-4B1D-878F-C8B7A0F8B824}"/>
    <dgm:cxn modelId="{76835873-B045-4668-AA78-5BA5E390F62F}" type="presOf" srcId="{7B33CDE3-5A6A-4CE0-84BA-F61E1AB3DC0A}" destId="{CC3BEDA1-EDAF-4798-8117-9866E3DB2BE4}" srcOrd="0" destOrd="0" presId="urn:microsoft.com/office/officeart/2005/8/layout/cycle6"/>
    <dgm:cxn modelId="{AAE8B7E3-1739-438E-96E9-E441D973E0CA}" type="presOf" srcId="{52D97D84-CBF9-40F3-99FE-8338A93AF027}" destId="{8E831149-4379-4074-B4EF-E2F9CE91A254}" srcOrd="0" destOrd="0" presId="urn:microsoft.com/office/officeart/2005/8/layout/cycle6"/>
    <dgm:cxn modelId="{2E8FB263-6002-4EDA-8AAE-1899ACF81CB7}" type="presOf" srcId="{28D74D74-6229-4028-B6EB-5F2A407E9BC8}" destId="{31A941F7-AA70-4581-9FAB-AC63EE4B4F57}" srcOrd="0" destOrd="0" presId="urn:microsoft.com/office/officeart/2005/8/layout/cycle6"/>
    <dgm:cxn modelId="{339CE68D-1E3D-44A5-9CEC-5B74D99908B9}" type="presOf" srcId="{56A75138-7940-4B1D-878F-C8B7A0F8B824}" destId="{03961A99-EA3D-4636-BD6F-5D6343D0F643}" srcOrd="0" destOrd="0" presId="urn:microsoft.com/office/officeart/2005/8/layout/cycle6"/>
    <dgm:cxn modelId="{D7BB0E7F-01AA-42F0-92F5-90041E4E1D70}" type="presOf" srcId="{4AB7E51F-2450-472D-AFA0-CBC4B6B51AF2}" destId="{DA564BCF-3626-4E35-B724-98E4A35CCD70}" srcOrd="0" destOrd="0" presId="urn:microsoft.com/office/officeart/2005/8/layout/cycle6"/>
    <dgm:cxn modelId="{3FDF0DC1-7542-43A6-88A0-C68DB133CA3D}" type="presOf" srcId="{CFCE9B5D-905F-4089-8978-1EC06A000EB0}" destId="{76BAB9BA-3F32-4422-9790-F0C45C63AEEB}" srcOrd="0" destOrd="0" presId="urn:microsoft.com/office/officeart/2005/8/layout/cycle6"/>
    <dgm:cxn modelId="{A1FB9CDA-7EC5-4168-BF44-169865629438}" srcId="{7FF33D3B-BED8-459D-AE52-E3EAA4FF3B57}" destId="{7B33CDE3-5A6A-4CE0-84BA-F61E1AB3DC0A}" srcOrd="1" destOrd="0" parTransId="{7644A654-8F6F-4916-8CAB-2CF2F5BF060B}" sibTransId="{28D74D74-6229-4028-B6EB-5F2A407E9BC8}"/>
    <dgm:cxn modelId="{6126E594-29B6-463B-968C-69C645F2C21D}" type="presOf" srcId="{7FF33D3B-BED8-459D-AE52-E3EAA4FF3B57}" destId="{B6F68217-B3F2-48AA-A7E8-D280754D3374}" srcOrd="0" destOrd="0" presId="urn:microsoft.com/office/officeart/2005/8/layout/cycle6"/>
    <dgm:cxn modelId="{0E63D082-2074-43B6-B644-E0A87510CBE0}" type="presOf" srcId="{7FDC72EE-B74A-4B3C-A6DA-FD47AB78B13D}" destId="{AE084883-A73C-49C7-9F0B-9F40C44DFB7C}" srcOrd="0" destOrd="0" presId="urn:microsoft.com/office/officeart/2005/8/layout/cycle6"/>
    <dgm:cxn modelId="{E99432A1-E0FD-4AF2-8FAE-616907FA8959}" type="presOf" srcId="{3A9C79E3-41E7-485E-B2E0-0711DB9DA0D2}" destId="{3C9C21A1-6790-4773-9CC3-240E8627F089}" srcOrd="0" destOrd="0" presId="urn:microsoft.com/office/officeart/2005/8/layout/cycle6"/>
    <dgm:cxn modelId="{12824500-C76B-4232-9179-3FE315040F25}" type="presParOf" srcId="{B6F68217-B3F2-48AA-A7E8-D280754D3374}" destId="{76BAB9BA-3F32-4422-9790-F0C45C63AEEB}" srcOrd="0" destOrd="0" presId="urn:microsoft.com/office/officeart/2005/8/layout/cycle6"/>
    <dgm:cxn modelId="{1D1B6B5F-B86E-413A-9375-88F8917CF275}" type="presParOf" srcId="{B6F68217-B3F2-48AA-A7E8-D280754D3374}" destId="{055207FE-F513-4E7C-B2B3-AF0B6E4A5C3E}" srcOrd="1" destOrd="0" presId="urn:microsoft.com/office/officeart/2005/8/layout/cycle6"/>
    <dgm:cxn modelId="{09DD12AC-43A6-45DC-A9E6-C0054F5C0610}" type="presParOf" srcId="{B6F68217-B3F2-48AA-A7E8-D280754D3374}" destId="{3C9C21A1-6790-4773-9CC3-240E8627F089}" srcOrd="2" destOrd="0" presId="urn:microsoft.com/office/officeart/2005/8/layout/cycle6"/>
    <dgm:cxn modelId="{CC83B980-77EE-4221-AE60-905401961AA8}" type="presParOf" srcId="{B6F68217-B3F2-48AA-A7E8-D280754D3374}" destId="{CC3BEDA1-EDAF-4798-8117-9866E3DB2BE4}" srcOrd="3" destOrd="0" presId="urn:microsoft.com/office/officeart/2005/8/layout/cycle6"/>
    <dgm:cxn modelId="{71F62475-0209-4BA2-A08F-2427B056DA4A}" type="presParOf" srcId="{B6F68217-B3F2-48AA-A7E8-D280754D3374}" destId="{8B8F213D-486D-4566-AF2C-B12E8054DDA6}" srcOrd="4" destOrd="0" presId="urn:microsoft.com/office/officeart/2005/8/layout/cycle6"/>
    <dgm:cxn modelId="{18782885-6B2C-4E7D-AD6C-E3D909283D6F}" type="presParOf" srcId="{B6F68217-B3F2-48AA-A7E8-D280754D3374}" destId="{31A941F7-AA70-4581-9FAB-AC63EE4B4F57}" srcOrd="5" destOrd="0" presId="urn:microsoft.com/office/officeart/2005/8/layout/cycle6"/>
    <dgm:cxn modelId="{809836B2-486C-46F1-B8D3-A6F0E25B1B89}" type="presParOf" srcId="{B6F68217-B3F2-48AA-A7E8-D280754D3374}" destId="{DA564BCF-3626-4E35-B724-98E4A35CCD70}" srcOrd="6" destOrd="0" presId="urn:microsoft.com/office/officeart/2005/8/layout/cycle6"/>
    <dgm:cxn modelId="{ADAB7EF1-817A-46C9-A540-E85FAC904231}" type="presParOf" srcId="{B6F68217-B3F2-48AA-A7E8-D280754D3374}" destId="{AB6A05C3-43D5-468F-8EE2-63844FD952F3}" srcOrd="7" destOrd="0" presId="urn:microsoft.com/office/officeart/2005/8/layout/cycle6"/>
    <dgm:cxn modelId="{6F8DFB0A-851C-4442-BF8F-164E07EF5B16}" type="presParOf" srcId="{B6F68217-B3F2-48AA-A7E8-D280754D3374}" destId="{8E831149-4379-4074-B4EF-E2F9CE91A254}" srcOrd="8" destOrd="0" presId="urn:microsoft.com/office/officeart/2005/8/layout/cycle6"/>
    <dgm:cxn modelId="{9080A438-3C47-4CF4-A28D-1A3E241F1B26}" type="presParOf" srcId="{B6F68217-B3F2-48AA-A7E8-D280754D3374}" destId="{AE084883-A73C-49C7-9F0B-9F40C44DFB7C}" srcOrd="9" destOrd="0" presId="urn:microsoft.com/office/officeart/2005/8/layout/cycle6"/>
    <dgm:cxn modelId="{0259B1D5-32F7-4404-A8EA-F15411A570D1}" type="presParOf" srcId="{B6F68217-B3F2-48AA-A7E8-D280754D3374}" destId="{81EBAB60-EC97-4AE6-8F1E-959E48913796}" srcOrd="10" destOrd="0" presId="urn:microsoft.com/office/officeart/2005/8/layout/cycle6"/>
    <dgm:cxn modelId="{48444A5D-16EB-4CCB-89D4-D6B0D9FBF020}" type="presParOf" srcId="{B6F68217-B3F2-48AA-A7E8-D280754D3374}" destId="{03961A99-EA3D-4636-BD6F-5D6343D0F643}" srcOrd="11" destOrd="0" presId="urn:microsoft.com/office/officeart/2005/8/layout/cycle6"/>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B6B76-88FD-4A83-96D3-95F64343632B}">
      <dsp:nvSpPr>
        <dsp:cNvPr id="0" name=""/>
        <dsp:cNvSpPr/>
      </dsp:nvSpPr>
      <dsp:spPr>
        <a:xfrm rot="10800000">
          <a:off x="1423478" y="11074"/>
          <a:ext cx="4932187" cy="852880"/>
        </a:xfrm>
        <a:prstGeom prst="homePlate">
          <a:avLst/>
        </a:prstGeom>
        <a:solidFill>
          <a:srgbClr val="32D2F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097"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6.1 </a:t>
          </a:r>
          <a:r>
            <a:rPr lang="zh-CN" altLang="en-US" sz="2000" b="1" kern="1200" dirty="0" smtClean="0">
              <a:solidFill>
                <a:srgbClr val="002060"/>
              </a:solidFill>
            </a:rPr>
            <a:t>核算商品流通企业成本</a:t>
          </a:r>
          <a:endParaRPr lang="zh-CN" altLang="en-US" sz="2000" b="1" kern="1200" dirty="0">
            <a:solidFill>
              <a:srgbClr val="002060"/>
            </a:solidFill>
          </a:endParaRPr>
        </a:p>
      </dsp:txBody>
      <dsp:txXfrm rot="10800000">
        <a:off x="1636698" y="11074"/>
        <a:ext cx="4718967" cy="852880"/>
      </dsp:txXfrm>
    </dsp:sp>
    <dsp:sp modelId="{7BC45D66-3475-40CD-B900-E14909622B91}">
      <dsp:nvSpPr>
        <dsp:cNvPr id="0" name=""/>
        <dsp:cNvSpPr/>
      </dsp:nvSpPr>
      <dsp:spPr>
        <a:xfrm>
          <a:off x="1029097" y="584"/>
          <a:ext cx="852880" cy="852880"/>
        </a:xfrm>
        <a:prstGeom prst="ellipse">
          <a:avLst/>
        </a:prstGeom>
        <a:solidFill>
          <a:srgbClr val="32D2F2"/>
        </a:solid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 modelId="{8E5C09A8-FD45-4745-8CC4-4CA1CBD3D467}">
      <dsp:nvSpPr>
        <dsp:cNvPr id="0" name=""/>
        <dsp:cNvSpPr/>
      </dsp:nvSpPr>
      <dsp:spPr>
        <a:xfrm rot="10800000">
          <a:off x="1455538" y="1108055"/>
          <a:ext cx="4932187" cy="852880"/>
        </a:xfrm>
        <a:prstGeom prst="homePlate">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097"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6.2 </a:t>
          </a:r>
          <a:r>
            <a:rPr lang="zh-CN" altLang="en-US" sz="2000" b="1" kern="1200" dirty="0" smtClean="0">
              <a:solidFill>
                <a:srgbClr val="002060"/>
              </a:solidFill>
            </a:rPr>
            <a:t>核算交通运输业成本</a:t>
          </a:r>
          <a:endParaRPr lang="zh-CN" altLang="en-US" sz="2000" b="1" kern="1200" dirty="0">
            <a:solidFill>
              <a:srgbClr val="002060"/>
            </a:solidFill>
          </a:endParaRPr>
        </a:p>
      </dsp:txBody>
      <dsp:txXfrm rot="10800000">
        <a:off x="1668758" y="1108055"/>
        <a:ext cx="4718967" cy="852880"/>
      </dsp:txXfrm>
    </dsp:sp>
    <dsp:sp modelId="{F4507BB0-FC98-4E34-A58B-FDF1AB460D89}">
      <dsp:nvSpPr>
        <dsp:cNvPr id="0" name=""/>
        <dsp:cNvSpPr/>
      </dsp:nvSpPr>
      <dsp:spPr>
        <a:xfrm>
          <a:off x="1029097" y="1108055"/>
          <a:ext cx="852880" cy="852880"/>
        </a:xfrm>
        <a:prstGeom prst="ellipse">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 modelId="{920477EA-2A29-4881-99B4-2192B688A5C3}">
      <dsp:nvSpPr>
        <dsp:cNvPr id="0" name=""/>
        <dsp:cNvSpPr/>
      </dsp:nvSpPr>
      <dsp:spPr>
        <a:xfrm rot="10800000">
          <a:off x="1455538" y="2215527"/>
          <a:ext cx="4932187" cy="852880"/>
        </a:xfrm>
        <a:prstGeom prst="homePlate">
          <a:avLst/>
        </a:prstGeom>
        <a:solidFill>
          <a:schemeClr val="accent2">
            <a:hueOff val="-8423570"/>
            <a:satOff val="14198"/>
            <a:lumOff val="-173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097"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6.3 </a:t>
          </a:r>
          <a:r>
            <a:rPr lang="zh-CN" altLang="en-US" sz="2000" b="1" kern="1200" dirty="0" smtClean="0">
              <a:solidFill>
                <a:srgbClr val="002060"/>
              </a:solidFill>
            </a:rPr>
            <a:t>核算房地产开发企业成本</a:t>
          </a:r>
          <a:endParaRPr lang="zh-CN" altLang="en-US" sz="2000" b="1" kern="1200" dirty="0">
            <a:solidFill>
              <a:srgbClr val="002060"/>
            </a:solidFill>
          </a:endParaRPr>
        </a:p>
      </dsp:txBody>
      <dsp:txXfrm rot="10800000">
        <a:off x="1668758" y="2215527"/>
        <a:ext cx="4718967" cy="852880"/>
      </dsp:txXfrm>
    </dsp:sp>
    <dsp:sp modelId="{4A63D22A-B94C-44B2-BD20-93AD5E9CA51B}">
      <dsp:nvSpPr>
        <dsp:cNvPr id="0" name=""/>
        <dsp:cNvSpPr/>
      </dsp:nvSpPr>
      <dsp:spPr>
        <a:xfrm>
          <a:off x="1029097" y="2215527"/>
          <a:ext cx="852880" cy="852880"/>
        </a:xfrm>
        <a:prstGeom prst="ellipse">
          <a:avLst/>
        </a:prstGeom>
        <a:solidFill>
          <a:srgbClr val="CFDE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D51CD6-3F85-4DB4-B0A5-B529185D38AF}">
      <dsp:nvSpPr>
        <dsp:cNvPr id="0" name=""/>
        <dsp:cNvSpPr/>
      </dsp:nvSpPr>
      <dsp:spPr>
        <a:xfrm rot="10800000">
          <a:off x="1455538" y="3322999"/>
          <a:ext cx="4932187" cy="852880"/>
        </a:xfrm>
        <a:prstGeom prst="homePlate">
          <a:avLst/>
        </a:prstGeom>
        <a:solidFill>
          <a:srgbClr val="C4F7F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097"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6.4 </a:t>
          </a:r>
          <a:r>
            <a:rPr lang="zh-CN" altLang="en-US" sz="2000" b="1" kern="1200" dirty="0" smtClean="0">
              <a:solidFill>
                <a:srgbClr val="002060"/>
              </a:solidFill>
            </a:rPr>
            <a:t>核算施工企业成本</a:t>
          </a:r>
          <a:endParaRPr lang="zh-CN" altLang="en-US" sz="2000" b="1" kern="1200" dirty="0">
            <a:solidFill>
              <a:srgbClr val="002060"/>
            </a:solidFill>
          </a:endParaRPr>
        </a:p>
      </dsp:txBody>
      <dsp:txXfrm rot="10800000">
        <a:off x="1668758" y="3322999"/>
        <a:ext cx="4718967" cy="852880"/>
      </dsp:txXfrm>
    </dsp:sp>
    <dsp:sp modelId="{204FD5F5-1857-41FE-8B57-3DD62154ECAB}">
      <dsp:nvSpPr>
        <dsp:cNvPr id="0" name=""/>
        <dsp:cNvSpPr/>
      </dsp:nvSpPr>
      <dsp:spPr>
        <a:xfrm>
          <a:off x="1029097" y="3322999"/>
          <a:ext cx="852880" cy="852880"/>
        </a:xfrm>
        <a:prstGeom prst="ellipse">
          <a:avLst/>
        </a:prstGeom>
        <a:solidFill>
          <a:srgbClr val="C4F7FC"/>
        </a:solidFill>
        <a:ln w="25400" cap="flat" cmpd="sng" algn="ctr">
          <a:noFill/>
          <a:prstDash val="solid"/>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697C84-302D-4024-8CA3-CB54582D4D69}">
      <dsp:nvSpPr>
        <dsp:cNvPr id="0" name=""/>
        <dsp:cNvSpPr/>
      </dsp:nvSpPr>
      <dsp:spPr>
        <a:xfrm>
          <a:off x="2024252" y="548088"/>
          <a:ext cx="3656350" cy="3656350"/>
        </a:xfrm>
        <a:prstGeom prst="blockArc">
          <a:avLst>
            <a:gd name="adj1" fmla="val 10800000"/>
            <a:gd name="adj2" fmla="val 16200000"/>
            <a:gd name="adj3" fmla="val 4636"/>
          </a:avLst>
        </a:prstGeom>
        <a:solidFill>
          <a:schemeClr val="accent4">
            <a:lumMod val="40000"/>
            <a:lumOff val="60000"/>
          </a:schemeClr>
        </a:solidFill>
        <a:ln>
          <a:noFill/>
        </a:ln>
        <a:effectLst>
          <a:outerShdw blurRad="50800" dist="20000" dir="5400000" rotWithShape="0">
            <a:srgbClr val="000000">
              <a:alpha val="4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D58FB042-0BF5-40E9-BCCC-9A71FB5A988C}">
      <dsp:nvSpPr>
        <dsp:cNvPr id="0" name=""/>
        <dsp:cNvSpPr/>
      </dsp:nvSpPr>
      <dsp:spPr>
        <a:xfrm>
          <a:off x="2024252" y="548088"/>
          <a:ext cx="3656350" cy="3656350"/>
        </a:xfrm>
        <a:prstGeom prst="blockArc">
          <a:avLst>
            <a:gd name="adj1" fmla="val 5400000"/>
            <a:gd name="adj2" fmla="val 10800000"/>
            <a:gd name="adj3" fmla="val 4636"/>
          </a:avLst>
        </a:prstGeom>
        <a:solidFill>
          <a:schemeClr val="accent4">
            <a:lumMod val="40000"/>
            <a:lumOff val="60000"/>
          </a:schemeClr>
        </a:solidFill>
        <a:ln>
          <a:noFill/>
        </a:ln>
        <a:effectLst>
          <a:outerShdw blurRad="50800" dist="20000" dir="5400000" rotWithShape="0">
            <a:srgbClr val="000000">
              <a:alpha val="4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10169A5-A474-4C45-9525-568BC42A3758}">
      <dsp:nvSpPr>
        <dsp:cNvPr id="0" name=""/>
        <dsp:cNvSpPr/>
      </dsp:nvSpPr>
      <dsp:spPr>
        <a:xfrm>
          <a:off x="2024252" y="548088"/>
          <a:ext cx="3656350" cy="3656350"/>
        </a:xfrm>
        <a:prstGeom prst="blockArc">
          <a:avLst>
            <a:gd name="adj1" fmla="val 0"/>
            <a:gd name="adj2" fmla="val 5400000"/>
            <a:gd name="adj3" fmla="val 4636"/>
          </a:avLst>
        </a:prstGeom>
        <a:solidFill>
          <a:schemeClr val="accent4">
            <a:lumMod val="40000"/>
            <a:lumOff val="60000"/>
          </a:schemeClr>
        </a:solidFill>
        <a:ln>
          <a:noFill/>
        </a:ln>
        <a:effectLst>
          <a:outerShdw blurRad="50800" dist="20000" dir="5400000" rotWithShape="0">
            <a:srgbClr val="000000">
              <a:alpha val="4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55ED3950-7C84-4F77-91A3-E0BFEC2D54D8}">
      <dsp:nvSpPr>
        <dsp:cNvPr id="0" name=""/>
        <dsp:cNvSpPr/>
      </dsp:nvSpPr>
      <dsp:spPr>
        <a:xfrm>
          <a:off x="2024252" y="548088"/>
          <a:ext cx="3656350" cy="3656350"/>
        </a:xfrm>
        <a:prstGeom prst="blockArc">
          <a:avLst>
            <a:gd name="adj1" fmla="val 16200000"/>
            <a:gd name="adj2" fmla="val 0"/>
            <a:gd name="adj3" fmla="val 4636"/>
          </a:avLst>
        </a:prstGeom>
        <a:solidFill>
          <a:schemeClr val="accent4">
            <a:lumMod val="40000"/>
            <a:lumOff val="60000"/>
          </a:schemeClr>
        </a:solidFill>
        <a:ln>
          <a:noFill/>
        </a:ln>
        <a:effectLst>
          <a:outerShdw blurRad="50800" dist="20000" dir="5400000" rotWithShape="0">
            <a:srgbClr val="000000">
              <a:alpha val="4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62FFCD6-263C-4D90-B384-9230C266B015}">
      <dsp:nvSpPr>
        <dsp:cNvPr id="0" name=""/>
        <dsp:cNvSpPr/>
      </dsp:nvSpPr>
      <dsp:spPr>
        <a:xfrm>
          <a:off x="3011590" y="1535426"/>
          <a:ext cx="1681675" cy="1681675"/>
        </a:xfrm>
        <a:prstGeom prst="ellipse">
          <a:avLst/>
        </a:prstGeom>
        <a:solidFill>
          <a:srgbClr val="0099CC"/>
        </a:soli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lumMod val="95000"/>
                  <a:lumOff val="5000"/>
                </a:schemeClr>
              </a:solidFill>
            </a:rPr>
            <a:t>商品成本</a:t>
          </a:r>
          <a:endParaRPr lang="zh-CN" altLang="en-US" sz="2000" kern="1200" dirty="0">
            <a:solidFill>
              <a:schemeClr val="tx1">
                <a:lumMod val="95000"/>
                <a:lumOff val="5000"/>
              </a:schemeClr>
            </a:solidFill>
          </a:endParaRPr>
        </a:p>
      </dsp:txBody>
      <dsp:txXfrm>
        <a:off x="3257866" y="1781702"/>
        <a:ext cx="1189123" cy="1189123"/>
      </dsp:txXfrm>
    </dsp:sp>
    <dsp:sp modelId="{DEACDB99-C2DC-4AB1-840E-F4C30437FCA4}">
      <dsp:nvSpPr>
        <dsp:cNvPr id="0" name=""/>
        <dsp:cNvSpPr/>
      </dsp:nvSpPr>
      <dsp:spPr>
        <a:xfrm>
          <a:off x="3263841" y="1880"/>
          <a:ext cx="1177172" cy="1177172"/>
        </a:xfrm>
        <a:prstGeom prst="ellipse">
          <a:avLst/>
        </a:prstGeom>
        <a:solidFill>
          <a:srgbClr val="92D050"/>
        </a:soli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lumMod val="95000"/>
                  <a:lumOff val="5000"/>
                </a:schemeClr>
              </a:solidFill>
            </a:rPr>
            <a:t>商品销售成本</a:t>
          </a:r>
          <a:endParaRPr lang="zh-CN" altLang="en-US" sz="2000" kern="1200" dirty="0">
            <a:solidFill>
              <a:schemeClr val="tx1">
                <a:lumMod val="95000"/>
                <a:lumOff val="5000"/>
              </a:schemeClr>
            </a:solidFill>
          </a:endParaRPr>
        </a:p>
      </dsp:txBody>
      <dsp:txXfrm>
        <a:off x="3436234" y="174273"/>
        <a:ext cx="832386" cy="832386"/>
      </dsp:txXfrm>
    </dsp:sp>
    <dsp:sp modelId="{D76312ED-FD57-4175-B112-96FA61361299}">
      <dsp:nvSpPr>
        <dsp:cNvPr id="0" name=""/>
        <dsp:cNvSpPr/>
      </dsp:nvSpPr>
      <dsp:spPr>
        <a:xfrm>
          <a:off x="5049638" y="1787677"/>
          <a:ext cx="1177172" cy="1177172"/>
        </a:xfrm>
        <a:prstGeom prst="ellipse">
          <a:avLst/>
        </a:prstGeom>
        <a:solidFill>
          <a:schemeClr val="bg2">
            <a:lumMod val="75000"/>
          </a:schemeClr>
        </a:soli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lumMod val="95000"/>
                  <a:lumOff val="5000"/>
                </a:schemeClr>
              </a:solidFill>
            </a:rPr>
            <a:t>商品采购成本</a:t>
          </a:r>
          <a:endParaRPr lang="zh-CN" altLang="en-US" sz="2000" kern="1200" dirty="0">
            <a:solidFill>
              <a:schemeClr val="tx1">
                <a:lumMod val="95000"/>
                <a:lumOff val="5000"/>
              </a:schemeClr>
            </a:solidFill>
          </a:endParaRPr>
        </a:p>
      </dsp:txBody>
      <dsp:txXfrm>
        <a:off x="5222031" y="1960070"/>
        <a:ext cx="832386" cy="832386"/>
      </dsp:txXfrm>
    </dsp:sp>
    <dsp:sp modelId="{EF6318AF-93C4-4ED8-A217-E5A0FD188F8F}">
      <dsp:nvSpPr>
        <dsp:cNvPr id="0" name=""/>
        <dsp:cNvSpPr/>
      </dsp:nvSpPr>
      <dsp:spPr>
        <a:xfrm>
          <a:off x="3263841" y="3573474"/>
          <a:ext cx="1177172" cy="1177172"/>
        </a:xfrm>
        <a:prstGeom prst="ellipse">
          <a:avLst/>
        </a:prstGeom>
        <a:solidFill>
          <a:schemeClr val="bg2">
            <a:lumMod val="50000"/>
          </a:schemeClr>
        </a:soli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lumMod val="95000"/>
                  <a:lumOff val="5000"/>
                </a:schemeClr>
              </a:solidFill>
            </a:rPr>
            <a:t>商品加工成本</a:t>
          </a:r>
          <a:endParaRPr lang="zh-CN" altLang="en-US" sz="2000" kern="1200" dirty="0">
            <a:solidFill>
              <a:schemeClr val="tx1">
                <a:lumMod val="95000"/>
                <a:lumOff val="5000"/>
              </a:schemeClr>
            </a:solidFill>
          </a:endParaRPr>
        </a:p>
      </dsp:txBody>
      <dsp:txXfrm>
        <a:off x="3436234" y="3745867"/>
        <a:ext cx="832386" cy="832386"/>
      </dsp:txXfrm>
    </dsp:sp>
    <dsp:sp modelId="{B5F7E55E-8C6E-4114-A1D4-DC9A9F28A46A}">
      <dsp:nvSpPr>
        <dsp:cNvPr id="0" name=""/>
        <dsp:cNvSpPr/>
      </dsp:nvSpPr>
      <dsp:spPr>
        <a:xfrm>
          <a:off x="1478044" y="1787677"/>
          <a:ext cx="1177172" cy="1177172"/>
        </a:xfrm>
        <a:prstGeom prst="ellipse">
          <a:avLst/>
        </a:prstGeom>
        <a:solidFill>
          <a:schemeClr val="accent3">
            <a:lumMod val="40000"/>
            <a:lumOff val="60000"/>
          </a:schemeClr>
        </a:soli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lumMod val="95000"/>
                  <a:lumOff val="5000"/>
                </a:schemeClr>
              </a:solidFill>
            </a:rPr>
            <a:t>商品其他成本</a:t>
          </a:r>
          <a:endParaRPr lang="zh-CN" altLang="en-US" sz="2000" kern="1200" dirty="0">
            <a:solidFill>
              <a:schemeClr val="tx1">
                <a:lumMod val="95000"/>
                <a:lumOff val="5000"/>
              </a:schemeClr>
            </a:solidFill>
          </a:endParaRPr>
        </a:p>
      </dsp:txBody>
      <dsp:txXfrm>
        <a:off x="1650437" y="1960070"/>
        <a:ext cx="832386" cy="8323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F6D7E5-D557-425E-B815-1A4DD5D22D14}">
      <dsp:nvSpPr>
        <dsp:cNvPr id="0" name=""/>
        <dsp:cNvSpPr/>
      </dsp:nvSpPr>
      <dsp:spPr>
        <a:xfrm>
          <a:off x="970253" y="2557"/>
          <a:ext cx="1889858" cy="944929"/>
        </a:xfrm>
        <a:prstGeom prst="roundRect">
          <a:avLst>
            <a:gd name="adj" fmla="val 10000"/>
          </a:avLst>
        </a:prstGeom>
        <a:solidFill>
          <a:srgbClr val="44F27E"/>
        </a:soli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lumMod val="95000"/>
                  <a:lumOff val="5000"/>
                </a:schemeClr>
              </a:solidFill>
            </a:rPr>
            <a:t>数量金额</a:t>
          </a:r>
          <a:endParaRPr lang="en-US" altLang="zh-CN" sz="2000" kern="1200" dirty="0" smtClean="0">
            <a:solidFill>
              <a:schemeClr val="tx1">
                <a:lumMod val="95000"/>
                <a:lumOff val="5000"/>
              </a:schemeClr>
            </a:solidFill>
          </a:endParaRPr>
        </a:p>
        <a:p>
          <a:pPr lvl="0" algn="ctr" defTabSz="889000">
            <a:lnSpc>
              <a:spcPct val="90000"/>
            </a:lnSpc>
            <a:spcBef>
              <a:spcPct val="0"/>
            </a:spcBef>
            <a:spcAft>
              <a:spcPct val="35000"/>
            </a:spcAft>
          </a:pPr>
          <a:r>
            <a:rPr lang="zh-CN" altLang="en-US" sz="2000" kern="1200" dirty="0" smtClean="0">
              <a:solidFill>
                <a:schemeClr val="tx1">
                  <a:lumMod val="95000"/>
                  <a:lumOff val="5000"/>
                </a:schemeClr>
              </a:solidFill>
            </a:rPr>
            <a:t>核算法</a:t>
          </a:r>
          <a:endParaRPr lang="zh-CN" altLang="en-US" sz="2000" kern="1200" dirty="0">
            <a:solidFill>
              <a:schemeClr val="tx1">
                <a:lumMod val="95000"/>
                <a:lumOff val="5000"/>
              </a:schemeClr>
            </a:solidFill>
          </a:endParaRPr>
        </a:p>
      </dsp:txBody>
      <dsp:txXfrm>
        <a:off x="997929" y="30233"/>
        <a:ext cx="1834506" cy="889577"/>
      </dsp:txXfrm>
    </dsp:sp>
    <dsp:sp modelId="{498131BE-56DF-4109-9809-27EE9FF13C1C}">
      <dsp:nvSpPr>
        <dsp:cNvPr id="0" name=""/>
        <dsp:cNvSpPr/>
      </dsp:nvSpPr>
      <dsp:spPr>
        <a:xfrm>
          <a:off x="1159239" y="947487"/>
          <a:ext cx="188985" cy="708696"/>
        </a:xfrm>
        <a:custGeom>
          <a:avLst/>
          <a:gdLst/>
          <a:ahLst/>
          <a:cxnLst/>
          <a:rect l="0" t="0" r="0" b="0"/>
          <a:pathLst>
            <a:path>
              <a:moveTo>
                <a:pt x="0" y="0"/>
              </a:moveTo>
              <a:lnTo>
                <a:pt x="0" y="708696"/>
              </a:lnTo>
              <a:lnTo>
                <a:pt x="188985" y="708696"/>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C4E4506-6040-4BA6-85AC-A7A59206F0A9}">
      <dsp:nvSpPr>
        <dsp:cNvPr id="0" name=""/>
        <dsp:cNvSpPr/>
      </dsp:nvSpPr>
      <dsp:spPr>
        <a:xfrm>
          <a:off x="1348224" y="1183719"/>
          <a:ext cx="1511886" cy="944929"/>
        </a:xfrm>
        <a:prstGeom prst="roundRect">
          <a:avLst>
            <a:gd name="adj" fmla="val 10000"/>
          </a:avLst>
        </a:prstGeom>
        <a:solidFill>
          <a:schemeClr val="accent4">
            <a:lumMod val="60000"/>
            <a:lumOff val="40000"/>
            <a:alpha val="9000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t>数量进价金额核算法</a:t>
          </a:r>
          <a:endParaRPr lang="zh-CN" altLang="en-US" sz="2000" kern="1200" dirty="0"/>
        </a:p>
      </dsp:txBody>
      <dsp:txXfrm>
        <a:off x="1375900" y="1211395"/>
        <a:ext cx="1456534" cy="889577"/>
      </dsp:txXfrm>
    </dsp:sp>
    <dsp:sp modelId="{D94A8433-9800-4C29-A8E6-D18310E7ED27}">
      <dsp:nvSpPr>
        <dsp:cNvPr id="0" name=""/>
        <dsp:cNvSpPr/>
      </dsp:nvSpPr>
      <dsp:spPr>
        <a:xfrm>
          <a:off x="1159239" y="947487"/>
          <a:ext cx="188985" cy="1889858"/>
        </a:xfrm>
        <a:custGeom>
          <a:avLst/>
          <a:gdLst/>
          <a:ahLst/>
          <a:cxnLst/>
          <a:rect l="0" t="0" r="0" b="0"/>
          <a:pathLst>
            <a:path>
              <a:moveTo>
                <a:pt x="0" y="0"/>
              </a:moveTo>
              <a:lnTo>
                <a:pt x="0" y="1889858"/>
              </a:lnTo>
              <a:lnTo>
                <a:pt x="188985" y="188985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D4040F3-DBD8-495D-9151-5F97ADEEEDE0}">
      <dsp:nvSpPr>
        <dsp:cNvPr id="0" name=""/>
        <dsp:cNvSpPr/>
      </dsp:nvSpPr>
      <dsp:spPr>
        <a:xfrm>
          <a:off x="1348224" y="2364880"/>
          <a:ext cx="1511886" cy="944929"/>
        </a:xfrm>
        <a:prstGeom prst="roundRect">
          <a:avLst>
            <a:gd name="adj" fmla="val 10000"/>
          </a:avLst>
        </a:prstGeom>
        <a:solidFill>
          <a:schemeClr val="accent4">
            <a:lumMod val="60000"/>
            <a:lumOff val="40000"/>
            <a:alpha val="9000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t>数量售价金额核算法</a:t>
          </a:r>
          <a:endParaRPr lang="zh-CN" altLang="en-US" sz="2000" kern="1200" dirty="0"/>
        </a:p>
      </dsp:txBody>
      <dsp:txXfrm>
        <a:off x="1375900" y="2392556"/>
        <a:ext cx="1456534" cy="889577"/>
      </dsp:txXfrm>
    </dsp:sp>
    <dsp:sp modelId="{55F50BFD-573E-4081-AA8E-68C7611825AA}">
      <dsp:nvSpPr>
        <dsp:cNvPr id="0" name=""/>
        <dsp:cNvSpPr/>
      </dsp:nvSpPr>
      <dsp:spPr>
        <a:xfrm>
          <a:off x="3384377" y="0"/>
          <a:ext cx="1889858" cy="944929"/>
        </a:xfrm>
        <a:prstGeom prst="roundRect">
          <a:avLst>
            <a:gd name="adj" fmla="val 10000"/>
          </a:avLst>
        </a:prstGeom>
        <a:solidFill>
          <a:srgbClr val="32D2F2"/>
        </a:soli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lumMod val="95000"/>
                  <a:lumOff val="5000"/>
                </a:schemeClr>
              </a:solidFill>
            </a:rPr>
            <a:t>金额核算法</a:t>
          </a:r>
          <a:endParaRPr lang="zh-CN" altLang="en-US" sz="2000" kern="1200" dirty="0">
            <a:solidFill>
              <a:schemeClr val="tx1">
                <a:lumMod val="95000"/>
                <a:lumOff val="5000"/>
              </a:schemeClr>
            </a:solidFill>
          </a:endParaRPr>
        </a:p>
      </dsp:txBody>
      <dsp:txXfrm>
        <a:off x="3412053" y="27676"/>
        <a:ext cx="1834506" cy="889577"/>
      </dsp:txXfrm>
    </dsp:sp>
    <dsp:sp modelId="{B908A777-D6DB-456E-842E-C5F10A1CEEDA}">
      <dsp:nvSpPr>
        <dsp:cNvPr id="0" name=""/>
        <dsp:cNvSpPr/>
      </dsp:nvSpPr>
      <dsp:spPr>
        <a:xfrm>
          <a:off x="3573363" y="944929"/>
          <a:ext cx="137184" cy="711254"/>
        </a:xfrm>
        <a:custGeom>
          <a:avLst/>
          <a:gdLst/>
          <a:ahLst/>
          <a:cxnLst/>
          <a:rect l="0" t="0" r="0" b="0"/>
          <a:pathLst>
            <a:path>
              <a:moveTo>
                <a:pt x="0" y="0"/>
              </a:moveTo>
              <a:lnTo>
                <a:pt x="0" y="711254"/>
              </a:lnTo>
              <a:lnTo>
                <a:pt x="137184" y="711254"/>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0A76F0C-6C1A-4FCF-B5BA-3C1EE9AACDAF}">
      <dsp:nvSpPr>
        <dsp:cNvPr id="0" name=""/>
        <dsp:cNvSpPr/>
      </dsp:nvSpPr>
      <dsp:spPr>
        <a:xfrm>
          <a:off x="3710547" y="1183719"/>
          <a:ext cx="1511886" cy="944929"/>
        </a:xfrm>
        <a:prstGeom prst="roundRect">
          <a:avLst>
            <a:gd name="adj" fmla="val 10000"/>
          </a:avLst>
        </a:prstGeom>
        <a:solidFill>
          <a:schemeClr val="accent1">
            <a:lumMod val="60000"/>
            <a:lumOff val="40000"/>
            <a:alpha val="9000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t>售价金额</a:t>
          </a:r>
          <a:endParaRPr lang="en-US" altLang="zh-CN" sz="2000" kern="1200" dirty="0" smtClean="0"/>
        </a:p>
        <a:p>
          <a:pPr lvl="0" algn="ctr" defTabSz="889000">
            <a:lnSpc>
              <a:spcPct val="90000"/>
            </a:lnSpc>
            <a:spcBef>
              <a:spcPct val="0"/>
            </a:spcBef>
            <a:spcAft>
              <a:spcPct val="35000"/>
            </a:spcAft>
          </a:pPr>
          <a:r>
            <a:rPr lang="zh-CN" altLang="en-US" sz="2000" kern="1200" dirty="0" smtClean="0"/>
            <a:t>核算法</a:t>
          </a:r>
          <a:endParaRPr lang="zh-CN" altLang="en-US" sz="2000" kern="1200" dirty="0"/>
        </a:p>
      </dsp:txBody>
      <dsp:txXfrm>
        <a:off x="3738223" y="1211395"/>
        <a:ext cx="1456534" cy="889577"/>
      </dsp:txXfrm>
    </dsp:sp>
    <dsp:sp modelId="{3C36DC08-4C96-4042-898F-81FEC286881C}">
      <dsp:nvSpPr>
        <dsp:cNvPr id="0" name=""/>
        <dsp:cNvSpPr/>
      </dsp:nvSpPr>
      <dsp:spPr>
        <a:xfrm>
          <a:off x="3573363" y="944929"/>
          <a:ext cx="137184" cy="1892416"/>
        </a:xfrm>
        <a:custGeom>
          <a:avLst/>
          <a:gdLst/>
          <a:ahLst/>
          <a:cxnLst/>
          <a:rect l="0" t="0" r="0" b="0"/>
          <a:pathLst>
            <a:path>
              <a:moveTo>
                <a:pt x="0" y="0"/>
              </a:moveTo>
              <a:lnTo>
                <a:pt x="0" y="1892416"/>
              </a:lnTo>
              <a:lnTo>
                <a:pt x="137184" y="1892416"/>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AB770C1-EC9E-4CF5-B6D0-A8CA5A2414C6}">
      <dsp:nvSpPr>
        <dsp:cNvPr id="0" name=""/>
        <dsp:cNvSpPr/>
      </dsp:nvSpPr>
      <dsp:spPr>
        <a:xfrm>
          <a:off x="3710547" y="2364880"/>
          <a:ext cx="1511886" cy="944929"/>
        </a:xfrm>
        <a:prstGeom prst="roundRect">
          <a:avLst>
            <a:gd name="adj" fmla="val 10000"/>
          </a:avLst>
        </a:prstGeom>
        <a:solidFill>
          <a:schemeClr val="accent1">
            <a:lumMod val="60000"/>
            <a:lumOff val="40000"/>
            <a:alpha val="9000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t>进价金额</a:t>
          </a:r>
          <a:endParaRPr lang="en-US" altLang="zh-CN" sz="2000" kern="1200" dirty="0" smtClean="0"/>
        </a:p>
        <a:p>
          <a:pPr lvl="0" algn="ctr" defTabSz="889000">
            <a:lnSpc>
              <a:spcPct val="90000"/>
            </a:lnSpc>
            <a:spcBef>
              <a:spcPct val="0"/>
            </a:spcBef>
            <a:spcAft>
              <a:spcPct val="35000"/>
            </a:spcAft>
          </a:pPr>
          <a:r>
            <a:rPr lang="zh-CN" altLang="en-US" sz="2000" kern="1200" dirty="0" smtClean="0"/>
            <a:t>核算法</a:t>
          </a:r>
          <a:endParaRPr lang="zh-CN" altLang="en-US" sz="2000" kern="1200" dirty="0"/>
        </a:p>
      </dsp:txBody>
      <dsp:txXfrm>
        <a:off x="3738223" y="2392556"/>
        <a:ext cx="1456534" cy="8895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A3A53-1395-4043-850D-4528276E2486}">
      <dsp:nvSpPr>
        <dsp:cNvPr id="0" name=""/>
        <dsp:cNvSpPr/>
      </dsp:nvSpPr>
      <dsp:spPr>
        <a:xfrm>
          <a:off x="2031288" y="0"/>
          <a:ext cx="3284984" cy="3284984"/>
        </a:xfrm>
        <a:prstGeom prst="diamond">
          <a:avLst/>
        </a:prstGeom>
        <a:gradFill rotWithShape="0">
          <a:gsLst>
            <a:gs pos="0">
              <a:schemeClr val="accent1">
                <a:tint val="40000"/>
                <a:hueOff val="0"/>
                <a:satOff val="0"/>
                <a:lumOff val="0"/>
                <a:alphaOff val="0"/>
                <a:shade val="63000"/>
                <a:satMod val="165000"/>
              </a:schemeClr>
            </a:gs>
            <a:gs pos="30000">
              <a:schemeClr val="accent1">
                <a:tint val="40000"/>
                <a:hueOff val="0"/>
                <a:satOff val="0"/>
                <a:lumOff val="0"/>
                <a:alphaOff val="0"/>
                <a:shade val="58000"/>
                <a:satMod val="165000"/>
              </a:schemeClr>
            </a:gs>
            <a:gs pos="75000">
              <a:schemeClr val="accent1">
                <a:tint val="40000"/>
                <a:hueOff val="0"/>
                <a:satOff val="0"/>
                <a:lumOff val="0"/>
                <a:alphaOff val="0"/>
                <a:shade val="30000"/>
                <a:satMod val="175000"/>
              </a:schemeClr>
            </a:gs>
            <a:gs pos="100000">
              <a:schemeClr val="accent1">
                <a:tint val="40000"/>
                <a:hueOff val="0"/>
                <a:satOff val="0"/>
                <a:lumOff val="0"/>
                <a:alphaOff val="0"/>
                <a:shade val="15000"/>
                <a:satMod val="175000"/>
              </a:schemeClr>
            </a:gs>
          </a:gsLst>
          <a:path path="circle">
            <a:fillToRect l="5000" t="100000" r="120000" b="10000"/>
          </a:path>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D4A9F3FE-91F0-4541-92BC-E93C73144D1E}">
      <dsp:nvSpPr>
        <dsp:cNvPr id="0" name=""/>
        <dsp:cNvSpPr/>
      </dsp:nvSpPr>
      <dsp:spPr>
        <a:xfrm>
          <a:off x="2310375" y="325589"/>
          <a:ext cx="1281143" cy="1281143"/>
        </a:xfrm>
        <a:prstGeom prst="roundRect">
          <a:avLst/>
        </a:prstGeom>
        <a:solidFill>
          <a:srgbClr val="92D050"/>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chemeClr val="accent2">
                  <a:lumMod val="50000"/>
                </a:schemeClr>
              </a:solidFill>
            </a:rPr>
            <a:t>加权平均法</a:t>
          </a:r>
          <a:endParaRPr lang="zh-CN" altLang="en-US" sz="2000" b="1" kern="1200" dirty="0">
            <a:solidFill>
              <a:schemeClr val="accent2">
                <a:lumMod val="50000"/>
              </a:schemeClr>
            </a:solidFill>
          </a:endParaRPr>
        </a:p>
      </dsp:txBody>
      <dsp:txXfrm>
        <a:off x="2372915" y="388129"/>
        <a:ext cx="1156063" cy="1156063"/>
      </dsp:txXfrm>
    </dsp:sp>
    <dsp:sp modelId="{AACB03D2-9D3B-4A2E-8B26-F4A5F08E96CF}">
      <dsp:nvSpPr>
        <dsp:cNvPr id="0" name=""/>
        <dsp:cNvSpPr/>
      </dsp:nvSpPr>
      <dsp:spPr>
        <a:xfrm>
          <a:off x="3690069" y="325589"/>
          <a:ext cx="1281143" cy="1281143"/>
        </a:xfrm>
        <a:prstGeom prst="roundRect">
          <a:avLst/>
        </a:prstGeom>
        <a:solidFill>
          <a:srgbClr val="FFC000"/>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chemeClr val="accent2">
                  <a:lumMod val="50000"/>
                </a:schemeClr>
              </a:solidFill>
            </a:rPr>
            <a:t>个别计价法</a:t>
          </a:r>
          <a:endParaRPr lang="zh-CN" altLang="en-US" sz="2000" b="1" kern="1200" dirty="0">
            <a:solidFill>
              <a:schemeClr val="accent2">
                <a:lumMod val="50000"/>
              </a:schemeClr>
            </a:solidFill>
          </a:endParaRPr>
        </a:p>
      </dsp:txBody>
      <dsp:txXfrm>
        <a:off x="3752609" y="388129"/>
        <a:ext cx="1156063" cy="1156063"/>
      </dsp:txXfrm>
    </dsp:sp>
    <dsp:sp modelId="{31DCC0D8-0A6E-4944-A85C-F66F47DF17D7}">
      <dsp:nvSpPr>
        <dsp:cNvPr id="0" name=""/>
        <dsp:cNvSpPr/>
      </dsp:nvSpPr>
      <dsp:spPr>
        <a:xfrm>
          <a:off x="2310375" y="1705282"/>
          <a:ext cx="1281143" cy="1281143"/>
        </a:xfrm>
        <a:prstGeom prst="roundRect">
          <a:avLst/>
        </a:prstGeom>
        <a:solidFill>
          <a:srgbClr val="FF66FF"/>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chemeClr val="accent2">
                  <a:lumMod val="50000"/>
                </a:schemeClr>
              </a:solidFill>
            </a:rPr>
            <a:t>先进先出法</a:t>
          </a:r>
          <a:endParaRPr lang="zh-CN" altLang="en-US" sz="2000" b="1" kern="1200" dirty="0">
            <a:solidFill>
              <a:schemeClr val="accent2">
                <a:lumMod val="50000"/>
              </a:schemeClr>
            </a:solidFill>
          </a:endParaRPr>
        </a:p>
      </dsp:txBody>
      <dsp:txXfrm>
        <a:off x="2372915" y="1767822"/>
        <a:ext cx="1156063" cy="1156063"/>
      </dsp:txXfrm>
    </dsp:sp>
    <dsp:sp modelId="{A1A9E15F-DB78-43F2-A408-B77D50777719}">
      <dsp:nvSpPr>
        <dsp:cNvPr id="0" name=""/>
        <dsp:cNvSpPr/>
      </dsp:nvSpPr>
      <dsp:spPr>
        <a:xfrm>
          <a:off x="3690069" y="1705282"/>
          <a:ext cx="1281143" cy="1281143"/>
        </a:xfrm>
        <a:prstGeom prst="roundRect">
          <a:avLst/>
        </a:prstGeom>
        <a:solidFill>
          <a:srgbClr val="13B913"/>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chemeClr val="accent2">
                  <a:lumMod val="50000"/>
                </a:schemeClr>
              </a:solidFill>
            </a:rPr>
            <a:t>毛利率法</a:t>
          </a:r>
          <a:endParaRPr lang="zh-CN" altLang="en-US" sz="2000" b="1" kern="1200" dirty="0">
            <a:solidFill>
              <a:schemeClr val="accent2">
                <a:lumMod val="50000"/>
              </a:schemeClr>
            </a:solidFill>
          </a:endParaRPr>
        </a:p>
      </dsp:txBody>
      <dsp:txXfrm>
        <a:off x="3752609" y="1767822"/>
        <a:ext cx="1156063" cy="1156063"/>
      </dsp:txXfrm>
    </dsp:sp>
  </dsp:spTree>
</dsp:drawing>
</file>

<file path=ppt/diagrams/drawing5.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924525" cy="4320480"/>
        <a:chOff x="0" y="0"/>
        <a:chExt cx="7924525" cy="4320480"/>
      </a:xfrm>
    </dsp:grpSpPr>
    <dsp:sp modelId="{76BAB9BA-3F32-4422-9790-F0C45C63AEEB}">
      <dsp:nvSpPr>
        <dsp:cNvPr id="3" name="圆角矩形 2"/>
        <dsp:cNvSpPr/>
      </dsp:nvSpPr>
      <dsp:spPr bwMode="white">
        <a:xfrm>
          <a:off x="3189532" y="0"/>
          <a:ext cx="1545461" cy="1004549"/>
        </a:xfrm>
        <a:prstGeom prst="roundRect">
          <a:avLst/>
        </a:prstGeom>
        <a:solidFill>
          <a:srgbClr val="00B050"/>
        </a:solidFill>
        <a:scene3d>
          <a:camera prst="orthographicFront"/>
          <a:lightRig rig="threePt" dir="t"/>
        </a:scene3d>
        <a:sp3d>
          <a:bevelT/>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b="1" dirty="0" smtClean="0"/>
            <a:t>代建工程开发成本计算</a:t>
          </a:r>
          <a:endParaRPr lang="zh-CN" altLang="en-US" b="1" dirty="0"/>
        </a:p>
      </dsp:txBody>
      <dsp:txXfrm>
        <a:off x="3189532" y="0"/>
        <a:ext cx="1545461" cy="1004549"/>
      </dsp:txXfrm>
    </dsp:sp>
    <dsp:sp modelId="{3C9C21A1-6790-4773-9CC3-240E8627F089}">
      <dsp:nvSpPr>
        <dsp:cNvPr id="4" name="弧形 3"/>
        <dsp:cNvSpPr/>
      </dsp:nvSpPr>
      <dsp:spPr bwMode="white">
        <a:xfrm>
          <a:off x="2304297" y="502275"/>
          <a:ext cx="3315931" cy="3315931"/>
        </a:xfrm>
        <a:prstGeom prst="arc">
          <a:avLst>
            <a:gd name="adj1" fmla="val 17892413"/>
            <a:gd name="adj2" fmla="val 20404947"/>
          </a:avLst>
        </a:prstGeom>
        <a:ln w="28575">
          <a:solidFill>
            <a:srgbClr val="0099CC"/>
          </a:solidFill>
        </a:ln>
      </dsp:spPr>
      <dsp:style>
        <a:lnRef idx="1">
          <a:schemeClr val="accent1"/>
        </a:lnRef>
        <a:fillRef idx="0">
          <a:schemeClr val="accent1"/>
        </a:fillRef>
        <a:effectRef idx="0">
          <a:scrgbClr r="0" g="0" b="0"/>
        </a:effectRef>
        <a:fontRef idx="minor"/>
      </dsp:style>
      <dsp:txXfrm>
        <a:off x="2304297" y="502275"/>
        <a:ext cx="3315931" cy="3315931"/>
      </dsp:txXfrm>
    </dsp:sp>
    <dsp:sp modelId="{CC3BEDA1-EDAF-4798-8117-9866E3DB2BE4}">
      <dsp:nvSpPr>
        <dsp:cNvPr id="5" name="圆角矩形 4"/>
        <dsp:cNvSpPr/>
      </dsp:nvSpPr>
      <dsp:spPr bwMode="white">
        <a:xfrm>
          <a:off x="4922453" y="1607066"/>
          <a:ext cx="1545461" cy="1004549"/>
        </a:xfrm>
        <a:prstGeom prst="roundRect">
          <a:avLst/>
        </a:prstGeom>
        <a:solidFill>
          <a:srgbClr val="FFFF00"/>
        </a:solidFill>
        <a:ln>
          <a:noFill/>
        </a:ln>
        <a:scene3d>
          <a:camera prst="orthographicFront"/>
          <a:lightRig rig="threePt" dir="t"/>
        </a:scene3d>
        <a:sp3d>
          <a:bevelT/>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b="1" dirty="0" smtClean="0">
              <a:solidFill>
                <a:schemeClr val="accent2">
                  <a:lumMod val="50000"/>
                </a:schemeClr>
              </a:solidFill>
            </a:rPr>
            <a:t>土地开发成本计算</a:t>
          </a:r>
          <a:endParaRPr lang="zh-CN" altLang="en-US" b="1" dirty="0">
            <a:solidFill>
              <a:schemeClr val="accent2">
                <a:lumMod val="50000"/>
              </a:schemeClr>
            </a:solidFill>
          </a:endParaRPr>
        </a:p>
      </dsp:txBody>
      <dsp:txXfrm>
        <a:off x="4922453" y="1607066"/>
        <a:ext cx="1545461" cy="1004549"/>
      </dsp:txXfrm>
    </dsp:sp>
    <dsp:sp modelId="{31A941F7-AA70-4581-9FAB-AC63EE4B4F57}">
      <dsp:nvSpPr>
        <dsp:cNvPr id="6" name="弧形 5"/>
        <dsp:cNvSpPr/>
      </dsp:nvSpPr>
      <dsp:spPr bwMode="white">
        <a:xfrm>
          <a:off x="2304297" y="502275"/>
          <a:ext cx="3315931" cy="3315931"/>
        </a:xfrm>
        <a:prstGeom prst="arc">
          <a:avLst>
            <a:gd name="adj1" fmla="val 973966"/>
            <a:gd name="adj2" fmla="val 3530393"/>
          </a:avLst>
        </a:prstGeom>
        <a:ln w="28575">
          <a:solidFill>
            <a:srgbClr val="0099CC"/>
          </a:solidFill>
        </a:ln>
      </dsp:spPr>
      <dsp:style>
        <a:lnRef idx="1">
          <a:schemeClr val="accent1"/>
        </a:lnRef>
        <a:fillRef idx="0">
          <a:schemeClr val="accent1"/>
        </a:fillRef>
        <a:effectRef idx="0">
          <a:scrgbClr r="0" g="0" b="0"/>
        </a:effectRef>
        <a:fontRef idx="minor"/>
      </dsp:style>
      <dsp:txXfrm>
        <a:off x="2304297" y="502275"/>
        <a:ext cx="3315931" cy="3315931"/>
      </dsp:txXfrm>
    </dsp:sp>
    <dsp:sp modelId="{DA564BCF-3626-4E35-B724-98E4A35CCD70}">
      <dsp:nvSpPr>
        <dsp:cNvPr id="7" name="圆角矩形 6"/>
        <dsp:cNvSpPr/>
      </dsp:nvSpPr>
      <dsp:spPr bwMode="white">
        <a:xfrm>
          <a:off x="3263895" y="3315931"/>
          <a:ext cx="1545461" cy="1004549"/>
        </a:xfrm>
        <a:prstGeom prst="roundRect">
          <a:avLst/>
        </a:prstGeom>
        <a:solidFill>
          <a:srgbClr val="32D2F2"/>
        </a:solidFill>
        <a:scene3d>
          <a:camera prst="orthographicFront"/>
          <a:lightRig rig="threePt" dir="t"/>
        </a:scene3d>
        <a:sp3d>
          <a:bevelT/>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b="1" dirty="0" smtClean="0">
              <a:solidFill>
                <a:schemeClr val="accent2">
                  <a:lumMod val="50000"/>
                </a:schemeClr>
              </a:solidFill>
            </a:rPr>
            <a:t>房屋开发成本计算</a:t>
          </a:r>
          <a:endParaRPr lang="zh-CN" altLang="en-US" b="1" dirty="0">
            <a:solidFill>
              <a:schemeClr val="accent2">
                <a:lumMod val="50000"/>
              </a:schemeClr>
            </a:solidFill>
          </a:endParaRPr>
        </a:p>
      </dsp:txBody>
      <dsp:txXfrm>
        <a:off x="3263895" y="3315931"/>
        <a:ext cx="1545461" cy="1004549"/>
      </dsp:txXfrm>
    </dsp:sp>
    <dsp:sp modelId="{8E831149-4379-4074-B4EF-E2F9CE91A254}">
      <dsp:nvSpPr>
        <dsp:cNvPr id="8" name="弧形 7"/>
        <dsp:cNvSpPr/>
      </dsp:nvSpPr>
      <dsp:spPr bwMode="white">
        <a:xfrm>
          <a:off x="2304297" y="502275"/>
          <a:ext cx="3315931" cy="3315931"/>
        </a:xfrm>
        <a:prstGeom prst="arc">
          <a:avLst>
            <a:gd name="adj1" fmla="val 6923169"/>
            <a:gd name="adj2" fmla="val 9713448"/>
          </a:avLst>
        </a:prstGeom>
        <a:ln w="28575">
          <a:solidFill>
            <a:srgbClr val="0099CC"/>
          </a:solidFill>
        </a:ln>
      </dsp:spPr>
      <dsp:style>
        <a:lnRef idx="1">
          <a:schemeClr val="accent1"/>
        </a:lnRef>
        <a:fillRef idx="0">
          <a:schemeClr val="accent1"/>
        </a:fillRef>
        <a:effectRef idx="0">
          <a:scrgbClr r="0" g="0" b="0"/>
        </a:effectRef>
        <a:fontRef idx="minor"/>
      </dsp:style>
      <dsp:txXfrm>
        <a:off x="2304297" y="502275"/>
        <a:ext cx="3315931" cy="3315931"/>
      </dsp:txXfrm>
    </dsp:sp>
    <dsp:sp modelId="{AE084883-A73C-49C7-9F0B-9F40C44DFB7C}">
      <dsp:nvSpPr>
        <dsp:cNvPr id="9" name="圆角矩形 8"/>
        <dsp:cNvSpPr/>
      </dsp:nvSpPr>
      <dsp:spPr bwMode="white">
        <a:xfrm>
          <a:off x="1531567" y="1657965"/>
          <a:ext cx="1545461" cy="1004549"/>
        </a:xfrm>
        <a:prstGeom prst="roundRect">
          <a:avLst/>
        </a:prstGeom>
        <a:solidFill>
          <a:srgbClr val="9933FF"/>
        </a:solidFill>
        <a:scene3d>
          <a:camera prst="orthographicFront"/>
          <a:lightRig rig="threePt" dir="t"/>
        </a:scene3d>
        <a:sp3d>
          <a:bevelT/>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b="1" dirty="0" smtClean="0"/>
            <a:t>配套设施开发成本计算</a:t>
          </a:r>
          <a:endParaRPr lang="zh-CN" altLang="en-US" b="1" dirty="0"/>
        </a:p>
      </dsp:txBody>
      <dsp:txXfrm>
        <a:off x="1531567" y="1657965"/>
        <a:ext cx="1545461" cy="1004549"/>
      </dsp:txXfrm>
    </dsp:sp>
    <dsp:sp modelId="{03961A99-EA3D-4636-BD6F-5D6343D0F643}">
      <dsp:nvSpPr>
        <dsp:cNvPr id="10" name="弧形 9"/>
        <dsp:cNvSpPr/>
      </dsp:nvSpPr>
      <dsp:spPr bwMode="white">
        <a:xfrm>
          <a:off x="2304297" y="502275"/>
          <a:ext cx="3315931" cy="3315931"/>
        </a:xfrm>
        <a:prstGeom prst="arc">
          <a:avLst>
            <a:gd name="adj1" fmla="val 11884831"/>
            <a:gd name="adj2" fmla="val 14506473"/>
          </a:avLst>
        </a:prstGeom>
        <a:ln w="28575">
          <a:solidFill>
            <a:srgbClr val="0099CC"/>
          </a:solidFill>
        </a:ln>
      </dsp:spPr>
      <dsp:style>
        <a:lnRef idx="1">
          <a:schemeClr val="accent1"/>
        </a:lnRef>
        <a:fillRef idx="0">
          <a:schemeClr val="accent1"/>
        </a:fillRef>
        <a:effectRef idx="0">
          <a:scrgbClr r="0" g="0" b="0"/>
        </a:effectRef>
        <a:fontRef idx="minor"/>
      </dsp:style>
      <dsp:txXfrm>
        <a:off x="2304297" y="502275"/>
        <a:ext cx="3315931" cy="3315931"/>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type="homePlate" r:blip="" rot="180"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dstNode" val="node"/>
                    <dgm:param type="begSty" val="noArr"/>
                    <dgm:param type="endSty" val="noArr"/>
                    <dgm:param type="connRout" val="curve"/>
                    <dgm:param type="begPts" val="ctr"/>
                    <dgm:param type="endPts" val="ctr"/>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srcNode" val="dummyConnPt"/>
                    <dgm:param type="dstNode" val="dummyConnPt"/>
                    <dgm:param type="begSty" val="noArr"/>
                    <dgm:param type="endSty" val="noArr"/>
                    <dgm:param type="connRout" val="longCurve"/>
                    <dgm:param type="begPts" val="bCtr"/>
                    <dgm:param type="endPts" val="tCtr"/>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linDir" val="fromT"/>
              <dgm:param type="chAlign" val="l"/>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srcNode" val="rootConnector"/>
                        <dgm:param type="dim" val="1D"/>
                        <dgm:param type="endSty" val="noArr"/>
                        <dgm:param type="connRout" val="bend"/>
                        <dgm:param type="begPts" val="bCtr"/>
                        <dgm:param type="endPts" val="midL"/>
                      </dgm:alg>
                    </dgm:if>
                    <dgm:else name="Name16">
                      <dgm:alg type="conn">
                        <dgm:param type="srcNode" val="rootConnector"/>
                        <dgm:param type="dim" val="1D"/>
                        <dgm:param type="endSty" val="noArr"/>
                        <dgm:param type="connRout" val="bend"/>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endSty" val="noArr"/>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73FF64-2940-49EB-8B52-B401E94C508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48FE564-F1B7-4B5C-9382-354A5C3701DC}"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608810-4791-47FF-9D88-A0154E488D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A72AD-4A28-4141-B7BC-D0DF0B33DCE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Ref idx="1001">
        <a:schemeClr val="bg1"/>
      </p:bgRef>
    </p:bg>
    <p:spTree>
      <p:nvGrpSpPr>
        <p:cNvPr id="1" name=""/>
        <p:cNvGrpSpPr/>
        <p:nvPr/>
      </p:nvGrpSpPr>
      <p:grpSpPr>
        <a:xfrm>
          <a:off x="0" y="0"/>
          <a:ext cx="0" cy="0"/>
          <a:chOff x="0" y="0"/>
          <a:chExt cx="0" cy="0"/>
        </a:xfrm>
      </p:grpSpPr>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4D3FD56A-3058-4E8E-AA8F-7262A10222F8}" type="datetimeFigureOut">
              <a:rPr lang="zh-CN" altLang="en-US" smtClean="0"/>
            </a:fld>
            <a:endParaRPr lang="zh-CN" altLang="en-US"/>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灯片编号占位符 28"/>
          <p:cNvSpPr>
            <a:spLocks noGrp="1"/>
          </p:cNvSpPr>
          <p:nvPr>
            <p:ph type="sldNum" sz="quarter" idx="12"/>
          </p:nvPr>
        </p:nvSpPr>
        <p:spPr bwMode="auto">
          <a:xfrm>
            <a:off x="1325544" y="4928702"/>
            <a:ext cx="609600" cy="517524"/>
          </a:xfrm>
        </p:spPr>
        <p:txBody>
          <a:bodyPr/>
          <a:lstStyle/>
          <a:p>
            <a:fld id="{53478902-1AB3-48D4-8E11-7A8E00BF78D9}"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4D3FD56A-3058-4E8E-AA8F-7262A10222F8}" type="datetimeFigureOut">
              <a:rPr lang="zh-CN" altLang="en-US" smtClean="0"/>
            </a:fld>
            <a:endParaRPr lang="zh-CN" altLang="en-US"/>
          </a:p>
        </p:txBody>
      </p:sp>
      <p:sp>
        <p:nvSpPr>
          <p:cNvPr id="9" name="灯片编号占位符 8"/>
          <p:cNvSpPr>
            <a:spLocks noGrp="1"/>
          </p:cNvSpPr>
          <p:nvPr>
            <p:ph type="sldNum" sz="quarter" idx="15"/>
          </p:nvPr>
        </p:nvSpPr>
        <p:spPr/>
        <p:txBody>
          <a:bodyPr rtlCol="0"/>
          <a:lstStyle/>
          <a:p>
            <a:fld id="{53478902-1AB3-48D4-8E11-7A8E00BF78D9}" type="slidenum">
              <a:rPr lang="zh-CN" altLang="en-US" smtClean="0"/>
            </a:fld>
            <a:endParaRPr lang="zh-CN" altLang="en-US"/>
          </a:p>
        </p:txBody>
      </p:sp>
      <p:sp>
        <p:nvSpPr>
          <p:cNvPr id="10" name="页脚占位符 9"/>
          <p:cNvSpPr>
            <a:spLocks noGrp="1"/>
          </p:cNvSpPr>
          <p:nvPr>
            <p:ph type="ftr" sz="quarter" idx="16"/>
          </p:nvPr>
        </p:nvSpPr>
        <p:spPr/>
        <p:txBody>
          <a:bodyPr rtlCol="0"/>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日期占位符 3"/>
          <p:cNvSpPr>
            <a:spLocks noGrp="1"/>
          </p:cNvSpPr>
          <p:nvPr>
            <p:ph type="dt" sz="half" idx="10"/>
          </p:nvPr>
        </p:nvSpPr>
        <p:spPr bwMode="auto">
          <a:xfrm rot="5400000">
            <a:off x="7763256" y="1170432"/>
            <a:ext cx="2286000" cy="381000"/>
          </a:xfrm>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灯片编号占位符 5"/>
          <p:cNvSpPr>
            <a:spLocks noGrp="1"/>
          </p:cNvSpPr>
          <p:nvPr>
            <p:ph type="sldNum" sz="quarter" idx="12"/>
          </p:nvPr>
        </p:nvSpPr>
        <p:spPr bwMode="auto">
          <a:xfrm>
            <a:off x="1340616" y="4928702"/>
            <a:ext cx="609600" cy="517524"/>
          </a:xfrm>
        </p:spPr>
        <p:txBody>
          <a:bodyPr/>
          <a:lstStyle/>
          <a:p>
            <a:fld id="{53478902-1AB3-48D4-8E11-7A8E00BF78D9}"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478902-1AB3-48D4-8E11-7A8E00BF78D9}" type="slidenum">
              <a:rPr lang="zh-CN" altLang="en-US" smtClean="0"/>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3478902-1AB3-48D4-8E11-7A8E00BF78D9}" type="slidenum">
              <a:rPr lang="zh-CN" altLang="en-US" smtClean="0"/>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4D3FD56A-3058-4E8E-AA8F-7262A10222F8}" type="datetimeFigureOut">
              <a:rPr lang="zh-CN" altLang="en-US" smtClean="0"/>
            </a:fld>
            <a:endParaRPr lang="zh-CN" altLang="en-US"/>
          </a:p>
        </p:txBody>
      </p:sp>
      <p:sp>
        <p:nvSpPr>
          <p:cNvPr id="7" name="灯片编号占位符 6"/>
          <p:cNvSpPr>
            <a:spLocks noGrp="1"/>
          </p:cNvSpPr>
          <p:nvPr>
            <p:ph type="sldNum" sz="quarter" idx="11"/>
          </p:nvPr>
        </p:nvSpPr>
        <p:spPr/>
        <p:txBody>
          <a:bodyPr rtlCol="0"/>
          <a:lstStyle/>
          <a:p>
            <a:fld id="{53478902-1AB3-48D4-8E11-7A8E00BF78D9}" type="slidenum">
              <a:rPr lang="zh-CN" altLang="en-US" smtClean="0"/>
            </a:fld>
            <a:endParaRPr lang="zh-CN" altLang="en-US"/>
          </a:p>
        </p:txBody>
      </p:sp>
      <p:sp>
        <p:nvSpPr>
          <p:cNvPr id="8" name="页脚占位符 7"/>
          <p:cNvSpPr>
            <a:spLocks noGrp="1"/>
          </p:cNvSpPr>
          <p:nvPr>
            <p:ph type="ftr" sz="quarter" idx="12"/>
          </p:nvPr>
        </p:nvSpPr>
        <p:spPr/>
        <p:txBody>
          <a:bodyPr rtlCol="0"/>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4D3FD56A-3058-4E8E-AA8F-7262A10222F8}" type="datetimeFigureOut">
              <a:rPr lang="zh-CN" altLang="en-US" smtClean="0"/>
            </a:fld>
            <a:endParaRPr lang="zh-CN" altLang="en-US"/>
          </a:p>
        </p:txBody>
      </p:sp>
      <p:sp>
        <p:nvSpPr>
          <p:cNvPr id="22" name="灯片编号占位符 21"/>
          <p:cNvSpPr>
            <a:spLocks noGrp="1"/>
          </p:cNvSpPr>
          <p:nvPr>
            <p:ph type="sldNum" sz="quarter" idx="15"/>
          </p:nvPr>
        </p:nvSpPr>
        <p:spPr/>
        <p:txBody>
          <a:bodyPr rtlCol="0"/>
          <a:lstStyle/>
          <a:p>
            <a:fld id="{53478902-1AB3-48D4-8E11-7A8E00BF78D9}" type="slidenum">
              <a:rPr lang="zh-CN" altLang="en-US" smtClean="0"/>
            </a:fld>
            <a:endParaRPr lang="zh-CN" altLang="en-US"/>
          </a:p>
        </p:txBody>
      </p:sp>
      <p:sp>
        <p:nvSpPr>
          <p:cNvPr id="23" name="页脚占位符 22"/>
          <p:cNvSpPr>
            <a:spLocks noGrp="1"/>
          </p:cNvSpPr>
          <p:nvPr>
            <p:ph type="ftr" sz="quarter" idx="16"/>
          </p:nvPr>
        </p:nvSpPr>
        <p:spPr/>
        <p:txBody>
          <a:bodyPr rtlCol="0"/>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期占位符 16"/>
          <p:cNvSpPr>
            <a:spLocks noGrp="1"/>
          </p:cNvSpPr>
          <p:nvPr>
            <p:ph type="dt" sz="half" idx="10"/>
          </p:nvPr>
        </p:nvSpPr>
        <p:spPr/>
        <p:txBody>
          <a:bodyPr rtlCol="0"/>
          <a:lstStyle/>
          <a:p>
            <a:fld id="{4D3FD56A-3058-4E8E-AA8F-7262A10222F8}" type="datetimeFigureOut">
              <a:rPr lang="zh-CN" altLang="en-US" smtClean="0"/>
            </a:fld>
            <a:endParaRPr lang="zh-CN" altLang="en-US"/>
          </a:p>
        </p:txBody>
      </p:sp>
      <p:sp>
        <p:nvSpPr>
          <p:cNvPr id="18" name="灯片编号占位符 17"/>
          <p:cNvSpPr>
            <a:spLocks noGrp="1"/>
          </p:cNvSpPr>
          <p:nvPr>
            <p:ph type="sldNum" sz="quarter" idx="11"/>
          </p:nvPr>
        </p:nvSpPr>
        <p:spPr/>
        <p:txBody>
          <a:bodyPr rtlCol="0"/>
          <a:lstStyle/>
          <a:p>
            <a:fld id="{53478902-1AB3-48D4-8E11-7A8E00BF78D9}" type="slidenum">
              <a:rPr lang="zh-CN" altLang="en-US" smtClean="0"/>
            </a:fld>
            <a:endParaRPr lang="zh-CN" altLang="en-US"/>
          </a:p>
        </p:txBody>
      </p:sp>
      <p:sp>
        <p:nvSpPr>
          <p:cNvPr id="21" name="页脚占位符 20"/>
          <p:cNvSpPr>
            <a:spLocks noGrp="1"/>
          </p:cNvSpPr>
          <p:nvPr>
            <p:ph type="ftr" sz="quarter" idx="12"/>
          </p:nvPr>
        </p:nvSpPr>
        <p:spPr/>
        <p:txBody>
          <a:bodyPr rtlCol="0"/>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D3FD56A-3058-4E8E-AA8F-7262A10222F8}" type="datetimeFigureOut">
              <a:rPr lang="zh-CN" altLang="en-US" smtClean="0"/>
            </a:fld>
            <a:endParaRPr lang="zh-CN" altLang="en-US"/>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3478902-1AB3-48D4-8E11-7A8E00BF78D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9" Type="http://schemas.openxmlformats.org/officeDocument/2006/relationships/tags" Target="../tags/tag10.xml"/><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7" Type="http://schemas.openxmlformats.org/officeDocument/2006/relationships/slideLayout" Target="../slideLayouts/slideLayout7.xml"/><Relationship Id="rId16" Type="http://schemas.openxmlformats.org/officeDocument/2006/relationships/tags" Target="../tags/tag17.xml"/><Relationship Id="rId15" Type="http://schemas.openxmlformats.org/officeDocument/2006/relationships/tags" Target="../tags/tag16.xml"/><Relationship Id="rId14" Type="http://schemas.openxmlformats.org/officeDocument/2006/relationships/tags" Target="../tags/tag15.xml"/><Relationship Id="rId13" Type="http://schemas.openxmlformats.org/officeDocument/2006/relationships/tags" Target="../tags/tag14.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3" Type="http://schemas.openxmlformats.org/officeDocument/2006/relationships/slideLayout" Target="../slideLayouts/slideLayout7.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tags" Target="../tags/tag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5.xml"/><Relationship Id="rId4" Type="http://schemas.openxmlformats.org/officeDocument/2006/relationships/diagramColors" Target="../diagrams/colors5.xml"/><Relationship Id="rId3" Type="http://schemas.openxmlformats.org/officeDocument/2006/relationships/diagramQuickStyle" Target="../diagrams/quickStyle5.xml"/><Relationship Id="rId2" Type="http://schemas.openxmlformats.org/officeDocument/2006/relationships/diagramLayout" Target="../diagrams/layout5.xml"/><Relationship Id="rId1" Type="http://schemas.openxmlformats.org/officeDocument/2006/relationships/diagramData" Target="../diagrams/data5.xml"/></Relationships>
</file>

<file path=ppt/slides/_rels/slide46.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3" Type="http://schemas.openxmlformats.org/officeDocument/2006/relationships/slideLayout" Target="../slideLayouts/slideLayout7.xml"/><Relationship Id="rId12" Type="http://schemas.openxmlformats.org/officeDocument/2006/relationships/tags" Target="../tags/tag41.xml"/><Relationship Id="rId11" Type="http://schemas.openxmlformats.org/officeDocument/2006/relationships/tags" Target="../tags/tag40.xml"/><Relationship Id="rId10" Type="http://schemas.openxmlformats.org/officeDocument/2006/relationships/tags" Target="../tags/tag39.xml"/><Relationship Id="rId1" Type="http://schemas.openxmlformats.org/officeDocument/2006/relationships/tags" Target="../tags/tag3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4.xml"/><Relationship Id="rId4" Type="http://schemas.openxmlformats.org/officeDocument/2006/relationships/diagramColors" Target="../diagrams/colors4.xml"/><Relationship Id="rId3" Type="http://schemas.openxmlformats.org/officeDocument/2006/relationships/diagramQuickStyle" Target="../diagrams/quickStyle4.xml"/><Relationship Id="rId2" Type="http://schemas.openxmlformats.org/officeDocument/2006/relationships/diagramLayout" Target="../diagrams/layout4.xml"/><Relationship Id="rId1"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83968" y="2163957"/>
            <a:ext cx="1584176" cy="523220"/>
          </a:xfrm>
          <a:prstGeom prst="rect">
            <a:avLst/>
          </a:prstGeom>
          <a:noFill/>
        </p:spPr>
        <p:txBody>
          <a:bodyPr wrap="square" rtlCol="0">
            <a:spAutoFit/>
          </a:bodyPr>
          <a:lstStyle/>
          <a:p>
            <a:r>
              <a:rPr lang="zh-CN" altLang="en-US" sz="2800" b="1" dirty="0" smtClean="0">
                <a:effectLst>
                  <a:outerShdw blurRad="38100" dist="38100" dir="2700000" algn="tl">
                    <a:srgbClr val="000000">
                      <a:alpha val="43137"/>
                    </a:srgbClr>
                  </a:outerShdw>
                </a:effectLst>
              </a:rPr>
              <a:t>项目</a:t>
            </a:r>
            <a:r>
              <a:rPr lang="zh-CN" altLang="en-US" sz="2800" b="1" dirty="0">
                <a:effectLst>
                  <a:outerShdw blurRad="38100" dist="38100" dir="2700000" algn="tl">
                    <a:srgbClr val="000000">
                      <a:alpha val="43137"/>
                    </a:srgbClr>
                  </a:outerShdw>
                </a:effectLst>
              </a:rPr>
              <a:t>六</a:t>
            </a:r>
            <a:endParaRPr lang="zh-CN" altLang="en-US" sz="2800" b="1" dirty="0">
              <a:effectLst>
                <a:outerShdw blurRad="38100" dist="38100" dir="2700000" algn="tl">
                  <a:srgbClr val="000000">
                    <a:alpha val="43137"/>
                  </a:srgbClr>
                </a:outerShdw>
              </a:effectLst>
            </a:endParaRPr>
          </a:p>
        </p:txBody>
      </p:sp>
      <p:sp>
        <p:nvSpPr>
          <p:cNvPr id="7" name="TextBox 6"/>
          <p:cNvSpPr txBox="1"/>
          <p:nvPr/>
        </p:nvSpPr>
        <p:spPr>
          <a:xfrm>
            <a:off x="2493646" y="3068960"/>
            <a:ext cx="5534737" cy="1014730"/>
          </a:xfrm>
          <a:prstGeom prst="rect">
            <a:avLst/>
          </a:prstGeom>
          <a:noFill/>
          <a:ln>
            <a:solidFill>
              <a:srgbClr val="0070C0"/>
            </a:solidFill>
          </a:ln>
        </p:spPr>
        <p:txBody>
          <a:bodyPr wrap="square" rtlCol="0">
            <a:spAutoFit/>
          </a:bodyPr>
          <a:lstStyle/>
          <a:p>
            <a:pPr lvl="1">
              <a:lnSpc>
                <a:spcPct val="150000"/>
              </a:lnSpc>
            </a:pPr>
            <a:r>
              <a:rPr lang="zh-CN" altLang="en-US" sz="4000" b="1" dirty="0" smtClean="0">
                <a:effectLst>
                  <a:outerShdw blurRad="38100" dist="38100" dir="2700000" algn="tl">
                    <a:srgbClr val="000000">
                      <a:alpha val="43137"/>
                    </a:srgbClr>
                  </a:outerShdw>
                </a:effectLst>
              </a:rPr>
              <a:t>成本核算与管理应用</a:t>
            </a:r>
            <a:endParaRPr lang="zh-CN" altLang="en-US" sz="4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95821" y="1853531"/>
            <a:ext cx="7820255" cy="3830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304800">
              <a:lnSpc>
                <a:spcPct val="150000"/>
              </a:lnSpc>
            </a:pPr>
            <a:r>
              <a:rPr lang="en-US" altLang="zh-CN" dirty="0" smtClean="0"/>
              <a:t>[</a:t>
            </a:r>
            <a:r>
              <a:rPr lang="zh-CN" altLang="en-US" dirty="0"/>
              <a:t>例</a:t>
            </a:r>
            <a:r>
              <a:rPr lang="en-US" altLang="zh-CN" dirty="0"/>
              <a:t>6-2]  </a:t>
            </a:r>
            <a:r>
              <a:rPr lang="zh-CN" altLang="en-US" dirty="0"/>
              <a:t>仍以上例，假定</a:t>
            </a:r>
            <a:r>
              <a:rPr lang="en-US" altLang="zh-CN" dirty="0"/>
              <a:t>9</a:t>
            </a:r>
            <a:r>
              <a:rPr lang="zh-CN" altLang="en-US" dirty="0"/>
              <a:t>月份销售成本按加权平均法计算，该企业商品有</a:t>
            </a:r>
            <a:r>
              <a:rPr lang="en-US" altLang="zh-CN" dirty="0"/>
              <a:t>A</a:t>
            </a:r>
            <a:r>
              <a:rPr lang="zh-CN" altLang="en-US" dirty="0"/>
              <a:t>、</a:t>
            </a:r>
            <a:r>
              <a:rPr lang="en-US" altLang="zh-CN" dirty="0"/>
              <a:t>B</a:t>
            </a:r>
            <a:r>
              <a:rPr lang="zh-CN" altLang="en-US" dirty="0"/>
              <a:t>两种，季初结存商品金额</a:t>
            </a:r>
            <a:r>
              <a:rPr lang="en-US" altLang="zh-CN" dirty="0"/>
              <a:t>130</a:t>
            </a:r>
            <a:r>
              <a:rPr lang="zh-CN" altLang="en-US" dirty="0"/>
              <a:t>万元，本季购进总额</a:t>
            </a:r>
            <a:r>
              <a:rPr lang="en-US" altLang="zh-CN" dirty="0"/>
              <a:t>574</a:t>
            </a:r>
            <a:r>
              <a:rPr lang="zh-CN" altLang="en-US" dirty="0"/>
              <a:t>万元，</a:t>
            </a:r>
            <a:r>
              <a:rPr lang="en-US" altLang="zh-CN" dirty="0"/>
              <a:t>9</a:t>
            </a:r>
            <a:r>
              <a:rPr lang="zh-CN" altLang="en-US" dirty="0"/>
              <a:t>月末结存</a:t>
            </a:r>
            <a:r>
              <a:rPr lang="en-US" altLang="zh-CN" dirty="0"/>
              <a:t>A</a:t>
            </a:r>
            <a:r>
              <a:rPr lang="zh-CN" altLang="en-US" dirty="0"/>
              <a:t>商品数量</a:t>
            </a:r>
            <a:r>
              <a:rPr lang="en-US" altLang="zh-CN" dirty="0"/>
              <a:t>300</a:t>
            </a:r>
            <a:r>
              <a:rPr lang="zh-CN" altLang="en-US" dirty="0"/>
              <a:t>件，加权平均单价</a:t>
            </a:r>
            <a:r>
              <a:rPr lang="en-US" altLang="zh-CN" dirty="0"/>
              <a:t>1000</a:t>
            </a:r>
            <a:r>
              <a:rPr lang="zh-CN" altLang="en-US" dirty="0"/>
              <a:t>元，结存</a:t>
            </a:r>
            <a:r>
              <a:rPr lang="en-US" altLang="zh-CN" dirty="0"/>
              <a:t>B</a:t>
            </a:r>
            <a:r>
              <a:rPr lang="zh-CN" altLang="en-US" dirty="0"/>
              <a:t>商品</a:t>
            </a:r>
            <a:r>
              <a:rPr lang="en-US" altLang="zh-CN" dirty="0"/>
              <a:t>200</a:t>
            </a:r>
            <a:r>
              <a:rPr lang="zh-CN" altLang="en-US" dirty="0"/>
              <a:t>件，加权平均单价</a:t>
            </a:r>
            <a:r>
              <a:rPr lang="en-US" altLang="zh-CN" dirty="0"/>
              <a:t>2500</a:t>
            </a:r>
            <a:r>
              <a:rPr lang="zh-CN" altLang="en-US" dirty="0"/>
              <a:t>元。则</a:t>
            </a:r>
            <a:r>
              <a:rPr lang="en-US" altLang="zh-CN" dirty="0"/>
              <a:t>9</a:t>
            </a:r>
            <a:r>
              <a:rPr lang="zh-CN" altLang="en-US" dirty="0"/>
              <a:t>月份销售成本计算如下：</a:t>
            </a:r>
            <a:endParaRPr lang="zh-CN" altLang="en-US" dirty="0"/>
          </a:p>
          <a:p>
            <a:pPr indent="304800">
              <a:lnSpc>
                <a:spcPct val="150000"/>
              </a:lnSpc>
            </a:pPr>
            <a:r>
              <a:rPr lang="en-US" altLang="zh-CN" dirty="0"/>
              <a:t>A</a:t>
            </a:r>
            <a:r>
              <a:rPr lang="zh-CN" altLang="en-US" dirty="0"/>
              <a:t>商品结存金额</a:t>
            </a:r>
            <a:r>
              <a:rPr lang="en-US" altLang="zh-CN" dirty="0"/>
              <a:t>=300×1000=30</a:t>
            </a:r>
            <a:r>
              <a:rPr lang="zh-CN" altLang="en-US" dirty="0"/>
              <a:t>（万元）</a:t>
            </a:r>
            <a:endParaRPr lang="zh-CN" altLang="en-US" dirty="0"/>
          </a:p>
          <a:p>
            <a:pPr indent="304800">
              <a:lnSpc>
                <a:spcPct val="150000"/>
              </a:lnSpc>
            </a:pPr>
            <a:r>
              <a:rPr lang="en-US" altLang="zh-CN" dirty="0"/>
              <a:t>B</a:t>
            </a:r>
            <a:r>
              <a:rPr lang="zh-CN" altLang="en-US" dirty="0"/>
              <a:t>商品结存金额</a:t>
            </a:r>
            <a:r>
              <a:rPr lang="en-US" altLang="zh-CN" dirty="0"/>
              <a:t>=200×2500=50</a:t>
            </a:r>
            <a:r>
              <a:rPr lang="zh-CN" altLang="en-US" dirty="0"/>
              <a:t>（万元）</a:t>
            </a:r>
            <a:endParaRPr lang="zh-CN" altLang="en-US" dirty="0"/>
          </a:p>
          <a:p>
            <a:pPr indent="304800">
              <a:lnSpc>
                <a:spcPct val="150000"/>
              </a:lnSpc>
            </a:pPr>
            <a:r>
              <a:rPr lang="zh-CN" dirty="0"/>
              <a:t>本季度</a:t>
            </a:r>
            <a:r>
              <a:rPr lang="zh-CN" altLang="en-US" dirty="0"/>
              <a:t>商品销售成本</a:t>
            </a:r>
            <a:r>
              <a:rPr lang="en-US" altLang="zh-CN" dirty="0"/>
              <a:t>=130+574-30-50=628</a:t>
            </a:r>
            <a:r>
              <a:rPr lang="zh-CN" altLang="en-US" dirty="0"/>
              <a:t>（万元）</a:t>
            </a:r>
            <a:endParaRPr lang="zh-CN" altLang="en-US" dirty="0"/>
          </a:p>
          <a:p>
            <a:pPr indent="304800">
              <a:lnSpc>
                <a:spcPct val="150000"/>
              </a:lnSpc>
            </a:pPr>
            <a:r>
              <a:rPr lang="en-US" altLang="zh-CN" dirty="0">
                <a:sym typeface="+mn-ea"/>
              </a:rPr>
              <a:t>9</a:t>
            </a:r>
            <a:r>
              <a:rPr lang="zh-CN" altLang="en-US" dirty="0">
                <a:sym typeface="+mn-ea"/>
              </a:rPr>
              <a:t>月份商品销售成本</a:t>
            </a:r>
            <a:r>
              <a:rPr lang="en-US" altLang="zh-CN" dirty="0">
                <a:sym typeface="+mn-ea"/>
              </a:rPr>
              <a:t>=628-240-200=188</a:t>
            </a:r>
            <a:r>
              <a:rPr lang="zh-CN" altLang="en-US" dirty="0">
                <a:sym typeface="+mn-ea"/>
              </a:rPr>
              <a:t>（万元）</a:t>
            </a:r>
            <a:endParaRPr lang="zh-CN" altLang="en-US" dirty="0"/>
          </a:p>
          <a:p>
            <a:pPr indent="304800">
              <a:lnSpc>
                <a:spcPct val="150000"/>
              </a:lnSpc>
            </a:pPr>
            <a:r>
              <a:rPr lang="zh-CN" altLang="en-US" dirty="0"/>
              <a:t>毛利率计算法主要适用于经营品种较多，月度计算销售成本有困难的企业。</a:t>
            </a:r>
            <a:endParaRPr lang="zh-CN" altLang="en-US" dirty="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库存商品采用进价核算的企业销售成本的核算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56165" y="1916831"/>
            <a:ext cx="8135937" cy="4662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50000"/>
              </a:lnSpc>
            </a:pPr>
            <a:r>
              <a:rPr lang="en-US" altLang="zh-CN" dirty="0">
                <a:latin typeface="+mn-ea"/>
              </a:rPr>
              <a:t> </a:t>
            </a:r>
            <a:r>
              <a:rPr lang="zh-CN" altLang="en-US" dirty="0" smtClean="0">
                <a:latin typeface="+mn-ea"/>
              </a:rPr>
              <a:t>实行</a:t>
            </a:r>
            <a:r>
              <a:rPr lang="zh-CN" altLang="en-US" dirty="0">
                <a:latin typeface="+mn-ea"/>
              </a:rPr>
              <a:t>售价核算的商品，库存商品按售价记账，平时商品销售成本也按售价结转</a:t>
            </a:r>
            <a:r>
              <a:rPr lang="zh-CN" altLang="en-US" dirty="0" smtClean="0">
                <a:latin typeface="+mn-ea"/>
              </a:rPr>
              <a:t>，商品</a:t>
            </a:r>
            <a:r>
              <a:rPr lang="zh-CN" altLang="en-US" dirty="0">
                <a:latin typeface="+mn-ea"/>
              </a:rPr>
              <a:t>销售成本</a:t>
            </a:r>
            <a:r>
              <a:rPr lang="zh-CN" altLang="en-US" dirty="0" smtClean="0">
                <a:latin typeface="+mn-ea"/>
              </a:rPr>
              <a:t>中包含</a:t>
            </a:r>
            <a:r>
              <a:rPr lang="zh-CN" altLang="en-US" dirty="0">
                <a:latin typeface="+mn-ea"/>
              </a:rPr>
              <a:t>了已经实现的商品进销差价即销售毛利。月末为了正确计算已销商品实际成本，就必须采用一定方法计算已实现的商品进销差价金额，并将其从成本中结转出来。所以，库存商品采用售价核算企业销售成本，实际上就是计算结转已销商品进销差价。商品销售实际成本、商品销售收入和已销商品实现的进销差价的关系可用以下公式表示：</a:t>
            </a:r>
            <a:endParaRPr lang="zh-CN" altLang="en-US" dirty="0">
              <a:latin typeface="+mn-ea"/>
            </a:endParaRPr>
          </a:p>
          <a:p>
            <a:pPr indent="304800">
              <a:lnSpc>
                <a:spcPct val="150000"/>
              </a:lnSpc>
            </a:pPr>
            <a:r>
              <a:rPr lang="zh-CN" altLang="en-US" dirty="0">
                <a:latin typeface="+mn-ea"/>
              </a:rPr>
              <a:t>     商品销售实际成本</a:t>
            </a:r>
            <a:r>
              <a:rPr lang="en-US" altLang="zh-CN" dirty="0">
                <a:latin typeface="+mn-ea"/>
              </a:rPr>
              <a:t>=</a:t>
            </a:r>
            <a:r>
              <a:rPr lang="zh-CN" altLang="en-US" dirty="0">
                <a:latin typeface="+mn-ea"/>
              </a:rPr>
              <a:t>商品销售收入－已销商品实现的进销差价</a:t>
            </a:r>
            <a:endParaRPr lang="zh-CN" altLang="en-US" dirty="0">
              <a:latin typeface="+mn-ea"/>
            </a:endParaRPr>
          </a:p>
          <a:p>
            <a:pPr indent="304800">
              <a:lnSpc>
                <a:spcPct val="150000"/>
              </a:lnSpc>
            </a:pPr>
            <a:r>
              <a:rPr lang="zh-CN" altLang="en-US" dirty="0">
                <a:latin typeface="+mn-ea"/>
              </a:rPr>
              <a:t> </a:t>
            </a:r>
            <a:r>
              <a:rPr lang="zh-CN" altLang="en-US" dirty="0" smtClean="0">
                <a:latin typeface="+mn-ea"/>
              </a:rPr>
              <a:t>由于</a:t>
            </a:r>
            <a:r>
              <a:rPr lang="zh-CN" altLang="en-US" dirty="0">
                <a:latin typeface="+mn-ea"/>
              </a:rPr>
              <a:t>在售价核算下，平时商品销售成本是按售价反映，实际上就是商品销售收入</a:t>
            </a:r>
            <a:r>
              <a:rPr lang="zh-CN" altLang="en-US" dirty="0" smtClean="0">
                <a:latin typeface="+mn-ea"/>
              </a:rPr>
              <a:t>，上述</a:t>
            </a:r>
            <a:r>
              <a:rPr lang="zh-CN" altLang="en-US" dirty="0">
                <a:latin typeface="+mn-ea"/>
              </a:rPr>
              <a:t>公式可以改为：</a:t>
            </a:r>
            <a:endParaRPr lang="zh-CN" altLang="en-US" dirty="0">
              <a:latin typeface="+mn-ea"/>
            </a:endParaRPr>
          </a:p>
          <a:p>
            <a:pPr indent="304800">
              <a:lnSpc>
                <a:spcPct val="150000"/>
              </a:lnSpc>
            </a:pPr>
            <a:r>
              <a:rPr lang="zh-CN" altLang="en-US" dirty="0">
                <a:latin typeface="+mn-ea"/>
              </a:rPr>
              <a:t>     商品销售实际成本</a:t>
            </a:r>
            <a:r>
              <a:rPr lang="en-US" altLang="zh-CN" dirty="0">
                <a:latin typeface="+mn-ea"/>
              </a:rPr>
              <a:t>=</a:t>
            </a:r>
            <a:r>
              <a:rPr lang="zh-CN" altLang="en-US" dirty="0">
                <a:latin typeface="+mn-ea"/>
              </a:rPr>
              <a:t>商品销售售价成本－已销商品实现的进销差价</a:t>
            </a:r>
            <a:endParaRPr lang="zh-CN" altLang="en-US" dirty="0">
              <a:latin typeface="+mn-ea"/>
            </a:endParaRPr>
          </a:p>
          <a:p>
            <a:pPr indent="304800">
              <a:lnSpc>
                <a:spcPct val="150000"/>
              </a:lnSpc>
            </a:pPr>
            <a:r>
              <a:rPr lang="zh-CN" altLang="en-US" dirty="0">
                <a:latin typeface="+mn-ea"/>
              </a:rPr>
              <a:t> </a:t>
            </a:r>
            <a:r>
              <a:rPr lang="zh-CN" altLang="en-US" dirty="0" smtClean="0">
                <a:latin typeface="+mn-ea"/>
              </a:rPr>
              <a:t>可见，</a:t>
            </a:r>
            <a:r>
              <a:rPr lang="zh-CN" altLang="en-US" dirty="0">
                <a:latin typeface="+mn-ea"/>
              </a:rPr>
              <a:t>要求得商品实际销售成本，关键是计算已销商品实现的进销差价。</a:t>
            </a:r>
            <a:endParaRPr lang="zh-CN" altLang="en-US" dirty="0">
              <a:latin typeface="+mn-ea"/>
            </a:endParaRPr>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库存商品采用</a:t>
            </a:r>
            <a:r>
              <a:rPr lang="zh-CN" altLang="en-US" sz="2000" b="1" dirty="0">
                <a:solidFill>
                  <a:schemeClr val="accent2">
                    <a:lumMod val="75000"/>
                  </a:schemeClr>
                </a:solidFill>
              </a:rPr>
              <a:t>售价</a:t>
            </a:r>
            <a:r>
              <a:rPr lang="zh-CN" altLang="en-US" sz="2000" b="1" dirty="0" smtClean="0">
                <a:solidFill>
                  <a:schemeClr val="accent2">
                    <a:lumMod val="75000"/>
                  </a:schemeClr>
                </a:solidFill>
              </a:rPr>
              <a:t>核算的企业销售成本的核算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26617" y="2147663"/>
            <a:ext cx="7992888"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304800">
              <a:lnSpc>
                <a:spcPct val="150000"/>
              </a:lnSpc>
            </a:pPr>
            <a:r>
              <a:rPr lang="en-US" altLang="zh-CN" dirty="0"/>
              <a:t>   </a:t>
            </a:r>
            <a:r>
              <a:rPr lang="zh-CN" altLang="en-US" dirty="0" smtClean="0"/>
              <a:t>已</a:t>
            </a:r>
            <a:r>
              <a:rPr lang="zh-CN" altLang="en-US" dirty="0"/>
              <a:t>销商品进销差价的计算方法目前主要有三种，即综合差价率计算法、分类（柜组）差价率计算法和盘存商品进销差价计算法。</a:t>
            </a:r>
            <a:endParaRPr lang="zh-CN" altLang="en-US" dirty="0"/>
          </a:p>
          <a:p>
            <a:pPr indent="304800">
              <a:lnSpc>
                <a:spcPct val="150000"/>
              </a:lnSpc>
            </a:pPr>
            <a:r>
              <a:rPr lang="zh-CN" altLang="en-US" dirty="0"/>
              <a:t> </a:t>
            </a:r>
            <a:r>
              <a:rPr lang="zh-CN" altLang="en-US" dirty="0" smtClean="0"/>
              <a:t>（</a:t>
            </a:r>
            <a:r>
              <a:rPr lang="en-US" altLang="zh-CN" dirty="0"/>
              <a:t>1</a:t>
            </a:r>
            <a:r>
              <a:rPr lang="zh-CN" altLang="en-US" dirty="0"/>
              <a:t>）综合差价率计算法</a:t>
            </a:r>
            <a:endParaRPr lang="zh-CN" altLang="en-US" dirty="0"/>
          </a:p>
          <a:p>
            <a:pPr indent="304800">
              <a:lnSpc>
                <a:spcPct val="150000"/>
              </a:lnSpc>
            </a:pPr>
            <a:r>
              <a:rPr lang="zh-CN" altLang="en-US" dirty="0"/>
              <a:t>   </a:t>
            </a:r>
            <a:r>
              <a:rPr lang="zh-CN" altLang="en-US" dirty="0" smtClean="0"/>
              <a:t>综合</a:t>
            </a:r>
            <a:r>
              <a:rPr lang="zh-CN" altLang="en-US" dirty="0"/>
              <a:t>差价率计算法是按企业全部商品的存销比例分摊商品进销差价的一种方法。计算公式如下：</a:t>
            </a:r>
            <a:endParaRPr lang="zh-CN" altLang="en-US" dirty="0"/>
          </a:p>
          <a:p>
            <a:pPr indent="304800">
              <a:lnSpc>
                <a:spcPct val="150000"/>
              </a:lnSpc>
            </a:pPr>
            <a:r>
              <a:rPr lang="zh-CN" altLang="en-US" dirty="0"/>
              <a:t>   </a:t>
            </a:r>
            <a:r>
              <a:rPr lang="zh-CN" altLang="en-US" dirty="0" smtClean="0"/>
              <a:t>综合</a:t>
            </a:r>
            <a:r>
              <a:rPr lang="zh-CN" altLang="en-US" dirty="0"/>
              <a:t>差价率</a:t>
            </a:r>
            <a:r>
              <a:rPr lang="en-US" altLang="zh-CN" dirty="0"/>
              <a:t>=</a:t>
            </a:r>
            <a:r>
              <a:rPr lang="zh-CN" altLang="en-US" dirty="0"/>
              <a:t>期末调整前的“商品进销差价”账户余额</a:t>
            </a:r>
            <a:r>
              <a:rPr lang="en-US" altLang="zh-CN" dirty="0"/>
              <a:t>/</a:t>
            </a:r>
            <a:r>
              <a:rPr lang="zh-CN" altLang="en-US" dirty="0"/>
              <a:t>（ “库存商品”账户期末余额</a:t>
            </a:r>
            <a:r>
              <a:rPr lang="en-US" altLang="zh-CN" dirty="0"/>
              <a:t>+“</a:t>
            </a:r>
            <a:r>
              <a:rPr lang="zh-CN" altLang="en-US" dirty="0"/>
              <a:t>委托代销商品”账户期末余额</a:t>
            </a:r>
            <a:r>
              <a:rPr lang="en-US" altLang="zh-CN" dirty="0"/>
              <a:t>+“</a:t>
            </a:r>
            <a:r>
              <a:rPr lang="zh-CN" altLang="en-US" dirty="0"/>
              <a:t>发出商品”账户期末余额</a:t>
            </a:r>
            <a:r>
              <a:rPr lang="en-US" altLang="zh-CN" dirty="0"/>
              <a:t>+</a:t>
            </a:r>
            <a:r>
              <a:rPr lang="zh-CN" altLang="en-US" dirty="0"/>
              <a:t>本期“主营业务收入”账户贷方发生额）</a:t>
            </a:r>
            <a:r>
              <a:rPr lang="en-US" altLang="zh-CN" dirty="0"/>
              <a:t>×100%</a:t>
            </a:r>
            <a:endParaRPr lang="en-US" altLang="zh-CN" dirty="0"/>
          </a:p>
          <a:p>
            <a:pPr indent="304800">
              <a:lnSpc>
                <a:spcPct val="150000"/>
              </a:lnSpc>
            </a:pPr>
            <a:r>
              <a:rPr lang="en-US" altLang="zh-CN" dirty="0"/>
              <a:t>   </a:t>
            </a:r>
            <a:r>
              <a:rPr lang="zh-CN" altLang="en-US" dirty="0" smtClean="0"/>
              <a:t>本期</a:t>
            </a:r>
            <a:r>
              <a:rPr lang="zh-CN" altLang="en-US" dirty="0"/>
              <a:t>已销商品应分摊的进销差价</a:t>
            </a:r>
            <a:r>
              <a:rPr lang="en-US" altLang="zh-CN" dirty="0"/>
              <a:t>=</a:t>
            </a:r>
            <a:r>
              <a:rPr lang="zh-CN" altLang="en-US" dirty="0"/>
              <a:t>本期“主营业务收入”贷方发生额</a:t>
            </a:r>
            <a:r>
              <a:rPr lang="en-US" altLang="zh-CN" dirty="0"/>
              <a:t>×</a:t>
            </a:r>
            <a:r>
              <a:rPr lang="zh-CN" altLang="en-US" dirty="0"/>
              <a:t>综合差价率</a:t>
            </a:r>
            <a:endParaRPr lang="zh-CN" altLang="en-US" dirty="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库存商品采用</a:t>
            </a:r>
            <a:r>
              <a:rPr lang="zh-CN" altLang="en-US" sz="2000" b="1" dirty="0">
                <a:solidFill>
                  <a:schemeClr val="accent2">
                    <a:lumMod val="75000"/>
                  </a:schemeClr>
                </a:solidFill>
              </a:rPr>
              <a:t>售价</a:t>
            </a:r>
            <a:r>
              <a:rPr lang="zh-CN" altLang="en-US" sz="2000" b="1" dirty="0" smtClean="0">
                <a:solidFill>
                  <a:schemeClr val="accent2">
                    <a:lumMod val="75000"/>
                  </a:schemeClr>
                </a:solidFill>
              </a:rPr>
              <a:t>核算的企业销售成本的核算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96786" y="2195483"/>
            <a:ext cx="7848600" cy="4661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50000"/>
              </a:lnSpc>
            </a:pPr>
            <a:r>
              <a:rPr lang="en-US" altLang="zh-CN" dirty="0"/>
              <a:t>[</a:t>
            </a:r>
            <a:r>
              <a:rPr lang="zh-CN" altLang="en-US" dirty="0"/>
              <a:t>例</a:t>
            </a:r>
            <a:r>
              <a:rPr lang="en-US" altLang="zh-CN" dirty="0"/>
              <a:t>6-3]  </a:t>
            </a:r>
            <a:r>
              <a:rPr lang="zh-CN" altLang="en-US" dirty="0"/>
              <a:t>某商品流通企业月末有关帐户余额为： “库存商品”</a:t>
            </a:r>
            <a:r>
              <a:rPr lang="en-US" altLang="zh-CN" dirty="0"/>
              <a:t>200</a:t>
            </a:r>
            <a:r>
              <a:rPr lang="zh-CN" altLang="en-US" dirty="0"/>
              <a:t>万元，“委托代销商品”</a:t>
            </a:r>
            <a:r>
              <a:rPr lang="en-US" altLang="zh-CN" dirty="0"/>
              <a:t>100</a:t>
            </a:r>
            <a:r>
              <a:rPr lang="zh-CN" altLang="en-US" dirty="0"/>
              <a:t>万元，调整前的“商品进销差价”</a:t>
            </a:r>
            <a:r>
              <a:rPr lang="en-US" altLang="zh-CN" dirty="0"/>
              <a:t>250</a:t>
            </a:r>
            <a:r>
              <a:rPr lang="zh-CN" altLang="en-US" dirty="0"/>
              <a:t>万元，“主营业务收入” 贷方发生额</a:t>
            </a:r>
            <a:r>
              <a:rPr lang="en-US" altLang="zh-CN" dirty="0"/>
              <a:t>70</a:t>
            </a:r>
            <a:r>
              <a:rPr lang="en-US" altLang="zh-CN" dirty="0"/>
              <a:t>0</a:t>
            </a:r>
            <a:r>
              <a:rPr lang="zh-CN" altLang="en-US" dirty="0"/>
              <a:t>万元，则用综合差价率法计算如下：</a:t>
            </a:r>
            <a:endParaRPr lang="zh-CN" altLang="en-US" dirty="0"/>
          </a:p>
          <a:p>
            <a:pPr indent="304800">
              <a:lnSpc>
                <a:spcPct val="150000"/>
              </a:lnSpc>
            </a:pPr>
            <a:r>
              <a:rPr lang="zh-CN" altLang="en-US" dirty="0"/>
              <a:t>综合差价率</a:t>
            </a:r>
            <a:r>
              <a:rPr lang="en-US" altLang="zh-CN" dirty="0"/>
              <a:t>=250/</a:t>
            </a:r>
            <a:r>
              <a:rPr lang="zh-CN" altLang="en-US" dirty="0"/>
              <a:t>（</a:t>
            </a:r>
            <a:r>
              <a:rPr lang="en-US" altLang="zh-CN" dirty="0"/>
              <a:t>70</a:t>
            </a:r>
            <a:r>
              <a:rPr lang="en-US" altLang="zh-CN" dirty="0"/>
              <a:t>0+200+100</a:t>
            </a:r>
            <a:r>
              <a:rPr lang="zh-CN" altLang="en-US" dirty="0"/>
              <a:t>）</a:t>
            </a:r>
            <a:r>
              <a:rPr lang="en-US" altLang="zh-CN" dirty="0"/>
              <a:t>×100%=25%</a:t>
            </a:r>
            <a:endParaRPr lang="en-US" altLang="zh-CN" dirty="0"/>
          </a:p>
          <a:p>
            <a:pPr indent="304800">
              <a:lnSpc>
                <a:spcPct val="150000"/>
              </a:lnSpc>
            </a:pPr>
            <a:r>
              <a:rPr lang="zh-CN" altLang="en-US" dirty="0"/>
              <a:t>已销商品应分摊的进销差价</a:t>
            </a:r>
            <a:r>
              <a:rPr lang="en-US" altLang="zh-CN" dirty="0"/>
              <a:t>=700×25%=175</a:t>
            </a:r>
            <a:r>
              <a:rPr lang="zh-CN" altLang="en-US" dirty="0"/>
              <a:t>（万元）</a:t>
            </a:r>
            <a:endParaRPr lang="zh-CN" altLang="en-US" dirty="0"/>
          </a:p>
          <a:p>
            <a:pPr indent="304800">
              <a:lnSpc>
                <a:spcPct val="150000"/>
              </a:lnSpc>
            </a:pPr>
            <a:r>
              <a:rPr lang="zh-CN" altLang="en-US" dirty="0"/>
              <a:t>根据计算结果作如下会计分录：</a:t>
            </a:r>
            <a:endParaRPr lang="zh-CN" altLang="en-US" dirty="0"/>
          </a:p>
          <a:p>
            <a:pPr indent="304800">
              <a:lnSpc>
                <a:spcPct val="150000"/>
              </a:lnSpc>
            </a:pPr>
            <a:r>
              <a:rPr lang="zh-CN" altLang="en-US" dirty="0"/>
              <a:t>借：商品进销差价   </a:t>
            </a:r>
            <a:r>
              <a:rPr lang="en-US" altLang="zh-CN" dirty="0"/>
              <a:t>1750000</a:t>
            </a:r>
            <a:endParaRPr lang="en-US" altLang="zh-CN" dirty="0"/>
          </a:p>
          <a:p>
            <a:pPr indent="304800">
              <a:lnSpc>
                <a:spcPct val="150000"/>
              </a:lnSpc>
            </a:pPr>
            <a:r>
              <a:rPr lang="en-US" altLang="zh-CN" dirty="0"/>
              <a:t>  </a:t>
            </a:r>
            <a:r>
              <a:rPr lang="zh-CN" altLang="en-US" dirty="0"/>
              <a:t>贷：主营业务成本     </a:t>
            </a:r>
            <a:r>
              <a:rPr lang="en-US" altLang="zh-CN" dirty="0"/>
              <a:t>1750000</a:t>
            </a:r>
            <a:endParaRPr lang="en-US" altLang="zh-CN" dirty="0"/>
          </a:p>
          <a:p>
            <a:pPr indent="304800">
              <a:lnSpc>
                <a:spcPct val="150000"/>
              </a:lnSpc>
            </a:pPr>
            <a:r>
              <a:rPr lang="zh-CN" altLang="en-US" dirty="0"/>
              <a:t>综合差价率法计算简便，它一般适应于经营的商品各品种进销差价相差不大的企业。如果商品各品种进销差价相差较大，各种商品销售又不均匀的企业采用此方法，计算出的已销商品进销差价结果就不够准确。</a:t>
            </a:r>
            <a:endParaRPr lang="zh-CN" altLang="en-US" dirty="0"/>
          </a:p>
        </p:txBody>
      </p:sp>
      <p:sp>
        <p:nvSpPr>
          <p:cNvPr id="3" name="Rectangle 5"/>
          <p:cNvSpPr>
            <a:spLocks noChangeArrowheads="1"/>
          </p:cNvSpPr>
          <p:nvPr/>
        </p:nvSpPr>
        <p:spPr bwMode="auto">
          <a:xfrm>
            <a:off x="755650" y="1844675"/>
            <a:ext cx="2597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t>（</a:t>
            </a:r>
            <a:r>
              <a:rPr lang="en-US" altLang="zh-CN" dirty="0"/>
              <a:t>1</a:t>
            </a:r>
            <a:r>
              <a:rPr lang="zh-CN" altLang="en-US" dirty="0"/>
              <a:t>）综合差价率计算法</a:t>
            </a:r>
            <a:endParaRPr lang="zh-CN" altLang="en-US" dirty="0"/>
          </a:p>
        </p:txBody>
      </p:sp>
      <p:sp>
        <p:nvSpPr>
          <p:cNvPr id="4"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5"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库存商品采用</a:t>
            </a:r>
            <a:r>
              <a:rPr lang="zh-CN" altLang="en-US" sz="2000" b="1" dirty="0">
                <a:solidFill>
                  <a:schemeClr val="accent2">
                    <a:lumMod val="75000"/>
                  </a:schemeClr>
                </a:solidFill>
              </a:rPr>
              <a:t>售价</a:t>
            </a:r>
            <a:r>
              <a:rPr lang="zh-CN" altLang="en-US" sz="2000" b="1" dirty="0" smtClean="0">
                <a:solidFill>
                  <a:schemeClr val="accent2">
                    <a:lumMod val="75000"/>
                  </a:schemeClr>
                </a:solidFill>
              </a:rPr>
              <a:t>核算的企业销售成本的核算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26514" y="1916831"/>
            <a:ext cx="7597775"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50000"/>
              </a:lnSpc>
            </a:pPr>
            <a:r>
              <a:rPr lang="en-US" altLang="zh-CN" sz="2000" dirty="0"/>
              <a:t> </a:t>
            </a:r>
            <a:r>
              <a:rPr lang="zh-CN" altLang="en-US" sz="2000" dirty="0" smtClean="0"/>
              <a:t>（</a:t>
            </a:r>
            <a:r>
              <a:rPr lang="en-US" altLang="zh-CN" sz="2000" dirty="0"/>
              <a:t>2</a:t>
            </a:r>
            <a:r>
              <a:rPr lang="zh-CN" altLang="en-US" sz="2000" dirty="0"/>
              <a:t>）分类（柜组）差价率计算法</a:t>
            </a:r>
            <a:endParaRPr lang="zh-CN" altLang="en-US" sz="2000" dirty="0"/>
          </a:p>
          <a:p>
            <a:pPr indent="304800">
              <a:lnSpc>
                <a:spcPct val="150000"/>
              </a:lnSpc>
            </a:pPr>
            <a:r>
              <a:rPr lang="zh-CN" altLang="en-US" sz="2000" dirty="0"/>
              <a:t>  </a:t>
            </a:r>
            <a:r>
              <a:rPr lang="zh-CN" altLang="en-US" sz="2000" dirty="0" smtClean="0"/>
              <a:t>分类</a:t>
            </a:r>
            <a:r>
              <a:rPr lang="zh-CN" altLang="en-US" sz="2000" dirty="0"/>
              <a:t>（柜组）差价率计算法是按照各大类（或柜组）商品的存销比例分摊各大类（或柜组）商品进销差价的一种方法。该方法的计算原理与综合差价率计算方法相同，只是将计算对象的范围缩小了。所以，在采用这种方法下，要求“主营业务收入”、“主营业务成本”、“库存商品”、“商品进销差价”账户必须按大类（或柜组）设置明细账进行明细核算。</a:t>
            </a:r>
            <a:endParaRPr lang="zh-CN" altLang="en-US" sz="2000" dirty="0"/>
          </a:p>
          <a:p>
            <a:pPr indent="304800">
              <a:lnSpc>
                <a:spcPct val="150000"/>
              </a:lnSpc>
            </a:pPr>
            <a:r>
              <a:rPr lang="zh-CN" altLang="en-US" sz="2000" dirty="0"/>
              <a:t>   这种计算方法的计算结果比综合差价率法相对准确些，这是因为同一大类商品的进销差价比较接近。</a:t>
            </a:r>
            <a:endParaRPr lang="zh-CN" altLang="en-US" sz="2000" dirty="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库存商品采用</a:t>
            </a:r>
            <a:r>
              <a:rPr lang="zh-CN" altLang="en-US" sz="2000" b="1" dirty="0">
                <a:solidFill>
                  <a:schemeClr val="accent2">
                    <a:lumMod val="75000"/>
                  </a:schemeClr>
                </a:solidFill>
              </a:rPr>
              <a:t>售价</a:t>
            </a:r>
            <a:r>
              <a:rPr lang="zh-CN" altLang="en-US" sz="2000" b="1" dirty="0" smtClean="0">
                <a:solidFill>
                  <a:schemeClr val="accent2">
                    <a:lumMod val="75000"/>
                  </a:schemeClr>
                </a:solidFill>
              </a:rPr>
              <a:t>核算的企业销售成本的核算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26819" y="1989122"/>
            <a:ext cx="7597775"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50000"/>
              </a:lnSpc>
            </a:pPr>
            <a:r>
              <a:rPr lang="en-US" altLang="zh-CN" sz="2000" dirty="0">
                <a:latin typeface="+mn-ea"/>
                <a:sym typeface="+mn-ea"/>
              </a:rPr>
              <a:t>【例6-4】某商品流通企业月末“库存商品”“主营业务收入”“商品进销差价”账户资料如表6-1所示。</a:t>
            </a:r>
            <a:endParaRPr lang="en-US" altLang="zh-CN" sz="2000" dirty="0">
              <a:latin typeface="+mn-ea"/>
              <a:sym typeface="+mn-ea"/>
            </a:endParaRPr>
          </a:p>
          <a:p>
            <a:pPr indent="304800">
              <a:lnSpc>
                <a:spcPct val="150000"/>
              </a:lnSpc>
            </a:pPr>
            <a:endParaRPr lang="zh-CN" altLang="en-US" sz="2000" dirty="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库存商品采用</a:t>
            </a:r>
            <a:r>
              <a:rPr lang="zh-CN" altLang="en-US" sz="2000" b="1" dirty="0">
                <a:solidFill>
                  <a:schemeClr val="accent2">
                    <a:lumMod val="75000"/>
                  </a:schemeClr>
                </a:solidFill>
              </a:rPr>
              <a:t>售价</a:t>
            </a:r>
            <a:r>
              <a:rPr lang="zh-CN" altLang="en-US" sz="2000" b="1" dirty="0" smtClean="0">
                <a:solidFill>
                  <a:schemeClr val="accent2">
                    <a:lumMod val="75000"/>
                  </a:schemeClr>
                </a:solidFill>
              </a:rPr>
              <a:t>核算的企业销售成本的核算</a:t>
            </a:r>
            <a:endParaRPr lang="zh-CN" altLang="en-US" sz="2000" b="1" dirty="0">
              <a:solidFill>
                <a:schemeClr val="accent2">
                  <a:lumMod val="75000"/>
                </a:schemeClr>
              </a:solidFill>
            </a:endParaRPr>
          </a:p>
        </p:txBody>
      </p:sp>
      <p:pic>
        <p:nvPicPr>
          <p:cNvPr id="5" name="图片 4"/>
          <p:cNvPicPr>
            <a:picLocks noChangeAspect="1"/>
          </p:cNvPicPr>
          <p:nvPr>
            <p:custDataLst>
              <p:tags r:id="rId1"/>
            </p:custDataLst>
          </p:nvPr>
        </p:nvPicPr>
        <p:blipFill>
          <a:blip r:embed="rId2"/>
          <a:stretch>
            <a:fillRect/>
          </a:stretch>
        </p:blipFill>
        <p:spPr>
          <a:xfrm>
            <a:off x="298450" y="3068955"/>
            <a:ext cx="8547100" cy="35369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26819" y="1758300"/>
            <a:ext cx="759777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50000"/>
              </a:lnSpc>
            </a:pPr>
            <a:r>
              <a:rPr lang="en-US" altLang="zh-CN" sz="2000" dirty="0">
                <a:latin typeface="+mn-ea"/>
                <a:sym typeface="+mn-ea"/>
              </a:rPr>
              <a:t>要求:用分类（或柜组)差价率计算方法，计算本月已销商品进销差价。</a:t>
            </a:r>
            <a:endParaRPr lang="en-US" altLang="zh-CN" sz="2000" dirty="0">
              <a:latin typeface="+mn-ea"/>
              <a:sym typeface="+mn-ea"/>
            </a:endParaRPr>
          </a:p>
          <a:p>
            <a:pPr indent="304800">
              <a:lnSpc>
                <a:spcPct val="150000"/>
              </a:lnSpc>
            </a:pPr>
            <a:r>
              <a:rPr lang="en-US" altLang="zh-CN" sz="2000" dirty="0">
                <a:latin typeface="+mn-ea"/>
                <a:sym typeface="+mn-ea"/>
              </a:rPr>
              <a:t>计算结果如表6-2所示。</a:t>
            </a:r>
            <a:endParaRPr lang="en-US" altLang="zh-CN" sz="2000" dirty="0">
              <a:latin typeface="+mn-ea"/>
              <a:sym typeface="+mn-ea"/>
            </a:endParaRPr>
          </a:p>
          <a:p>
            <a:pPr indent="304800">
              <a:lnSpc>
                <a:spcPct val="150000"/>
              </a:lnSpc>
            </a:pPr>
            <a:endParaRPr lang="en-US" altLang="zh-CN" sz="2000" dirty="0">
              <a:latin typeface="+mn-ea"/>
              <a:sym typeface="+mn-ea"/>
            </a:endParaRPr>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库存商品采用</a:t>
            </a:r>
            <a:r>
              <a:rPr lang="zh-CN" altLang="en-US" sz="2000" b="1" dirty="0">
                <a:solidFill>
                  <a:schemeClr val="accent2">
                    <a:lumMod val="75000"/>
                  </a:schemeClr>
                </a:solidFill>
              </a:rPr>
              <a:t>售价</a:t>
            </a:r>
            <a:r>
              <a:rPr lang="zh-CN" altLang="en-US" sz="2000" b="1" dirty="0" smtClean="0">
                <a:solidFill>
                  <a:schemeClr val="accent2">
                    <a:lumMod val="75000"/>
                  </a:schemeClr>
                </a:solidFill>
              </a:rPr>
              <a:t>核算的企业销售成本的核算</a:t>
            </a:r>
            <a:endParaRPr lang="zh-CN" altLang="en-US" sz="2000" b="1" dirty="0">
              <a:solidFill>
                <a:schemeClr val="accent2">
                  <a:lumMod val="75000"/>
                </a:schemeClr>
              </a:solidFill>
            </a:endParaRPr>
          </a:p>
        </p:txBody>
      </p:sp>
      <p:pic>
        <p:nvPicPr>
          <p:cNvPr id="6" name="图片 5"/>
          <p:cNvPicPr>
            <a:picLocks noChangeAspect="1"/>
          </p:cNvPicPr>
          <p:nvPr/>
        </p:nvPicPr>
        <p:blipFill>
          <a:blip r:embed="rId1"/>
          <a:stretch>
            <a:fillRect/>
          </a:stretch>
        </p:blipFill>
        <p:spPr>
          <a:xfrm>
            <a:off x="179070" y="3356610"/>
            <a:ext cx="8455025" cy="304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59576" y="2060848"/>
            <a:ext cx="8474847"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304800">
              <a:lnSpc>
                <a:spcPct val="150000"/>
              </a:lnSpc>
            </a:pPr>
            <a:r>
              <a:rPr lang="zh-CN" altLang="en-US" sz="2000" dirty="0" smtClean="0"/>
              <a:t>（</a:t>
            </a:r>
            <a:r>
              <a:rPr lang="en-US" altLang="zh-CN" sz="2000" dirty="0"/>
              <a:t>3</a:t>
            </a:r>
            <a:r>
              <a:rPr lang="zh-CN" altLang="en-US" sz="2000" dirty="0"/>
              <a:t>）盘存商品进销差价计算</a:t>
            </a:r>
            <a:r>
              <a:rPr lang="zh-CN" altLang="en-US" sz="2000" dirty="0" smtClean="0"/>
              <a:t>法</a:t>
            </a:r>
            <a:endParaRPr lang="en-US" altLang="zh-CN" sz="2000" dirty="0" smtClean="0"/>
          </a:p>
          <a:p>
            <a:pPr indent="304800">
              <a:lnSpc>
                <a:spcPct val="150000"/>
              </a:lnSpc>
            </a:pPr>
            <a:r>
              <a:rPr lang="zh-CN" altLang="en-US" sz="2000" dirty="0" smtClean="0"/>
              <a:t>  盘存</a:t>
            </a:r>
            <a:r>
              <a:rPr lang="zh-CN" altLang="en-US" sz="2000" dirty="0"/>
              <a:t>商品进销差价计算法是结合商品盘点工作进行的，即以盘存数量分别乘以商品的单位进价和单位售价，求出结存商品应保留的差价，然后再倒求已销商品进销差价的一种计算方法。计算公式如下：</a:t>
            </a:r>
            <a:endParaRPr lang="zh-CN" altLang="en-US" sz="2000" dirty="0"/>
          </a:p>
          <a:p>
            <a:pPr indent="304800">
              <a:lnSpc>
                <a:spcPct val="150000"/>
              </a:lnSpc>
            </a:pPr>
            <a:r>
              <a:rPr lang="zh-CN" altLang="en-US" sz="2000" dirty="0" smtClean="0"/>
              <a:t>   </a:t>
            </a:r>
            <a:r>
              <a:rPr lang="zh-CN" altLang="en-US" sz="2000" dirty="0"/>
              <a:t>期末库存商品进价总额</a:t>
            </a:r>
            <a:r>
              <a:rPr lang="en-US" altLang="zh-CN" sz="2000" dirty="0"/>
              <a:t>=∑</a:t>
            </a:r>
            <a:r>
              <a:rPr lang="zh-CN" altLang="en-US" sz="2000" dirty="0"/>
              <a:t>（期末各种商品数量</a:t>
            </a:r>
            <a:r>
              <a:rPr lang="en-US" altLang="zh-CN" sz="2000" dirty="0"/>
              <a:t>×</a:t>
            </a:r>
            <a:r>
              <a:rPr lang="zh-CN" altLang="en-US" sz="2000" dirty="0"/>
              <a:t>各种商品进货单价）</a:t>
            </a:r>
            <a:endParaRPr lang="zh-CN" altLang="en-US" sz="2000" dirty="0"/>
          </a:p>
          <a:p>
            <a:pPr indent="304800">
              <a:lnSpc>
                <a:spcPct val="150000"/>
              </a:lnSpc>
            </a:pPr>
            <a:r>
              <a:rPr lang="zh-CN" altLang="en-US" sz="2000" dirty="0"/>
              <a:t>   </a:t>
            </a:r>
            <a:r>
              <a:rPr lang="zh-CN" altLang="en-US" sz="2000" dirty="0" smtClean="0"/>
              <a:t>期末</a:t>
            </a:r>
            <a:r>
              <a:rPr lang="zh-CN" altLang="en-US" sz="2000" dirty="0"/>
              <a:t>库存商品售价总额</a:t>
            </a:r>
            <a:r>
              <a:rPr lang="en-US" altLang="zh-CN" sz="2000" dirty="0"/>
              <a:t>=∑</a:t>
            </a:r>
            <a:r>
              <a:rPr lang="zh-CN" altLang="en-US" sz="2000" dirty="0"/>
              <a:t>（期末各种商品数量</a:t>
            </a:r>
            <a:r>
              <a:rPr lang="en-US" altLang="zh-CN" sz="2000" dirty="0"/>
              <a:t>×</a:t>
            </a:r>
            <a:r>
              <a:rPr lang="zh-CN" altLang="en-US" sz="2000" dirty="0"/>
              <a:t>各种商品销售单价）</a:t>
            </a:r>
            <a:endParaRPr lang="zh-CN" altLang="en-US" sz="2000" dirty="0"/>
          </a:p>
          <a:p>
            <a:pPr indent="304800">
              <a:lnSpc>
                <a:spcPct val="150000"/>
              </a:lnSpc>
            </a:pPr>
            <a:r>
              <a:rPr lang="zh-CN" altLang="en-US" sz="2000" dirty="0"/>
              <a:t>   </a:t>
            </a:r>
            <a:r>
              <a:rPr lang="zh-CN" altLang="en-US" sz="2000" dirty="0" smtClean="0"/>
              <a:t>库存</a:t>
            </a:r>
            <a:r>
              <a:rPr lang="zh-CN" altLang="en-US" sz="2000" dirty="0"/>
              <a:t>商品应保留差价</a:t>
            </a:r>
            <a:r>
              <a:rPr lang="en-US" altLang="zh-CN" sz="2000" dirty="0"/>
              <a:t>=</a:t>
            </a:r>
            <a:r>
              <a:rPr lang="zh-CN" altLang="en-US" sz="2000" dirty="0"/>
              <a:t>期末库存商品售价总额</a:t>
            </a:r>
            <a:r>
              <a:rPr lang="en-US" altLang="zh-CN" sz="2000" dirty="0"/>
              <a:t>-</a:t>
            </a:r>
            <a:r>
              <a:rPr lang="zh-CN" altLang="en-US" sz="2000" dirty="0"/>
              <a:t>期末库存商品进价总额</a:t>
            </a:r>
            <a:endParaRPr lang="zh-CN" altLang="en-US" sz="2000" dirty="0"/>
          </a:p>
          <a:p>
            <a:pPr indent="304800">
              <a:lnSpc>
                <a:spcPct val="150000"/>
              </a:lnSpc>
            </a:pPr>
            <a:r>
              <a:rPr lang="zh-CN" altLang="en-US" sz="2000" dirty="0"/>
              <a:t>   已销商品进销差价</a:t>
            </a:r>
            <a:r>
              <a:rPr lang="en-US" altLang="zh-CN" sz="2000" dirty="0"/>
              <a:t>=</a:t>
            </a:r>
            <a:r>
              <a:rPr lang="zh-CN" altLang="en-US" sz="2000" dirty="0"/>
              <a:t>月末商品进销差价账户余额</a:t>
            </a:r>
            <a:r>
              <a:rPr lang="en-US" altLang="zh-CN" sz="2000" dirty="0"/>
              <a:t>-</a:t>
            </a:r>
            <a:r>
              <a:rPr lang="zh-CN" altLang="en-US" sz="2000" dirty="0"/>
              <a:t>库存商品应保留差价</a:t>
            </a:r>
            <a:endParaRPr lang="zh-CN" altLang="en-US" sz="2000" dirty="0"/>
          </a:p>
        </p:txBody>
      </p:sp>
      <p:sp>
        <p:nvSpPr>
          <p:cNvPr id="4"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5"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库存商品采用</a:t>
            </a:r>
            <a:r>
              <a:rPr lang="zh-CN" altLang="en-US" sz="2000" b="1" dirty="0">
                <a:solidFill>
                  <a:schemeClr val="accent2">
                    <a:lumMod val="75000"/>
                  </a:schemeClr>
                </a:solidFill>
              </a:rPr>
              <a:t>售价</a:t>
            </a:r>
            <a:r>
              <a:rPr lang="zh-CN" altLang="en-US" sz="2000" b="1" dirty="0" smtClean="0">
                <a:solidFill>
                  <a:schemeClr val="accent2">
                    <a:lumMod val="75000"/>
                  </a:schemeClr>
                </a:solidFill>
              </a:rPr>
              <a:t>核算的企业销售成本的核算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库存商品采用</a:t>
            </a:r>
            <a:r>
              <a:rPr lang="zh-CN" altLang="en-US" sz="2000" b="1" dirty="0">
                <a:solidFill>
                  <a:schemeClr val="accent2">
                    <a:lumMod val="75000"/>
                  </a:schemeClr>
                </a:solidFill>
              </a:rPr>
              <a:t>售价</a:t>
            </a:r>
            <a:r>
              <a:rPr lang="zh-CN" altLang="en-US" sz="2000" b="1" dirty="0" smtClean="0">
                <a:solidFill>
                  <a:schemeClr val="accent2">
                    <a:lumMod val="75000"/>
                  </a:schemeClr>
                </a:solidFill>
              </a:rPr>
              <a:t>核算的企业销售成本的核算</a:t>
            </a:r>
            <a:endParaRPr lang="zh-CN" altLang="en-US" sz="2000" b="1" dirty="0">
              <a:solidFill>
                <a:schemeClr val="accent2">
                  <a:lumMod val="75000"/>
                </a:schemeClr>
              </a:solidFill>
            </a:endParaRPr>
          </a:p>
        </p:txBody>
      </p:sp>
      <p:sp>
        <p:nvSpPr>
          <p:cNvPr id="4" name="Rectangle 5"/>
          <p:cNvSpPr>
            <a:spLocks noChangeArrowheads="1"/>
          </p:cNvSpPr>
          <p:nvPr/>
        </p:nvSpPr>
        <p:spPr bwMode="auto">
          <a:xfrm>
            <a:off x="406860" y="2148199"/>
            <a:ext cx="7758286" cy="4246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304800">
              <a:lnSpc>
                <a:spcPct val="150000"/>
              </a:lnSpc>
            </a:pPr>
            <a:r>
              <a:rPr sz="2000" dirty="0">
                <a:latin typeface="+mn-ea"/>
              </a:rPr>
              <a:t>【例6-5】某商场鞋帽柜组中女鞋专柜在20xx年年末对其库存商品进行了实地盘点，其结果如表6-3所示。该柜组年末“商品进销差价”账户余额为113 000元。</a:t>
            </a:r>
            <a:endParaRPr sz="2000" dirty="0">
              <a:latin typeface="+mn-ea"/>
            </a:endParaRPr>
          </a:p>
          <a:p>
            <a:pPr indent="304800">
              <a:lnSpc>
                <a:spcPct val="150000"/>
              </a:lnSpc>
            </a:pPr>
            <a:r>
              <a:rPr lang="zh-CN" altLang="en-US" sz="2000" dirty="0">
                <a:latin typeface="+mn-ea"/>
              </a:rPr>
              <a:t>库存商品应保留的进销差价</a:t>
            </a:r>
            <a:r>
              <a:rPr lang="en-US" altLang="zh-CN" sz="2000" dirty="0">
                <a:latin typeface="+mn-ea"/>
              </a:rPr>
              <a:t>=172 400-123 100=49 300</a:t>
            </a:r>
            <a:r>
              <a:rPr lang="zh-CN" altLang="en-US" sz="2000" dirty="0">
                <a:latin typeface="+mn-ea"/>
              </a:rPr>
              <a:t>（元）</a:t>
            </a:r>
            <a:endParaRPr lang="zh-CN" altLang="en-US" sz="2000" dirty="0">
              <a:latin typeface="+mn-ea"/>
            </a:endParaRPr>
          </a:p>
          <a:p>
            <a:pPr indent="304800">
              <a:lnSpc>
                <a:spcPct val="150000"/>
              </a:lnSpc>
            </a:pPr>
            <a:r>
              <a:rPr lang="zh-CN" altLang="en-US" sz="2000" dirty="0">
                <a:latin typeface="+mn-ea"/>
              </a:rPr>
              <a:t>已销商品进销差价</a:t>
            </a:r>
            <a:r>
              <a:rPr lang="en-US" altLang="zh-CN" sz="2000" dirty="0">
                <a:latin typeface="+mn-ea"/>
              </a:rPr>
              <a:t>=113 000-49 300=63 700</a:t>
            </a:r>
            <a:r>
              <a:rPr lang="zh-CN" altLang="en-US" sz="2000" dirty="0">
                <a:latin typeface="+mn-ea"/>
              </a:rPr>
              <a:t>（元）</a:t>
            </a:r>
            <a:endParaRPr lang="zh-CN" altLang="en-US" sz="2000" dirty="0">
              <a:latin typeface="+mn-ea"/>
            </a:endParaRPr>
          </a:p>
          <a:p>
            <a:pPr indent="304800">
              <a:lnSpc>
                <a:spcPct val="150000"/>
              </a:lnSpc>
            </a:pPr>
            <a:r>
              <a:rPr lang="zh-CN" altLang="en-US" sz="2000" dirty="0">
                <a:latin typeface="+mn-ea"/>
              </a:rPr>
              <a:t>这种方法比以上两种方法计算结果都准确，但它由于要结合盘点进行，同时又要计算没一种商品进价总额，因而计算工作量大，平时一般不便采用。按现行会计制度规定，一般只在年度终了核实调整商品进销差价时采用。 </a:t>
            </a:r>
            <a:endParaRPr lang="zh-CN" altLang="en-US" sz="2000" dirty="0">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6.1.3</a:t>
            </a:r>
            <a:r>
              <a:rPr lang="zh-CN" altLang="en-US" b="1" dirty="0" smtClean="0"/>
              <a:t>商品流通企业成本管理</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控制成本影响因素</a:t>
            </a:r>
            <a:endParaRPr lang="zh-CN" altLang="en-US" sz="2000" b="1" dirty="0" smtClean="0">
              <a:solidFill>
                <a:schemeClr val="accent2">
                  <a:lumMod val="75000"/>
                </a:schemeClr>
              </a:solidFill>
            </a:endParaRPr>
          </a:p>
        </p:txBody>
      </p:sp>
      <p:cxnSp>
        <p:nvCxnSpPr>
          <p:cNvPr id="26" name="Straight Connector 25"/>
          <p:cNvCxnSpPr/>
          <p:nvPr>
            <p:custDataLst>
              <p:tags r:id="rId1"/>
            </p:custDataLst>
          </p:nvPr>
        </p:nvCxnSpPr>
        <p:spPr>
          <a:xfrm flipH="1">
            <a:off x="2610255" y="3888356"/>
            <a:ext cx="962025" cy="0"/>
          </a:xfrm>
          <a:prstGeom prst="line">
            <a:avLst/>
          </a:prstGeom>
          <a:noFill/>
          <a:ln w="25400" cap="flat" cmpd="sng" algn="ctr">
            <a:solidFill>
              <a:srgbClr val="8590CA"/>
            </a:solidFill>
            <a:prstDash val="solid"/>
            <a:miter lim="800000"/>
            <a:tailEnd type="oval"/>
          </a:ln>
          <a:effectLst/>
        </p:spPr>
      </p:cxnSp>
      <p:cxnSp>
        <p:nvCxnSpPr>
          <p:cNvPr id="27" name="Straight Connector 26"/>
          <p:cNvCxnSpPr/>
          <p:nvPr>
            <p:custDataLst>
              <p:tags r:id="rId2"/>
            </p:custDataLst>
          </p:nvPr>
        </p:nvCxnSpPr>
        <p:spPr>
          <a:xfrm>
            <a:off x="4789170" y="4732791"/>
            <a:ext cx="1063968" cy="0"/>
          </a:xfrm>
          <a:prstGeom prst="line">
            <a:avLst/>
          </a:prstGeom>
          <a:noFill/>
          <a:ln w="25400" cap="flat" cmpd="sng" algn="ctr">
            <a:solidFill>
              <a:srgbClr val="7AC2C7"/>
            </a:solidFill>
            <a:prstDash val="solid"/>
            <a:miter lim="800000"/>
            <a:tailEnd type="oval"/>
          </a:ln>
          <a:effectLst/>
        </p:spPr>
      </p:cxnSp>
      <p:cxnSp>
        <p:nvCxnSpPr>
          <p:cNvPr id="28" name="Straight Connector 27"/>
          <p:cNvCxnSpPr/>
          <p:nvPr>
            <p:custDataLst>
              <p:tags r:id="rId3"/>
            </p:custDataLst>
          </p:nvPr>
        </p:nvCxnSpPr>
        <p:spPr>
          <a:xfrm>
            <a:off x="5900763" y="3911090"/>
            <a:ext cx="695325" cy="0"/>
          </a:xfrm>
          <a:prstGeom prst="line">
            <a:avLst/>
          </a:prstGeom>
          <a:noFill/>
          <a:ln w="25400" cap="flat" cmpd="sng" algn="ctr">
            <a:solidFill>
              <a:srgbClr val="79B6D3"/>
            </a:solidFill>
            <a:prstDash val="solid"/>
            <a:miter lim="800000"/>
            <a:tailEnd type="oval"/>
          </a:ln>
          <a:effectLst/>
        </p:spPr>
      </p:cxnSp>
      <p:cxnSp>
        <p:nvCxnSpPr>
          <p:cNvPr id="29" name="Straight Connector 28"/>
          <p:cNvCxnSpPr/>
          <p:nvPr>
            <p:custDataLst>
              <p:tags r:id="rId4"/>
            </p:custDataLst>
          </p:nvPr>
        </p:nvCxnSpPr>
        <p:spPr>
          <a:xfrm flipH="1">
            <a:off x="3490938" y="2758565"/>
            <a:ext cx="1000095" cy="0"/>
          </a:xfrm>
          <a:prstGeom prst="line">
            <a:avLst/>
          </a:prstGeom>
          <a:noFill/>
          <a:ln w="25400" cap="flat" cmpd="sng" algn="ctr">
            <a:solidFill>
              <a:srgbClr val="8EAADC"/>
            </a:solidFill>
            <a:prstDash val="solid"/>
            <a:miter lim="800000"/>
            <a:tailEnd type="oval"/>
          </a:ln>
          <a:effectLst/>
        </p:spPr>
      </p:cxnSp>
      <p:sp>
        <p:nvSpPr>
          <p:cNvPr id="5" name="Freeform 5"/>
          <p:cNvSpPr/>
          <p:nvPr>
            <p:custDataLst>
              <p:tags r:id="rId5"/>
            </p:custDataLst>
          </p:nvPr>
        </p:nvSpPr>
        <p:spPr bwMode="auto">
          <a:xfrm>
            <a:off x="4833938" y="3344704"/>
            <a:ext cx="1100614" cy="1099661"/>
          </a:xfrm>
          <a:custGeom>
            <a:avLst/>
            <a:gdLst>
              <a:gd name="T0" fmla="*/ 328 w 1143"/>
              <a:gd name="T1" fmla="*/ 487 h 1143"/>
              <a:gd name="T2" fmla="*/ 276 w 1143"/>
              <a:gd name="T3" fmla="*/ 363 h 1143"/>
              <a:gd name="T4" fmla="*/ 174 w 1143"/>
              <a:gd name="T5" fmla="*/ 398 h 1143"/>
              <a:gd name="T6" fmla="*/ 0 w 1143"/>
              <a:gd name="T7" fmla="*/ 572 h 1143"/>
              <a:gd name="T8" fmla="*/ 175 w 1143"/>
              <a:gd name="T9" fmla="*/ 746 h 1143"/>
              <a:gd name="T10" fmla="*/ 211 w 1143"/>
              <a:gd name="T11" fmla="*/ 849 h 1143"/>
              <a:gd name="T12" fmla="*/ 86 w 1143"/>
              <a:gd name="T13" fmla="*/ 900 h 1143"/>
              <a:gd name="T14" fmla="*/ 246 w 1143"/>
              <a:gd name="T15" fmla="*/ 1060 h 1143"/>
              <a:gd name="T16" fmla="*/ 298 w 1143"/>
              <a:gd name="T17" fmla="*/ 936 h 1143"/>
              <a:gd name="T18" fmla="*/ 400 w 1143"/>
              <a:gd name="T19" fmla="*/ 972 h 1143"/>
              <a:gd name="T20" fmla="*/ 572 w 1143"/>
              <a:gd name="T21" fmla="*/ 1143 h 1143"/>
              <a:gd name="T22" fmla="*/ 1143 w 1143"/>
              <a:gd name="T23" fmla="*/ 572 h 1143"/>
              <a:gd name="T24" fmla="*/ 959 w 1143"/>
              <a:gd name="T25" fmla="*/ 388 h 1143"/>
              <a:gd name="T26" fmla="*/ 916 w 1143"/>
              <a:gd name="T27" fmla="*/ 345 h 1143"/>
              <a:gd name="T28" fmla="*/ 759 w 1143"/>
              <a:gd name="T29" fmla="*/ 187 h 1143"/>
              <a:gd name="T30" fmla="*/ 746 w 1143"/>
              <a:gd name="T31" fmla="*/ 175 h 1143"/>
              <a:gd name="T32" fmla="*/ 572 w 1143"/>
              <a:gd name="T33" fmla="*/ 0 h 1143"/>
              <a:gd name="T34" fmla="*/ 572 w 1143"/>
              <a:gd name="T35" fmla="*/ 0 h 1143"/>
              <a:gd name="T36" fmla="*/ 398 w 1143"/>
              <a:gd name="T37" fmla="*/ 174 h 1143"/>
              <a:gd name="T38" fmla="*/ 378 w 1143"/>
              <a:gd name="T39" fmla="*/ 194 h 1143"/>
              <a:gd name="T40" fmla="*/ 379 w 1143"/>
              <a:gd name="T41" fmla="*/ 194 h 1143"/>
              <a:gd name="T42" fmla="*/ 363 w 1143"/>
              <a:gd name="T43" fmla="*/ 276 h 1143"/>
              <a:gd name="T44" fmla="*/ 488 w 1143"/>
              <a:gd name="T45" fmla="*/ 328 h 1143"/>
              <a:gd name="T46" fmla="*/ 328 w 1143"/>
              <a:gd name="T47" fmla="*/ 487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3" h="1143">
                <a:moveTo>
                  <a:pt x="328" y="487"/>
                </a:moveTo>
                <a:cubicBezTo>
                  <a:pt x="272" y="446"/>
                  <a:pt x="296" y="413"/>
                  <a:pt x="276" y="363"/>
                </a:cubicBezTo>
                <a:cubicBezTo>
                  <a:pt x="266" y="336"/>
                  <a:pt x="236" y="336"/>
                  <a:pt x="174" y="398"/>
                </a:cubicBezTo>
                <a:cubicBezTo>
                  <a:pt x="0" y="572"/>
                  <a:pt x="0" y="572"/>
                  <a:pt x="0" y="572"/>
                </a:cubicBezTo>
                <a:cubicBezTo>
                  <a:pt x="175" y="746"/>
                  <a:pt x="175" y="746"/>
                  <a:pt x="175" y="746"/>
                </a:cubicBezTo>
                <a:cubicBezTo>
                  <a:pt x="238" y="809"/>
                  <a:pt x="237" y="839"/>
                  <a:pt x="211" y="849"/>
                </a:cubicBezTo>
                <a:cubicBezTo>
                  <a:pt x="160" y="868"/>
                  <a:pt x="127" y="844"/>
                  <a:pt x="86" y="900"/>
                </a:cubicBezTo>
                <a:cubicBezTo>
                  <a:pt x="16" y="997"/>
                  <a:pt x="150" y="1131"/>
                  <a:pt x="246" y="1060"/>
                </a:cubicBezTo>
                <a:cubicBezTo>
                  <a:pt x="303" y="1019"/>
                  <a:pt x="279" y="986"/>
                  <a:pt x="298" y="936"/>
                </a:cubicBezTo>
                <a:cubicBezTo>
                  <a:pt x="308" y="909"/>
                  <a:pt x="338" y="909"/>
                  <a:pt x="400" y="972"/>
                </a:cubicBezTo>
                <a:cubicBezTo>
                  <a:pt x="572" y="1143"/>
                  <a:pt x="572" y="1143"/>
                  <a:pt x="572" y="1143"/>
                </a:cubicBezTo>
                <a:cubicBezTo>
                  <a:pt x="1143" y="572"/>
                  <a:pt x="1143" y="572"/>
                  <a:pt x="1143" y="572"/>
                </a:cubicBezTo>
                <a:cubicBezTo>
                  <a:pt x="959" y="388"/>
                  <a:pt x="959" y="388"/>
                  <a:pt x="959" y="388"/>
                </a:cubicBezTo>
                <a:cubicBezTo>
                  <a:pt x="916" y="345"/>
                  <a:pt x="916" y="345"/>
                  <a:pt x="916" y="345"/>
                </a:cubicBezTo>
                <a:cubicBezTo>
                  <a:pt x="759" y="187"/>
                  <a:pt x="759" y="187"/>
                  <a:pt x="759" y="187"/>
                </a:cubicBezTo>
                <a:cubicBezTo>
                  <a:pt x="755" y="183"/>
                  <a:pt x="751" y="179"/>
                  <a:pt x="746" y="175"/>
                </a:cubicBezTo>
                <a:cubicBezTo>
                  <a:pt x="572" y="0"/>
                  <a:pt x="572" y="0"/>
                  <a:pt x="572" y="0"/>
                </a:cubicBezTo>
                <a:cubicBezTo>
                  <a:pt x="572" y="0"/>
                  <a:pt x="572" y="0"/>
                  <a:pt x="572" y="0"/>
                </a:cubicBezTo>
                <a:cubicBezTo>
                  <a:pt x="398" y="174"/>
                  <a:pt x="398" y="174"/>
                  <a:pt x="398" y="174"/>
                </a:cubicBezTo>
                <a:cubicBezTo>
                  <a:pt x="378" y="194"/>
                  <a:pt x="378" y="194"/>
                  <a:pt x="378" y="194"/>
                </a:cubicBezTo>
                <a:cubicBezTo>
                  <a:pt x="379" y="194"/>
                  <a:pt x="379" y="194"/>
                  <a:pt x="379" y="194"/>
                </a:cubicBezTo>
                <a:cubicBezTo>
                  <a:pt x="336" y="243"/>
                  <a:pt x="339" y="267"/>
                  <a:pt x="363" y="276"/>
                </a:cubicBezTo>
                <a:cubicBezTo>
                  <a:pt x="413" y="295"/>
                  <a:pt x="446" y="272"/>
                  <a:pt x="488" y="328"/>
                </a:cubicBezTo>
                <a:cubicBezTo>
                  <a:pt x="559" y="425"/>
                  <a:pt x="425" y="558"/>
                  <a:pt x="328" y="487"/>
                </a:cubicBezTo>
                <a:close/>
              </a:path>
            </a:pathLst>
          </a:custGeom>
          <a:solidFill>
            <a:srgbClr val="79B6D3"/>
          </a:solidFill>
          <a:ln>
            <a:noFill/>
          </a:ln>
        </p:spPr>
        <p:txBody>
          <a:bodyPr vert="horz" wrap="square" lIns="67500" tIns="35100" rIns="67500" bIns="35100" numCol="1" anchor="t" anchorCtr="0" compatLnSpc="1">
            <a:normAutofit/>
          </a:bodyPr>
          <a:lstStyle/>
          <a:p>
            <a:pPr>
              <a:lnSpc>
                <a:spcPct val="120000"/>
              </a:lnSpc>
            </a:pPr>
            <a:endParaRPr lang="id-ID" sz="900">
              <a:latin typeface="Arial" panose="020B0604020202020204" pitchFamily="34" charset="0"/>
              <a:ea typeface="微软雅黑" panose="020B0503020204020204" charset="-122"/>
              <a:sym typeface="Arial" panose="020B0604020202020204" pitchFamily="34" charset="0"/>
            </a:endParaRPr>
          </a:p>
        </p:txBody>
      </p:sp>
      <p:sp>
        <p:nvSpPr>
          <p:cNvPr id="6" name="Freeform 6"/>
          <p:cNvSpPr/>
          <p:nvPr>
            <p:custDataLst>
              <p:tags r:id="rId6"/>
            </p:custDataLst>
          </p:nvPr>
        </p:nvSpPr>
        <p:spPr bwMode="auto">
          <a:xfrm>
            <a:off x="4140041" y="2602230"/>
            <a:ext cx="1023461" cy="1022509"/>
          </a:xfrm>
          <a:custGeom>
            <a:avLst/>
            <a:gdLst>
              <a:gd name="T0" fmla="*/ 378 w 1062"/>
              <a:gd name="T1" fmla="*/ 908 h 1062"/>
              <a:gd name="T2" fmla="*/ 335 w 1062"/>
              <a:gd name="T3" fmla="*/ 852 h 1062"/>
              <a:gd name="T4" fmla="*/ 372 w 1062"/>
              <a:gd name="T5" fmla="*/ 845 h 1062"/>
              <a:gd name="T6" fmla="*/ 470 w 1062"/>
              <a:gd name="T7" fmla="*/ 791 h 1062"/>
              <a:gd name="T8" fmla="*/ 451 w 1062"/>
              <a:gd name="T9" fmla="*/ 611 h 1062"/>
              <a:gd name="T10" fmla="*/ 271 w 1062"/>
              <a:gd name="T11" fmla="*/ 592 h 1062"/>
              <a:gd name="T12" fmla="*/ 217 w 1062"/>
              <a:gd name="T13" fmla="*/ 690 h 1062"/>
              <a:gd name="T14" fmla="*/ 210 w 1062"/>
              <a:gd name="T15" fmla="*/ 727 h 1062"/>
              <a:gd name="T16" fmla="*/ 173 w 1062"/>
              <a:gd name="T17" fmla="*/ 703 h 1062"/>
              <a:gd name="T18" fmla="*/ 164 w 1062"/>
              <a:gd name="T19" fmla="*/ 694 h 1062"/>
              <a:gd name="T20" fmla="*/ 0 w 1062"/>
              <a:gd name="T21" fmla="*/ 531 h 1062"/>
              <a:gd name="T22" fmla="*/ 155 w 1062"/>
              <a:gd name="T23" fmla="*/ 376 h 1062"/>
              <a:gd name="T24" fmla="*/ 167 w 1062"/>
              <a:gd name="T25" fmla="*/ 365 h 1062"/>
              <a:gd name="T26" fmla="*/ 167 w 1062"/>
              <a:gd name="T27" fmla="*/ 365 h 1062"/>
              <a:gd name="T28" fmla="*/ 532 w 1062"/>
              <a:gd name="T29" fmla="*/ 0 h 1062"/>
              <a:gd name="T30" fmla="*/ 1062 w 1062"/>
              <a:gd name="T31" fmla="*/ 531 h 1062"/>
              <a:gd name="T32" fmla="*/ 911 w 1062"/>
              <a:gd name="T33" fmla="*/ 682 h 1062"/>
              <a:gd name="T34" fmla="*/ 857 w 1062"/>
              <a:gd name="T35" fmla="*/ 753 h 1062"/>
              <a:gd name="T36" fmla="*/ 865 w 1062"/>
              <a:gd name="T37" fmla="*/ 819 h 1062"/>
              <a:gd name="T38" fmla="*/ 886 w 1062"/>
              <a:gd name="T39" fmla="*/ 832 h 1062"/>
              <a:gd name="T40" fmla="*/ 940 w 1062"/>
              <a:gd name="T41" fmla="*/ 843 h 1062"/>
              <a:gd name="T42" fmla="*/ 986 w 1062"/>
              <a:gd name="T43" fmla="*/ 860 h 1062"/>
              <a:gd name="T44" fmla="*/ 997 w 1062"/>
              <a:gd name="T45" fmla="*/ 873 h 1062"/>
              <a:gd name="T46" fmla="*/ 982 w 1062"/>
              <a:gd name="T47" fmla="*/ 979 h 1062"/>
              <a:gd name="T48" fmla="*/ 877 w 1062"/>
              <a:gd name="T49" fmla="*/ 993 h 1062"/>
              <a:gd name="T50" fmla="*/ 864 w 1062"/>
              <a:gd name="T51" fmla="*/ 982 h 1062"/>
              <a:gd name="T52" fmla="*/ 847 w 1062"/>
              <a:gd name="T53" fmla="*/ 936 h 1062"/>
              <a:gd name="T54" fmla="*/ 836 w 1062"/>
              <a:gd name="T55" fmla="*/ 882 h 1062"/>
              <a:gd name="T56" fmla="*/ 822 w 1062"/>
              <a:gd name="T57" fmla="*/ 861 h 1062"/>
              <a:gd name="T58" fmla="*/ 686 w 1062"/>
              <a:gd name="T59" fmla="*/ 907 h 1062"/>
              <a:gd name="T60" fmla="*/ 531 w 1062"/>
              <a:gd name="T61" fmla="*/ 1062 h 1062"/>
              <a:gd name="T62" fmla="*/ 378 w 1062"/>
              <a:gd name="T63" fmla="*/ 908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2" h="1062">
                <a:moveTo>
                  <a:pt x="378" y="908"/>
                </a:moveTo>
                <a:cubicBezTo>
                  <a:pt x="346" y="876"/>
                  <a:pt x="337" y="859"/>
                  <a:pt x="335" y="852"/>
                </a:cubicBezTo>
                <a:cubicBezTo>
                  <a:pt x="348" y="848"/>
                  <a:pt x="360" y="847"/>
                  <a:pt x="372" y="845"/>
                </a:cubicBezTo>
                <a:cubicBezTo>
                  <a:pt x="402" y="842"/>
                  <a:pt x="436" y="839"/>
                  <a:pt x="470" y="791"/>
                </a:cubicBezTo>
                <a:cubicBezTo>
                  <a:pt x="510" y="737"/>
                  <a:pt x="502" y="663"/>
                  <a:pt x="451" y="611"/>
                </a:cubicBezTo>
                <a:cubicBezTo>
                  <a:pt x="399" y="560"/>
                  <a:pt x="326" y="552"/>
                  <a:pt x="271" y="592"/>
                </a:cubicBezTo>
                <a:cubicBezTo>
                  <a:pt x="223" y="627"/>
                  <a:pt x="220" y="660"/>
                  <a:pt x="217" y="690"/>
                </a:cubicBezTo>
                <a:cubicBezTo>
                  <a:pt x="216" y="703"/>
                  <a:pt x="215" y="715"/>
                  <a:pt x="210" y="727"/>
                </a:cubicBezTo>
                <a:cubicBezTo>
                  <a:pt x="205" y="726"/>
                  <a:pt x="193" y="720"/>
                  <a:pt x="173" y="703"/>
                </a:cubicBezTo>
                <a:cubicBezTo>
                  <a:pt x="164" y="694"/>
                  <a:pt x="164" y="694"/>
                  <a:pt x="164" y="694"/>
                </a:cubicBezTo>
                <a:cubicBezTo>
                  <a:pt x="0" y="531"/>
                  <a:pt x="0" y="531"/>
                  <a:pt x="0" y="531"/>
                </a:cubicBezTo>
                <a:cubicBezTo>
                  <a:pt x="155" y="376"/>
                  <a:pt x="155" y="376"/>
                  <a:pt x="155" y="376"/>
                </a:cubicBezTo>
                <a:cubicBezTo>
                  <a:pt x="159" y="372"/>
                  <a:pt x="163" y="369"/>
                  <a:pt x="167" y="365"/>
                </a:cubicBezTo>
                <a:cubicBezTo>
                  <a:pt x="167" y="365"/>
                  <a:pt x="167" y="365"/>
                  <a:pt x="167" y="365"/>
                </a:cubicBezTo>
                <a:cubicBezTo>
                  <a:pt x="532" y="0"/>
                  <a:pt x="532" y="0"/>
                  <a:pt x="532" y="0"/>
                </a:cubicBezTo>
                <a:cubicBezTo>
                  <a:pt x="1062" y="531"/>
                  <a:pt x="1062" y="531"/>
                  <a:pt x="1062" y="531"/>
                </a:cubicBezTo>
                <a:cubicBezTo>
                  <a:pt x="911" y="682"/>
                  <a:pt x="911" y="682"/>
                  <a:pt x="911" y="682"/>
                </a:cubicBezTo>
                <a:cubicBezTo>
                  <a:pt x="884" y="710"/>
                  <a:pt x="866" y="733"/>
                  <a:pt x="857" y="753"/>
                </a:cubicBezTo>
                <a:cubicBezTo>
                  <a:pt x="842" y="788"/>
                  <a:pt x="855" y="809"/>
                  <a:pt x="865" y="819"/>
                </a:cubicBezTo>
                <a:cubicBezTo>
                  <a:pt x="870" y="824"/>
                  <a:pt x="877" y="829"/>
                  <a:pt x="886" y="832"/>
                </a:cubicBezTo>
                <a:cubicBezTo>
                  <a:pt x="906" y="840"/>
                  <a:pt x="925" y="841"/>
                  <a:pt x="940" y="843"/>
                </a:cubicBezTo>
                <a:cubicBezTo>
                  <a:pt x="960" y="845"/>
                  <a:pt x="972" y="846"/>
                  <a:pt x="986" y="860"/>
                </a:cubicBezTo>
                <a:cubicBezTo>
                  <a:pt x="990" y="864"/>
                  <a:pt x="993" y="868"/>
                  <a:pt x="997" y="873"/>
                </a:cubicBezTo>
                <a:cubicBezTo>
                  <a:pt x="1025" y="912"/>
                  <a:pt x="1007" y="954"/>
                  <a:pt x="982" y="979"/>
                </a:cubicBezTo>
                <a:cubicBezTo>
                  <a:pt x="958" y="1003"/>
                  <a:pt x="916" y="1022"/>
                  <a:pt x="877" y="993"/>
                </a:cubicBezTo>
                <a:cubicBezTo>
                  <a:pt x="872" y="990"/>
                  <a:pt x="867" y="986"/>
                  <a:pt x="864" y="982"/>
                </a:cubicBezTo>
                <a:cubicBezTo>
                  <a:pt x="850" y="968"/>
                  <a:pt x="849" y="957"/>
                  <a:pt x="847" y="936"/>
                </a:cubicBezTo>
                <a:cubicBezTo>
                  <a:pt x="845" y="921"/>
                  <a:pt x="843" y="903"/>
                  <a:pt x="836" y="882"/>
                </a:cubicBezTo>
                <a:cubicBezTo>
                  <a:pt x="832" y="874"/>
                  <a:pt x="828" y="866"/>
                  <a:pt x="822" y="861"/>
                </a:cubicBezTo>
                <a:cubicBezTo>
                  <a:pt x="777" y="816"/>
                  <a:pt x="708" y="885"/>
                  <a:pt x="686" y="907"/>
                </a:cubicBezTo>
                <a:cubicBezTo>
                  <a:pt x="531" y="1062"/>
                  <a:pt x="531" y="1062"/>
                  <a:pt x="531" y="1062"/>
                </a:cubicBezTo>
                <a:lnTo>
                  <a:pt x="378" y="908"/>
                </a:lnTo>
                <a:close/>
              </a:path>
            </a:pathLst>
          </a:custGeom>
          <a:solidFill>
            <a:srgbClr val="8EAADC"/>
          </a:solidFill>
          <a:ln>
            <a:noFill/>
          </a:ln>
        </p:spPr>
        <p:txBody>
          <a:bodyPr vert="horz" wrap="square" lIns="67500" tIns="35100" rIns="67500" bIns="35100" numCol="1" anchor="t" anchorCtr="0" compatLnSpc="1">
            <a:normAutofit/>
          </a:bodyPr>
          <a:lstStyle/>
          <a:p>
            <a:pPr>
              <a:lnSpc>
                <a:spcPct val="120000"/>
              </a:lnSpc>
            </a:pPr>
            <a:endParaRPr lang="id-ID" sz="900">
              <a:latin typeface="Arial" panose="020B0604020202020204" pitchFamily="34" charset="0"/>
              <a:ea typeface="微软雅黑" panose="020B0503020204020204" charset="-122"/>
              <a:sym typeface="Arial" panose="020B0604020202020204" pitchFamily="34" charset="0"/>
            </a:endParaRPr>
          </a:p>
        </p:txBody>
      </p:sp>
      <p:sp>
        <p:nvSpPr>
          <p:cNvPr id="7" name="Freeform 7"/>
          <p:cNvSpPr/>
          <p:nvPr>
            <p:custDataLst>
              <p:tags r:id="rId7"/>
            </p:custDataLst>
          </p:nvPr>
        </p:nvSpPr>
        <p:spPr bwMode="auto">
          <a:xfrm>
            <a:off x="3390424" y="3338513"/>
            <a:ext cx="1100614" cy="1100614"/>
          </a:xfrm>
          <a:custGeom>
            <a:avLst/>
            <a:gdLst>
              <a:gd name="T0" fmla="*/ 814 w 1143"/>
              <a:gd name="T1" fmla="*/ 656 h 1143"/>
              <a:gd name="T2" fmla="*/ 866 w 1143"/>
              <a:gd name="T3" fmla="*/ 781 h 1143"/>
              <a:gd name="T4" fmla="*/ 969 w 1143"/>
              <a:gd name="T5" fmla="*/ 745 h 1143"/>
              <a:gd name="T6" fmla="*/ 1143 w 1143"/>
              <a:gd name="T7" fmla="*/ 572 h 1143"/>
              <a:gd name="T8" fmla="*/ 968 w 1143"/>
              <a:gd name="T9" fmla="*/ 397 h 1143"/>
              <a:gd name="T10" fmla="*/ 932 w 1143"/>
              <a:gd name="T11" fmla="*/ 294 h 1143"/>
              <a:gd name="T12" fmla="*/ 1057 w 1143"/>
              <a:gd name="T13" fmla="*/ 243 h 1143"/>
              <a:gd name="T14" fmla="*/ 896 w 1143"/>
              <a:gd name="T15" fmla="*/ 83 h 1143"/>
              <a:gd name="T16" fmla="*/ 845 w 1143"/>
              <a:gd name="T17" fmla="*/ 207 h 1143"/>
              <a:gd name="T18" fmla="*/ 743 w 1143"/>
              <a:gd name="T19" fmla="*/ 172 h 1143"/>
              <a:gd name="T20" fmla="*/ 571 w 1143"/>
              <a:gd name="T21" fmla="*/ 0 h 1143"/>
              <a:gd name="T22" fmla="*/ 0 w 1143"/>
              <a:gd name="T23" fmla="*/ 572 h 1143"/>
              <a:gd name="T24" fmla="*/ 184 w 1143"/>
              <a:gd name="T25" fmla="*/ 755 h 1143"/>
              <a:gd name="T26" fmla="*/ 227 w 1143"/>
              <a:gd name="T27" fmla="*/ 798 h 1143"/>
              <a:gd name="T28" fmla="*/ 384 w 1143"/>
              <a:gd name="T29" fmla="*/ 956 h 1143"/>
              <a:gd name="T30" fmla="*/ 396 w 1143"/>
              <a:gd name="T31" fmla="*/ 969 h 1143"/>
              <a:gd name="T32" fmla="*/ 571 w 1143"/>
              <a:gd name="T33" fmla="*/ 1143 h 1143"/>
              <a:gd name="T34" fmla="*/ 571 w 1143"/>
              <a:gd name="T35" fmla="*/ 1143 h 1143"/>
              <a:gd name="T36" fmla="*/ 745 w 1143"/>
              <a:gd name="T37" fmla="*/ 970 h 1143"/>
              <a:gd name="T38" fmla="*/ 765 w 1143"/>
              <a:gd name="T39" fmla="*/ 949 h 1143"/>
              <a:gd name="T40" fmla="*/ 764 w 1143"/>
              <a:gd name="T41" fmla="*/ 949 h 1143"/>
              <a:gd name="T42" fmla="*/ 780 w 1143"/>
              <a:gd name="T43" fmla="*/ 867 h 1143"/>
              <a:gd name="T44" fmla="*/ 655 w 1143"/>
              <a:gd name="T45" fmla="*/ 815 h 1143"/>
              <a:gd name="T46" fmla="*/ 814 w 1143"/>
              <a:gd name="T47" fmla="*/ 656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3" h="1143">
                <a:moveTo>
                  <a:pt x="814" y="656"/>
                </a:moveTo>
                <a:cubicBezTo>
                  <a:pt x="871" y="697"/>
                  <a:pt x="847" y="730"/>
                  <a:pt x="866" y="781"/>
                </a:cubicBezTo>
                <a:cubicBezTo>
                  <a:pt x="877" y="807"/>
                  <a:pt x="907" y="808"/>
                  <a:pt x="969" y="745"/>
                </a:cubicBezTo>
                <a:cubicBezTo>
                  <a:pt x="1143" y="572"/>
                  <a:pt x="1143" y="572"/>
                  <a:pt x="1143" y="572"/>
                </a:cubicBezTo>
                <a:cubicBezTo>
                  <a:pt x="968" y="397"/>
                  <a:pt x="968" y="397"/>
                  <a:pt x="968" y="397"/>
                </a:cubicBezTo>
                <a:cubicBezTo>
                  <a:pt x="905" y="334"/>
                  <a:pt x="905" y="304"/>
                  <a:pt x="932" y="294"/>
                </a:cubicBezTo>
                <a:cubicBezTo>
                  <a:pt x="983" y="275"/>
                  <a:pt x="1016" y="300"/>
                  <a:pt x="1057" y="243"/>
                </a:cubicBezTo>
                <a:cubicBezTo>
                  <a:pt x="1127" y="147"/>
                  <a:pt x="993" y="12"/>
                  <a:pt x="896" y="83"/>
                </a:cubicBezTo>
                <a:cubicBezTo>
                  <a:pt x="840" y="124"/>
                  <a:pt x="864" y="157"/>
                  <a:pt x="845" y="207"/>
                </a:cubicBezTo>
                <a:cubicBezTo>
                  <a:pt x="835" y="234"/>
                  <a:pt x="805" y="234"/>
                  <a:pt x="743" y="172"/>
                </a:cubicBezTo>
                <a:cubicBezTo>
                  <a:pt x="571" y="0"/>
                  <a:pt x="571" y="0"/>
                  <a:pt x="571" y="0"/>
                </a:cubicBezTo>
                <a:cubicBezTo>
                  <a:pt x="0" y="572"/>
                  <a:pt x="0" y="572"/>
                  <a:pt x="0" y="572"/>
                </a:cubicBezTo>
                <a:cubicBezTo>
                  <a:pt x="184" y="755"/>
                  <a:pt x="184" y="755"/>
                  <a:pt x="184" y="755"/>
                </a:cubicBezTo>
                <a:cubicBezTo>
                  <a:pt x="227" y="798"/>
                  <a:pt x="227" y="798"/>
                  <a:pt x="227" y="798"/>
                </a:cubicBezTo>
                <a:cubicBezTo>
                  <a:pt x="384" y="956"/>
                  <a:pt x="384" y="956"/>
                  <a:pt x="384" y="956"/>
                </a:cubicBezTo>
                <a:cubicBezTo>
                  <a:pt x="388" y="960"/>
                  <a:pt x="392" y="964"/>
                  <a:pt x="396" y="969"/>
                </a:cubicBezTo>
                <a:cubicBezTo>
                  <a:pt x="571" y="1143"/>
                  <a:pt x="571" y="1143"/>
                  <a:pt x="571" y="1143"/>
                </a:cubicBezTo>
                <a:cubicBezTo>
                  <a:pt x="571" y="1143"/>
                  <a:pt x="571" y="1143"/>
                  <a:pt x="571" y="1143"/>
                </a:cubicBezTo>
                <a:cubicBezTo>
                  <a:pt x="745" y="970"/>
                  <a:pt x="745" y="970"/>
                  <a:pt x="745" y="970"/>
                </a:cubicBezTo>
                <a:cubicBezTo>
                  <a:pt x="765" y="949"/>
                  <a:pt x="765" y="949"/>
                  <a:pt x="765" y="949"/>
                </a:cubicBezTo>
                <a:cubicBezTo>
                  <a:pt x="764" y="949"/>
                  <a:pt x="764" y="949"/>
                  <a:pt x="764" y="949"/>
                </a:cubicBezTo>
                <a:cubicBezTo>
                  <a:pt x="807" y="900"/>
                  <a:pt x="804" y="876"/>
                  <a:pt x="780" y="867"/>
                </a:cubicBezTo>
                <a:cubicBezTo>
                  <a:pt x="729" y="848"/>
                  <a:pt x="697" y="872"/>
                  <a:pt x="655" y="815"/>
                </a:cubicBezTo>
                <a:cubicBezTo>
                  <a:pt x="584" y="718"/>
                  <a:pt x="717" y="585"/>
                  <a:pt x="814" y="656"/>
                </a:cubicBezTo>
                <a:close/>
              </a:path>
            </a:pathLst>
          </a:custGeom>
          <a:solidFill>
            <a:srgbClr val="8590CA"/>
          </a:solidFill>
          <a:ln>
            <a:noFill/>
          </a:ln>
        </p:spPr>
        <p:txBody>
          <a:bodyPr vert="horz" wrap="square" lIns="67500" tIns="35100" rIns="67500" bIns="35100" numCol="1" anchor="t" anchorCtr="0" compatLnSpc="1">
            <a:normAutofit/>
          </a:bodyPr>
          <a:lstStyle/>
          <a:p>
            <a:pPr>
              <a:lnSpc>
                <a:spcPct val="120000"/>
              </a:lnSpc>
            </a:pPr>
            <a:endParaRPr lang="id-ID" sz="900">
              <a:latin typeface="Arial" panose="020B0604020202020204" pitchFamily="34" charset="0"/>
              <a:ea typeface="微软雅黑" panose="020B0503020204020204" charset="-122"/>
              <a:sym typeface="Arial" panose="020B0604020202020204" pitchFamily="34" charset="0"/>
            </a:endParaRPr>
          </a:p>
        </p:txBody>
      </p:sp>
      <p:sp>
        <p:nvSpPr>
          <p:cNvPr id="8" name="Freeform 6"/>
          <p:cNvSpPr/>
          <p:nvPr>
            <p:custDataLst>
              <p:tags r:id="rId8"/>
            </p:custDataLst>
          </p:nvPr>
        </p:nvSpPr>
        <p:spPr bwMode="auto">
          <a:xfrm rot="10800000">
            <a:off x="4140041" y="4100036"/>
            <a:ext cx="1023461" cy="1022509"/>
          </a:xfrm>
          <a:custGeom>
            <a:avLst/>
            <a:gdLst>
              <a:gd name="T0" fmla="*/ 378 w 1062"/>
              <a:gd name="T1" fmla="*/ 908 h 1062"/>
              <a:gd name="T2" fmla="*/ 335 w 1062"/>
              <a:gd name="T3" fmla="*/ 852 h 1062"/>
              <a:gd name="T4" fmla="*/ 372 w 1062"/>
              <a:gd name="T5" fmla="*/ 845 h 1062"/>
              <a:gd name="T6" fmla="*/ 470 w 1062"/>
              <a:gd name="T7" fmla="*/ 791 h 1062"/>
              <a:gd name="T8" fmla="*/ 451 w 1062"/>
              <a:gd name="T9" fmla="*/ 611 h 1062"/>
              <a:gd name="T10" fmla="*/ 271 w 1062"/>
              <a:gd name="T11" fmla="*/ 592 h 1062"/>
              <a:gd name="T12" fmla="*/ 217 w 1062"/>
              <a:gd name="T13" fmla="*/ 690 h 1062"/>
              <a:gd name="T14" fmla="*/ 210 w 1062"/>
              <a:gd name="T15" fmla="*/ 727 h 1062"/>
              <a:gd name="T16" fmla="*/ 173 w 1062"/>
              <a:gd name="T17" fmla="*/ 703 h 1062"/>
              <a:gd name="T18" fmla="*/ 164 w 1062"/>
              <a:gd name="T19" fmla="*/ 694 h 1062"/>
              <a:gd name="T20" fmla="*/ 0 w 1062"/>
              <a:gd name="T21" fmla="*/ 531 h 1062"/>
              <a:gd name="T22" fmla="*/ 155 w 1062"/>
              <a:gd name="T23" fmla="*/ 376 h 1062"/>
              <a:gd name="T24" fmla="*/ 167 w 1062"/>
              <a:gd name="T25" fmla="*/ 365 h 1062"/>
              <a:gd name="T26" fmla="*/ 167 w 1062"/>
              <a:gd name="T27" fmla="*/ 365 h 1062"/>
              <a:gd name="T28" fmla="*/ 532 w 1062"/>
              <a:gd name="T29" fmla="*/ 0 h 1062"/>
              <a:gd name="T30" fmla="*/ 1062 w 1062"/>
              <a:gd name="T31" fmla="*/ 531 h 1062"/>
              <a:gd name="T32" fmla="*/ 911 w 1062"/>
              <a:gd name="T33" fmla="*/ 682 h 1062"/>
              <a:gd name="T34" fmla="*/ 857 w 1062"/>
              <a:gd name="T35" fmla="*/ 753 h 1062"/>
              <a:gd name="T36" fmla="*/ 865 w 1062"/>
              <a:gd name="T37" fmla="*/ 819 h 1062"/>
              <a:gd name="T38" fmla="*/ 886 w 1062"/>
              <a:gd name="T39" fmla="*/ 832 h 1062"/>
              <a:gd name="T40" fmla="*/ 940 w 1062"/>
              <a:gd name="T41" fmla="*/ 843 h 1062"/>
              <a:gd name="T42" fmla="*/ 986 w 1062"/>
              <a:gd name="T43" fmla="*/ 860 h 1062"/>
              <a:gd name="T44" fmla="*/ 997 w 1062"/>
              <a:gd name="T45" fmla="*/ 873 h 1062"/>
              <a:gd name="T46" fmla="*/ 982 w 1062"/>
              <a:gd name="T47" fmla="*/ 979 h 1062"/>
              <a:gd name="T48" fmla="*/ 877 w 1062"/>
              <a:gd name="T49" fmla="*/ 993 h 1062"/>
              <a:gd name="T50" fmla="*/ 864 w 1062"/>
              <a:gd name="T51" fmla="*/ 982 h 1062"/>
              <a:gd name="T52" fmla="*/ 847 w 1062"/>
              <a:gd name="T53" fmla="*/ 936 h 1062"/>
              <a:gd name="T54" fmla="*/ 836 w 1062"/>
              <a:gd name="T55" fmla="*/ 882 h 1062"/>
              <a:gd name="T56" fmla="*/ 822 w 1062"/>
              <a:gd name="T57" fmla="*/ 861 h 1062"/>
              <a:gd name="T58" fmla="*/ 686 w 1062"/>
              <a:gd name="T59" fmla="*/ 907 h 1062"/>
              <a:gd name="T60" fmla="*/ 531 w 1062"/>
              <a:gd name="T61" fmla="*/ 1062 h 1062"/>
              <a:gd name="T62" fmla="*/ 378 w 1062"/>
              <a:gd name="T63" fmla="*/ 908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2" h="1062">
                <a:moveTo>
                  <a:pt x="378" y="908"/>
                </a:moveTo>
                <a:cubicBezTo>
                  <a:pt x="346" y="876"/>
                  <a:pt x="337" y="859"/>
                  <a:pt x="335" y="852"/>
                </a:cubicBezTo>
                <a:cubicBezTo>
                  <a:pt x="348" y="848"/>
                  <a:pt x="360" y="847"/>
                  <a:pt x="372" y="845"/>
                </a:cubicBezTo>
                <a:cubicBezTo>
                  <a:pt x="402" y="842"/>
                  <a:pt x="436" y="839"/>
                  <a:pt x="470" y="791"/>
                </a:cubicBezTo>
                <a:cubicBezTo>
                  <a:pt x="510" y="737"/>
                  <a:pt x="502" y="663"/>
                  <a:pt x="451" y="611"/>
                </a:cubicBezTo>
                <a:cubicBezTo>
                  <a:pt x="399" y="560"/>
                  <a:pt x="326" y="552"/>
                  <a:pt x="271" y="592"/>
                </a:cubicBezTo>
                <a:cubicBezTo>
                  <a:pt x="223" y="627"/>
                  <a:pt x="220" y="660"/>
                  <a:pt x="217" y="690"/>
                </a:cubicBezTo>
                <a:cubicBezTo>
                  <a:pt x="216" y="703"/>
                  <a:pt x="215" y="715"/>
                  <a:pt x="210" y="727"/>
                </a:cubicBezTo>
                <a:cubicBezTo>
                  <a:pt x="205" y="726"/>
                  <a:pt x="193" y="720"/>
                  <a:pt x="173" y="703"/>
                </a:cubicBezTo>
                <a:cubicBezTo>
                  <a:pt x="164" y="694"/>
                  <a:pt x="164" y="694"/>
                  <a:pt x="164" y="694"/>
                </a:cubicBezTo>
                <a:cubicBezTo>
                  <a:pt x="0" y="531"/>
                  <a:pt x="0" y="531"/>
                  <a:pt x="0" y="531"/>
                </a:cubicBezTo>
                <a:cubicBezTo>
                  <a:pt x="155" y="376"/>
                  <a:pt x="155" y="376"/>
                  <a:pt x="155" y="376"/>
                </a:cubicBezTo>
                <a:cubicBezTo>
                  <a:pt x="159" y="372"/>
                  <a:pt x="163" y="369"/>
                  <a:pt x="167" y="365"/>
                </a:cubicBezTo>
                <a:cubicBezTo>
                  <a:pt x="167" y="365"/>
                  <a:pt x="167" y="365"/>
                  <a:pt x="167" y="365"/>
                </a:cubicBezTo>
                <a:cubicBezTo>
                  <a:pt x="532" y="0"/>
                  <a:pt x="532" y="0"/>
                  <a:pt x="532" y="0"/>
                </a:cubicBezTo>
                <a:cubicBezTo>
                  <a:pt x="1062" y="531"/>
                  <a:pt x="1062" y="531"/>
                  <a:pt x="1062" y="531"/>
                </a:cubicBezTo>
                <a:cubicBezTo>
                  <a:pt x="911" y="682"/>
                  <a:pt x="911" y="682"/>
                  <a:pt x="911" y="682"/>
                </a:cubicBezTo>
                <a:cubicBezTo>
                  <a:pt x="884" y="710"/>
                  <a:pt x="866" y="733"/>
                  <a:pt x="857" y="753"/>
                </a:cubicBezTo>
                <a:cubicBezTo>
                  <a:pt x="842" y="788"/>
                  <a:pt x="855" y="809"/>
                  <a:pt x="865" y="819"/>
                </a:cubicBezTo>
                <a:cubicBezTo>
                  <a:pt x="870" y="824"/>
                  <a:pt x="877" y="829"/>
                  <a:pt x="886" y="832"/>
                </a:cubicBezTo>
                <a:cubicBezTo>
                  <a:pt x="906" y="840"/>
                  <a:pt x="925" y="841"/>
                  <a:pt x="940" y="843"/>
                </a:cubicBezTo>
                <a:cubicBezTo>
                  <a:pt x="960" y="845"/>
                  <a:pt x="972" y="846"/>
                  <a:pt x="986" y="860"/>
                </a:cubicBezTo>
                <a:cubicBezTo>
                  <a:pt x="990" y="864"/>
                  <a:pt x="993" y="868"/>
                  <a:pt x="997" y="873"/>
                </a:cubicBezTo>
                <a:cubicBezTo>
                  <a:pt x="1025" y="912"/>
                  <a:pt x="1007" y="954"/>
                  <a:pt x="982" y="979"/>
                </a:cubicBezTo>
                <a:cubicBezTo>
                  <a:pt x="958" y="1003"/>
                  <a:pt x="916" y="1022"/>
                  <a:pt x="877" y="993"/>
                </a:cubicBezTo>
                <a:cubicBezTo>
                  <a:pt x="872" y="990"/>
                  <a:pt x="867" y="986"/>
                  <a:pt x="864" y="982"/>
                </a:cubicBezTo>
                <a:cubicBezTo>
                  <a:pt x="850" y="968"/>
                  <a:pt x="849" y="957"/>
                  <a:pt x="847" y="936"/>
                </a:cubicBezTo>
                <a:cubicBezTo>
                  <a:pt x="845" y="921"/>
                  <a:pt x="843" y="903"/>
                  <a:pt x="836" y="882"/>
                </a:cubicBezTo>
                <a:cubicBezTo>
                  <a:pt x="832" y="874"/>
                  <a:pt x="828" y="866"/>
                  <a:pt x="822" y="861"/>
                </a:cubicBezTo>
                <a:cubicBezTo>
                  <a:pt x="777" y="816"/>
                  <a:pt x="708" y="885"/>
                  <a:pt x="686" y="907"/>
                </a:cubicBezTo>
                <a:cubicBezTo>
                  <a:pt x="531" y="1062"/>
                  <a:pt x="531" y="1062"/>
                  <a:pt x="531" y="1062"/>
                </a:cubicBezTo>
                <a:lnTo>
                  <a:pt x="378" y="908"/>
                </a:lnTo>
                <a:close/>
              </a:path>
            </a:pathLst>
          </a:custGeom>
          <a:solidFill>
            <a:srgbClr val="7AC2C7"/>
          </a:solidFill>
          <a:ln>
            <a:noFill/>
          </a:ln>
        </p:spPr>
        <p:txBody>
          <a:bodyPr vert="horz" wrap="square" lIns="67500" tIns="35100" rIns="67500" bIns="35100" numCol="1" anchor="t" anchorCtr="0" compatLnSpc="1">
            <a:normAutofit/>
          </a:bodyPr>
          <a:lstStyle/>
          <a:p>
            <a:pPr>
              <a:lnSpc>
                <a:spcPct val="120000"/>
              </a:lnSpc>
            </a:pPr>
            <a:endParaRPr lang="id-ID" sz="900">
              <a:latin typeface="Arial" panose="020B0604020202020204" pitchFamily="34" charset="0"/>
              <a:ea typeface="微软雅黑" panose="020B0503020204020204" charset="-122"/>
              <a:sym typeface="Arial" panose="020B0604020202020204" pitchFamily="34" charset="0"/>
            </a:endParaRPr>
          </a:p>
        </p:txBody>
      </p:sp>
      <p:sp>
        <p:nvSpPr>
          <p:cNvPr id="20" name="TextBox 19"/>
          <p:cNvSpPr txBox="1">
            <a:spLocks noChangeAspect="1"/>
          </p:cNvSpPr>
          <p:nvPr>
            <p:custDataLst>
              <p:tags r:id="rId9"/>
            </p:custDataLst>
          </p:nvPr>
        </p:nvSpPr>
        <p:spPr>
          <a:xfrm>
            <a:off x="4436269" y="2851785"/>
            <a:ext cx="476726" cy="476726"/>
          </a:xfrm>
          <a:prstGeom prst="rect">
            <a:avLst/>
          </a:prstGeom>
          <a:noFill/>
        </p:spPr>
        <p:txBody>
          <a:bodyPr wrap="square" lIns="67500" tIns="35100" rIns="67500" bIns="35100" rtlCol="0" anchor="ctr" anchorCtr="0">
            <a:normAutofit fontScale="72500"/>
          </a:bodyPr>
          <a:lstStyle/>
          <a:p>
            <a:pPr algn="ctr">
              <a:lnSpc>
                <a:spcPct val="130000"/>
              </a:lnSpc>
            </a:pPr>
            <a:r>
              <a:rPr lang="en-US" sz="2700" dirty="0">
                <a:solidFill>
                  <a:sysClr val="window" lastClr="FFFFFF"/>
                </a:solidFill>
                <a:latin typeface="Arial" panose="020B0604020202020204" pitchFamily="34" charset="0"/>
                <a:ea typeface="微软雅黑" panose="020B0503020204020204" charset="-122"/>
                <a:sym typeface="Arial" panose="020B0604020202020204" pitchFamily="34" charset="0"/>
              </a:rPr>
              <a:t>1</a:t>
            </a:r>
            <a:endParaRPr lang="ru-RU" sz="270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1" name="TextBox 20"/>
          <p:cNvSpPr txBox="1">
            <a:spLocks noChangeAspect="1"/>
          </p:cNvSpPr>
          <p:nvPr>
            <p:custDataLst>
              <p:tags r:id="rId10"/>
            </p:custDataLst>
          </p:nvPr>
        </p:nvSpPr>
        <p:spPr>
          <a:xfrm>
            <a:off x="4383881" y="4401979"/>
            <a:ext cx="476726" cy="476726"/>
          </a:xfrm>
          <a:prstGeom prst="rect">
            <a:avLst/>
          </a:prstGeom>
          <a:noFill/>
        </p:spPr>
        <p:txBody>
          <a:bodyPr wrap="square" lIns="67500" tIns="35100" rIns="67500" bIns="35100" rtlCol="0" anchor="ctr" anchorCtr="0">
            <a:normAutofit fontScale="72500"/>
          </a:bodyPr>
          <a:lstStyle/>
          <a:p>
            <a:pPr algn="ctr">
              <a:lnSpc>
                <a:spcPct val="130000"/>
              </a:lnSpc>
            </a:pPr>
            <a:r>
              <a:rPr lang="en-US" sz="2700" dirty="0">
                <a:solidFill>
                  <a:sysClr val="window" lastClr="FFFFFF"/>
                </a:solidFill>
                <a:latin typeface="Arial" panose="020B0604020202020204" pitchFamily="34" charset="0"/>
                <a:ea typeface="微软雅黑" panose="020B0503020204020204" charset="-122"/>
                <a:sym typeface="Arial" panose="020B0604020202020204" pitchFamily="34" charset="0"/>
              </a:rPr>
              <a:t>3</a:t>
            </a:r>
            <a:endParaRPr lang="ru-RU" sz="270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2" name="TextBox 21"/>
          <p:cNvSpPr txBox="1">
            <a:spLocks noChangeAspect="1"/>
          </p:cNvSpPr>
          <p:nvPr>
            <p:custDataLst>
              <p:tags r:id="rId11"/>
            </p:custDataLst>
          </p:nvPr>
        </p:nvSpPr>
        <p:spPr>
          <a:xfrm>
            <a:off x="3679031" y="3627120"/>
            <a:ext cx="476726" cy="476726"/>
          </a:xfrm>
          <a:prstGeom prst="rect">
            <a:avLst/>
          </a:prstGeom>
          <a:noFill/>
        </p:spPr>
        <p:txBody>
          <a:bodyPr wrap="square" lIns="67500" tIns="35100" rIns="67500" bIns="35100" rtlCol="0" anchor="ctr" anchorCtr="0">
            <a:normAutofit fontScale="72500"/>
          </a:bodyPr>
          <a:lstStyle/>
          <a:p>
            <a:pPr algn="ctr">
              <a:lnSpc>
                <a:spcPct val="130000"/>
              </a:lnSpc>
            </a:pPr>
            <a:r>
              <a:rPr lang="en-US" sz="2700" dirty="0">
                <a:solidFill>
                  <a:sysClr val="window" lastClr="FFFFFF"/>
                </a:solidFill>
                <a:latin typeface="Arial" panose="020B0604020202020204" pitchFamily="34" charset="0"/>
                <a:ea typeface="微软雅黑" panose="020B0503020204020204" charset="-122"/>
                <a:sym typeface="Arial" panose="020B0604020202020204" pitchFamily="34" charset="0"/>
              </a:rPr>
              <a:t>4</a:t>
            </a:r>
            <a:endParaRPr lang="ru-RU" sz="270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custDataLst>
              <p:tags r:id="rId12"/>
            </p:custDataLst>
          </p:nvPr>
        </p:nvSpPr>
        <p:spPr>
          <a:xfrm>
            <a:off x="5163503" y="3673793"/>
            <a:ext cx="476726" cy="476726"/>
          </a:xfrm>
          <a:prstGeom prst="rect">
            <a:avLst/>
          </a:prstGeom>
          <a:noFill/>
        </p:spPr>
        <p:txBody>
          <a:bodyPr wrap="square" lIns="67500" tIns="35100" rIns="67500" bIns="35100" rtlCol="0" anchor="ctr" anchorCtr="0">
            <a:normAutofit fontScale="72500"/>
          </a:bodyPr>
          <a:lstStyle>
            <a:defPPr>
              <a:defRPr lang="zh-CN"/>
            </a:defPPr>
            <a:lvl1pPr algn="ctr">
              <a:defRPr sz="4800">
                <a:solidFill>
                  <a:sysClr val="window" lastClr="FFFFFF"/>
                </a:solidFill>
              </a:defRPr>
            </a:lvl1pPr>
          </a:lstStyle>
          <a:p>
            <a:pPr>
              <a:lnSpc>
                <a:spcPct val="130000"/>
              </a:lnSpc>
            </a:pPr>
            <a:r>
              <a:rPr lang="en-US" altLang="zh-CN" sz="2700">
                <a:latin typeface="Arial" panose="020B0604020202020204" pitchFamily="34" charset="0"/>
                <a:ea typeface="微软雅黑" panose="020B0503020204020204" charset="-122"/>
                <a:sym typeface="Arial" panose="020B0604020202020204" pitchFamily="34" charset="0"/>
              </a:rPr>
              <a:t>2</a:t>
            </a:r>
            <a:endParaRPr lang="zh-CN" altLang="en-US" sz="2700">
              <a:latin typeface="Arial" panose="020B0604020202020204" pitchFamily="34" charset="0"/>
              <a:ea typeface="微软雅黑" panose="020B0503020204020204" charset="-122"/>
              <a:sym typeface="Arial" panose="020B0604020202020204" pitchFamily="34" charset="0"/>
            </a:endParaRPr>
          </a:p>
        </p:txBody>
      </p:sp>
      <p:sp>
        <p:nvSpPr>
          <p:cNvPr id="19" name="文本框 18"/>
          <p:cNvSpPr txBox="1"/>
          <p:nvPr>
            <p:custDataLst>
              <p:tags r:id="rId13"/>
            </p:custDataLst>
          </p:nvPr>
        </p:nvSpPr>
        <p:spPr>
          <a:xfrm>
            <a:off x="1259999" y="2493169"/>
            <a:ext cx="2090738" cy="412433"/>
          </a:xfrm>
          <a:prstGeom prst="rect">
            <a:avLst/>
          </a:prstGeom>
          <a:noFill/>
        </p:spPr>
        <p:txBody>
          <a:bodyPr wrap="square" lIns="67500" tIns="35100" rIns="67500" bIns="35100" rtlCol="0" anchor="ctr" anchorCtr="0">
            <a:normAutofit/>
          </a:bodyPr>
          <a:lstStyle>
            <a:defPPr>
              <a:defRPr lang="zh-CN"/>
            </a:defPPr>
            <a:lvl1pPr algn="r">
              <a:defRPr sz="2400" b="1">
                <a:solidFill>
                  <a:sysClr val="window" lastClr="FFFFFF"/>
                </a:solidFill>
                <a:latin typeface="Arial" panose="020B0604020202020204" pitchFamily="34" charset="0"/>
                <a:ea typeface="微软雅黑" panose="020B0503020204020204" charset="-122"/>
                <a:cs typeface="+mn-ea"/>
              </a:defRPr>
            </a:lvl1pPr>
          </a:lstStyle>
          <a:p>
            <a:pPr>
              <a:lnSpc>
                <a:spcPct val="120000"/>
              </a:lnSpc>
            </a:pPr>
            <a:r>
              <a:rPr lang="zh-CN" altLang="en-US" sz="1350" spc="300">
                <a:solidFill>
                  <a:sysClr val="windowText" lastClr="000000"/>
                </a:solidFill>
                <a:latin typeface="Arial" panose="020B0604020202020204" pitchFamily="34" charset="0"/>
                <a:ea typeface="微软雅黑" panose="020B0503020204020204" charset="-122"/>
                <a:sym typeface="Arial" panose="020B0604020202020204" pitchFamily="34" charset="0"/>
              </a:rPr>
              <a:t>采购环节成本管理</a:t>
            </a:r>
            <a:endParaRPr lang="zh-CN" altLang="en-US" sz="1350" spc="300">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4" name="文本框 23"/>
          <p:cNvSpPr txBox="1"/>
          <p:nvPr>
            <p:custDataLst>
              <p:tags r:id="rId14"/>
            </p:custDataLst>
          </p:nvPr>
        </p:nvSpPr>
        <p:spPr>
          <a:xfrm>
            <a:off x="412759" y="3860959"/>
            <a:ext cx="2090738" cy="412433"/>
          </a:xfrm>
          <a:prstGeom prst="rect">
            <a:avLst/>
          </a:prstGeom>
          <a:noFill/>
        </p:spPr>
        <p:txBody>
          <a:bodyPr wrap="square" lIns="67500" tIns="35100" rIns="67500" bIns="35100" rtlCol="0" anchor="ctr" anchorCtr="0">
            <a:normAutofit/>
          </a:bodyPr>
          <a:lstStyle>
            <a:defPPr>
              <a:defRPr lang="zh-CN"/>
            </a:defPPr>
            <a:lvl1pPr algn="r">
              <a:defRPr sz="2400" b="1">
                <a:solidFill>
                  <a:sysClr val="window" lastClr="FFFFFF"/>
                </a:solidFill>
                <a:latin typeface="Arial" panose="020B0604020202020204" pitchFamily="34" charset="0"/>
                <a:ea typeface="微软雅黑" panose="020B0503020204020204" charset="-122"/>
                <a:cs typeface="+mn-ea"/>
              </a:defRPr>
            </a:lvl1pPr>
          </a:lstStyle>
          <a:p>
            <a:pPr>
              <a:lnSpc>
                <a:spcPct val="120000"/>
              </a:lnSpc>
            </a:pPr>
            <a:r>
              <a:rPr lang="zh-CN" altLang="en-US" sz="1350" spc="300">
                <a:solidFill>
                  <a:sysClr val="windowText" lastClr="000000"/>
                </a:solidFill>
                <a:latin typeface="Arial" panose="020B0604020202020204" pitchFamily="34" charset="0"/>
                <a:ea typeface="微软雅黑" panose="020B0503020204020204" charset="-122"/>
                <a:sym typeface="Arial" panose="020B0604020202020204" pitchFamily="34" charset="0"/>
              </a:rPr>
              <a:t>销售关节成本管理</a:t>
            </a:r>
            <a:endParaRPr lang="zh-CN" altLang="en-US" sz="1350" spc="300">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30" name="文本框 29"/>
          <p:cNvSpPr txBox="1"/>
          <p:nvPr>
            <p:custDataLst>
              <p:tags r:id="rId15"/>
            </p:custDataLst>
          </p:nvPr>
        </p:nvSpPr>
        <p:spPr>
          <a:xfrm>
            <a:off x="6732579" y="3624739"/>
            <a:ext cx="2090738" cy="412433"/>
          </a:xfrm>
          <a:prstGeom prst="rect">
            <a:avLst/>
          </a:prstGeom>
          <a:noFill/>
        </p:spPr>
        <p:txBody>
          <a:bodyPr wrap="square" lIns="67500" tIns="35100" rIns="67500" bIns="35100" rtlCol="0" anchor="ctr" anchorCtr="0">
            <a:normAutofit/>
          </a:bodyPr>
          <a:lstStyle>
            <a:defPPr>
              <a:defRPr lang="zh-CN"/>
            </a:defPPr>
            <a:lvl1pPr algn="r">
              <a:defRPr sz="2400" b="1">
                <a:solidFill>
                  <a:sysClr val="window" lastClr="FFFFFF"/>
                </a:solidFill>
                <a:latin typeface="Arial" panose="020B0604020202020204" pitchFamily="34" charset="0"/>
                <a:ea typeface="微软雅黑" panose="020B0503020204020204" charset="-122"/>
                <a:cs typeface="+mn-ea"/>
              </a:defRPr>
            </a:lvl1pPr>
          </a:lstStyle>
          <a:p>
            <a:pPr algn="l">
              <a:lnSpc>
                <a:spcPct val="120000"/>
              </a:lnSpc>
            </a:pPr>
            <a:r>
              <a:rPr lang="zh-CN" altLang="en-US" sz="1350" spc="300">
                <a:solidFill>
                  <a:sysClr val="windowText" lastClr="000000"/>
                </a:solidFill>
                <a:latin typeface="Arial" panose="020B0604020202020204" pitchFamily="34" charset="0"/>
                <a:ea typeface="微软雅黑" panose="020B0503020204020204" charset="-122"/>
                <a:sym typeface="Arial" panose="020B0604020202020204" pitchFamily="34" charset="0"/>
              </a:rPr>
              <a:t>运输环节成本管理</a:t>
            </a:r>
            <a:endParaRPr lang="zh-CN" altLang="en-US" sz="1350" spc="300">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32" name="文本框 31"/>
          <p:cNvSpPr txBox="1"/>
          <p:nvPr>
            <p:custDataLst>
              <p:tags r:id="rId16"/>
            </p:custDataLst>
          </p:nvPr>
        </p:nvSpPr>
        <p:spPr>
          <a:xfrm>
            <a:off x="6012339" y="4526291"/>
            <a:ext cx="2090738" cy="412433"/>
          </a:xfrm>
          <a:prstGeom prst="rect">
            <a:avLst/>
          </a:prstGeom>
          <a:noFill/>
        </p:spPr>
        <p:txBody>
          <a:bodyPr wrap="square" lIns="67500" tIns="35100" rIns="67500" bIns="35100" rtlCol="0" anchor="ctr" anchorCtr="0">
            <a:normAutofit/>
          </a:bodyPr>
          <a:lstStyle>
            <a:defPPr>
              <a:defRPr lang="zh-CN"/>
            </a:defPPr>
            <a:lvl1pPr algn="r">
              <a:defRPr sz="2400" b="1">
                <a:solidFill>
                  <a:sysClr val="window" lastClr="FFFFFF"/>
                </a:solidFill>
                <a:latin typeface="Arial" panose="020B0604020202020204" pitchFamily="34" charset="0"/>
                <a:ea typeface="微软雅黑" panose="020B0503020204020204" charset="-122"/>
                <a:cs typeface="+mn-ea"/>
              </a:defRPr>
            </a:lvl1pPr>
          </a:lstStyle>
          <a:p>
            <a:pPr algn="l">
              <a:lnSpc>
                <a:spcPct val="120000"/>
              </a:lnSpc>
            </a:pPr>
            <a:r>
              <a:rPr lang="zh-CN" altLang="en-US" sz="1350" spc="300">
                <a:solidFill>
                  <a:sysClr val="windowText" lastClr="000000"/>
                </a:solidFill>
                <a:latin typeface="Arial" panose="020B0604020202020204" pitchFamily="34" charset="0"/>
                <a:ea typeface="微软雅黑" panose="020B0503020204020204" charset="-122"/>
                <a:sym typeface="Arial" panose="020B0604020202020204" pitchFamily="34" charset="0"/>
              </a:rPr>
              <a:t>库存环节成本管理</a:t>
            </a:r>
            <a:endParaRPr lang="zh-CN" altLang="en-US" sz="1350" spc="300">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9" name="文本占位符 3"/>
          <p:cNvSpPr txBox="1"/>
          <p:nvPr/>
        </p:nvSpPr>
        <p:spPr>
          <a:xfrm>
            <a:off x="467257" y="559789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整合价值链强化成本管理</a:t>
            </a:r>
            <a:endParaRPr lang="zh-CN" altLang="en-US" sz="2000" b="1" dirty="0" smtClean="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示 6"/>
          <p:cNvGraphicFramePr/>
          <p:nvPr/>
        </p:nvGraphicFramePr>
        <p:xfrm>
          <a:off x="1475740" y="1340485"/>
          <a:ext cx="8128000" cy="417639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60270" y="2486660"/>
            <a:ext cx="6174105" cy="2568575"/>
            <a:chOff x="2051720" y="2375302"/>
            <a:chExt cx="7726680" cy="2568575"/>
          </a:xfrm>
        </p:grpSpPr>
        <p:sp>
          <p:nvSpPr>
            <p:cNvPr id="4" name="TextBox 3"/>
            <p:cNvSpPr txBox="1"/>
            <p:nvPr/>
          </p:nvSpPr>
          <p:spPr>
            <a:xfrm>
              <a:off x="2051720" y="2636922"/>
              <a:ext cx="7726680" cy="2306955"/>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a:t>
              </a:r>
              <a:r>
                <a:rPr lang="en-US" altLang="zh-CN" sz="3200" b="1" dirty="0">
                  <a:effectLst>
                    <a:outerShdw blurRad="38100" dist="38100" dir="2700000" algn="tl">
                      <a:srgbClr val="000000">
                        <a:alpha val="43137"/>
                      </a:srgbClr>
                    </a:outerShdw>
                  </a:effectLst>
                </a:rPr>
                <a:t>6.2</a:t>
              </a:r>
              <a:r>
                <a:rPr lang="zh-CN" altLang="en-US" sz="3200" b="1" dirty="0" smtClean="0">
                  <a:effectLst>
                    <a:outerShdw blurRad="38100" dist="38100" dir="2700000" algn="tl">
                      <a:srgbClr val="000000">
                        <a:alpha val="43137"/>
                      </a:srgbClr>
                    </a:outerShdw>
                  </a:effectLst>
                </a:rPr>
                <a:t>  交通运输企业</a:t>
              </a:r>
              <a:endParaRPr lang="zh-CN" altLang="en-US"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 </a:t>
              </a:r>
              <a:r>
                <a:rPr lang="en-US" altLang="zh-CN" sz="3200" b="1" dirty="0" smtClean="0">
                  <a:effectLst>
                    <a:outerShdw blurRad="38100" dist="38100" dir="2700000" algn="tl">
                      <a:srgbClr val="000000">
                        <a:alpha val="43137"/>
                      </a:srgbClr>
                    </a:outerShdw>
                  </a:effectLst>
                </a:rPr>
                <a:t>            </a:t>
              </a:r>
              <a:r>
                <a:rPr lang="zh-CN" altLang="en-US" sz="3200" b="1" dirty="0" smtClean="0">
                  <a:effectLst>
                    <a:outerShdw blurRad="38100" dist="38100" dir="2700000" algn="tl">
                      <a:srgbClr val="000000">
                        <a:alpha val="43137"/>
                      </a:srgbClr>
                    </a:outerShdw>
                  </a:effectLst>
                </a:rPr>
                <a:t>成本核算与管理</a:t>
              </a: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363" y="2375302"/>
              <a:ext cx="2101930" cy="52197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项目六</a:t>
              </a:r>
              <a:endParaRPr lang="zh-CN" altLang="en-US" sz="2800" b="1" dirty="0">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39975" y="1196975"/>
            <a:ext cx="1245235" cy="4510405"/>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5" name="组合 4"/>
          <p:cNvGrpSpPr/>
          <p:nvPr/>
        </p:nvGrpSpPr>
        <p:grpSpPr>
          <a:xfrm>
            <a:off x="2680982" y="1192487"/>
            <a:ext cx="4746323" cy="569720"/>
            <a:chOff x="4518168" y="1696467"/>
            <a:chExt cx="6834417" cy="569720"/>
          </a:xfrm>
          <a:solidFill>
            <a:schemeClr val="bg2">
              <a:lumMod val="90000"/>
            </a:schemeClr>
          </a:solidFill>
        </p:grpSpPr>
        <p:sp>
          <p:nvSpPr>
            <p:cNvPr id="6" name="圆角矩形 5"/>
            <p:cNvSpPr/>
            <p:nvPr/>
          </p:nvSpPr>
          <p:spPr>
            <a:xfrm>
              <a:off x="4648721" y="1700808"/>
              <a:ext cx="6703864"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交通运输企业成本核算概述</a:t>
              </a:r>
              <a:endParaRPr lang="zh-CN" altLang="en-US" sz="2400" b="1" dirty="0">
                <a:solidFill>
                  <a:schemeClr val="accent2">
                    <a:lumMod val="50000"/>
                  </a:schemeClr>
                </a:solidFill>
                <a:latin typeface="+mn-ea"/>
              </a:endParaRPr>
            </a:p>
          </p:txBody>
        </p:sp>
        <p:sp>
          <p:nvSpPr>
            <p:cNvPr id="7" name="椭圆 6"/>
            <p:cNvSpPr/>
            <p:nvPr/>
          </p:nvSpPr>
          <p:spPr>
            <a:xfrm>
              <a:off x="4518168" y="1696467"/>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3">
                    <a:lumMod val="60000"/>
                    <a:lumOff val="40000"/>
                  </a:schemeClr>
                </a:solidFill>
                <a:latin typeface="+mn-ea"/>
              </a:endParaRPr>
            </a:p>
          </p:txBody>
        </p:sp>
      </p:grpSp>
      <p:grpSp>
        <p:nvGrpSpPr>
          <p:cNvPr id="8" name="组合 7"/>
          <p:cNvGrpSpPr/>
          <p:nvPr/>
        </p:nvGrpSpPr>
        <p:grpSpPr>
          <a:xfrm>
            <a:off x="3380105" y="2128520"/>
            <a:ext cx="4460875" cy="569595"/>
            <a:chOff x="5251439" y="2366803"/>
            <a:chExt cx="6114337" cy="569720"/>
          </a:xfrm>
          <a:solidFill>
            <a:schemeClr val="bg2">
              <a:lumMod val="90000"/>
            </a:schemeClr>
          </a:solidFill>
        </p:grpSpPr>
        <p:sp>
          <p:nvSpPr>
            <p:cNvPr id="9" name="圆角矩形 8"/>
            <p:cNvSpPr/>
            <p:nvPr/>
          </p:nvSpPr>
          <p:spPr>
            <a:xfrm>
              <a:off x="5342834" y="2371144"/>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汽车运输企业成本核算</a:t>
              </a:r>
              <a:endParaRPr lang="zh-CN" altLang="en-US" sz="2400" b="1" dirty="0">
                <a:solidFill>
                  <a:schemeClr val="accent2">
                    <a:lumMod val="50000"/>
                  </a:schemeClr>
                </a:solidFill>
                <a:latin typeface="+mn-ea"/>
              </a:endParaRPr>
            </a:p>
          </p:txBody>
        </p:sp>
        <p:sp>
          <p:nvSpPr>
            <p:cNvPr id="10" name="椭圆 9"/>
            <p:cNvSpPr/>
            <p:nvPr/>
          </p:nvSpPr>
          <p:spPr>
            <a:xfrm>
              <a:off x="5251439" y="2366803"/>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14" name="组合 13"/>
          <p:cNvGrpSpPr/>
          <p:nvPr/>
        </p:nvGrpSpPr>
        <p:grpSpPr>
          <a:xfrm>
            <a:off x="3347472" y="3948658"/>
            <a:ext cx="4831815" cy="569720"/>
            <a:chOff x="5497612" y="3761200"/>
            <a:chExt cx="5854973" cy="569720"/>
          </a:xfrm>
          <a:solidFill>
            <a:schemeClr val="bg2">
              <a:lumMod val="90000"/>
            </a:schemeClr>
          </a:solidFill>
        </p:grpSpPr>
        <p:sp>
          <p:nvSpPr>
            <p:cNvPr id="15" name="圆角矩形 14"/>
            <p:cNvSpPr/>
            <p:nvPr/>
          </p:nvSpPr>
          <p:spPr>
            <a:xfrm>
              <a:off x="5601207" y="3765541"/>
              <a:ext cx="5751378"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港口业务成本核算</a:t>
              </a:r>
              <a:endParaRPr lang="zh-CN" altLang="en-US" sz="2400" b="1" dirty="0">
                <a:solidFill>
                  <a:schemeClr val="accent2">
                    <a:lumMod val="50000"/>
                  </a:schemeClr>
                </a:solidFill>
                <a:latin typeface="+mn-ea"/>
              </a:endParaRPr>
            </a:p>
          </p:txBody>
        </p:sp>
        <p:sp>
          <p:nvSpPr>
            <p:cNvPr id="16" name="椭圆 15"/>
            <p:cNvSpPr/>
            <p:nvPr/>
          </p:nvSpPr>
          <p:spPr>
            <a:xfrm>
              <a:off x="5497612" y="3761200"/>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6.2</a:t>
            </a:r>
            <a:endParaRPr lang="zh-CN" altLang="en-US" sz="2800" b="1" dirty="0"/>
          </a:p>
        </p:txBody>
      </p:sp>
      <p:sp>
        <p:nvSpPr>
          <p:cNvPr id="17" name="圆角矩形 16"/>
          <p:cNvSpPr/>
          <p:nvPr/>
        </p:nvSpPr>
        <p:spPr>
          <a:xfrm>
            <a:off x="3707863" y="3069338"/>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水上运输企业成本核算</a:t>
            </a:r>
            <a:endParaRPr lang="zh-CN" altLang="en-US" sz="2400" b="1" dirty="0">
              <a:solidFill>
                <a:schemeClr val="accent2">
                  <a:lumMod val="50000"/>
                </a:schemeClr>
              </a:solidFill>
              <a:latin typeface="+mn-ea"/>
            </a:endParaRPr>
          </a:p>
        </p:txBody>
      </p:sp>
      <p:sp>
        <p:nvSpPr>
          <p:cNvPr id="18" name="椭圆 17"/>
          <p:cNvSpPr/>
          <p:nvPr/>
        </p:nvSpPr>
        <p:spPr>
          <a:xfrm>
            <a:off x="3486150" y="3038475"/>
            <a:ext cx="512445" cy="569595"/>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sp>
        <p:nvSpPr>
          <p:cNvPr id="12" name="圆角矩形 11"/>
          <p:cNvSpPr/>
          <p:nvPr/>
        </p:nvSpPr>
        <p:spPr>
          <a:xfrm>
            <a:off x="3131974" y="4808979"/>
            <a:ext cx="4746323"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sz="2400" b="1" dirty="0" smtClean="0">
                <a:solidFill>
                  <a:schemeClr val="accent2">
                    <a:lumMod val="50000"/>
                  </a:schemeClr>
                </a:solidFill>
                <a:latin typeface="+mn-ea"/>
              </a:rPr>
              <a:t>   其他运输企业成本核算</a:t>
            </a:r>
            <a:endParaRPr lang="zh-CN" altLang="en-US" sz="2400" b="1" dirty="0">
              <a:solidFill>
                <a:schemeClr val="accent2">
                  <a:lumMod val="50000"/>
                </a:schemeClr>
              </a:solidFill>
              <a:latin typeface="+mn-ea"/>
            </a:endParaRPr>
          </a:p>
        </p:txBody>
      </p:sp>
      <p:sp>
        <p:nvSpPr>
          <p:cNvPr id="13" name="椭圆 12"/>
          <p:cNvSpPr/>
          <p:nvPr/>
        </p:nvSpPr>
        <p:spPr>
          <a:xfrm>
            <a:off x="2843917" y="4841468"/>
            <a:ext cx="470161"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endParaRPr lang="zh-CN" altLang="en-US" sz="2400" b="1" dirty="0">
              <a:solidFill>
                <a:schemeClr val="accent2">
                  <a:lumMod val="50000"/>
                </a:schemeClr>
              </a:solidFill>
              <a:latin typeface="+mn-ea"/>
            </a:endParaRPr>
          </a:p>
        </p:txBody>
      </p:sp>
      <p:sp>
        <p:nvSpPr>
          <p:cNvPr id="21" name="圆角矩形 20"/>
          <p:cNvSpPr/>
          <p:nvPr/>
        </p:nvSpPr>
        <p:spPr>
          <a:xfrm>
            <a:off x="2340129" y="5589394"/>
            <a:ext cx="4746323"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buClrTx/>
              <a:buSzTx/>
              <a:buFontTx/>
            </a:pPr>
            <a:r>
              <a:rPr lang="zh-CN" altLang="en-US" sz="2400" b="1" dirty="0" smtClean="0">
                <a:solidFill>
                  <a:schemeClr val="accent2">
                    <a:lumMod val="50000"/>
                  </a:schemeClr>
                </a:solidFill>
                <a:latin typeface="+mn-ea"/>
              </a:rPr>
              <a:t>   </a:t>
            </a:r>
            <a:r>
              <a:rPr lang="zh-CN" altLang="en-US" sz="2400" b="1" dirty="0" smtClean="0">
                <a:solidFill>
                  <a:schemeClr val="accent2">
                    <a:lumMod val="50000"/>
                  </a:schemeClr>
                </a:solidFill>
                <a:latin typeface="+mn-ea"/>
                <a:sym typeface="+mn-ea"/>
              </a:rPr>
              <a:t>交通运输企业成本管理</a:t>
            </a:r>
            <a:endParaRPr lang="zh-CN" altLang="en-US" sz="2400" b="1" dirty="0" smtClean="0">
              <a:solidFill>
                <a:schemeClr val="accent2">
                  <a:lumMod val="50000"/>
                </a:schemeClr>
              </a:solidFill>
              <a:latin typeface="+mn-ea"/>
            </a:endParaRPr>
          </a:p>
        </p:txBody>
      </p:sp>
      <p:sp>
        <p:nvSpPr>
          <p:cNvPr id="22" name="椭圆 21"/>
          <p:cNvSpPr/>
          <p:nvPr/>
        </p:nvSpPr>
        <p:spPr>
          <a:xfrm>
            <a:off x="2052072" y="5621883"/>
            <a:ext cx="470161"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endParaRPr lang="zh-CN" altLang="en-US" sz="2400" b="1" dirty="0">
              <a:solidFill>
                <a:schemeClr val="accent2">
                  <a:lumMod val="50000"/>
                </a:schemeClr>
              </a:solidFill>
              <a:latin typeface="+mn-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6.2.1</a:t>
            </a:r>
            <a:r>
              <a:rPr lang="zh-CN" altLang="en-US" b="1" dirty="0" smtClean="0"/>
              <a:t>交通运输企业成本核算概述</a:t>
            </a:r>
            <a:endParaRPr lang="zh-CN" altLang="en-US" b="1" dirty="0"/>
          </a:p>
        </p:txBody>
      </p:sp>
      <p:sp>
        <p:nvSpPr>
          <p:cNvPr id="4" name="Text Box 4"/>
          <p:cNvSpPr txBox="1">
            <a:spLocks noChangeArrowheads="1"/>
          </p:cNvSpPr>
          <p:nvPr/>
        </p:nvSpPr>
        <p:spPr bwMode="auto">
          <a:xfrm>
            <a:off x="899795" y="2853055"/>
            <a:ext cx="6327775" cy="1753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kumimoji="1" lang="en-US" altLang="zh-CN" dirty="0">
                <a:latin typeface="+mn-ea"/>
              </a:rPr>
              <a:t>   </a:t>
            </a:r>
            <a:r>
              <a:rPr kumimoji="1" dirty="0">
                <a:latin typeface="+mn-ea"/>
              </a:rPr>
              <a:t>交通运输企业是运用交通工具使旅客或货物发生空间移动的生产经营单位，按照运输方式划分为铁路、公路、水路、航空、管道五种类型。其生产经营活动与其他企业有较大的不同。</a:t>
            </a:r>
            <a:endParaRPr kumimoji="1" dirty="0">
              <a:latin typeface="+mn-ea"/>
            </a:endParaRPr>
          </a:p>
        </p:txBody>
      </p:sp>
      <p:sp>
        <p:nvSpPr>
          <p:cNvPr id="6" name="文本占位符 3"/>
          <p:cNvSpPr txBox="1"/>
          <p:nvPr/>
        </p:nvSpPr>
        <p:spPr>
          <a:xfrm>
            <a:off x="673735" y="2060575"/>
            <a:ext cx="5923915" cy="55943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交通运输企业成本核算的概念</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6.2.1</a:t>
            </a:r>
            <a:r>
              <a:rPr lang="zh-CN" altLang="en-US" b="1" dirty="0" smtClean="0"/>
              <a:t>交通运输企业成本核算概述</a:t>
            </a:r>
            <a:endParaRPr lang="zh-CN" altLang="en-US" b="1" dirty="0"/>
          </a:p>
        </p:txBody>
      </p:sp>
      <p:sp>
        <p:nvSpPr>
          <p:cNvPr id="4" name="Text Box 4"/>
          <p:cNvSpPr txBox="1">
            <a:spLocks noChangeArrowheads="1"/>
          </p:cNvSpPr>
          <p:nvPr/>
        </p:nvSpPr>
        <p:spPr bwMode="auto">
          <a:xfrm>
            <a:off x="344066" y="1927693"/>
            <a:ext cx="8139113" cy="4662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kumimoji="1" lang="en-US" altLang="zh-CN" dirty="0">
                <a:latin typeface="+mn-ea"/>
              </a:rPr>
              <a:t>   </a:t>
            </a:r>
            <a:r>
              <a:rPr kumimoji="1" lang="en-US" altLang="zh-CN" dirty="0" smtClean="0">
                <a:latin typeface="+mn-ea"/>
              </a:rPr>
              <a:t>(</a:t>
            </a:r>
            <a:r>
              <a:rPr kumimoji="1" lang="en-US" altLang="zh-CN" dirty="0">
                <a:latin typeface="+mn-ea"/>
              </a:rPr>
              <a:t>1)</a:t>
            </a:r>
            <a:r>
              <a:rPr kumimoji="1" lang="zh-CN" altLang="en-US" dirty="0">
                <a:latin typeface="+mn-ea"/>
              </a:rPr>
              <a:t>交通运输企业成本核算对象为运送旅客和货物的各种运输业务，主要分为客货综合运输业务、旅客运输业务、货物运输业务和装卸与堆存业务。 </a:t>
            </a:r>
            <a:endParaRPr kumimoji="1" lang="zh-CN" altLang="en-US" dirty="0">
              <a:latin typeface="+mn-ea"/>
            </a:endParaRPr>
          </a:p>
          <a:p>
            <a:pPr>
              <a:lnSpc>
                <a:spcPct val="150000"/>
              </a:lnSpc>
            </a:pPr>
            <a:r>
              <a:rPr kumimoji="1" lang="zh-CN" altLang="en-US" dirty="0">
                <a:latin typeface="+mn-ea"/>
              </a:rPr>
              <a:t>   </a:t>
            </a:r>
            <a:r>
              <a:rPr kumimoji="1" lang="en-US" altLang="zh-CN" dirty="0" smtClean="0">
                <a:latin typeface="+mn-ea"/>
              </a:rPr>
              <a:t>(</a:t>
            </a:r>
            <a:r>
              <a:rPr kumimoji="1" lang="en-US" altLang="zh-CN" dirty="0">
                <a:latin typeface="+mn-ea"/>
              </a:rPr>
              <a:t>2)</a:t>
            </a:r>
            <a:r>
              <a:rPr kumimoji="1" lang="zh-CN" altLang="en-US" dirty="0">
                <a:latin typeface="+mn-ea"/>
              </a:rPr>
              <a:t>交通运输企业的成本核算单位是旅客或货物的周转量。</a:t>
            </a:r>
            <a:endParaRPr kumimoji="1" lang="zh-CN" altLang="en-US" dirty="0">
              <a:latin typeface="+mn-ea"/>
            </a:endParaRPr>
          </a:p>
          <a:p>
            <a:pPr>
              <a:lnSpc>
                <a:spcPct val="150000"/>
              </a:lnSpc>
            </a:pPr>
            <a:r>
              <a:rPr kumimoji="1" lang="zh-CN" altLang="en-US" dirty="0">
                <a:latin typeface="+mn-ea"/>
              </a:rPr>
              <a:t>   </a:t>
            </a:r>
            <a:r>
              <a:rPr kumimoji="1" lang="en-US" altLang="zh-CN" dirty="0" smtClean="0">
                <a:latin typeface="+mn-ea"/>
              </a:rPr>
              <a:t>(</a:t>
            </a:r>
            <a:r>
              <a:rPr kumimoji="1" lang="en-US" altLang="zh-CN" dirty="0">
                <a:latin typeface="+mn-ea"/>
              </a:rPr>
              <a:t>3)</a:t>
            </a:r>
            <a:r>
              <a:rPr kumimoji="1" lang="zh-CN" altLang="en-US" dirty="0">
                <a:latin typeface="+mn-ea"/>
              </a:rPr>
              <a:t>交通运输企业的运输生产过程和销售过程是统一的，其生产成本和销售成本也是统一在一起的</a:t>
            </a:r>
            <a:r>
              <a:rPr kumimoji="1" lang="zh-CN" altLang="en-US" dirty="0" smtClean="0">
                <a:latin typeface="+mn-ea"/>
              </a:rPr>
              <a:t>。</a:t>
            </a:r>
            <a:endParaRPr kumimoji="1" lang="en-US" altLang="zh-CN" dirty="0" smtClean="0">
              <a:latin typeface="+mn-ea"/>
            </a:endParaRPr>
          </a:p>
          <a:p>
            <a:pPr>
              <a:lnSpc>
                <a:spcPct val="150000"/>
              </a:lnSpc>
            </a:pPr>
            <a:r>
              <a:rPr kumimoji="1" lang="en-US" altLang="zh-CN" dirty="0" smtClean="0">
                <a:latin typeface="+mn-ea"/>
              </a:rPr>
              <a:t>   (</a:t>
            </a:r>
            <a:r>
              <a:rPr kumimoji="1" lang="en-US" altLang="zh-CN" dirty="0">
                <a:latin typeface="+mn-ea"/>
              </a:rPr>
              <a:t>4)</a:t>
            </a:r>
            <a:r>
              <a:rPr kumimoji="1" lang="zh-CN" altLang="en-US" dirty="0">
                <a:latin typeface="+mn-ea"/>
              </a:rPr>
              <a:t>交通运输企业的成本构成中，由于不创造实物产品，不消耗劳动对象，因而其成本支出中没有构成产品实体的原材料支出，占运输支出比重较大的是运输设备和工具的折旧费、修理费、燃料费等。</a:t>
            </a:r>
            <a:endParaRPr kumimoji="1" lang="zh-CN" altLang="en-US" dirty="0">
              <a:latin typeface="+mn-ea"/>
            </a:endParaRPr>
          </a:p>
          <a:p>
            <a:pPr>
              <a:lnSpc>
                <a:spcPct val="150000"/>
              </a:lnSpc>
            </a:pPr>
            <a:r>
              <a:rPr kumimoji="1" lang="zh-CN" altLang="en-US" dirty="0">
                <a:latin typeface="+mn-ea"/>
              </a:rPr>
              <a:t>   </a:t>
            </a:r>
            <a:r>
              <a:rPr kumimoji="1" lang="en-US" altLang="zh-CN" dirty="0" smtClean="0">
                <a:latin typeface="+mn-ea"/>
              </a:rPr>
              <a:t>(</a:t>
            </a:r>
            <a:r>
              <a:rPr kumimoji="1" lang="en-US" altLang="zh-CN" dirty="0">
                <a:latin typeface="+mn-ea"/>
              </a:rPr>
              <a:t>5)</a:t>
            </a:r>
            <a:r>
              <a:rPr kumimoji="1" lang="zh-CN" altLang="en-US" dirty="0">
                <a:latin typeface="+mn-ea"/>
              </a:rPr>
              <a:t>交通运输企业的成本受自然地理环境、运输距离的长短、空驶运行等的影响较大。</a:t>
            </a:r>
            <a:endParaRPr kumimoji="1" lang="zh-CN" altLang="en-US" dirty="0">
              <a:latin typeface="+mn-ea"/>
            </a:endParaRPr>
          </a:p>
          <a:p>
            <a:pPr>
              <a:lnSpc>
                <a:spcPct val="150000"/>
              </a:lnSpc>
            </a:pPr>
            <a:r>
              <a:rPr kumimoji="1" lang="zh-CN" altLang="en-US" dirty="0" smtClean="0">
                <a:latin typeface="+mn-ea"/>
              </a:rPr>
              <a:t>    </a:t>
            </a:r>
            <a:endParaRPr kumimoji="1" lang="zh-CN" altLang="en-US" dirty="0">
              <a:latin typeface="+mn-ea"/>
            </a:endParaRPr>
          </a:p>
        </p:txBody>
      </p:sp>
      <p:sp>
        <p:nvSpPr>
          <p:cNvPr id="6" name="文本占位符 3"/>
          <p:cNvSpPr txBox="1"/>
          <p:nvPr/>
        </p:nvSpPr>
        <p:spPr>
          <a:xfrm>
            <a:off x="533400" y="1340485"/>
            <a:ext cx="5923915" cy="55943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交通运输企业成本核算的特点</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26617" y="1933922"/>
            <a:ext cx="7673774"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kumimoji="1" lang="en-US" altLang="zh-CN" sz="2000" dirty="0">
                <a:latin typeface="宋体" panose="02010600030101010101" pitchFamily="2" charset="-122"/>
              </a:rPr>
              <a:t>    </a:t>
            </a:r>
            <a:r>
              <a:rPr kumimoji="1" lang="zh-CN" altLang="en-US" sz="2000" dirty="0">
                <a:latin typeface="宋体" panose="02010600030101010101" pitchFamily="2" charset="-122"/>
              </a:rPr>
              <a:t>交通运输企业一般设置“运输支出”科目来反映运输业务的成本按照财政部制定的不分行业的统一会计制度规定，对外提供劳务发生的成本通过“劳务成本”科目核算</a:t>
            </a:r>
            <a:r>
              <a:rPr kumimoji="1" lang="zh-CN" altLang="en-US" sz="2000" dirty="0" smtClean="0">
                <a:latin typeface="宋体" panose="02010600030101010101" pitchFamily="2" charset="-122"/>
              </a:rPr>
              <a:t>，</a:t>
            </a:r>
            <a:endParaRPr kumimoji="1" lang="en-US" altLang="zh-CN" sz="2000" dirty="0" smtClean="0">
              <a:latin typeface="宋体" panose="02010600030101010101" pitchFamily="2" charset="-122"/>
            </a:endParaRPr>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6.2.1</a:t>
            </a:r>
            <a:r>
              <a:rPr lang="zh-CN" altLang="en-US" b="1" dirty="0" smtClean="0"/>
              <a:t>交通运输企业成本核算概述</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交通运输企业成本核算账户设置</a:t>
            </a:r>
            <a:endParaRPr lang="zh-CN" altLang="en-US" sz="2000" b="1" dirty="0">
              <a:solidFill>
                <a:schemeClr val="accent2">
                  <a:lumMod val="75000"/>
                </a:schemeClr>
              </a:solidFill>
            </a:endParaRPr>
          </a:p>
        </p:txBody>
      </p:sp>
      <p:sp>
        <p:nvSpPr>
          <p:cNvPr id="6" name="TextBox 5"/>
          <p:cNvSpPr txBox="1"/>
          <p:nvPr/>
        </p:nvSpPr>
        <p:spPr>
          <a:xfrm>
            <a:off x="4721604" y="3645023"/>
            <a:ext cx="3378787" cy="2169825"/>
          </a:xfrm>
          <a:prstGeom prst="rect">
            <a:avLst/>
          </a:prstGeom>
          <a:noFill/>
          <a:ln>
            <a:solidFill>
              <a:srgbClr val="00B050"/>
            </a:solidFill>
          </a:ln>
        </p:spPr>
        <p:txBody>
          <a:bodyPr wrap="square" rtlCol="0">
            <a:spAutoFit/>
          </a:bodyPr>
          <a:lstStyle/>
          <a:p>
            <a:pPr>
              <a:lnSpc>
                <a:spcPct val="150000"/>
              </a:lnSpc>
            </a:pPr>
            <a:r>
              <a:rPr kumimoji="1" lang="zh-CN" altLang="en-US" dirty="0">
                <a:latin typeface="宋体" panose="02010600030101010101" pitchFamily="2" charset="-122"/>
              </a:rPr>
              <a:t>结转完成的劳务成本，</a:t>
            </a:r>
            <a:endParaRPr kumimoji="1" lang="en-US" altLang="zh-CN" dirty="0">
              <a:latin typeface="宋体" panose="02010600030101010101" pitchFamily="2" charset="-122"/>
            </a:endParaRPr>
          </a:p>
          <a:p>
            <a:pPr>
              <a:lnSpc>
                <a:spcPct val="150000"/>
              </a:lnSpc>
            </a:pPr>
            <a:r>
              <a:rPr kumimoji="1" lang="zh-CN" altLang="en-US" dirty="0">
                <a:latin typeface="宋体" panose="02010600030101010101" pitchFamily="2" charset="-122"/>
              </a:rPr>
              <a:t>借</a:t>
            </a:r>
            <a:r>
              <a:rPr kumimoji="1" lang="en-US" altLang="zh-CN" dirty="0">
                <a:latin typeface="宋体" panose="02010600030101010101" pitchFamily="2" charset="-122"/>
              </a:rPr>
              <a:t>:</a:t>
            </a:r>
            <a:r>
              <a:rPr kumimoji="1" lang="zh-CN" altLang="en-US" dirty="0">
                <a:latin typeface="宋体" panose="02010600030101010101" pitchFamily="2" charset="-122"/>
              </a:rPr>
              <a:t>主营业务成本</a:t>
            </a:r>
            <a:endParaRPr kumimoji="1" lang="en-US" altLang="zh-CN" dirty="0">
              <a:latin typeface="宋体" panose="02010600030101010101" pitchFamily="2" charset="-122"/>
            </a:endParaRPr>
          </a:p>
          <a:p>
            <a:pPr>
              <a:lnSpc>
                <a:spcPct val="150000"/>
              </a:lnSpc>
            </a:pPr>
            <a:r>
              <a:rPr kumimoji="1" lang="en-US" altLang="zh-CN" dirty="0">
                <a:latin typeface="宋体" panose="02010600030101010101" pitchFamily="2" charset="-122"/>
              </a:rPr>
              <a:t>   </a:t>
            </a:r>
            <a:r>
              <a:rPr kumimoji="1" lang="zh-CN" altLang="en-US" dirty="0">
                <a:latin typeface="宋体" panose="02010600030101010101" pitchFamily="2" charset="-122"/>
              </a:rPr>
              <a:t>贷</a:t>
            </a:r>
            <a:r>
              <a:rPr kumimoji="1" lang="en-US" altLang="zh-CN" dirty="0">
                <a:latin typeface="宋体" panose="02010600030101010101" pitchFamily="2" charset="-122"/>
              </a:rPr>
              <a:t>:</a:t>
            </a:r>
            <a:r>
              <a:rPr kumimoji="1" lang="zh-CN" altLang="en-US" dirty="0">
                <a:latin typeface="宋体" panose="02010600030101010101" pitchFamily="2" charset="-122"/>
              </a:rPr>
              <a:t>劳务</a:t>
            </a:r>
            <a:r>
              <a:rPr kumimoji="1" lang="zh-CN" altLang="en-US" dirty="0" smtClean="0">
                <a:latin typeface="宋体" panose="02010600030101010101" pitchFamily="2" charset="-122"/>
              </a:rPr>
              <a:t>成本</a:t>
            </a:r>
            <a:endParaRPr kumimoji="1" lang="en-US" altLang="zh-CN" dirty="0" smtClean="0">
              <a:latin typeface="宋体" panose="02010600030101010101" pitchFamily="2" charset="-122"/>
            </a:endParaRPr>
          </a:p>
          <a:p>
            <a:pPr>
              <a:lnSpc>
                <a:spcPct val="150000"/>
              </a:lnSpc>
            </a:pPr>
            <a:endParaRPr kumimoji="1" lang="en-US" altLang="zh-CN" dirty="0">
              <a:latin typeface="宋体" panose="02010600030101010101" pitchFamily="2" charset="-122"/>
            </a:endParaRPr>
          </a:p>
          <a:p>
            <a:pPr>
              <a:lnSpc>
                <a:spcPct val="150000"/>
              </a:lnSpc>
            </a:pPr>
            <a:endParaRPr kumimoji="1" lang="zh-CN" altLang="en-US" dirty="0">
              <a:latin typeface="宋体" panose="02010600030101010101" pitchFamily="2" charset="-122"/>
            </a:endParaRPr>
          </a:p>
        </p:txBody>
      </p:sp>
      <p:sp>
        <p:nvSpPr>
          <p:cNvPr id="7" name="矩形 6"/>
          <p:cNvSpPr/>
          <p:nvPr/>
        </p:nvSpPr>
        <p:spPr>
          <a:xfrm>
            <a:off x="622992" y="3645024"/>
            <a:ext cx="3804992" cy="2169825"/>
          </a:xfrm>
          <a:prstGeom prst="rect">
            <a:avLst/>
          </a:prstGeom>
          <a:ln>
            <a:solidFill>
              <a:srgbClr val="00B050"/>
            </a:solidFill>
          </a:ln>
        </p:spPr>
        <p:txBody>
          <a:bodyPr wrap="square">
            <a:spAutoFit/>
          </a:bodyPr>
          <a:lstStyle/>
          <a:p>
            <a:pPr>
              <a:lnSpc>
                <a:spcPct val="150000"/>
              </a:lnSpc>
            </a:pPr>
            <a:r>
              <a:rPr kumimoji="1" lang="zh-CN" altLang="en-US" dirty="0">
                <a:latin typeface="宋体" panose="02010600030101010101" pitchFamily="2" charset="-122"/>
              </a:rPr>
              <a:t>企业发生的各项劳务成本，</a:t>
            </a:r>
            <a:endParaRPr kumimoji="1" lang="en-US" altLang="zh-CN" dirty="0">
              <a:latin typeface="宋体" panose="02010600030101010101" pitchFamily="2" charset="-122"/>
            </a:endParaRPr>
          </a:p>
          <a:p>
            <a:pPr>
              <a:lnSpc>
                <a:spcPct val="150000"/>
              </a:lnSpc>
            </a:pPr>
            <a:r>
              <a:rPr kumimoji="1" lang="zh-CN" altLang="en-US" dirty="0">
                <a:latin typeface="宋体" panose="02010600030101010101" pitchFamily="2" charset="-122"/>
              </a:rPr>
              <a:t>借</a:t>
            </a:r>
            <a:r>
              <a:rPr kumimoji="1" lang="en-US" altLang="zh-CN" dirty="0">
                <a:latin typeface="宋体" panose="02010600030101010101" pitchFamily="2" charset="-122"/>
              </a:rPr>
              <a:t>:</a:t>
            </a:r>
            <a:r>
              <a:rPr kumimoji="1" lang="zh-CN" altLang="en-US" dirty="0">
                <a:latin typeface="宋体" panose="02010600030101010101" pitchFamily="2" charset="-122"/>
              </a:rPr>
              <a:t>劳务成本</a:t>
            </a:r>
            <a:endParaRPr kumimoji="1" lang="en-US" altLang="zh-CN" dirty="0">
              <a:latin typeface="宋体" panose="02010600030101010101" pitchFamily="2" charset="-122"/>
            </a:endParaRPr>
          </a:p>
          <a:p>
            <a:pPr>
              <a:lnSpc>
                <a:spcPct val="150000"/>
              </a:lnSpc>
            </a:pPr>
            <a:r>
              <a:rPr kumimoji="1" lang="en-US" altLang="zh-CN" dirty="0">
                <a:latin typeface="宋体" panose="02010600030101010101" pitchFamily="2" charset="-122"/>
              </a:rPr>
              <a:t>   </a:t>
            </a:r>
            <a:r>
              <a:rPr kumimoji="1" lang="zh-CN" altLang="en-US" dirty="0">
                <a:latin typeface="宋体" panose="02010600030101010101" pitchFamily="2" charset="-122"/>
              </a:rPr>
              <a:t>贷</a:t>
            </a:r>
            <a:r>
              <a:rPr kumimoji="1" lang="en-US" altLang="zh-CN" dirty="0">
                <a:latin typeface="宋体" panose="02010600030101010101" pitchFamily="2" charset="-122"/>
              </a:rPr>
              <a:t>:</a:t>
            </a:r>
            <a:r>
              <a:rPr kumimoji="1" lang="zh-CN" altLang="en-US" dirty="0">
                <a:latin typeface="宋体" panose="02010600030101010101" pitchFamily="2" charset="-122"/>
              </a:rPr>
              <a:t>银行存款</a:t>
            </a:r>
            <a:endParaRPr kumimoji="1" lang="en-US" altLang="zh-CN" dirty="0">
              <a:latin typeface="宋体" panose="02010600030101010101" pitchFamily="2" charset="-122"/>
            </a:endParaRPr>
          </a:p>
          <a:p>
            <a:pPr>
              <a:lnSpc>
                <a:spcPct val="150000"/>
              </a:lnSpc>
            </a:pPr>
            <a:r>
              <a:rPr kumimoji="1" lang="en-US" altLang="zh-CN" dirty="0">
                <a:latin typeface="宋体" panose="02010600030101010101" pitchFamily="2" charset="-122"/>
              </a:rPr>
              <a:t>      </a:t>
            </a:r>
            <a:r>
              <a:rPr kumimoji="1" lang="zh-CN" altLang="en-US" dirty="0">
                <a:latin typeface="宋体" panose="02010600030101010101" pitchFamily="2" charset="-122"/>
              </a:rPr>
              <a:t>应付工资</a:t>
            </a:r>
            <a:endParaRPr kumimoji="1" lang="en-US" altLang="zh-CN" dirty="0">
              <a:latin typeface="宋体" panose="02010600030101010101" pitchFamily="2" charset="-122"/>
            </a:endParaRPr>
          </a:p>
          <a:p>
            <a:pPr>
              <a:lnSpc>
                <a:spcPct val="150000"/>
              </a:lnSpc>
            </a:pPr>
            <a:r>
              <a:rPr kumimoji="1" lang="en-US" altLang="zh-CN" dirty="0">
                <a:latin typeface="宋体" panose="02010600030101010101" pitchFamily="2" charset="-122"/>
              </a:rPr>
              <a:t>      </a:t>
            </a:r>
            <a:r>
              <a:rPr kumimoji="1" lang="zh-CN" altLang="en-US" dirty="0">
                <a:latin typeface="宋体" panose="02010600030101010101" pitchFamily="2" charset="-122"/>
              </a:rPr>
              <a:t>原材料</a:t>
            </a:r>
            <a:endParaRPr kumimoji="1" lang="en-US" altLang="zh-CN"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6.2.2</a:t>
            </a:r>
            <a:r>
              <a:rPr lang="zh-CN" altLang="en-US" b="1" dirty="0" smtClean="0"/>
              <a:t>汽车运输企业成本核算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汽车运输企业成本核算的特点</a:t>
            </a:r>
            <a:endParaRPr lang="zh-CN" altLang="en-US" sz="2000" b="1" dirty="0">
              <a:solidFill>
                <a:schemeClr val="accent2">
                  <a:lumMod val="75000"/>
                </a:schemeClr>
              </a:solidFill>
            </a:endParaRPr>
          </a:p>
        </p:txBody>
      </p:sp>
      <p:sp>
        <p:nvSpPr>
          <p:cNvPr id="4" name="Text Box 4"/>
          <p:cNvSpPr txBox="1">
            <a:spLocks noChangeArrowheads="1"/>
          </p:cNvSpPr>
          <p:nvPr/>
        </p:nvSpPr>
        <p:spPr bwMode="auto">
          <a:xfrm>
            <a:off x="426617" y="1916904"/>
            <a:ext cx="7673775" cy="4662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dirty="0" smtClean="0">
                <a:latin typeface="宋体" panose="02010600030101010101" pitchFamily="2" charset="-122"/>
              </a:rPr>
              <a:t>（</a:t>
            </a:r>
            <a:r>
              <a:rPr lang="en-US" altLang="zh-CN" dirty="0"/>
              <a:t>1</a:t>
            </a:r>
            <a:r>
              <a:rPr lang="zh-CN" altLang="en-US" dirty="0">
                <a:latin typeface="宋体" panose="02010600030101010101" pitchFamily="2" charset="-122"/>
              </a:rPr>
              <a:t>）成本核算</a:t>
            </a:r>
            <a:r>
              <a:rPr lang="zh-CN" altLang="en-US" dirty="0" smtClean="0">
                <a:latin typeface="宋体" panose="02010600030101010101" pitchFamily="2" charset="-122"/>
              </a:rPr>
              <a:t>对象</a:t>
            </a:r>
            <a:endParaRPr lang="en-US" altLang="zh-CN" dirty="0" smtClean="0">
              <a:latin typeface="宋体" panose="02010600030101010101" pitchFamily="2" charset="-122"/>
            </a:endParaRPr>
          </a:p>
          <a:p>
            <a:pPr>
              <a:lnSpc>
                <a:spcPct val="150000"/>
              </a:lnSpc>
              <a:spcBef>
                <a:spcPct val="50000"/>
              </a:spcBef>
            </a:pPr>
            <a:r>
              <a:rPr lang="zh-CN" altLang="en-US" dirty="0">
                <a:latin typeface="宋体" panose="02010600030101010101" pitchFamily="2" charset="-122"/>
              </a:rPr>
              <a:t>汽车运输企业的成本核算对象是客车和货车的运输业务，即按客车运输和货车运输分别汇集核算成本。还可进一步核算各种车型成本，即以车型为成本核算对象</a:t>
            </a:r>
            <a:r>
              <a:rPr lang="zh-CN" altLang="en-US" dirty="0" smtClean="0">
                <a:latin typeface="宋体" panose="02010600030101010101" pitchFamily="2" charset="-122"/>
              </a:rPr>
              <a:t>。</a:t>
            </a:r>
            <a:r>
              <a:rPr lang="zh-CN" altLang="en-US" dirty="0">
                <a:latin typeface="宋体" panose="02010600030101010101" pitchFamily="2" charset="-122"/>
              </a:rPr>
              <a:t> </a:t>
            </a:r>
            <a:endParaRPr lang="en-US" altLang="zh-CN" dirty="0" smtClean="0">
              <a:latin typeface="宋体" panose="02010600030101010101" pitchFamily="2" charset="-122"/>
            </a:endParaRPr>
          </a:p>
          <a:p>
            <a:pPr>
              <a:lnSpc>
                <a:spcPct val="150000"/>
              </a:lnSpc>
              <a:spcBef>
                <a:spcPct val="50000"/>
              </a:spcBef>
            </a:pPr>
            <a:r>
              <a:rPr lang="zh-CN" altLang="en-US" dirty="0" smtClean="0">
                <a:latin typeface="宋体" panose="02010600030101010101" pitchFamily="2" charset="-122"/>
              </a:rPr>
              <a:t>（</a:t>
            </a:r>
            <a:r>
              <a:rPr lang="en-US" altLang="zh-CN" dirty="0"/>
              <a:t>2</a:t>
            </a:r>
            <a:r>
              <a:rPr lang="zh-CN" altLang="en-US" dirty="0">
                <a:latin typeface="宋体" panose="02010600030101010101" pitchFamily="2" charset="-122"/>
              </a:rPr>
              <a:t>）成本核算单位 </a:t>
            </a:r>
            <a:endParaRPr lang="en-US" altLang="zh-CN" dirty="0" smtClean="0">
              <a:latin typeface="宋体" panose="02010600030101010101" pitchFamily="2" charset="-122"/>
            </a:endParaRPr>
          </a:p>
          <a:p>
            <a:pPr>
              <a:lnSpc>
                <a:spcPct val="150000"/>
              </a:lnSpc>
              <a:spcBef>
                <a:spcPct val="50000"/>
              </a:spcBef>
            </a:pPr>
            <a:r>
              <a:rPr lang="zh-CN" altLang="en-US" dirty="0">
                <a:latin typeface="宋体" panose="02010600030101010101" pitchFamily="2" charset="-122"/>
              </a:rPr>
              <a:t>客车运输成本核算单位是元／千人</a:t>
            </a:r>
            <a:r>
              <a:rPr lang="en-US" altLang="zh-CN" dirty="0">
                <a:latin typeface="宋体" panose="02010600030101010101" pitchFamily="2" charset="-122"/>
              </a:rPr>
              <a:t>·</a:t>
            </a:r>
            <a:r>
              <a:rPr lang="zh-CN" altLang="en-US" dirty="0">
                <a:latin typeface="宋体" panose="02010600030101010101" pitchFamily="2" charset="-122"/>
              </a:rPr>
              <a:t>公里，货车运输成本核算单位是元／千吨</a:t>
            </a:r>
            <a:r>
              <a:rPr lang="en-US" altLang="zh-CN" dirty="0">
                <a:latin typeface="宋体" panose="02010600030101010101" pitchFamily="2" charset="-122"/>
              </a:rPr>
              <a:t>·</a:t>
            </a:r>
            <a:r>
              <a:rPr lang="zh-CN" altLang="en-US" dirty="0">
                <a:latin typeface="宋体" panose="02010600030101010101" pitchFamily="2" charset="-122"/>
              </a:rPr>
              <a:t>公里。如果客车附带捎运货物或货车临时载客，则应将客车附带捎运货物完成的周转量和货车临时载客完成的周转量，按一定的换算比例换算为各自的周转量，并据以核算单位成本。货物周转量和旅客周转量的换算比例为：</a:t>
            </a:r>
            <a:r>
              <a:rPr lang="en-US" altLang="zh-CN" dirty="0">
                <a:latin typeface="宋体" panose="02010600030101010101" pitchFamily="2" charset="-122"/>
              </a:rPr>
              <a:t>1</a:t>
            </a:r>
            <a:r>
              <a:rPr lang="zh-CN" altLang="en-US" dirty="0">
                <a:latin typeface="宋体" panose="02010600030101010101" pitchFamily="2" charset="-122"/>
              </a:rPr>
              <a:t>吨</a:t>
            </a:r>
            <a:r>
              <a:rPr lang="en-US" altLang="zh-CN" dirty="0">
                <a:latin typeface="宋体" panose="02010600030101010101" pitchFamily="2" charset="-122"/>
              </a:rPr>
              <a:t>·</a:t>
            </a:r>
            <a:r>
              <a:rPr lang="zh-CN" altLang="en-US" dirty="0">
                <a:latin typeface="宋体" panose="02010600030101010101" pitchFamily="2" charset="-122"/>
              </a:rPr>
              <a:t>公里＝</a:t>
            </a:r>
            <a:r>
              <a:rPr lang="en-US" altLang="zh-CN" dirty="0">
                <a:latin typeface="宋体" panose="02010600030101010101" pitchFamily="2" charset="-122"/>
              </a:rPr>
              <a:t>10</a:t>
            </a:r>
            <a:r>
              <a:rPr lang="zh-CN" altLang="en-US" dirty="0">
                <a:latin typeface="宋体" panose="02010600030101010101" pitchFamily="2" charset="-122"/>
              </a:rPr>
              <a:t>人</a:t>
            </a:r>
            <a:r>
              <a:rPr lang="en-US" altLang="zh-CN" dirty="0">
                <a:latin typeface="宋体" panose="02010600030101010101" pitchFamily="2" charset="-122"/>
              </a:rPr>
              <a:t>·</a:t>
            </a:r>
            <a:r>
              <a:rPr lang="zh-CN" altLang="en-US" dirty="0">
                <a:latin typeface="宋体" panose="02010600030101010101" pitchFamily="2" charset="-122"/>
              </a:rPr>
              <a:t>公里</a:t>
            </a:r>
            <a:r>
              <a:rPr lang="zh-CN" altLang="en-US" dirty="0" smtClean="0">
                <a:latin typeface="宋体" panose="02010600030101010101" pitchFamily="2" charset="-122"/>
              </a:rPr>
              <a:t>。</a:t>
            </a:r>
            <a:endParaRPr lang="en-US" altLang="zh-CN" dirty="0" smtClean="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1939991"/>
            <a:ext cx="7200800" cy="2723823"/>
          </a:xfrm>
          <a:prstGeom prst="rect">
            <a:avLst/>
          </a:prstGeom>
        </p:spPr>
        <p:txBody>
          <a:bodyPr wrap="square">
            <a:spAutoFit/>
          </a:bodyPr>
          <a:lstStyle/>
          <a:p>
            <a:pPr>
              <a:lnSpc>
                <a:spcPct val="150000"/>
              </a:lnSpc>
              <a:spcBef>
                <a:spcPct val="50000"/>
              </a:spcBef>
            </a:pPr>
            <a:r>
              <a:rPr lang="zh-CN" altLang="en-US" dirty="0">
                <a:latin typeface="宋体" panose="02010600030101010101" pitchFamily="2" charset="-122"/>
              </a:rPr>
              <a:t>（</a:t>
            </a:r>
            <a:r>
              <a:rPr lang="en-US" altLang="zh-CN" dirty="0"/>
              <a:t>3</a:t>
            </a:r>
            <a:r>
              <a:rPr lang="zh-CN" altLang="en-US" dirty="0">
                <a:latin typeface="宋体" panose="02010600030101010101" pitchFamily="2" charset="-122"/>
              </a:rPr>
              <a:t>）成本核算期：按月、季、年核算成本。</a:t>
            </a:r>
            <a:endParaRPr lang="en-US" altLang="zh-CN" dirty="0">
              <a:latin typeface="宋体" panose="02010600030101010101" pitchFamily="2" charset="-122"/>
            </a:endParaRPr>
          </a:p>
          <a:p>
            <a:pPr>
              <a:lnSpc>
                <a:spcPct val="150000"/>
              </a:lnSpc>
              <a:spcBef>
                <a:spcPct val="50000"/>
              </a:spcBef>
            </a:pPr>
            <a:r>
              <a:rPr lang="zh-CN" altLang="en-US" dirty="0">
                <a:latin typeface="宋体" panose="02010600030101010101" pitchFamily="2" charset="-122"/>
              </a:rPr>
              <a:t>（</a:t>
            </a:r>
            <a:r>
              <a:rPr lang="en-US" altLang="zh-CN" dirty="0"/>
              <a:t>4</a:t>
            </a:r>
            <a:r>
              <a:rPr lang="zh-CN" altLang="en-US" dirty="0">
                <a:latin typeface="宋体" panose="02010600030101010101" pitchFamily="2" charset="-122"/>
              </a:rPr>
              <a:t>）成本项目</a:t>
            </a:r>
            <a:endParaRPr lang="en-US" altLang="zh-CN" dirty="0">
              <a:latin typeface="宋体" panose="02010600030101010101" pitchFamily="2" charset="-122"/>
            </a:endParaRPr>
          </a:p>
          <a:p>
            <a:pPr>
              <a:lnSpc>
                <a:spcPct val="150000"/>
              </a:lnSpc>
            </a:pPr>
            <a:r>
              <a:rPr lang="zh-CN" altLang="en-US" dirty="0">
                <a:latin typeface="宋体" panose="02010600030101010101" pitchFamily="2" charset="-122"/>
              </a:rPr>
              <a:t> </a:t>
            </a:r>
            <a:r>
              <a:rPr lang="en-US" altLang="zh-CN" dirty="0">
                <a:latin typeface="宋体" panose="02010600030101010101" pitchFamily="2" charset="-122"/>
              </a:rPr>
              <a:t> </a:t>
            </a:r>
            <a:r>
              <a:rPr lang="zh-CN" altLang="en-US" dirty="0">
                <a:latin typeface="宋体" panose="02010600030101010101" pitchFamily="2" charset="-122"/>
              </a:rPr>
              <a:t>汽车运输成本项目分为车辆费用和营运间接费用。</a:t>
            </a:r>
            <a:endParaRPr lang="zh-CN" altLang="en-US" dirty="0">
              <a:latin typeface="宋体" panose="02010600030101010101" pitchFamily="2" charset="-122"/>
            </a:endParaRPr>
          </a:p>
          <a:p>
            <a:pPr>
              <a:lnSpc>
                <a:spcPct val="150000"/>
              </a:lnSpc>
            </a:pPr>
            <a:r>
              <a:rPr lang="zh-CN" altLang="en-US" dirty="0">
                <a:latin typeface="宋体" panose="02010600030101010101" pitchFamily="2" charset="-122"/>
              </a:rPr>
              <a:t>  </a:t>
            </a:r>
            <a:r>
              <a:rPr lang="en-US" altLang="en-US" dirty="0" smtClean="0"/>
              <a:t>①</a:t>
            </a:r>
            <a:r>
              <a:rPr lang="zh-CN" altLang="en-US" dirty="0">
                <a:latin typeface="宋体" panose="02010600030101010101" pitchFamily="2" charset="-122"/>
              </a:rPr>
              <a:t>车辆费用是指营运车辆从事运输生产所发生的各项费用。</a:t>
            </a:r>
            <a:endParaRPr lang="zh-CN" altLang="en-US" dirty="0">
              <a:latin typeface="宋体" panose="02010600030101010101" pitchFamily="2" charset="-122"/>
            </a:endParaRPr>
          </a:p>
          <a:p>
            <a:pPr>
              <a:lnSpc>
                <a:spcPct val="150000"/>
              </a:lnSpc>
            </a:pPr>
            <a:r>
              <a:rPr lang="zh-CN" altLang="en-US" dirty="0">
                <a:latin typeface="宋体" panose="02010600030101010101" pitchFamily="2" charset="-122"/>
              </a:rPr>
              <a:t>  </a:t>
            </a:r>
            <a:r>
              <a:rPr lang="en-US" altLang="en-US" dirty="0" smtClean="0"/>
              <a:t>②</a:t>
            </a:r>
            <a:r>
              <a:rPr lang="zh-CN" altLang="en-US" dirty="0">
                <a:latin typeface="宋体" panose="02010600030101010101" pitchFamily="2" charset="-122"/>
              </a:rPr>
              <a:t>营运间接费用是指在营运过程中发生的不能直接计入成本核算对象的各种费用。</a:t>
            </a:r>
            <a:endParaRPr lang="zh-CN" altLang="en-US" dirty="0">
              <a:latin typeface="宋体" panose="02010600030101010101" pitchFamily="2" charset="-122"/>
            </a:endParaRPr>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6.2.2</a:t>
            </a:r>
            <a:r>
              <a:rPr lang="zh-CN" altLang="en-US" b="1" dirty="0" smtClean="0"/>
              <a:t>汽车运输企业成本核算</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汽车运输企业成本核算的特点</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6.2.2</a:t>
            </a:r>
            <a:r>
              <a:rPr lang="zh-CN" altLang="en-US" b="1" dirty="0" smtClean="0"/>
              <a:t>汽车运输企业成本核算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汽车运输企业成本核算</a:t>
            </a:r>
            <a:endParaRPr lang="zh-CN" altLang="en-US" sz="2000" b="1" dirty="0">
              <a:solidFill>
                <a:schemeClr val="accent2">
                  <a:lumMod val="75000"/>
                </a:schemeClr>
              </a:solidFill>
            </a:endParaRPr>
          </a:p>
        </p:txBody>
      </p:sp>
      <p:sp>
        <p:nvSpPr>
          <p:cNvPr id="4" name="Text Box 3"/>
          <p:cNvSpPr txBox="1">
            <a:spLocks noChangeArrowheads="1"/>
          </p:cNvSpPr>
          <p:nvPr/>
        </p:nvSpPr>
        <p:spPr bwMode="auto">
          <a:xfrm>
            <a:off x="467544" y="2019443"/>
            <a:ext cx="7776344"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kumimoji="1" lang="en-US" altLang="zh-CN" dirty="0">
                <a:latin typeface="宋体" panose="02010600030101010101" pitchFamily="2" charset="-122"/>
              </a:rPr>
              <a:t>    </a:t>
            </a:r>
            <a:r>
              <a:rPr kumimoji="1" lang="zh-CN" altLang="en-US" dirty="0">
                <a:latin typeface="宋体" panose="02010600030101010101" pitchFamily="2" charset="-122"/>
              </a:rPr>
              <a:t>汽车运输总成本分为客车运输总成本、货车运输总成本和客货车运输综合总成本。汽车运输总成本除以运输周转量即为汽车运输单位成本。汽车运输成本包括车辆费用和营运间接费用。</a:t>
            </a:r>
            <a:endParaRPr kumimoji="1" lang="zh-CN" altLang="en-US" dirty="0">
              <a:latin typeface="宋体" panose="02010600030101010101" pitchFamily="2" charset="-122"/>
            </a:endParaRPr>
          </a:p>
        </p:txBody>
      </p:sp>
      <p:sp>
        <p:nvSpPr>
          <p:cNvPr id="5" name="Text Box 5"/>
          <p:cNvSpPr txBox="1">
            <a:spLocks noChangeArrowheads="1"/>
          </p:cNvSpPr>
          <p:nvPr/>
        </p:nvSpPr>
        <p:spPr bwMode="auto">
          <a:xfrm>
            <a:off x="426617" y="3337473"/>
            <a:ext cx="7817271" cy="3277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en-US" altLang="zh-CN" dirty="0">
                <a:latin typeface="宋体" panose="02010600030101010101" pitchFamily="2" charset="-122"/>
              </a:rPr>
              <a:t> </a:t>
            </a:r>
            <a:r>
              <a:rPr lang="zh-CN" altLang="en-US" dirty="0" smtClean="0">
                <a:latin typeface="宋体" panose="02010600030101010101" pitchFamily="2" charset="-122"/>
              </a:rPr>
              <a:t>（</a:t>
            </a:r>
            <a:r>
              <a:rPr lang="en-US" altLang="zh-CN" dirty="0"/>
              <a:t>1</a:t>
            </a:r>
            <a:r>
              <a:rPr lang="zh-CN" altLang="en-US" dirty="0">
                <a:latin typeface="宋体" panose="02010600030101010101" pitchFamily="2" charset="-122"/>
              </a:rPr>
              <a:t>）车辆费用的</a:t>
            </a:r>
            <a:r>
              <a:rPr lang="zh-CN" altLang="en-US" dirty="0" smtClean="0">
                <a:latin typeface="宋体" panose="02010600030101010101" pitchFamily="2" charset="-122"/>
              </a:rPr>
              <a:t>归集</a:t>
            </a:r>
            <a:endParaRPr lang="en-US" altLang="zh-CN" dirty="0" smtClean="0">
              <a:latin typeface="宋体" panose="02010600030101010101" pitchFamily="2" charset="-122"/>
            </a:endParaRPr>
          </a:p>
          <a:p>
            <a:pPr>
              <a:lnSpc>
                <a:spcPct val="150000"/>
              </a:lnSpc>
              <a:spcBef>
                <a:spcPct val="50000"/>
              </a:spcBef>
            </a:pPr>
            <a:r>
              <a:rPr lang="zh-CN" altLang="en-US" dirty="0">
                <a:latin typeface="宋体" panose="02010600030101010101" pitchFamily="2" charset="-122"/>
              </a:rPr>
              <a:t>汽车运输企业应按照不同的成本核算对象归集车辆费用。由于汽车运输企业一般以车别</a:t>
            </a:r>
            <a:r>
              <a:rPr lang="en-US" altLang="zh-CN" dirty="0">
                <a:latin typeface="宋体" panose="02010600030101010101" pitchFamily="2" charset="-122"/>
              </a:rPr>
              <a:t>(</a:t>
            </a:r>
            <a:r>
              <a:rPr lang="zh-CN" altLang="en-US" dirty="0">
                <a:latin typeface="宋体" panose="02010600030101010101" pitchFamily="2" charset="-122"/>
              </a:rPr>
              <a:t>客车、货车</a:t>
            </a:r>
            <a:r>
              <a:rPr lang="en-US" altLang="zh-CN" dirty="0">
                <a:latin typeface="宋体" panose="02010600030101010101" pitchFamily="2" charset="-122"/>
              </a:rPr>
              <a:t>)</a:t>
            </a:r>
            <a:r>
              <a:rPr lang="zh-CN" altLang="en-US" dirty="0">
                <a:latin typeface="宋体" panose="02010600030101010101" pitchFamily="2" charset="-122"/>
              </a:rPr>
              <a:t>或车型作为成本核算对象，因此，凡属于直接费用性质的车辆费用应直接计入客车或货车的成本，凡是客车、货车共同发生的车辆费用应分配后分别计入客车和货车的运输成本中去。所归集的车辆费用记入“劳务成本”科目，并按客车或货车设置车辆费用明细分类账。</a:t>
            </a:r>
            <a:endParaRPr lang="zh-CN" altLang="en-US" dirty="0">
              <a:latin typeface="宋体" panose="02010600030101010101" pitchFamily="2" charset="-122"/>
            </a:endParaRPr>
          </a:p>
          <a:p>
            <a:pPr>
              <a:lnSpc>
                <a:spcPct val="150000"/>
              </a:lnSpc>
              <a:spcBef>
                <a:spcPct val="50000"/>
              </a:spcBef>
            </a:pPr>
            <a:r>
              <a:rPr lang="zh-CN" altLang="en-US" dirty="0" smtClean="0">
                <a:latin typeface="宋体" panose="02010600030101010101" pitchFamily="2" charset="-122"/>
              </a:rPr>
              <a:t> </a:t>
            </a:r>
            <a:endParaRPr lang="zh-CN" altLang="en-US"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467544" y="2060848"/>
            <a:ext cx="7128792"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dirty="0" smtClean="0">
                <a:latin typeface="宋体" panose="02010600030101010101" pitchFamily="2" charset="-122"/>
              </a:rPr>
              <a:t>（</a:t>
            </a:r>
            <a:r>
              <a:rPr lang="en-US" altLang="zh-CN" dirty="0"/>
              <a:t>2</a:t>
            </a:r>
            <a:r>
              <a:rPr lang="zh-CN" altLang="en-US" dirty="0">
                <a:latin typeface="宋体" panose="02010600030101010101" pitchFamily="2" charset="-122"/>
              </a:rPr>
              <a:t>）营运间接费用的归集和</a:t>
            </a:r>
            <a:r>
              <a:rPr lang="zh-CN" altLang="en-US" dirty="0" smtClean="0">
                <a:latin typeface="宋体" panose="02010600030101010101" pitchFamily="2" charset="-122"/>
              </a:rPr>
              <a:t>分配</a:t>
            </a:r>
            <a:endParaRPr lang="en-US" altLang="zh-CN" dirty="0" smtClean="0">
              <a:latin typeface="宋体" panose="02010600030101010101" pitchFamily="2" charset="-122"/>
            </a:endParaRPr>
          </a:p>
          <a:p>
            <a:pPr>
              <a:lnSpc>
                <a:spcPct val="150000"/>
              </a:lnSpc>
              <a:spcBef>
                <a:spcPct val="50000"/>
              </a:spcBef>
            </a:pPr>
            <a:r>
              <a:rPr lang="zh-CN" altLang="en-US" dirty="0">
                <a:latin typeface="宋体" panose="02010600030101010101" pitchFamily="2" charset="-122"/>
              </a:rPr>
              <a:t>交通运输企业应按车队、车场归集各车队、车场为管理运输汽车和组织运输生产活动而发生的费用。由于这些费用不能直接计入客车、货车成本，因此，所发生的费用先归集计入“营运间接费用”科目。月终再按实际发生额，在客车、货车等各成本核算对象之间进行分配，一般可按客车、货车车辆费用比例或营运车日进行分配，并记入“劳务成本”科目</a:t>
            </a:r>
            <a:r>
              <a:rPr lang="zh-CN" altLang="en-US" dirty="0" smtClean="0">
                <a:latin typeface="宋体" panose="02010600030101010101" pitchFamily="2" charset="-122"/>
              </a:rPr>
              <a:t>。 </a:t>
            </a:r>
            <a:endParaRPr lang="zh-CN" altLang="en-US" dirty="0">
              <a:latin typeface="宋体" panose="02010600030101010101" pitchFamily="2" charset="-122"/>
            </a:endParaRPr>
          </a:p>
        </p:txBody>
      </p:sp>
      <p:sp>
        <p:nvSpPr>
          <p:cNvPr id="4"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6.2.2</a:t>
            </a:r>
            <a:r>
              <a:rPr lang="zh-CN" altLang="en-US" b="1" dirty="0" smtClean="0"/>
              <a:t>汽车运输企业成本核算</a:t>
            </a:r>
            <a:endParaRPr lang="zh-CN" altLang="en-US" b="1" dirty="0"/>
          </a:p>
        </p:txBody>
      </p:sp>
      <p:sp>
        <p:nvSpPr>
          <p:cNvPr id="5"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汽车运输企业成本核算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6.2.3</a:t>
            </a:r>
            <a:r>
              <a:rPr lang="zh-CN" altLang="en-US" b="1" dirty="0" smtClean="0"/>
              <a:t>水上运输企业成本核算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水上运输成本核算的特点</a:t>
            </a:r>
            <a:endParaRPr lang="zh-CN" altLang="en-US" sz="2000" b="1" dirty="0">
              <a:solidFill>
                <a:schemeClr val="accent2">
                  <a:lumMod val="75000"/>
                </a:schemeClr>
              </a:solidFill>
            </a:endParaRPr>
          </a:p>
        </p:txBody>
      </p:sp>
      <p:sp>
        <p:nvSpPr>
          <p:cNvPr id="5" name="Text Box 6"/>
          <p:cNvSpPr txBox="1">
            <a:spLocks noChangeArrowheads="1"/>
          </p:cNvSpPr>
          <p:nvPr/>
        </p:nvSpPr>
        <p:spPr bwMode="auto">
          <a:xfrm>
            <a:off x="496144" y="2060847"/>
            <a:ext cx="7688723"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000" dirty="0">
                <a:latin typeface="宋体" panose="02010600030101010101" pitchFamily="2" charset="-122"/>
              </a:rPr>
              <a:t> </a:t>
            </a:r>
            <a:r>
              <a:rPr lang="zh-CN" altLang="en-US" sz="2000" dirty="0" smtClean="0">
                <a:latin typeface="宋体" panose="02010600030101010101" pitchFamily="2" charset="-122"/>
              </a:rPr>
              <a:t>（</a:t>
            </a:r>
            <a:r>
              <a:rPr lang="en-US" altLang="zh-CN" sz="2000" dirty="0" smtClean="0">
                <a:latin typeface="宋体" panose="02010600030101010101" pitchFamily="2" charset="-122"/>
              </a:rPr>
              <a:t>1</a:t>
            </a:r>
            <a:r>
              <a:rPr lang="zh-CN" altLang="en-US" sz="2000" dirty="0" smtClean="0">
                <a:latin typeface="宋体" panose="02010600030101010101" pitchFamily="2" charset="-122"/>
              </a:rPr>
              <a:t>）</a:t>
            </a:r>
            <a:r>
              <a:rPr lang="en-US" altLang="zh-CN" sz="2000" dirty="0" smtClean="0">
                <a:latin typeface="宋体" panose="02010600030101010101" pitchFamily="2" charset="-122"/>
              </a:rPr>
              <a:t> </a:t>
            </a:r>
            <a:r>
              <a:rPr lang="zh-CN" altLang="en-US" sz="2000" dirty="0" smtClean="0">
                <a:latin typeface="宋体" panose="02010600030101010101" pitchFamily="2" charset="-122"/>
              </a:rPr>
              <a:t>成本核算对象</a:t>
            </a:r>
            <a:r>
              <a:rPr lang="en-US" altLang="zh-CN" sz="2000" dirty="0" smtClean="0">
                <a:latin typeface="宋体" panose="02010600030101010101" pitchFamily="2" charset="-122"/>
              </a:rPr>
              <a:t>  </a:t>
            </a:r>
            <a:endParaRPr lang="en-US" altLang="zh-CN" sz="2000" dirty="0" smtClean="0">
              <a:latin typeface="宋体" panose="02010600030101010101" pitchFamily="2" charset="-122"/>
            </a:endParaRPr>
          </a:p>
          <a:p>
            <a:pPr eaLnBrk="1" hangingPunct="1">
              <a:lnSpc>
                <a:spcPct val="150000"/>
              </a:lnSpc>
            </a:pPr>
            <a:r>
              <a:rPr lang="zh-CN" altLang="en-US" sz="2000" dirty="0" smtClean="0">
                <a:latin typeface="宋体" panose="02010600030101010101" pitchFamily="2" charset="-122"/>
              </a:rPr>
              <a:t>水上运输</a:t>
            </a:r>
            <a:r>
              <a:rPr lang="zh-CN" altLang="en-US" sz="2000" dirty="0">
                <a:latin typeface="宋体" panose="02010600030101010101" pitchFamily="2" charset="-122"/>
              </a:rPr>
              <a:t>企业以客、货运输业务作为成本核算对象，为加强成本管理，还必须分别以航线、航次、船舶类型</a:t>
            </a:r>
            <a:r>
              <a:rPr lang="en-US" altLang="zh-CN" sz="2000" dirty="0">
                <a:latin typeface="宋体" panose="02010600030101010101" pitchFamily="2" charset="-122"/>
              </a:rPr>
              <a:t>(</a:t>
            </a:r>
            <a:r>
              <a:rPr lang="zh-CN" altLang="en-US" sz="2000" dirty="0">
                <a:latin typeface="宋体" panose="02010600030101010101" pitchFamily="2" charset="-122"/>
              </a:rPr>
              <a:t>客轮、货轮、油轮、拖轮等</a:t>
            </a:r>
            <a:r>
              <a:rPr lang="en-US" altLang="zh-CN" sz="2000" dirty="0">
                <a:latin typeface="宋体" panose="02010600030101010101" pitchFamily="2" charset="-122"/>
              </a:rPr>
              <a:t>)</a:t>
            </a:r>
            <a:r>
              <a:rPr lang="zh-CN" altLang="en-US" sz="2000" dirty="0">
                <a:latin typeface="宋体" panose="02010600030101010101" pitchFamily="2" charset="-122"/>
              </a:rPr>
              <a:t>和单船作为成本核算对象。单船成本是基础，据此可以进一步计算客运成本、货运成本、航线成本和船舶类型成本，而将单船成本按航次进一步分解就可得出航次成本。</a:t>
            </a:r>
            <a:endParaRPr lang="zh-CN" altLang="en-US" sz="2000" dirty="0">
              <a:latin typeface="宋体" panose="02010600030101010101" pitchFamily="2" charset="-122"/>
            </a:endParaRPr>
          </a:p>
          <a:p>
            <a:pPr eaLnBrk="1" hangingPunct="1">
              <a:lnSpc>
                <a:spcPct val="150000"/>
              </a:lnSpc>
            </a:pPr>
            <a:r>
              <a:rPr lang="zh-CN" altLang="en-US" sz="2000" dirty="0" smtClean="0">
                <a:latin typeface="宋体" panose="02010600030101010101" pitchFamily="2" charset="-122"/>
              </a:rPr>
              <a:t>内河</a:t>
            </a:r>
            <a:r>
              <a:rPr lang="zh-CN" altLang="en-US" sz="2000" dirty="0">
                <a:latin typeface="宋体" panose="02010600030101010101" pitchFamily="2" charset="-122"/>
              </a:rPr>
              <a:t>运输企业由于航行时间较短，一般不以航次作为成本计算对象</a:t>
            </a:r>
            <a:r>
              <a:rPr lang="zh-CN" altLang="en-US" sz="2000" dirty="0" smtClean="0">
                <a:latin typeface="宋体" panose="02010600030101010101" pitchFamily="2" charset="-122"/>
              </a:rPr>
              <a:t>。</a:t>
            </a:r>
            <a:endParaRPr lang="en-US" altLang="zh-CN" sz="2000" dirty="0" smtClean="0">
              <a:latin typeface="宋体" panose="02010600030101010101" pitchFamily="2" charset="-122"/>
            </a:endParaRPr>
          </a:p>
          <a:p>
            <a:pPr eaLnBrk="1" hangingPunct="1">
              <a:lnSpc>
                <a:spcPct val="150000"/>
              </a:lnSpc>
            </a:pPr>
            <a:r>
              <a:rPr lang="zh-CN" altLang="en-US" sz="2000" dirty="0">
                <a:latin typeface="宋体" panose="02010600030101010101" pitchFamily="2" charset="-122"/>
              </a:rPr>
              <a:t>（</a:t>
            </a:r>
            <a:r>
              <a:rPr lang="en-US" altLang="zh-CN" sz="2000" dirty="0"/>
              <a:t>2</a:t>
            </a:r>
            <a:r>
              <a:rPr lang="zh-CN" altLang="en-US" sz="2000" dirty="0">
                <a:latin typeface="宋体" panose="02010600030101010101" pitchFamily="2" charset="-122"/>
              </a:rPr>
              <a:t>）成本核算</a:t>
            </a:r>
            <a:r>
              <a:rPr lang="zh-CN" altLang="en-US" sz="2000" dirty="0" smtClean="0">
                <a:latin typeface="宋体" panose="02010600030101010101" pitchFamily="2" charset="-122"/>
              </a:rPr>
              <a:t>期</a:t>
            </a:r>
            <a:endParaRPr lang="en-US" altLang="zh-CN" sz="2000" dirty="0" smtClean="0">
              <a:latin typeface="宋体" panose="02010600030101010101" pitchFamily="2" charset="-122"/>
            </a:endParaRPr>
          </a:p>
          <a:p>
            <a:pPr eaLnBrk="1" hangingPunct="1">
              <a:lnSpc>
                <a:spcPct val="150000"/>
              </a:lnSpc>
            </a:pPr>
            <a:r>
              <a:rPr lang="zh-CN" altLang="en-US" sz="2000" dirty="0">
                <a:latin typeface="宋体" panose="02010600030101010101" pitchFamily="2" charset="-122"/>
              </a:rPr>
              <a:t>水上运输企业可以按月、按季、按年核算成本。</a:t>
            </a:r>
            <a:endParaRPr lang="zh-CN" altLang="en-US" sz="2000" dirty="0">
              <a:latin typeface="宋体" panose="02010600030101010101" pitchFamily="2" charset="-122"/>
            </a:endParaRPr>
          </a:p>
          <a:p>
            <a:pPr eaLnBrk="1" hangingPunct="1">
              <a:lnSpc>
                <a:spcPct val="150000"/>
              </a:lnSpc>
            </a:pPr>
            <a:endParaRPr lang="zh-CN" altLang="en-US" sz="200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67585" y="2493010"/>
            <a:ext cx="6148705" cy="2279650"/>
            <a:chOff x="1456090" y="2375302"/>
            <a:chExt cx="7676515" cy="2279650"/>
          </a:xfrm>
        </p:grpSpPr>
        <p:sp>
          <p:nvSpPr>
            <p:cNvPr id="4" name="TextBox 3"/>
            <p:cNvSpPr txBox="1"/>
            <p:nvPr/>
          </p:nvSpPr>
          <p:spPr>
            <a:xfrm>
              <a:off x="1456090" y="2636922"/>
              <a:ext cx="7676515" cy="2018030"/>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0" algn="l">
                <a:lnSpc>
                  <a:spcPct val="100000"/>
                </a:lnSpc>
                <a:spcBef>
                  <a:spcPct val="0"/>
                </a:spcBef>
                <a:spcAft>
                  <a:spcPct val="35000"/>
                </a:spcAft>
              </a:pPr>
              <a:r>
                <a:rPr lang="zh-CN" altLang="en-US" sz="3200" b="1" dirty="0" smtClean="0">
                  <a:effectLst>
                    <a:outerShdw blurRad="38100" dist="38100" dir="2700000" algn="tl">
                      <a:srgbClr val="000000">
                        <a:alpha val="43137"/>
                      </a:srgbClr>
                    </a:outerShdw>
                  </a:effectLst>
                </a:rPr>
                <a:t>任务</a:t>
              </a:r>
              <a:r>
                <a:rPr lang="en-US" altLang="zh-CN" sz="3200" b="1" dirty="0" smtClean="0">
                  <a:effectLst>
                    <a:outerShdw blurRad="38100" dist="38100" dir="2700000" algn="tl">
                      <a:srgbClr val="000000">
                        <a:alpha val="43137"/>
                      </a:srgbClr>
                    </a:outerShdw>
                  </a:effectLst>
                </a:rPr>
                <a:t>6.1</a:t>
              </a:r>
              <a:r>
                <a:rPr lang="zh-CN" altLang="en-US" sz="3200" b="1" dirty="0" smtClean="0">
                  <a:effectLst>
                    <a:outerShdw blurRad="38100" dist="38100" dir="2700000" algn="tl">
                      <a:srgbClr val="000000">
                        <a:alpha val="43137"/>
                      </a:srgbClr>
                    </a:outerShdw>
                  </a:effectLst>
                </a:rPr>
                <a:t>  </a:t>
              </a:r>
              <a:r>
                <a:rPr lang="zh-CN" altLang="en-US" sz="3200" b="1" dirty="0" smtClean="0">
                  <a:solidFill>
                    <a:srgbClr val="002060"/>
                  </a:solidFill>
                  <a:sym typeface="+mn-ea"/>
                </a:rPr>
                <a:t>商品流通企业</a:t>
              </a:r>
              <a:endParaRPr lang="zh-CN" altLang="en-US" sz="3200" b="1" dirty="0" smtClean="0">
                <a:solidFill>
                  <a:srgbClr val="002060"/>
                </a:solidFill>
                <a:sym typeface="+mn-ea"/>
              </a:endParaRPr>
            </a:p>
            <a:p>
              <a:pPr lvl="0" algn="l">
                <a:lnSpc>
                  <a:spcPct val="100000"/>
                </a:lnSpc>
                <a:spcBef>
                  <a:spcPct val="0"/>
                </a:spcBef>
                <a:spcAft>
                  <a:spcPct val="35000"/>
                </a:spcAft>
              </a:pPr>
              <a:r>
                <a:rPr lang="zh-CN" altLang="en-US" sz="3200" b="1" dirty="0" smtClean="0">
                  <a:solidFill>
                    <a:srgbClr val="002060"/>
                  </a:solidFill>
                  <a:sym typeface="+mn-ea"/>
                </a:rPr>
                <a:t> </a:t>
              </a:r>
              <a:r>
                <a:rPr lang="en-US" altLang="zh-CN" sz="3200" b="1" dirty="0" smtClean="0">
                  <a:solidFill>
                    <a:srgbClr val="002060"/>
                  </a:solidFill>
                  <a:sym typeface="+mn-ea"/>
                </a:rPr>
                <a:t>            </a:t>
              </a:r>
              <a:r>
                <a:rPr lang="zh-CN" altLang="en-US" sz="3200" b="1" dirty="0" smtClean="0">
                  <a:solidFill>
                    <a:srgbClr val="002060"/>
                  </a:solidFill>
                  <a:sym typeface="+mn-ea"/>
                </a:rPr>
                <a:t>成本核算与管理</a:t>
              </a: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3793213" y="2375302"/>
              <a:ext cx="2060442" cy="52197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项目六</a:t>
              </a:r>
              <a:endParaRPr lang="zh-CN" altLang="en-US" sz="2800" b="1" dirty="0">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6.2.3</a:t>
            </a:r>
            <a:r>
              <a:rPr lang="zh-CN" altLang="en-US" b="1" dirty="0" smtClean="0"/>
              <a:t>水上运输企业成本核算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水上运输成本核算的特点</a:t>
            </a:r>
            <a:endParaRPr lang="zh-CN" altLang="en-US" sz="2000" b="1" dirty="0">
              <a:solidFill>
                <a:schemeClr val="accent2">
                  <a:lumMod val="75000"/>
                </a:schemeClr>
              </a:solidFill>
            </a:endParaRPr>
          </a:p>
        </p:txBody>
      </p:sp>
      <p:sp>
        <p:nvSpPr>
          <p:cNvPr id="4" name="Text Box 3"/>
          <p:cNvSpPr txBox="1">
            <a:spLocks noChangeArrowheads="1"/>
          </p:cNvSpPr>
          <p:nvPr/>
        </p:nvSpPr>
        <p:spPr bwMode="auto">
          <a:xfrm>
            <a:off x="426617" y="1916831"/>
            <a:ext cx="7704658"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50000"/>
              </a:spcBef>
            </a:pPr>
            <a:r>
              <a:rPr lang="zh-CN" altLang="en-US" dirty="0" smtClean="0">
                <a:latin typeface="宋体" panose="02010600030101010101" pitchFamily="2" charset="-122"/>
              </a:rPr>
              <a:t>（</a:t>
            </a:r>
            <a:r>
              <a:rPr lang="en-US" altLang="zh-CN" dirty="0"/>
              <a:t>3</a:t>
            </a:r>
            <a:r>
              <a:rPr lang="zh-CN" altLang="en-US" dirty="0">
                <a:latin typeface="宋体" panose="02010600030101010101" pitchFamily="2" charset="-122"/>
              </a:rPr>
              <a:t>）成本核算</a:t>
            </a:r>
            <a:r>
              <a:rPr lang="zh-CN" altLang="en-US" dirty="0" smtClean="0">
                <a:latin typeface="宋体" panose="02010600030101010101" pitchFamily="2" charset="-122"/>
              </a:rPr>
              <a:t>单位</a:t>
            </a:r>
            <a:endParaRPr lang="en-US" altLang="zh-CN" dirty="0" smtClean="0">
              <a:latin typeface="宋体" panose="02010600030101010101" pitchFamily="2" charset="-122"/>
            </a:endParaRPr>
          </a:p>
          <a:p>
            <a:pPr eaLnBrk="1" hangingPunct="1">
              <a:lnSpc>
                <a:spcPct val="150000"/>
              </a:lnSpc>
            </a:pPr>
            <a:r>
              <a:rPr lang="zh-CN" altLang="en-US" dirty="0">
                <a:latin typeface="宋体" panose="02010600030101010101" pitchFamily="2" charset="-122"/>
              </a:rPr>
              <a:t>沿海、远洋运输企业的成本核算单位是：客运成本以千人</a:t>
            </a:r>
            <a:r>
              <a:rPr lang="en-US" altLang="zh-CN" dirty="0">
                <a:latin typeface="宋体" panose="02010600030101010101" pitchFamily="2" charset="-122"/>
              </a:rPr>
              <a:t>·</a:t>
            </a:r>
            <a:r>
              <a:rPr lang="zh-CN" altLang="en-US" dirty="0">
                <a:latin typeface="宋体" panose="02010600030101010101" pitchFamily="2" charset="-122"/>
              </a:rPr>
              <a:t>海里为单位，货运成本以千吨</a:t>
            </a:r>
            <a:r>
              <a:rPr lang="en-US" altLang="zh-CN" dirty="0">
                <a:latin typeface="宋体" panose="02010600030101010101" pitchFamily="2" charset="-122"/>
              </a:rPr>
              <a:t>·</a:t>
            </a:r>
            <a:r>
              <a:rPr lang="zh-CN" altLang="en-US" dirty="0">
                <a:latin typeface="宋体" panose="02010600030101010101" pitchFamily="2" charset="-122"/>
              </a:rPr>
              <a:t>海里为单位，客货运输综合成本以千换算吨</a:t>
            </a:r>
            <a:r>
              <a:rPr lang="en-US" altLang="zh-CN" dirty="0">
                <a:latin typeface="宋体" panose="02010600030101010101" pitchFamily="2" charset="-122"/>
              </a:rPr>
              <a:t>·</a:t>
            </a:r>
            <a:r>
              <a:rPr lang="zh-CN" altLang="en-US" dirty="0">
                <a:latin typeface="宋体" panose="02010600030101010101" pitchFamily="2" charset="-122"/>
              </a:rPr>
              <a:t>海里为核算单位</a:t>
            </a:r>
            <a:r>
              <a:rPr lang="zh-CN" altLang="en-US" dirty="0" smtClean="0">
                <a:latin typeface="宋体" panose="02010600030101010101" pitchFamily="2" charset="-122"/>
              </a:rPr>
              <a:t>。    </a:t>
            </a:r>
            <a:endParaRPr lang="en-US" altLang="zh-CN" dirty="0" smtClean="0">
              <a:latin typeface="宋体" panose="02010600030101010101" pitchFamily="2" charset="-122"/>
            </a:endParaRPr>
          </a:p>
          <a:p>
            <a:pPr eaLnBrk="1" hangingPunct="1">
              <a:lnSpc>
                <a:spcPct val="150000"/>
              </a:lnSpc>
            </a:pPr>
            <a:r>
              <a:rPr lang="zh-CN" altLang="en-US" dirty="0" smtClean="0">
                <a:latin typeface="宋体" panose="02010600030101010101" pitchFamily="2" charset="-122"/>
              </a:rPr>
              <a:t>内河</a:t>
            </a:r>
            <a:r>
              <a:rPr lang="zh-CN" altLang="en-US" dirty="0">
                <a:latin typeface="宋体" panose="02010600030101010101" pitchFamily="2" charset="-122"/>
              </a:rPr>
              <a:t>运输企业的成本核算单位是：客运成本：千人</a:t>
            </a:r>
            <a:r>
              <a:rPr lang="en-US" altLang="zh-CN" dirty="0">
                <a:latin typeface="宋体" panose="02010600030101010101" pitchFamily="2" charset="-122"/>
              </a:rPr>
              <a:t>·</a:t>
            </a:r>
            <a:r>
              <a:rPr lang="zh-CN" altLang="en-US" dirty="0">
                <a:latin typeface="宋体" panose="02010600030101010101" pitchFamily="2" charset="-122"/>
              </a:rPr>
              <a:t>公里，货运成本：千吨</a:t>
            </a:r>
            <a:r>
              <a:rPr lang="en-US" altLang="zh-CN" dirty="0">
                <a:latin typeface="宋体" panose="02010600030101010101" pitchFamily="2" charset="-122"/>
              </a:rPr>
              <a:t>·</a:t>
            </a:r>
            <a:r>
              <a:rPr lang="zh-CN" altLang="en-US" dirty="0">
                <a:latin typeface="宋体" panose="02010600030101010101" pitchFamily="2" charset="-122"/>
              </a:rPr>
              <a:t>公里，客货运输综合成本：千换算吨</a:t>
            </a:r>
            <a:r>
              <a:rPr lang="en-US" altLang="zh-CN" dirty="0">
                <a:latin typeface="宋体" panose="02010600030101010101" pitchFamily="2" charset="-122"/>
              </a:rPr>
              <a:t>·</a:t>
            </a:r>
            <a:r>
              <a:rPr lang="zh-CN" altLang="en-US" dirty="0">
                <a:latin typeface="宋体" panose="02010600030101010101" pitchFamily="2" charset="-122"/>
              </a:rPr>
              <a:t>公里</a:t>
            </a:r>
            <a:r>
              <a:rPr lang="zh-CN" altLang="en-US" dirty="0" smtClean="0">
                <a:latin typeface="宋体" panose="02010600030101010101" pitchFamily="2" charset="-122"/>
              </a:rPr>
              <a:t>。</a:t>
            </a:r>
            <a:endParaRPr lang="en-US" altLang="zh-CN" dirty="0" smtClean="0">
              <a:latin typeface="宋体" panose="02010600030101010101" pitchFamily="2" charset="-122"/>
            </a:endParaRPr>
          </a:p>
          <a:p>
            <a:pPr eaLnBrk="1" hangingPunct="1">
              <a:lnSpc>
                <a:spcPct val="150000"/>
              </a:lnSpc>
            </a:pPr>
            <a:r>
              <a:rPr lang="zh-CN" altLang="en-US" dirty="0" smtClean="0">
                <a:latin typeface="宋体" panose="02010600030101010101" pitchFamily="2" charset="-122"/>
              </a:rPr>
              <a:t>（</a:t>
            </a:r>
            <a:r>
              <a:rPr lang="en-US" altLang="zh-CN" dirty="0"/>
              <a:t>4</a:t>
            </a:r>
            <a:r>
              <a:rPr lang="zh-CN" altLang="en-US" dirty="0">
                <a:latin typeface="宋体" panose="02010600030101010101" pitchFamily="2" charset="-122"/>
              </a:rPr>
              <a:t>）成本</a:t>
            </a:r>
            <a:r>
              <a:rPr lang="zh-CN" altLang="en-US" dirty="0" smtClean="0">
                <a:latin typeface="宋体" panose="02010600030101010101" pitchFamily="2" charset="-122"/>
              </a:rPr>
              <a:t>项目</a:t>
            </a:r>
            <a:endParaRPr lang="en-US" altLang="zh-CN" dirty="0" smtClean="0">
              <a:latin typeface="宋体" panose="02010600030101010101" pitchFamily="2" charset="-122"/>
            </a:endParaRPr>
          </a:p>
          <a:p>
            <a:pPr eaLnBrk="1" hangingPunct="1">
              <a:lnSpc>
                <a:spcPct val="150000"/>
              </a:lnSpc>
            </a:pPr>
            <a:r>
              <a:rPr lang="en-US" altLang="zh-CN" dirty="0">
                <a:latin typeface="宋体" panose="02010600030101010101" pitchFamily="2" charset="-122"/>
              </a:rPr>
              <a:t> </a:t>
            </a:r>
            <a:r>
              <a:rPr lang="en-US" altLang="zh-CN" dirty="0"/>
              <a:t>①</a:t>
            </a:r>
            <a:r>
              <a:rPr lang="zh-CN" altLang="en-US" dirty="0">
                <a:latin typeface="宋体" panose="02010600030101010101" pitchFamily="2" charset="-122"/>
              </a:rPr>
              <a:t>沿海、远洋运输企业的成本项目包括航次运行费用、船舶固定费用、集装箱固定费用、船舶租费和营运间接费用等项目。</a:t>
            </a:r>
            <a:endParaRPr lang="zh-CN" altLang="en-US" dirty="0">
              <a:latin typeface="宋体" panose="02010600030101010101" pitchFamily="2" charset="-122"/>
            </a:endParaRPr>
          </a:p>
          <a:p>
            <a:pPr eaLnBrk="1" hangingPunct="1">
              <a:lnSpc>
                <a:spcPct val="150000"/>
              </a:lnSpc>
            </a:pPr>
            <a:r>
              <a:rPr lang="zh-CN" altLang="en-US" dirty="0">
                <a:latin typeface="宋体" panose="02010600030101010101" pitchFamily="2" charset="-122"/>
              </a:rPr>
              <a:t> </a:t>
            </a:r>
            <a:r>
              <a:rPr lang="zh-CN" altLang="en-US" dirty="0" smtClean="0"/>
              <a:t>②</a:t>
            </a:r>
            <a:r>
              <a:rPr lang="zh-CN" altLang="en-US" dirty="0">
                <a:latin typeface="宋体" panose="02010600030101010101" pitchFamily="2" charset="-122"/>
              </a:rPr>
              <a:t>内河运输企业的成本项目一般包括船舶航行费用、船舶维护费用、集装箱固定费用、船租费用和营运间接费用。</a:t>
            </a:r>
            <a:r>
              <a:rPr lang="zh-CN" altLang="en-US" dirty="0" smtClean="0">
                <a:latin typeface="宋体" panose="02010600030101010101" pitchFamily="2" charset="-122"/>
              </a:rPr>
              <a:t> </a:t>
            </a:r>
            <a:endParaRPr lang="zh-CN" altLang="en-US" dirty="0">
              <a:latin typeface="宋体" panose="02010600030101010101" pitchFamily="2" charset="-122"/>
            </a:endParaRPr>
          </a:p>
          <a:p>
            <a:pPr eaLnBrk="1" hangingPunct="1">
              <a:lnSpc>
                <a:spcPct val="150000"/>
              </a:lnSpc>
            </a:pPr>
            <a:endParaRPr lang="zh-CN" altLang="en-US" dirty="0">
              <a:latin typeface="宋体" panose="02010600030101010101" pitchFamily="2" charset="-122"/>
            </a:endParaRPr>
          </a:p>
          <a:p>
            <a:pPr eaLnBrk="1" hangingPunct="1">
              <a:lnSpc>
                <a:spcPct val="150000"/>
              </a:lnSpc>
              <a:spcBef>
                <a:spcPct val="50000"/>
              </a:spcBef>
            </a:pPr>
            <a:endParaRPr lang="en-US" altLang="zh-CN" dirty="0" smtClean="0">
              <a:latin typeface="宋体" panose="02010600030101010101" pitchFamily="2" charset="-122"/>
            </a:endParaRPr>
          </a:p>
          <a:p>
            <a:pPr eaLnBrk="1" hangingPunct="1">
              <a:lnSpc>
                <a:spcPct val="150000"/>
              </a:lnSpc>
              <a:spcBef>
                <a:spcPct val="50000"/>
              </a:spcBef>
            </a:pPr>
            <a:r>
              <a:rPr lang="zh-CN" altLang="en-US" dirty="0" smtClean="0">
                <a:latin typeface="宋体" panose="02010600030101010101" pitchFamily="2" charset="-122"/>
              </a:rPr>
              <a:t> </a:t>
            </a:r>
            <a:endParaRPr lang="zh-CN" altLang="en-US"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6.2.3</a:t>
            </a:r>
            <a:r>
              <a:rPr lang="zh-CN" altLang="en-US" b="1" dirty="0" smtClean="0"/>
              <a:t>水上运输企业成本核算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水上运输企业的成本核算</a:t>
            </a:r>
            <a:endParaRPr lang="zh-CN" altLang="en-US" sz="2000" b="1" dirty="0">
              <a:solidFill>
                <a:schemeClr val="accent2">
                  <a:lumMod val="75000"/>
                </a:schemeClr>
              </a:solidFill>
            </a:endParaRPr>
          </a:p>
        </p:txBody>
      </p:sp>
      <p:sp>
        <p:nvSpPr>
          <p:cNvPr id="4" name="Text Box 3"/>
          <p:cNvSpPr txBox="1">
            <a:spLocks noChangeArrowheads="1"/>
          </p:cNvSpPr>
          <p:nvPr/>
        </p:nvSpPr>
        <p:spPr bwMode="auto">
          <a:xfrm>
            <a:off x="437407" y="1916831"/>
            <a:ext cx="80645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dirty="0" smtClean="0">
                <a:latin typeface="宋体" panose="02010600030101010101" pitchFamily="2" charset="-122"/>
              </a:rPr>
              <a:t>（</a:t>
            </a:r>
            <a:r>
              <a:rPr lang="en-US" altLang="zh-CN" dirty="0"/>
              <a:t>1</a:t>
            </a:r>
            <a:r>
              <a:rPr lang="zh-CN" altLang="en-US" dirty="0">
                <a:latin typeface="宋体" panose="02010600030101010101" pitchFamily="2" charset="-122"/>
              </a:rPr>
              <a:t>）沿海运输企业</a:t>
            </a:r>
            <a:r>
              <a:rPr lang="zh-CN" altLang="en-US" dirty="0" smtClean="0">
                <a:latin typeface="宋体" panose="02010600030101010101" pitchFamily="2" charset="-122"/>
              </a:rPr>
              <a:t>成本核算</a:t>
            </a:r>
            <a:endParaRPr lang="en-US" altLang="zh-CN" dirty="0" smtClean="0">
              <a:latin typeface="宋体" panose="02010600030101010101" pitchFamily="2" charset="-122"/>
            </a:endParaRPr>
          </a:p>
          <a:p>
            <a:pPr eaLnBrk="1" hangingPunct="1">
              <a:spcBef>
                <a:spcPct val="50000"/>
              </a:spcBef>
            </a:pPr>
            <a:r>
              <a:rPr lang="zh-CN" altLang="en-US" dirty="0">
                <a:latin typeface="宋体" panose="02010600030101010101" pitchFamily="2" charset="-122"/>
              </a:rPr>
              <a:t>沿海运输企业所发生的航次运行费用、船舶固定费用、船舶租费、集装箱固定费用和营运间接费用构成了沿海运输企业的运输总成本，运输总成本除以周转量即为单位成本</a:t>
            </a:r>
            <a:r>
              <a:rPr lang="zh-CN" altLang="en-US" dirty="0" smtClean="0">
                <a:latin typeface="宋体" panose="02010600030101010101" pitchFamily="2" charset="-122"/>
              </a:rPr>
              <a:t>。</a:t>
            </a:r>
            <a:endParaRPr lang="en-US" altLang="zh-CN" dirty="0" smtClean="0">
              <a:latin typeface="宋体" panose="02010600030101010101" pitchFamily="2" charset="-122"/>
            </a:endParaRPr>
          </a:p>
          <a:p>
            <a:pPr eaLnBrk="1" hangingPunct="1">
              <a:spcBef>
                <a:spcPct val="50000"/>
              </a:spcBef>
            </a:pPr>
            <a:r>
              <a:rPr lang="en-US" altLang="zh-CN" dirty="0"/>
              <a:t>①</a:t>
            </a:r>
            <a:r>
              <a:rPr lang="zh-CN" altLang="en-US" dirty="0">
                <a:latin typeface="宋体" panose="02010600030101010101" pitchFamily="2" charset="-122"/>
              </a:rPr>
              <a:t>航次运行费用、船舶固定费用和船舶租费的归集。沿海运输企业所发生的这三项费用是在“运输支出”科目中进行核算的，并按各成本核算对象进行归集，即按客运、货运、单船和船舶类型进行归集。所发生的费用能直接分清客运和货运的，应直接分别计入客运成本和货运成本，凡不能直接计入客运、货运的共同性费用，应采用一定的方法分配计入客运和货运成本</a:t>
            </a:r>
            <a:r>
              <a:rPr lang="zh-CN" altLang="en-US" dirty="0" smtClean="0">
                <a:latin typeface="宋体" panose="02010600030101010101" pitchFamily="2" charset="-122"/>
              </a:rPr>
              <a:t>。</a:t>
            </a:r>
            <a:endParaRPr lang="en-US" altLang="zh-CN" dirty="0" smtClean="0">
              <a:latin typeface="宋体" panose="02010600030101010101" pitchFamily="2" charset="-122"/>
            </a:endParaRPr>
          </a:p>
          <a:p>
            <a:pPr eaLnBrk="1" hangingPunct="1"/>
            <a:r>
              <a:rPr lang="zh-CN" altLang="en-US" dirty="0">
                <a:latin typeface="宋体" panose="02010600030101010101" pitchFamily="2" charset="-122"/>
              </a:rPr>
              <a:t>其分配方法有以下几种：</a:t>
            </a:r>
            <a:endParaRPr lang="zh-CN" altLang="en-US" dirty="0">
              <a:latin typeface="宋体" panose="02010600030101010101" pitchFamily="2" charset="-122"/>
            </a:endParaRPr>
          </a:p>
          <a:p>
            <a:pPr eaLnBrk="1" hangingPunct="1"/>
            <a:r>
              <a:rPr lang="zh-CN" altLang="en-US" dirty="0">
                <a:latin typeface="宋体" panose="02010600030101010101" pitchFamily="2" charset="-122"/>
              </a:rPr>
              <a:t>    第一种：按客、货轮核定的客、货定额收入的比例分配。</a:t>
            </a:r>
            <a:endParaRPr lang="zh-CN" altLang="en-US" dirty="0">
              <a:latin typeface="宋体" panose="02010600030101010101" pitchFamily="2" charset="-122"/>
            </a:endParaRPr>
          </a:p>
          <a:p>
            <a:pPr eaLnBrk="1" hangingPunct="1"/>
            <a:r>
              <a:rPr lang="zh-CN" altLang="en-US" dirty="0">
                <a:latin typeface="宋体" panose="02010600030101010101" pitchFamily="2" charset="-122"/>
              </a:rPr>
              <a:t>    第二种：按客、货轮核定的客位定额人</a:t>
            </a:r>
            <a:r>
              <a:rPr lang="en-US" altLang="zh-CN" dirty="0">
                <a:latin typeface="宋体" panose="02010600030101010101" pitchFamily="2" charset="-122"/>
              </a:rPr>
              <a:t>·</a:t>
            </a:r>
            <a:r>
              <a:rPr lang="zh-CN" altLang="en-US" dirty="0">
                <a:latin typeface="宋体" panose="02010600030101010101" pitchFamily="2" charset="-122"/>
              </a:rPr>
              <a:t>天和载货定额吨</a:t>
            </a:r>
            <a:r>
              <a:rPr lang="en-US" altLang="zh-CN" dirty="0">
                <a:latin typeface="宋体" panose="02010600030101010101" pitchFamily="2" charset="-122"/>
              </a:rPr>
              <a:t>·</a:t>
            </a:r>
            <a:r>
              <a:rPr lang="zh-CN" altLang="en-US" dirty="0">
                <a:latin typeface="宋体" panose="02010600030101010101" pitchFamily="2" charset="-122"/>
              </a:rPr>
              <a:t>天的比例分配，以一个铺位</a:t>
            </a:r>
            <a:r>
              <a:rPr lang="en-US" altLang="zh-CN" dirty="0">
                <a:latin typeface="宋体" panose="02010600030101010101" pitchFamily="2" charset="-122"/>
              </a:rPr>
              <a:t>·</a:t>
            </a:r>
            <a:r>
              <a:rPr lang="zh-CN" altLang="en-US" dirty="0">
                <a:latin typeface="宋体" panose="02010600030101010101" pitchFamily="2" charset="-122"/>
              </a:rPr>
              <a:t>人</a:t>
            </a:r>
            <a:r>
              <a:rPr lang="en-US" altLang="zh-CN" dirty="0">
                <a:latin typeface="宋体" panose="02010600030101010101" pitchFamily="2" charset="-122"/>
              </a:rPr>
              <a:t>·</a:t>
            </a:r>
            <a:r>
              <a:rPr lang="zh-CN" altLang="en-US" dirty="0">
                <a:latin typeface="宋体" panose="02010600030101010101" pitchFamily="2" charset="-122"/>
              </a:rPr>
              <a:t>天或三个座位</a:t>
            </a:r>
            <a:r>
              <a:rPr lang="en-US" altLang="zh-CN" dirty="0">
                <a:latin typeface="宋体" panose="02010600030101010101" pitchFamily="2" charset="-122"/>
              </a:rPr>
              <a:t>·</a:t>
            </a:r>
            <a:r>
              <a:rPr lang="zh-CN" altLang="en-US" dirty="0">
                <a:latin typeface="宋体" panose="02010600030101010101" pitchFamily="2" charset="-122"/>
              </a:rPr>
              <a:t>人</a:t>
            </a:r>
            <a:r>
              <a:rPr lang="en-US" altLang="zh-CN" dirty="0">
                <a:latin typeface="宋体" panose="02010600030101010101" pitchFamily="2" charset="-122"/>
              </a:rPr>
              <a:t>·</a:t>
            </a:r>
            <a:r>
              <a:rPr lang="zh-CN" altLang="en-US" dirty="0">
                <a:latin typeface="宋体" panose="02010600030101010101" pitchFamily="2" charset="-122"/>
              </a:rPr>
              <a:t>天等于一个吨</a:t>
            </a:r>
            <a:r>
              <a:rPr lang="en-US" altLang="zh-CN" dirty="0">
                <a:latin typeface="宋体" panose="02010600030101010101" pitchFamily="2" charset="-122"/>
              </a:rPr>
              <a:t>·</a:t>
            </a:r>
            <a:r>
              <a:rPr lang="zh-CN" altLang="en-US" dirty="0">
                <a:latin typeface="宋体" panose="02010600030101010101" pitchFamily="2" charset="-122"/>
              </a:rPr>
              <a:t>天计算。</a:t>
            </a:r>
            <a:endParaRPr lang="zh-CN" altLang="en-US" dirty="0">
              <a:latin typeface="宋体" panose="02010600030101010101" pitchFamily="2" charset="-122"/>
            </a:endParaRPr>
          </a:p>
          <a:p>
            <a:pPr eaLnBrk="1" hangingPunct="1"/>
            <a:r>
              <a:rPr lang="zh-CN" altLang="en-US" dirty="0">
                <a:latin typeface="宋体" panose="02010600030101010101" pitchFamily="2" charset="-122"/>
              </a:rPr>
              <a:t>    第三种：按客位和货运所占船舱容积的比例分配。</a:t>
            </a:r>
            <a:endParaRPr lang="zh-CN" altLang="en-US" dirty="0">
              <a:latin typeface="宋体" panose="02010600030101010101" pitchFamily="2" charset="-122"/>
            </a:endParaRPr>
          </a:p>
          <a:p>
            <a:pPr eaLnBrk="1" hangingPunct="1"/>
            <a:r>
              <a:rPr lang="zh-CN" altLang="en-US" dirty="0">
                <a:latin typeface="宋体" panose="02010600030101010101" pitchFamily="2" charset="-122"/>
              </a:rPr>
              <a:t>    第四种：按客、货轮实际完成的客、货运换算周转量的比例分配</a:t>
            </a:r>
            <a:r>
              <a:rPr lang="zh-CN" altLang="en-US" dirty="0" smtClean="0">
                <a:latin typeface="宋体" panose="02010600030101010101" pitchFamily="2" charset="-122"/>
              </a:rPr>
              <a:t>。</a:t>
            </a:r>
            <a:endParaRPr lang="zh-CN" altLang="en-US"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6.2.3</a:t>
            </a:r>
            <a:r>
              <a:rPr lang="zh-CN" altLang="en-US" b="1" dirty="0" smtClean="0"/>
              <a:t>水上运输企业成本核算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水上运输企业的成本核算</a:t>
            </a:r>
            <a:endParaRPr lang="zh-CN" altLang="en-US" sz="2000" b="1" dirty="0">
              <a:solidFill>
                <a:schemeClr val="accent2">
                  <a:lumMod val="75000"/>
                </a:schemeClr>
              </a:solidFill>
            </a:endParaRPr>
          </a:p>
        </p:txBody>
      </p:sp>
      <p:sp>
        <p:nvSpPr>
          <p:cNvPr id="4" name="Text Box 4"/>
          <p:cNvSpPr txBox="1">
            <a:spLocks noChangeArrowheads="1"/>
          </p:cNvSpPr>
          <p:nvPr/>
        </p:nvSpPr>
        <p:spPr bwMode="auto">
          <a:xfrm>
            <a:off x="496269" y="1946243"/>
            <a:ext cx="7780437" cy="3000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dirty="0" smtClean="0">
                <a:latin typeface="宋体" panose="02010600030101010101" pitchFamily="2" charset="-122"/>
              </a:rPr>
              <a:t>（</a:t>
            </a:r>
            <a:r>
              <a:rPr lang="en-US" altLang="zh-CN" dirty="0" smtClean="0">
                <a:latin typeface="宋体" panose="02010600030101010101" pitchFamily="2" charset="-122"/>
              </a:rPr>
              <a:t>1</a:t>
            </a:r>
            <a:r>
              <a:rPr lang="zh-CN" altLang="en-US" dirty="0">
                <a:latin typeface="宋体" panose="02010600030101010101" pitchFamily="2" charset="-122"/>
              </a:rPr>
              <a:t>）</a:t>
            </a:r>
            <a:r>
              <a:rPr lang="zh-CN" altLang="en-US" dirty="0" smtClean="0">
                <a:latin typeface="宋体" panose="02010600030101010101" pitchFamily="2" charset="-122"/>
              </a:rPr>
              <a:t>沿海</a:t>
            </a:r>
            <a:r>
              <a:rPr lang="zh-CN" altLang="en-US" dirty="0">
                <a:latin typeface="宋体" panose="02010600030101010101" pitchFamily="2" charset="-122"/>
              </a:rPr>
              <a:t>运输企业</a:t>
            </a:r>
            <a:r>
              <a:rPr lang="zh-CN" altLang="en-US" dirty="0" smtClean="0">
                <a:latin typeface="宋体" panose="02010600030101010101" pitchFamily="2" charset="-122"/>
              </a:rPr>
              <a:t>成本核算</a:t>
            </a:r>
            <a:endParaRPr lang="en-US" altLang="zh-CN" dirty="0" smtClean="0">
              <a:latin typeface="宋体" panose="02010600030101010101" pitchFamily="2" charset="-122"/>
            </a:endParaRPr>
          </a:p>
          <a:p>
            <a:pPr eaLnBrk="1" hangingPunct="1">
              <a:lnSpc>
                <a:spcPct val="150000"/>
              </a:lnSpc>
              <a:spcBef>
                <a:spcPct val="50000"/>
              </a:spcBef>
            </a:pPr>
            <a:r>
              <a:rPr lang="en-US" altLang="zh-CN" dirty="0"/>
              <a:t>②</a:t>
            </a:r>
            <a:r>
              <a:rPr lang="zh-CN" altLang="en-US" dirty="0">
                <a:latin typeface="宋体" panose="02010600030101010101" pitchFamily="2" charset="-122"/>
              </a:rPr>
              <a:t>集装箱固定费用和营运间接费用的归集和分配。沿海运输企业所发生的这两项费用是先通过“集装箱固定费用”和“营运间接费用”两科目进行归集，月末将所归集的集装箱固定费用和营运间接费用采用一定的方法进行分配转入“运输支出”科目，并计入各成本计算对象。可按船舶数、船舶吨位、营运吨天数或船舶费用进行分配。</a:t>
            </a:r>
            <a:endParaRPr lang="zh-CN" altLang="en-US" dirty="0">
              <a:latin typeface="宋体" panose="02010600030101010101" pitchFamily="2" charset="-122"/>
            </a:endParaRPr>
          </a:p>
          <a:p>
            <a:pPr eaLnBrk="1" hangingPunct="1">
              <a:spcBef>
                <a:spcPct val="50000"/>
              </a:spcBef>
            </a:pPr>
            <a:endParaRPr lang="zh-CN" altLang="en-US" dirty="0">
              <a:latin typeface="宋体" panose="02010600030101010101"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6.2.3</a:t>
            </a:r>
            <a:r>
              <a:rPr lang="zh-CN" altLang="en-US" b="1" dirty="0" smtClean="0"/>
              <a:t>水上运输企业成本核算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水上运输企业的成本核算</a:t>
            </a:r>
            <a:endParaRPr lang="zh-CN" altLang="en-US" sz="2000" b="1" dirty="0">
              <a:solidFill>
                <a:schemeClr val="accent2">
                  <a:lumMod val="75000"/>
                </a:schemeClr>
              </a:solidFill>
            </a:endParaRPr>
          </a:p>
        </p:txBody>
      </p:sp>
      <p:sp>
        <p:nvSpPr>
          <p:cNvPr id="5" name="Text Box 5"/>
          <p:cNvSpPr txBox="1">
            <a:spLocks noChangeArrowheads="1"/>
          </p:cNvSpPr>
          <p:nvPr/>
        </p:nvSpPr>
        <p:spPr bwMode="auto">
          <a:xfrm>
            <a:off x="321419" y="2273166"/>
            <a:ext cx="82089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dirty="0">
                <a:latin typeface="宋体" panose="02010600030101010101" pitchFamily="2" charset="-122"/>
              </a:rPr>
              <a:t>    </a:t>
            </a:r>
            <a:endParaRPr lang="zh-CN" altLang="en-US" dirty="0">
              <a:latin typeface="宋体" panose="02010600030101010101" pitchFamily="2" charset="-122"/>
            </a:endParaRPr>
          </a:p>
        </p:txBody>
      </p:sp>
      <p:sp>
        <p:nvSpPr>
          <p:cNvPr id="6" name="Text Box 6"/>
          <p:cNvSpPr txBox="1">
            <a:spLocks noChangeArrowheads="1"/>
          </p:cNvSpPr>
          <p:nvPr/>
        </p:nvSpPr>
        <p:spPr bwMode="auto">
          <a:xfrm>
            <a:off x="426617" y="2060848"/>
            <a:ext cx="7596336"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50000"/>
              </a:spcBef>
            </a:pPr>
            <a:r>
              <a:rPr lang="zh-CN" altLang="en-US" dirty="0" smtClean="0">
                <a:latin typeface="宋体" panose="02010600030101010101" pitchFamily="2" charset="-122"/>
              </a:rPr>
              <a:t>（</a:t>
            </a:r>
            <a:r>
              <a:rPr lang="en-US" altLang="zh-CN" dirty="0"/>
              <a:t>2</a:t>
            </a:r>
            <a:r>
              <a:rPr lang="zh-CN" altLang="en-US" dirty="0">
                <a:latin typeface="宋体" panose="02010600030101010101" pitchFamily="2" charset="-122"/>
              </a:rPr>
              <a:t>）远洋运输企业</a:t>
            </a:r>
            <a:r>
              <a:rPr lang="zh-CN" altLang="en-US" dirty="0" smtClean="0">
                <a:latin typeface="宋体" panose="02010600030101010101" pitchFamily="2" charset="-122"/>
              </a:rPr>
              <a:t>成本核算</a:t>
            </a:r>
            <a:endParaRPr lang="en-US" altLang="zh-CN" dirty="0" smtClean="0">
              <a:latin typeface="宋体" panose="02010600030101010101" pitchFamily="2" charset="-122"/>
            </a:endParaRPr>
          </a:p>
          <a:p>
            <a:pPr eaLnBrk="1" hangingPunct="1">
              <a:lnSpc>
                <a:spcPct val="150000"/>
              </a:lnSpc>
            </a:pPr>
            <a:r>
              <a:rPr lang="en-US" altLang="en-US" dirty="0"/>
              <a:t>①</a:t>
            </a:r>
            <a:r>
              <a:rPr lang="zh-CN" altLang="en-US" dirty="0">
                <a:latin typeface="宋体" panose="02010600030101010101" pitchFamily="2" charset="-122"/>
              </a:rPr>
              <a:t>航次运行费用的归集。航次运行费用应按单船分航次在“运输支出”科目中进行归集</a:t>
            </a:r>
            <a:r>
              <a:rPr lang="zh-CN" altLang="en-US" dirty="0" smtClean="0">
                <a:latin typeface="宋体" panose="02010600030101010101" pitchFamily="2" charset="-122"/>
              </a:rPr>
              <a:t>。 </a:t>
            </a:r>
            <a:endParaRPr lang="en-US" altLang="zh-CN" dirty="0" smtClean="0">
              <a:latin typeface="宋体" panose="02010600030101010101" pitchFamily="2" charset="-122"/>
            </a:endParaRPr>
          </a:p>
          <a:p>
            <a:pPr eaLnBrk="1" hangingPunct="1">
              <a:lnSpc>
                <a:spcPct val="150000"/>
              </a:lnSpc>
            </a:pPr>
            <a:r>
              <a:rPr lang="en-US" altLang="en-US" dirty="0" smtClean="0"/>
              <a:t>②</a:t>
            </a:r>
            <a:r>
              <a:rPr lang="zh-CN" altLang="en-US" dirty="0">
                <a:latin typeface="宋体" panose="02010600030101010101" pitchFamily="2" charset="-122"/>
              </a:rPr>
              <a:t>航次间接费用。航次间接费用是指集装箱固定费用、船舶固定费用和营运间接费用。企业所发生的航次间接费用先在“集装箱固定费用”、“船舶固定费用”、“营运间接费用”科目中进行归集，月末再按一定的方法进行分摊，记入“运输支出”科目，并计入各个航次成本中去。航次间接费用的分配方法参照沿海运输成本计算</a:t>
            </a:r>
            <a:r>
              <a:rPr lang="zh-CN" altLang="en-US" dirty="0" smtClean="0">
                <a:latin typeface="宋体" panose="02010600030101010101" pitchFamily="2" charset="-122"/>
              </a:rPr>
              <a:t>。</a:t>
            </a:r>
            <a:endParaRPr lang="en-US" altLang="zh-CN" dirty="0" smtClean="0">
              <a:latin typeface="宋体" panose="02010600030101010101" pitchFamily="2" charset="-122"/>
            </a:endParaRPr>
          </a:p>
          <a:p>
            <a:pPr eaLnBrk="1" hangingPunct="1">
              <a:lnSpc>
                <a:spcPct val="150000"/>
              </a:lnSpc>
            </a:pPr>
            <a:r>
              <a:rPr lang="zh-CN" altLang="en-US" dirty="0">
                <a:latin typeface="宋体" panose="02010600030101010101" pitchFamily="2" charset="-122"/>
              </a:rPr>
              <a:t>（</a:t>
            </a:r>
            <a:r>
              <a:rPr lang="en-US" altLang="zh-CN" dirty="0"/>
              <a:t>3</a:t>
            </a:r>
            <a:r>
              <a:rPr lang="zh-CN" altLang="en-US" dirty="0">
                <a:latin typeface="宋体" panose="02010600030101010101" pitchFamily="2" charset="-122"/>
              </a:rPr>
              <a:t>）内河运输企业</a:t>
            </a:r>
            <a:r>
              <a:rPr lang="zh-CN" altLang="en-US" dirty="0" smtClean="0">
                <a:latin typeface="宋体" panose="02010600030101010101" pitchFamily="2" charset="-122"/>
              </a:rPr>
              <a:t>成本核算</a:t>
            </a:r>
            <a:endParaRPr lang="en-US" altLang="zh-CN" dirty="0" smtClean="0">
              <a:latin typeface="宋体" panose="02010600030101010101" pitchFamily="2" charset="-122"/>
            </a:endParaRPr>
          </a:p>
          <a:p>
            <a:pPr eaLnBrk="1" hangingPunct="1">
              <a:lnSpc>
                <a:spcPct val="150000"/>
              </a:lnSpc>
            </a:pPr>
            <a:r>
              <a:rPr lang="zh-CN" altLang="en-US" dirty="0">
                <a:latin typeface="宋体" panose="02010600030101010101" pitchFamily="2" charset="-122"/>
              </a:rPr>
              <a:t>其总成本和单位成本的计算与沿海运输企业的成本计算基本相同</a:t>
            </a:r>
            <a:r>
              <a:rPr lang="zh-CN" altLang="en-US" dirty="0" smtClean="0">
                <a:latin typeface="宋体" panose="02010600030101010101" pitchFamily="2" charset="-122"/>
              </a:rPr>
              <a:t>。  </a:t>
            </a:r>
            <a:endParaRPr lang="zh-CN" altLang="en-US" dirty="0">
              <a:latin typeface="宋体" panose="02010600030101010101" pitchFamily="2" charset="-122"/>
            </a:endParaRPr>
          </a:p>
        </p:txBody>
      </p:sp>
      <p:sp>
        <p:nvSpPr>
          <p:cNvPr id="8" name="Text Box 8"/>
          <p:cNvSpPr txBox="1">
            <a:spLocks noChangeArrowheads="1"/>
          </p:cNvSpPr>
          <p:nvPr/>
        </p:nvSpPr>
        <p:spPr bwMode="auto">
          <a:xfrm>
            <a:off x="32494" y="6305416"/>
            <a:ext cx="41767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dirty="0">
                <a:latin typeface="宋体" panose="02010600030101010101" pitchFamily="2" charset="-122"/>
              </a:rPr>
              <a:t>    </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6.2.3</a:t>
            </a:r>
            <a:r>
              <a:rPr lang="zh-CN" altLang="en-US" b="1" dirty="0" smtClean="0"/>
              <a:t>港口业务成本核算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港口业务成本核算的特点</a:t>
            </a:r>
            <a:endParaRPr lang="zh-CN" altLang="en-US" sz="2000" b="1" dirty="0">
              <a:solidFill>
                <a:schemeClr val="accent2">
                  <a:lumMod val="75000"/>
                </a:schemeClr>
              </a:solidFill>
            </a:endParaRPr>
          </a:p>
        </p:txBody>
      </p:sp>
      <p:sp>
        <p:nvSpPr>
          <p:cNvPr id="4" name="Text Box 4"/>
          <p:cNvSpPr txBox="1">
            <a:spLocks noChangeArrowheads="1"/>
          </p:cNvSpPr>
          <p:nvPr/>
        </p:nvSpPr>
        <p:spPr bwMode="auto">
          <a:xfrm>
            <a:off x="287648" y="2028885"/>
            <a:ext cx="80645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1600" dirty="0">
                <a:latin typeface="宋体" panose="02010600030101010101" pitchFamily="2" charset="-122"/>
              </a:rPr>
              <a:t>    </a:t>
            </a:r>
            <a:r>
              <a:rPr lang="zh-CN" altLang="en-US" sz="1600" dirty="0"/>
              <a:t>（</a:t>
            </a:r>
            <a:r>
              <a:rPr lang="en-US" altLang="zh-CN" sz="1600" dirty="0"/>
              <a:t>1</a:t>
            </a:r>
            <a:r>
              <a:rPr lang="zh-CN" altLang="en-US" sz="1600" dirty="0"/>
              <a:t>）</a:t>
            </a:r>
            <a:r>
              <a:rPr lang="zh-CN" altLang="en-US" sz="1600" dirty="0">
                <a:latin typeface="宋体" panose="02010600030101010101" pitchFamily="2" charset="-122"/>
              </a:rPr>
              <a:t>成本核算对象 </a:t>
            </a:r>
            <a:endParaRPr lang="zh-CN" altLang="en-US" sz="1600" dirty="0">
              <a:latin typeface="宋体" panose="02010600030101010101" pitchFamily="2" charset="-122"/>
            </a:endParaRPr>
          </a:p>
        </p:txBody>
      </p:sp>
      <p:sp>
        <p:nvSpPr>
          <p:cNvPr id="5" name="Text Box 5"/>
          <p:cNvSpPr txBox="1">
            <a:spLocks noChangeArrowheads="1"/>
          </p:cNvSpPr>
          <p:nvPr/>
        </p:nvSpPr>
        <p:spPr bwMode="auto">
          <a:xfrm>
            <a:off x="503548" y="2389247"/>
            <a:ext cx="8208962"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latin typeface="宋体" panose="02010600030101010101" pitchFamily="2" charset="-122"/>
              </a:rPr>
              <a:t>    </a:t>
            </a:r>
            <a:r>
              <a:rPr lang="zh-CN" altLang="en-US" sz="1600">
                <a:latin typeface="宋体" panose="02010600030101010101" pitchFamily="2" charset="-122"/>
              </a:rPr>
              <a:t>港口企业的成本核算对象为港口的货物装卸业务和堆存业务，其成本核算就是计算装卸业务的成本和堆存业务的成本。装卸业务成本可以以主要货种</a:t>
            </a:r>
            <a:r>
              <a:rPr lang="en-US" altLang="zh-CN" sz="1600">
                <a:latin typeface="宋体" panose="02010600030101010101" pitchFamily="2" charset="-122"/>
              </a:rPr>
              <a:t>(</a:t>
            </a:r>
            <a:r>
              <a:rPr lang="zh-CN" altLang="en-US" sz="1600">
                <a:latin typeface="宋体" panose="02010600030101010101" pitchFamily="2" charset="-122"/>
              </a:rPr>
              <a:t>煤、矿、石油、木材等</a:t>
            </a:r>
            <a:r>
              <a:rPr lang="en-US" altLang="zh-CN" sz="1600">
                <a:latin typeface="宋体" panose="02010600030101010101" pitchFamily="2" charset="-122"/>
              </a:rPr>
              <a:t>)</a:t>
            </a:r>
            <a:r>
              <a:rPr lang="zh-CN" altLang="en-US" sz="1600">
                <a:latin typeface="宋体" panose="02010600030101010101" pitchFamily="2" charset="-122"/>
              </a:rPr>
              <a:t>和责任部门</a:t>
            </a:r>
            <a:r>
              <a:rPr lang="en-US" altLang="zh-CN" sz="1600">
                <a:latin typeface="宋体" panose="02010600030101010101" pitchFamily="2" charset="-122"/>
              </a:rPr>
              <a:t>(</a:t>
            </a:r>
            <a:r>
              <a:rPr lang="zh-CN" altLang="en-US" sz="1600">
                <a:latin typeface="宋体" panose="02010600030101010101" pitchFamily="2" charset="-122"/>
              </a:rPr>
              <a:t>装卸队等</a:t>
            </a:r>
            <a:r>
              <a:rPr lang="en-US" altLang="zh-CN" sz="1600">
                <a:latin typeface="宋体" panose="02010600030101010101" pitchFamily="2" charset="-122"/>
              </a:rPr>
              <a:t>)</a:t>
            </a:r>
            <a:r>
              <a:rPr lang="zh-CN" altLang="en-US" sz="1600">
                <a:latin typeface="宋体" panose="02010600030101010101" pitchFamily="2" charset="-122"/>
              </a:rPr>
              <a:t>作为成本核算对象；堆存业务的成本可以以港口仓库、堆场等作为成本核算对象。</a:t>
            </a:r>
            <a:endParaRPr lang="zh-CN" altLang="en-US" sz="1600">
              <a:latin typeface="宋体" panose="02010600030101010101" pitchFamily="2" charset="-122"/>
            </a:endParaRPr>
          </a:p>
        </p:txBody>
      </p:sp>
      <p:sp>
        <p:nvSpPr>
          <p:cNvPr id="6" name="Text Box 6"/>
          <p:cNvSpPr txBox="1">
            <a:spLocks noChangeArrowheads="1"/>
          </p:cNvSpPr>
          <p:nvPr/>
        </p:nvSpPr>
        <p:spPr bwMode="auto">
          <a:xfrm>
            <a:off x="287648" y="3613210"/>
            <a:ext cx="80645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1600">
                <a:latin typeface="宋体" panose="02010600030101010101" pitchFamily="2" charset="-122"/>
              </a:rPr>
              <a:t>    </a:t>
            </a:r>
            <a:r>
              <a:rPr lang="zh-CN" altLang="en-US" sz="1600">
                <a:latin typeface="宋体" panose="02010600030101010101" pitchFamily="2" charset="-122"/>
              </a:rPr>
              <a:t>（</a:t>
            </a:r>
            <a:r>
              <a:rPr lang="en-US" altLang="zh-CN" sz="1600"/>
              <a:t>2</a:t>
            </a:r>
            <a:r>
              <a:rPr lang="zh-CN" altLang="en-US" sz="1600"/>
              <a:t>）</a:t>
            </a:r>
            <a:r>
              <a:rPr lang="zh-CN" altLang="en-US" sz="1600">
                <a:latin typeface="宋体" panose="02010600030101010101" pitchFamily="2" charset="-122"/>
              </a:rPr>
              <a:t>成本核算期</a:t>
            </a:r>
            <a:r>
              <a:rPr lang="zh-CN" altLang="en-US" sz="1600"/>
              <a:t>：按月定期核算。</a:t>
            </a:r>
            <a:r>
              <a:rPr lang="zh-CN" altLang="en-US" sz="1600">
                <a:latin typeface="宋体" panose="02010600030101010101" pitchFamily="2" charset="-122"/>
              </a:rPr>
              <a:t> </a:t>
            </a:r>
            <a:endParaRPr lang="zh-CN" altLang="en-US" sz="1600">
              <a:latin typeface="宋体" panose="02010600030101010101" pitchFamily="2" charset="-122"/>
            </a:endParaRPr>
          </a:p>
        </p:txBody>
      </p:sp>
      <p:sp>
        <p:nvSpPr>
          <p:cNvPr id="7" name="Text Box 7"/>
          <p:cNvSpPr txBox="1">
            <a:spLocks noChangeArrowheads="1"/>
          </p:cNvSpPr>
          <p:nvPr/>
        </p:nvSpPr>
        <p:spPr bwMode="auto">
          <a:xfrm>
            <a:off x="287648" y="4045010"/>
            <a:ext cx="80645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1600">
                <a:latin typeface="宋体" panose="02010600030101010101" pitchFamily="2" charset="-122"/>
              </a:rPr>
              <a:t>    </a:t>
            </a:r>
            <a:r>
              <a:rPr lang="zh-CN" altLang="en-US" sz="1600"/>
              <a:t>（</a:t>
            </a:r>
            <a:r>
              <a:rPr lang="en-US" altLang="zh-CN" sz="1600"/>
              <a:t>3</a:t>
            </a:r>
            <a:r>
              <a:rPr lang="zh-CN" altLang="en-US" sz="1600"/>
              <a:t>）</a:t>
            </a:r>
            <a:r>
              <a:rPr lang="zh-CN" altLang="en-US" sz="1600">
                <a:latin typeface="宋体" panose="02010600030101010101" pitchFamily="2" charset="-122"/>
              </a:rPr>
              <a:t>成本核算单位 </a:t>
            </a:r>
            <a:endParaRPr lang="zh-CN" altLang="en-US" sz="1600">
              <a:latin typeface="宋体" panose="02010600030101010101" pitchFamily="2" charset="-122"/>
            </a:endParaRPr>
          </a:p>
        </p:txBody>
      </p:sp>
      <p:sp>
        <p:nvSpPr>
          <p:cNvPr id="8" name="Text Box 8"/>
          <p:cNvSpPr txBox="1">
            <a:spLocks noChangeArrowheads="1"/>
          </p:cNvSpPr>
          <p:nvPr/>
        </p:nvSpPr>
        <p:spPr bwMode="auto">
          <a:xfrm>
            <a:off x="359085" y="4405372"/>
            <a:ext cx="820896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latin typeface="宋体" panose="02010600030101010101" pitchFamily="2" charset="-122"/>
              </a:rPr>
              <a:t>    </a:t>
            </a:r>
            <a:r>
              <a:rPr lang="zh-CN" altLang="en-US" sz="1600">
                <a:latin typeface="宋体" panose="02010600030101010101" pitchFamily="2" charset="-122"/>
              </a:rPr>
              <a:t>港口企业中，装卸业务的成本核算单位为千吨，堆存业务的成本核算单位为堆存吨</a:t>
            </a:r>
            <a:r>
              <a:rPr lang="en-US" altLang="zh-CN" sz="1600">
                <a:latin typeface="宋体" panose="02010600030101010101" pitchFamily="2" charset="-122"/>
              </a:rPr>
              <a:t>·</a:t>
            </a:r>
            <a:r>
              <a:rPr lang="zh-CN" altLang="en-US" sz="1600">
                <a:latin typeface="宋体" panose="02010600030101010101" pitchFamily="2" charset="-122"/>
              </a:rPr>
              <a:t>天。</a:t>
            </a:r>
            <a:endParaRPr lang="zh-CN" altLang="en-US" sz="1600">
              <a:latin typeface="宋体" panose="02010600030101010101" pitchFamily="2" charset="-122"/>
            </a:endParaRPr>
          </a:p>
        </p:txBody>
      </p:sp>
      <p:sp>
        <p:nvSpPr>
          <p:cNvPr id="9" name="Text Box 9"/>
          <p:cNvSpPr txBox="1">
            <a:spLocks noChangeArrowheads="1"/>
          </p:cNvSpPr>
          <p:nvPr/>
        </p:nvSpPr>
        <p:spPr bwMode="auto">
          <a:xfrm>
            <a:off x="287648" y="5053072"/>
            <a:ext cx="80645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1600">
                <a:latin typeface="宋体" panose="02010600030101010101" pitchFamily="2" charset="-122"/>
              </a:rPr>
              <a:t>    </a:t>
            </a:r>
            <a:r>
              <a:rPr lang="zh-CN" altLang="en-US" sz="1600">
                <a:latin typeface="宋体" panose="02010600030101010101" pitchFamily="2" charset="-122"/>
              </a:rPr>
              <a:t>（</a:t>
            </a:r>
            <a:r>
              <a:rPr lang="en-US" altLang="zh-CN" sz="1600"/>
              <a:t>4)</a:t>
            </a:r>
            <a:r>
              <a:rPr lang="zh-CN" altLang="en-US" sz="1600">
                <a:latin typeface="宋体" panose="02010600030101010101" pitchFamily="2" charset="-122"/>
              </a:rPr>
              <a:t>成本项目</a:t>
            </a:r>
            <a:endParaRPr lang="zh-CN" altLang="en-US" sz="1600">
              <a:latin typeface="宋体" panose="02010600030101010101" pitchFamily="2" charset="-122"/>
            </a:endParaRPr>
          </a:p>
        </p:txBody>
      </p:sp>
      <p:sp>
        <p:nvSpPr>
          <p:cNvPr id="10" name="Text Box 10"/>
          <p:cNvSpPr txBox="1">
            <a:spLocks noChangeArrowheads="1"/>
          </p:cNvSpPr>
          <p:nvPr/>
        </p:nvSpPr>
        <p:spPr bwMode="auto">
          <a:xfrm>
            <a:off x="359085" y="5413435"/>
            <a:ext cx="820896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latin typeface="宋体" panose="02010600030101010101" pitchFamily="2" charset="-122"/>
              </a:rPr>
              <a:t>    </a:t>
            </a:r>
            <a:r>
              <a:rPr lang="zh-CN" altLang="en-US" sz="1600">
                <a:latin typeface="宋体" panose="02010600030101010101" pitchFamily="2" charset="-122"/>
              </a:rPr>
              <a:t>装卸业务的成本项目划分为装卸直接费用和作业区费用。堆存业务的成本项目划分为堆存直接费用和作业区费用。</a:t>
            </a:r>
            <a:endParaRPr lang="zh-CN" altLang="en-US" sz="160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94055" y="2190276"/>
            <a:ext cx="8064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latin typeface="宋体" panose="02010600030101010101" pitchFamily="2" charset="-122"/>
              </a:rPr>
              <a:t>（</a:t>
            </a:r>
            <a:r>
              <a:rPr lang="en-US" altLang="zh-CN" sz="2000" b="1" dirty="0"/>
              <a:t>4</a:t>
            </a:r>
            <a:r>
              <a:rPr lang="en-US" altLang="zh-CN" sz="2000" b="1" dirty="0">
                <a:latin typeface="宋体" panose="02010600030101010101" pitchFamily="2" charset="-122"/>
              </a:rPr>
              <a:t>)</a:t>
            </a:r>
            <a:r>
              <a:rPr lang="zh-CN" altLang="en-US" sz="2000" b="1" dirty="0">
                <a:latin typeface="宋体" panose="02010600030101010101" pitchFamily="2" charset="-122"/>
              </a:rPr>
              <a:t>成本项目</a:t>
            </a:r>
            <a:endParaRPr lang="zh-CN" altLang="en-US" sz="2000" b="1" dirty="0">
              <a:latin typeface="宋体" panose="02010600030101010101" pitchFamily="2" charset="-122"/>
            </a:endParaRPr>
          </a:p>
        </p:txBody>
      </p:sp>
      <p:sp>
        <p:nvSpPr>
          <p:cNvPr id="3" name="Text Box 4"/>
          <p:cNvSpPr txBox="1">
            <a:spLocks noChangeArrowheads="1"/>
          </p:cNvSpPr>
          <p:nvPr/>
        </p:nvSpPr>
        <p:spPr bwMode="auto">
          <a:xfrm>
            <a:off x="426617" y="2593643"/>
            <a:ext cx="7673775"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000" dirty="0">
                <a:latin typeface="宋体" panose="02010600030101010101" pitchFamily="2" charset="-122"/>
              </a:rPr>
              <a:t>  </a:t>
            </a:r>
            <a:r>
              <a:rPr lang="en-US" altLang="zh-CN" dirty="0" smtClean="0"/>
              <a:t>①</a:t>
            </a:r>
            <a:r>
              <a:rPr lang="zh-CN" altLang="en-US" sz="2000" dirty="0">
                <a:latin typeface="宋体" panose="02010600030101010101" pitchFamily="2" charset="-122"/>
              </a:rPr>
              <a:t>装卸直接费用指海河港口企业为装卸货物而提供作业所发生的直接费用。 </a:t>
            </a:r>
            <a:endParaRPr lang="zh-CN" altLang="en-US" sz="2000" dirty="0">
              <a:latin typeface="宋体" panose="02010600030101010101" pitchFamily="2" charset="-122"/>
            </a:endParaRPr>
          </a:p>
          <a:p>
            <a:pPr eaLnBrk="1" hangingPunct="1">
              <a:lnSpc>
                <a:spcPct val="150000"/>
              </a:lnSpc>
            </a:pPr>
            <a:r>
              <a:rPr lang="zh-CN" altLang="en-US" sz="2000" dirty="0">
                <a:latin typeface="宋体" panose="02010600030101010101" pitchFamily="2" charset="-122"/>
              </a:rPr>
              <a:t>  </a:t>
            </a:r>
            <a:r>
              <a:rPr lang="en-US" altLang="en-US" dirty="0" smtClean="0"/>
              <a:t>②</a:t>
            </a:r>
            <a:r>
              <a:rPr lang="zh-CN" altLang="en-US" sz="2000" dirty="0">
                <a:latin typeface="宋体" panose="02010600030101010101" pitchFamily="2" charset="-122"/>
              </a:rPr>
              <a:t>堆存直接费用指海河港口企业库场等堆存设备因堆存保管货物而发生的直接费用。 </a:t>
            </a:r>
            <a:endParaRPr lang="zh-CN" altLang="en-US" sz="2000" dirty="0">
              <a:latin typeface="宋体" panose="02010600030101010101" pitchFamily="2" charset="-122"/>
            </a:endParaRPr>
          </a:p>
          <a:p>
            <a:pPr eaLnBrk="1" hangingPunct="1">
              <a:lnSpc>
                <a:spcPct val="150000"/>
              </a:lnSpc>
            </a:pPr>
            <a:r>
              <a:rPr lang="zh-CN" altLang="en-US" sz="2000" dirty="0">
                <a:latin typeface="宋体" panose="02010600030101010101" pitchFamily="2" charset="-122"/>
              </a:rPr>
              <a:t>  </a:t>
            </a:r>
            <a:r>
              <a:rPr lang="en-US" altLang="en-US" dirty="0" smtClean="0"/>
              <a:t>③</a:t>
            </a:r>
            <a:r>
              <a:rPr lang="zh-CN" altLang="en-US" sz="2000" dirty="0">
                <a:latin typeface="宋体" panose="02010600030101010101" pitchFamily="2" charset="-122"/>
              </a:rPr>
              <a:t>作业区费用指海河港口企业所属作业区的管理费用和业务费用。</a:t>
            </a:r>
            <a:endParaRPr lang="zh-CN" altLang="en-US" sz="2000" dirty="0">
              <a:latin typeface="宋体" panose="02010600030101010101" pitchFamily="2" charset="-122"/>
            </a:endParaRPr>
          </a:p>
        </p:txBody>
      </p:sp>
      <p:sp>
        <p:nvSpPr>
          <p:cNvPr id="4"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6.2.4</a:t>
            </a:r>
            <a:r>
              <a:rPr lang="zh-CN" altLang="en-US" b="1" dirty="0" smtClean="0"/>
              <a:t>港口业务成本核算</a:t>
            </a:r>
            <a:endParaRPr lang="zh-CN" altLang="en-US" b="1" dirty="0"/>
          </a:p>
        </p:txBody>
      </p:sp>
      <p:sp>
        <p:nvSpPr>
          <p:cNvPr id="5"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港口业务成本核算的特点</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6.2.4</a:t>
            </a:r>
            <a:r>
              <a:rPr lang="zh-CN" altLang="en-US" b="1" dirty="0" smtClean="0"/>
              <a:t>港口业务成本核算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装卸成本和堆存成本的计算</a:t>
            </a:r>
            <a:endParaRPr lang="zh-CN" altLang="en-US" sz="2000" b="1" dirty="0">
              <a:solidFill>
                <a:schemeClr val="accent2">
                  <a:lumMod val="75000"/>
                </a:schemeClr>
              </a:solidFill>
            </a:endParaRPr>
          </a:p>
        </p:txBody>
      </p:sp>
      <p:sp>
        <p:nvSpPr>
          <p:cNvPr id="4" name="Text Box 4"/>
          <p:cNvSpPr txBox="1">
            <a:spLocks noChangeArrowheads="1"/>
          </p:cNvSpPr>
          <p:nvPr/>
        </p:nvSpPr>
        <p:spPr bwMode="auto">
          <a:xfrm>
            <a:off x="395722" y="2133600"/>
            <a:ext cx="756084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dirty="0" smtClean="0">
                <a:latin typeface="宋体" panose="02010600030101010101" pitchFamily="2" charset="-122"/>
              </a:rPr>
              <a:t>港口</a:t>
            </a:r>
            <a:r>
              <a:rPr kumimoji="1" lang="zh-CN" altLang="en-US" dirty="0">
                <a:latin typeface="宋体" panose="02010600030101010101" pitchFamily="2" charset="-122"/>
              </a:rPr>
              <a:t>企业的装卸直接费用、堆存直接费用加上作业区费用，即构成装卸成本和堆存成本，将装卸成本和堆存成本分别除以装卸工作量</a:t>
            </a:r>
            <a:r>
              <a:rPr kumimoji="1" lang="en-US" altLang="zh-CN" dirty="0">
                <a:latin typeface="宋体" panose="02010600030101010101" pitchFamily="2" charset="-122"/>
              </a:rPr>
              <a:t>(</a:t>
            </a:r>
            <a:r>
              <a:rPr kumimoji="1" lang="zh-CN" altLang="en-US" dirty="0">
                <a:latin typeface="宋体" panose="02010600030101010101" pitchFamily="2" charset="-122"/>
              </a:rPr>
              <a:t>千吨</a:t>
            </a:r>
            <a:r>
              <a:rPr kumimoji="1" lang="en-US" altLang="zh-CN" dirty="0">
                <a:latin typeface="宋体" panose="02010600030101010101" pitchFamily="2" charset="-122"/>
              </a:rPr>
              <a:t>)</a:t>
            </a:r>
            <a:r>
              <a:rPr kumimoji="1" lang="zh-CN" altLang="en-US" dirty="0">
                <a:latin typeface="宋体" panose="02010600030101010101" pitchFamily="2" charset="-122"/>
              </a:rPr>
              <a:t>和堆存量</a:t>
            </a:r>
            <a:r>
              <a:rPr kumimoji="1" lang="en-US" altLang="zh-CN" dirty="0">
                <a:latin typeface="宋体" panose="02010600030101010101" pitchFamily="2" charset="-122"/>
              </a:rPr>
              <a:t>(</a:t>
            </a:r>
            <a:r>
              <a:rPr kumimoji="1" lang="zh-CN" altLang="en-US" dirty="0">
                <a:latin typeface="宋体" panose="02010600030101010101" pitchFamily="2" charset="-122"/>
              </a:rPr>
              <a:t>吨</a:t>
            </a:r>
            <a:r>
              <a:rPr kumimoji="1" lang="en-US" altLang="zh-CN" dirty="0">
                <a:latin typeface="宋体" panose="02010600030101010101" pitchFamily="2" charset="-122"/>
              </a:rPr>
              <a:t>·</a:t>
            </a:r>
            <a:r>
              <a:rPr kumimoji="1" lang="zh-CN" altLang="en-US" dirty="0">
                <a:latin typeface="宋体" panose="02010600030101010101" pitchFamily="2" charset="-122"/>
              </a:rPr>
              <a:t>天</a:t>
            </a:r>
            <a:r>
              <a:rPr kumimoji="1" lang="en-US" altLang="zh-CN" dirty="0">
                <a:latin typeface="宋体" panose="02010600030101010101" pitchFamily="2" charset="-122"/>
              </a:rPr>
              <a:t>)</a:t>
            </a:r>
            <a:r>
              <a:rPr kumimoji="1" lang="zh-CN" altLang="en-US" dirty="0">
                <a:latin typeface="宋体" panose="02010600030101010101" pitchFamily="2" charset="-122"/>
              </a:rPr>
              <a:t>，即为装卸单位成本和堆存单位成本。</a:t>
            </a:r>
            <a:endParaRPr kumimoji="1" lang="zh-CN" altLang="en-US" dirty="0">
              <a:latin typeface="宋体" panose="02010600030101010101" pitchFamily="2" charset="-122"/>
            </a:endParaRPr>
          </a:p>
        </p:txBody>
      </p:sp>
      <p:sp>
        <p:nvSpPr>
          <p:cNvPr id="5" name="Text Box 5"/>
          <p:cNvSpPr txBox="1">
            <a:spLocks noChangeArrowheads="1"/>
          </p:cNvSpPr>
          <p:nvPr/>
        </p:nvSpPr>
        <p:spPr bwMode="auto">
          <a:xfrm>
            <a:off x="35423" y="3213100"/>
            <a:ext cx="80645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latin typeface="宋体" panose="02010600030101010101" pitchFamily="2" charset="-122"/>
              </a:rPr>
              <a:t>    </a:t>
            </a:r>
            <a:r>
              <a:rPr lang="zh-CN" altLang="en-US">
                <a:latin typeface="宋体" panose="02010600030101010101" pitchFamily="2" charset="-122"/>
              </a:rPr>
              <a:t>（</a:t>
            </a:r>
            <a:r>
              <a:rPr lang="en-US" altLang="zh-CN"/>
              <a:t>1</a:t>
            </a:r>
            <a:r>
              <a:rPr lang="zh-CN" altLang="en-US">
                <a:latin typeface="宋体" panose="02010600030101010101" pitchFamily="2" charset="-122"/>
              </a:rPr>
              <a:t>）装卸、堆存直接费用的归集</a:t>
            </a:r>
            <a:endParaRPr lang="zh-CN" altLang="en-US">
              <a:latin typeface="宋体" panose="02010600030101010101" pitchFamily="2" charset="-122"/>
            </a:endParaRPr>
          </a:p>
        </p:txBody>
      </p:sp>
      <p:sp>
        <p:nvSpPr>
          <p:cNvPr id="6" name="Text Box 6"/>
          <p:cNvSpPr txBox="1">
            <a:spLocks noChangeArrowheads="1"/>
          </p:cNvSpPr>
          <p:nvPr/>
        </p:nvSpPr>
        <p:spPr bwMode="auto">
          <a:xfrm>
            <a:off x="467730" y="3610675"/>
            <a:ext cx="741682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smtClean="0">
                <a:latin typeface="宋体" panose="02010600030101010101" pitchFamily="2" charset="-122"/>
              </a:rPr>
              <a:t>装卸直接费用</a:t>
            </a:r>
            <a:r>
              <a:rPr lang="zh-CN" altLang="en-US" dirty="0">
                <a:latin typeface="宋体" panose="02010600030101010101" pitchFamily="2" charset="-122"/>
              </a:rPr>
              <a:t>通过“装卸支出”科目进行归集，堆存直接费用通过“堆存支出”科目进行归集。</a:t>
            </a:r>
            <a:endParaRPr lang="zh-CN" altLang="en-US" dirty="0">
              <a:latin typeface="宋体" panose="02010600030101010101" pitchFamily="2" charset="-122"/>
            </a:endParaRPr>
          </a:p>
        </p:txBody>
      </p:sp>
      <p:sp>
        <p:nvSpPr>
          <p:cNvPr id="7" name="Text Box 7"/>
          <p:cNvSpPr txBox="1">
            <a:spLocks noChangeArrowheads="1"/>
          </p:cNvSpPr>
          <p:nvPr/>
        </p:nvSpPr>
        <p:spPr bwMode="auto">
          <a:xfrm>
            <a:off x="179885" y="4365625"/>
            <a:ext cx="80645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latin typeface="宋体" panose="02010600030101010101" pitchFamily="2" charset="-122"/>
              </a:rPr>
              <a:t>   </a:t>
            </a:r>
            <a:r>
              <a:rPr lang="zh-CN" altLang="en-US">
                <a:latin typeface="宋体" panose="02010600030101010101" pitchFamily="2" charset="-122"/>
              </a:rPr>
              <a:t>（</a:t>
            </a:r>
            <a:r>
              <a:rPr lang="en-US" altLang="zh-CN"/>
              <a:t>2</a:t>
            </a:r>
            <a:r>
              <a:rPr lang="zh-CN" altLang="en-US">
                <a:latin typeface="宋体" panose="02010600030101010101" pitchFamily="2" charset="-122"/>
              </a:rPr>
              <a:t>）作业区费用的归集 </a:t>
            </a:r>
            <a:endParaRPr lang="zh-CN" altLang="en-US">
              <a:latin typeface="宋体" panose="02010600030101010101" pitchFamily="2" charset="-122"/>
            </a:endParaRPr>
          </a:p>
        </p:txBody>
      </p:sp>
      <p:sp>
        <p:nvSpPr>
          <p:cNvPr id="8" name="Text Box 8"/>
          <p:cNvSpPr txBox="1">
            <a:spLocks noChangeArrowheads="1"/>
          </p:cNvSpPr>
          <p:nvPr/>
        </p:nvSpPr>
        <p:spPr bwMode="auto">
          <a:xfrm>
            <a:off x="467730" y="4711523"/>
            <a:ext cx="770448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dirty="0">
                <a:latin typeface="宋体" panose="02010600030101010101" pitchFamily="2" charset="-122"/>
              </a:rPr>
              <a:t> </a:t>
            </a:r>
            <a:r>
              <a:rPr lang="zh-CN" altLang="en-US" dirty="0" smtClean="0">
                <a:latin typeface="宋体" panose="02010600030101010101" pitchFamily="2" charset="-122"/>
              </a:rPr>
              <a:t>作业</a:t>
            </a:r>
            <a:r>
              <a:rPr lang="zh-CN" altLang="en-US" dirty="0">
                <a:latin typeface="宋体" panose="02010600030101010101" pitchFamily="2" charset="-122"/>
              </a:rPr>
              <a:t>区费用通过“营运间接费用”科目进行归集，月末再将这些费用按装卸、堆存支出的直接费用比例进行分配，分别记入“装卸支出”和“堆存支出”科目，计入各成本计算对象。</a:t>
            </a:r>
            <a:endParaRPr lang="zh-CN" altLang="en-US"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323528" y="1484784"/>
            <a:ext cx="7776864"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000" dirty="0">
                <a:latin typeface="宋体" panose="02010600030101010101" pitchFamily="2" charset="-122"/>
              </a:rPr>
              <a:t>    </a:t>
            </a:r>
            <a:r>
              <a:rPr kumimoji="1" lang="zh-CN" altLang="en-US" sz="2000" dirty="0">
                <a:latin typeface="宋体" panose="02010600030101010101" pitchFamily="2" charset="-122"/>
              </a:rPr>
              <a:t>铁路运输一般以客运、货运作业作为成本核算对象，航空运输一般以机型作为成本核算对象计算每一种机型的成本，具体成本核算特点及方法参见汽车运输成本核算。</a:t>
            </a:r>
            <a:endParaRPr kumimoji="1" lang="zh-CN" altLang="en-US" sz="2000" dirty="0">
              <a:latin typeface="宋体" panose="02010600030101010101" pitchFamily="2" charset="-122"/>
            </a:endParaRPr>
          </a:p>
        </p:txBody>
      </p:sp>
      <p:sp>
        <p:nvSpPr>
          <p:cNvPr id="4"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6.2.5</a:t>
            </a:r>
            <a:r>
              <a:rPr lang="zh-CN" altLang="en-US" b="1" dirty="0" smtClean="0"/>
              <a:t>其他运输企业成本核算</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468179" y="90885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6.2.6</a:t>
            </a:r>
            <a:r>
              <a:rPr lang="zh-CN" altLang="en-US" b="1" dirty="0" smtClean="0"/>
              <a:t>交通</a:t>
            </a:r>
            <a:r>
              <a:rPr lang="zh-CN" altLang="en-US" b="1" dirty="0" smtClean="0"/>
              <a:t>运输企业成本管理</a:t>
            </a:r>
            <a:endParaRPr lang="zh-CN" altLang="en-US" b="1" dirty="0"/>
          </a:p>
        </p:txBody>
      </p:sp>
      <p:sp>
        <p:nvSpPr>
          <p:cNvPr id="35" name="任意多边形 18"/>
          <p:cNvSpPr/>
          <p:nvPr>
            <p:custDataLst>
              <p:tags r:id="rId1"/>
            </p:custDataLst>
          </p:nvPr>
        </p:nvSpPr>
        <p:spPr>
          <a:xfrm>
            <a:off x="2135205" y="2959894"/>
            <a:ext cx="1332905" cy="210033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600" dirty="0">
              <a:solidFill>
                <a:srgbClr val="FFFFFF"/>
              </a:solidFill>
              <a:sym typeface="微软雅黑" panose="020B0503020204020204" charset="-122"/>
            </a:endParaRPr>
          </a:p>
        </p:txBody>
      </p:sp>
      <p:sp>
        <p:nvSpPr>
          <p:cNvPr id="36" name="任意多边形 4"/>
          <p:cNvSpPr/>
          <p:nvPr>
            <p:custDataLst>
              <p:tags r:id="rId2"/>
            </p:custDataLst>
          </p:nvPr>
        </p:nvSpPr>
        <p:spPr>
          <a:xfrm>
            <a:off x="3088434" y="4720943"/>
            <a:ext cx="379676" cy="339285"/>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37" name="矩形 36"/>
          <p:cNvSpPr/>
          <p:nvPr>
            <p:custDataLst>
              <p:tags r:id="rId3"/>
            </p:custDataLst>
          </p:nvPr>
        </p:nvSpPr>
        <p:spPr>
          <a:xfrm>
            <a:off x="3088436" y="4720943"/>
            <a:ext cx="226190" cy="226190"/>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42500"/>
          </a:bodyPr>
          <a:p>
            <a:pPr algn="ctr"/>
            <a:r>
              <a:rPr lang="en-US" altLang="zh-CN" sz="1350" dirty="0">
                <a:solidFill>
                  <a:srgbClr val="A3C902">
                    <a:lumMod val="50000"/>
                  </a:srgbClr>
                </a:solidFill>
              </a:rPr>
              <a:t>A</a:t>
            </a:r>
            <a:endParaRPr lang="zh-CN" altLang="en-US" sz="1350" dirty="0">
              <a:solidFill>
                <a:srgbClr val="A3C902">
                  <a:lumMod val="50000"/>
                </a:srgbClr>
              </a:solidFill>
            </a:endParaRPr>
          </a:p>
        </p:txBody>
      </p:sp>
      <p:sp>
        <p:nvSpPr>
          <p:cNvPr id="34" name="矩形 33"/>
          <p:cNvSpPr/>
          <p:nvPr>
            <p:custDataLst>
              <p:tags r:id="rId4"/>
            </p:custDataLst>
          </p:nvPr>
        </p:nvSpPr>
        <p:spPr>
          <a:xfrm>
            <a:off x="2236521" y="3257939"/>
            <a:ext cx="1130273" cy="1359863"/>
          </a:xfrm>
          <a:prstGeom prst="rect">
            <a:avLst/>
          </a:prstGeom>
        </p:spPr>
        <p:txBody>
          <a:bodyPr wrap="square" anchor="ctr" anchorCtr="0">
            <a:noAutofit/>
          </a:bodyPr>
          <a:p>
            <a:pPr algn="ctr">
              <a:lnSpc>
                <a:spcPct val="120000"/>
              </a:lnSpc>
            </a:pPr>
            <a:r>
              <a:rPr kumimoji="1" lang="zh-CN" altLang="en-US" dirty="0">
                <a:latin typeface="宋体" panose="02010600030101010101" pitchFamily="2" charset="-122"/>
                <a:sym typeface="+mn-ea"/>
              </a:rPr>
              <a:t>1.渗透成本管理理念，增强成本控制意识</a:t>
            </a:r>
            <a:endParaRPr kumimoji="1" lang="zh-CN" altLang="en-US" dirty="0">
              <a:latin typeface="宋体" panose="02010600030101010101" pitchFamily="2" charset="-122"/>
            </a:endParaRPr>
          </a:p>
          <a:p>
            <a:pPr algn="ctr">
              <a:lnSpc>
                <a:spcPct val="120000"/>
              </a:lnSpc>
            </a:pPr>
            <a:endParaRPr kumimoji="1" lang="zh-CN" altLang="en-US" spc="150" dirty="0">
              <a:solidFill>
                <a:srgbClr val="FFFFFF"/>
              </a:solidFill>
              <a:latin typeface="宋体" panose="02010600030101010101" pitchFamily="2" charset="-122"/>
              <a:ea typeface="微软雅黑" panose="020B0503020204020204" charset="-122"/>
              <a:sym typeface="Arial" panose="020B0604020202020204" pitchFamily="34" charset="0"/>
            </a:endParaRPr>
          </a:p>
        </p:txBody>
      </p:sp>
      <p:sp>
        <p:nvSpPr>
          <p:cNvPr id="30" name="任意多边形 21"/>
          <p:cNvSpPr/>
          <p:nvPr>
            <p:custDataLst>
              <p:tags r:id="rId5"/>
            </p:custDataLst>
          </p:nvPr>
        </p:nvSpPr>
        <p:spPr>
          <a:xfrm>
            <a:off x="3905547" y="2959894"/>
            <a:ext cx="1332905" cy="210033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350" dirty="0">
              <a:solidFill>
                <a:srgbClr val="FFFFFF"/>
              </a:solidFill>
              <a:sym typeface="微软雅黑" panose="020B0503020204020204" charset="-122"/>
            </a:endParaRPr>
          </a:p>
        </p:txBody>
      </p:sp>
      <p:sp>
        <p:nvSpPr>
          <p:cNvPr id="31" name="任意多边形 22"/>
          <p:cNvSpPr/>
          <p:nvPr>
            <p:custDataLst>
              <p:tags r:id="rId6"/>
            </p:custDataLst>
          </p:nvPr>
        </p:nvSpPr>
        <p:spPr>
          <a:xfrm>
            <a:off x="4858776" y="4720943"/>
            <a:ext cx="379676" cy="339285"/>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32" name="矩形 31"/>
          <p:cNvSpPr/>
          <p:nvPr>
            <p:custDataLst>
              <p:tags r:id="rId7"/>
            </p:custDataLst>
          </p:nvPr>
        </p:nvSpPr>
        <p:spPr>
          <a:xfrm>
            <a:off x="4858778" y="4720943"/>
            <a:ext cx="226190" cy="226190"/>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42500"/>
          </a:bodyPr>
          <a:p>
            <a:pPr algn="ctr"/>
            <a:r>
              <a:rPr lang="en-US" altLang="zh-CN" sz="1350" dirty="0">
                <a:solidFill>
                  <a:srgbClr val="A3C902">
                    <a:lumMod val="50000"/>
                  </a:srgbClr>
                </a:solidFill>
              </a:rPr>
              <a:t>B</a:t>
            </a:r>
            <a:endParaRPr lang="zh-CN" altLang="en-US" sz="1350" dirty="0">
              <a:solidFill>
                <a:srgbClr val="A3C902">
                  <a:lumMod val="50000"/>
                </a:srgbClr>
              </a:solidFill>
            </a:endParaRPr>
          </a:p>
        </p:txBody>
      </p:sp>
      <p:sp>
        <p:nvSpPr>
          <p:cNvPr id="29" name="矩形 28"/>
          <p:cNvSpPr/>
          <p:nvPr>
            <p:custDataLst>
              <p:tags r:id="rId8"/>
            </p:custDataLst>
          </p:nvPr>
        </p:nvSpPr>
        <p:spPr>
          <a:xfrm>
            <a:off x="4006863" y="3257939"/>
            <a:ext cx="1130273" cy="1359863"/>
          </a:xfrm>
          <a:prstGeom prst="rect">
            <a:avLst/>
          </a:prstGeom>
        </p:spPr>
        <p:txBody>
          <a:bodyPr wrap="square" anchor="ctr" anchorCtr="0">
            <a:noAutofit/>
          </a:bodyPr>
          <a:p>
            <a:pPr algn="ctr">
              <a:lnSpc>
                <a:spcPct val="120000"/>
              </a:lnSpc>
            </a:pPr>
            <a:r>
              <a:rPr kumimoji="1" lang="zh-CN" altLang="en-US" dirty="0">
                <a:latin typeface="宋体" panose="02010600030101010101" pitchFamily="2" charset="-122"/>
                <a:sym typeface="+mn-ea"/>
              </a:rPr>
              <a:t>2.精准科学控制燃料和维修成本</a:t>
            </a:r>
            <a:endParaRPr kumimoji="1" lang="zh-CN" altLang="en-US" dirty="0">
              <a:latin typeface="宋体" panose="02010600030101010101" pitchFamily="2" charset="-122"/>
            </a:endParaRPr>
          </a:p>
          <a:p>
            <a:pPr algn="ctr">
              <a:lnSpc>
                <a:spcPct val="120000"/>
              </a:lnSpc>
            </a:pPr>
            <a:endParaRPr kumimoji="1" lang="zh-CN" altLang="en-US" spc="150" dirty="0">
              <a:solidFill>
                <a:srgbClr val="FFFFFF"/>
              </a:solidFill>
              <a:latin typeface="宋体" panose="02010600030101010101" pitchFamily="2" charset="-122"/>
              <a:ea typeface="微软雅黑" panose="020B0503020204020204" charset="-122"/>
              <a:sym typeface="Arial" panose="020B0604020202020204" pitchFamily="34" charset="0"/>
            </a:endParaRPr>
          </a:p>
        </p:txBody>
      </p:sp>
      <p:sp>
        <p:nvSpPr>
          <p:cNvPr id="43" name="任意多边形 21"/>
          <p:cNvSpPr/>
          <p:nvPr>
            <p:custDataLst>
              <p:tags r:id="rId9"/>
            </p:custDataLst>
          </p:nvPr>
        </p:nvSpPr>
        <p:spPr>
          <a:xfrm>
            <a:off x="5675890" y="2959894"/>
            <a:ext cx="1332905" cy="210033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350" dirty="0">
              <a:solidFill>
                <a:srgbClr val="FFFFFF"/>
              </a:solidFill>
              <a:sym typeface="微软雅黑" panose="020B0503020204020204" charset="-122"/>
            </a:endParaRPr>
          </a:p>
        </p:txBody>
      </p:sp>
      <p:sp>
        <p:nvSpPr>
          <p:cNvPr id="44" name="任意多边形 22"/>
          <p:cNvSpPr/>
          <p:nvPr>
            <p:custDataLst>
              <p:tags r:id="rId10"/>
            </p:custDataLst>
          </p:nvPr>
        </p:nvSpPr>
        <p:spPr>
          <a:xfrm>
            <a:off x="6629119" y="4720943"/>
            <a:ext cx="379676" cy="339285"/>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45" name="矩形 44"/>
          <p:cNvSpPr/>
          <p:nvPr>
            <p:custDataLst>
              <p:tags r:id="rId11"/>
            </p:custDataLst>
          </p:nvPr>
        </p:nvSpPr>
        <p:spPr>
          <a:xfrm>
            <a:off x="6629121" y="4720943"/>
            <a:ext cx="226190" cy="226190"/>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42500"/>
          </a:bodyPr>
          <a:p>
            <a:pPr algn="ctr"/>
            <a:r>
              <a:rPr lang="en-US" altLang="zh-CN" sz="1350" dirty="0">
                <a:solidFill>
                  <a:srgbClr val="A3C902">
                    <a:lumMod val="50000"/>
                  </a:srgbClr>
                </a:solidFill>
              </a:rPr>
              <a:t>C</a:t>
            </a:r>
            <a:endParaRPr lang="zh-CN" altLang="en-US" sz="1350" dirty="0">
              <a:solidFill>
                <a:srgbClr val="A3C902">
                  <a:lumMod val="50000"/>
                </a:srgbClr>
              </a:solidFill>
            </a:endParaRPr>
          </a:p>
        </p:txBody>
      </p:sp>
      <p:sp>
        <p:nvSpPr>
          <p:cNvPr id="41" name="矩形 40"/>
          <p:cNvSpPr/>
          <p:nvPr>
            <p:custDataLst>
              <p:tags r:id="rId12"/>
            </p:custDataLst>
          </p:nvPr>
        </p:nvSpPr>
        <p:spPr>
          <a:xfrm>
            <a:off x="5777206" y="3257939"/>
            <a:ext cx="1130273" cy="1359863"/>
          </a:xfrm>
          <a:prstGeom prst="rect">
            <a:avLst/>
          </a:prstGeom>
        </p:spPr>
        <p:txBody>
          <a:bodyPr wrap="square" anchor="ctr" anchorCtr="0">
            <a:normAutofit/>
          </a:bodyPr>
          <a:p>
            <a:pPr algn="ctr">
              <a:lnSpc>
                <a:spcPct val="120000"/>
              </a:lnSpc>
            </a:pPr>
            <a:r>
              <a:rPr kumimoji="1" lang="zh-CN" altLang="en-US" dirty="0">
                <a:latin typeface="宋体" panose="02010600030101010101" pitchFamily="2" charset="-122"/>
                <a:sym typeface="+mn-ea"/>
              </a:rPr>
              <a:t>3.健全预算管理机制</a:t>
            </a:r>
            <a:endParaRPr kumimoji="1" lang="zh-CN" altLang="en-US" dirty="0">
              <a:latin typeface="宋体" panose="02010600030101010101" pitchFamily="2" charset="-122"/>
            </a:endParaRPr>
          </a:p>
          <a:p>
            <a:pPr algn="ctr">
              <a:lnSpc>
                <a:spcPct val="120000"/>
              </a:lnSpc>
            </a:pPr>
            <a:endParaRPr lang="zh-CN" altLang="en-US" spc="150">
              <a:solidFill>
                <a:srgbClr val="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01990" y="2258837"/>
            <a:ext cx="6804363" cy="2535169"/>
            <a:chOff x="1793585" y="2147196"/>
            <a:chExt cx="6804363" cy="2535169"/>
          </a:xfrm>
        </p:grpSpPr>
        <p:sp>
          <p:nvSpPr>
            <p:cNvPr id="4" name="TextBox 3"/>
            <p:cNvSpPr txBox="1"/>
            <p:nvPr/>
          </p:nvSpPr>
          <p:spPr>
            <a:xfrm>
              <a:off x="1793585" y="2375410"/>
              <a:ext cx="6804363" cy="2306955"/>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a:t>
              </a:r>
              <a:r>
                <a:rPr lang="en-US" altLang="zh-CN" sz="3200" b="1" dirty="0" smtClean="0">
                  <a:effectLst>
                    <a:outerShdw blurRad="38100" dist="38100" dir="2700000" algn="tl">
                      <a:srgbClr val="000000">
                        <a:alpha val="43137"/>
                      </a:srgbClr>
                    </a:outerShdw>
                  </a:effectLst>
                </a:rPr>
                <a:t>6.3</a:t>
              </a:r>
              <a:r>
                <a:rPr lang="zh-CN" altLang="en-US" sz="3200" b="1" dirty="0" smtClean="0">
                  <a:effectLst>
                    <a:outerShdw blurRad="38100" dist="38100" dir="2700000" algn="tl">
                      <a:srgbClr val="000000">
                        <a:alpha val="43137"/>
                      </a:srgbClr>
                    </a:outerShdw>
                  </a:effectLst>
                </a:rPr>
                <a:t>  房地产开发企业</a:t>
              </a:r>
              <a:endParaRPr lang="zh-CN" altLang="en-US" sz="3200" b="1" dirty="0" smtClean="0">
                <a:effectLst>
                  <a:outerShdw blurRad="38100" dist="38100" dir="2700000" algn="tl">
                    <a:srgbClr val="000000">
                      <a:alpha val="43137"/>
                    </a:srgbClr>
                  </a:outerShdw>
                </a:effectLst>
              </a:endParaRPr>
            </a:p>
            <a:p>
              <a:pPr lvl="1">
                <a:lnSpc>
                  <a:spcPct val="150000"/>
                </a:lnSpc>
              </a:pPr>
              <a:r>
                <a:rPr lang="en-US" altLang="zh-CN" sz="3200" b="1" dirty="0" smtClean="0">
                  <a:effectLst>
                    <a:outerShdw blurRad="38100" dist="38100" dir="2700000" algn="tl">
                      <a:srgbClr val="000000">
                        <a:alpha val="43137"/>
                      </a:srgbClr>
                    </a:outerShdw>
                  </a:effectLst>
                </a:rPr>
                <a:t>              </a:t>
              </a:r>
              <a:r>
                <a:rPr lang="zh-CN" altLang="en-US" sz="3200" b="1" dirty="0" smtClean="0">
                  <a:effectLst>
                    <a:outerShdw blurRad="38100" dist="38100" dir="2700000" algn="tl">
                      <a:srgbClr val="000000">
                        <a:alpha val="43137"/>
                      </a:srgbClr>
                    </a:outerShdw>
                  </a:effectLst>
                </a:rPr>
                <a:t>成本核算与管理</a:t>
              </a: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03679" y="2147196"/>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项目六</a:t>
              </a:r>
              <a:endParaRPr lang="zh-CN" altLang="en-US" sz="2800" b="1" dirty="0">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80880"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091129" y="2222473"/>
            <a:ext cx="4978383"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商品流通企业的成本</a:t>
              </a:r>
              <a:endParaRPr lang="zh-CN" altLang="en-US" sz="20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dirty="0">
                <a:solidFill>
                  <a:schemeClr val="accent2">
                    <a:lumMod val="50000"/>
                  </a:schemeClr>
                </a:solidFill>
                <a:latin typeface="+mn-ea"/>
              </a:endParaRPr>
            </a:p>
          </p:txBody>
        </p:sp>
      </p:grpSp>
      <p:grpSp>
        <p:nvGrpSpPr>
          <p:cNvPr id="5" name="组合 4"/>
          <p:cNvGrpSpPr/>
          <p:nvPr/>
        </p:nvGrpSpPr>
        <p:grpSpPr>
          <a:xfrm>
            <a:off x="1043175" y="2507333"/>
            <a:ext cx="1704634" cy="1857771"/>
            <a:chOff x="1043175" y="2507333"/>
            <a:chExt cx="1704634" cy="1857771"/>
          </a:xfrm>
        </p:grpSpPr>
        <p:sp>
          <p:nvSpPr>
            <p:cNvPr id="4" name="椭圆 3"/>
            <p:cNvSpPr/>
            <p:nvPr/>
          </p:nvSpPr>
          <p:spPr>
            <a:xfrm>
              <a:off x="1043175"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0" name="TextBox 19"/>
            <p:cNvSpPr txBox="1"/>
            <p:nvPr/>
          </p:nvSpPr>
          <p:spPr>
            <a:xfrm>
              <a:off x="1126962"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6.1</a:t>
              </a:r>
              <a:endParaRPr lang="zh-CN" altLang="en-US" sz="2800" b="1" dirty="0"/>
            </a:p>
          </p:txBody>
        </p:sp>
      </p:grpSp>
      <p:grpSp>
        <p:nvGrpSpPr>
          <p:cNvPr id="2" name="组合 1"/>
          <p:cNvGrpSpPr/>
          <p:nvPr/>
        </p:nvGrpSpPr>
        <p:grpSpPr>
          <a:xfrm>
            <a:off x="3148361" y="3428770"/>
            <a:ext cx="4938296" cy="569720"/>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商品销售成本的核算</a:t>
              </a:r>
              <a:endParaRPr lang="zh-CN" altLang="en-US" sz="20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6" name="组合 5"/>
          <p:cNvGrpSpPr/>
          <p:nvPr/>
        </p:nvGrpSpPr>
        <p:grpSpPr>
          <a:xfrm>
            <a:off x="2832131" y="4580660"/>
            <a:ext cx="4938296" cy="569720"/>
            <a:chOff x="3450129" y="3903750"/>
            <a:chExt cx="4327638" cy="569720"/>
          </a:xfrm>
        </p:grpSpPr>
        <p:sp>
          <p:nvSpPr>
            <p:cNvPr id="7" name="圆角矩形 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sz="2000" b="1" dirty="0" smtClean="0">
                  <a:solidFill>
                    <a:schemeClr val="accent2">
                      <a:lumMod val="50000"/>
                    </a:schemeClr>
                  </a:solidFill>
                  <a:latin typeface="+mn-ea"/>
                </a:rPr>
                <a:t>   商品流通企业成本管理</a:t>
              </a:r>
              <a:endParaRPr lang="zh-CN" altLang="en-US" sz="2000" b="1" dirty="0">
                <a:solidFill>
                  <a:schemeClr val="accent2">
                    <a:lumMod val="50000"/>
                  </a:schemeClr>
                </a:solidFill>
                <a:latin typeface="+mn-ea"/>
              </a:endParaRPr>
            </a:p>
          </p:txBody>
        </p:sp>
        <p:sp>
          <p:nvSpPr>
            <p:cNvPr id="11" name="椭圆 10"/>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endParaRPr lang="zh-CN" altLang="en-US" sz="2400" b="1" dirty="0">
                <a:solidFill>
                  <a:schemeClr val="accent2">
                    <a:lumMod val="50000"/>
                  </a:schemeClr>
                </a:solidFill>
                <a:latin typeface="+mn-ea"/>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80880"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091129" y="2222473"/>
            <a:ext cx="4978383"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房地产开发企业成本核算概述</a:t>
              </a:r>
              <a:endParaRPr lang="zh-CN" altLang="en-US" sz="20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dirty="0">
                <a:solidFill>
                  <a:schemeClr val="accent2">
                    <a:lumMod val="50000"/>
                  </a:schemeClr>
                </a:solidFill>
                <a:latin typeface="+mn-ea"/>
              </a:endParaRPr>
            </a:p>
          </p:txBody>
        </p:sp>
      </p:grpSp>
      <p:grpSp>
        <p:nvGrpSpPr>
          <p:cNvPr id="5" name="组合 4"/>
          <p:cNvGrpSpPr/>
          <p:nvPr/>
        </p:nvGrpSpPr>
        <p:grpSpPr>
          <a:xfrm>
            <a:off x="1043175" y="2507333"/>
            <a:ext cx="1704634" cy="1857771"/>
            <a:chOff x="1043175" y="2507333"/>
            <a:chExt cx="1704634" cy="1857771"/>
          </a:xfrm>
        </p:grpSpPr>
        <p:sp>
          <p:nvSpPr>
            <p:cNvPr id="4" name="椭圆 3"/>
            <p:cNvSpPr/>
            <p:nvPr/>
          </p:nvSpPr>
          <p:spPr>
            <a:xfrm>
              <a:off x="1043175"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0" name="TextBox 19"/>
            <p:cNvSpPr txBox="1"/>
            <p:nvPr/>
          </p:nvSpPr>
          <p:spPr>
            <a:xfrm>
              <a:off x="1126962"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6.3</a:t>
              </a:r>
              <a:endParaRPr lang="zh-CN" altLang="en-US" sz="2800" b="1" dirty="0"/>
            </a:p>
          </p:txBody>
        </p:sp>
      </p:grpSp>
      <p:grpSp>
        <p:nvGrpSpPr>
          <p:cNvPr id="2" name="组合 1"/>
          <p:cNvGrpSpPr/>
          <p:nvPr/>
        </p:nvGrpSpPr>
        <p:grpSpPr>
          <a:xfrm>
            <a:off x="3165506" y="3428770"/>
            <a:ext cx="4938296" cy="569720"/>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房地产开发企业开发成本计算</a:t>
              </a:r>
              <a:endParaRPr lang="zh-CN" altLang="en-US" sz="20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11" name="组合 10"/>
          <p:cNvGrpSpPr/>
          <p:nvPr/>
        </p:nvGrpSpPr>
        <p:grpSpPr>
          <a:xfrm>
            <a:off x="2700051" y="4635270"/>
            <a:ext cx="4938296" cy="569720"/>
            <a:chOff x="3450129" y="3903750"/>
            <a:chExt cx="4327638" cy="569720"/>
          </a:xfrm>
        </p:grpSpPr>
        <p:sp>
          <p:nvSpPr>
            <p:cNvPr id="12" name="圆角矩形 11"/>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buClrTx/>
                <a:buSzTx/>
                <a:buFontTx/>
              </a:pPr>
              <a:r>
                <a:rPr lang="zh-CN" altLang="en-US" sz="2000" b="1" dirty="0" smtClean="0">
                  <a:solidFill>
                    <a:schemeClr val="accent2">
                      <a:lumMod val="50000"/>
                    </a:schemeClr>
                  </a:solidFill>
                  <a:latin typeface="+mn-ea"/>
                </a:rPr>
                <a:t>   </a:t>
              </a:r>
              <a:r>
                <a:rPr lang="zh-CN" altLang="en-US" sz="2000" b="1" dirty="0" smtClean="0">
                  <a:solidFill>
                    <a:schemeClr val="accent2">
                      <a:lumMod val="50000"/>
                    </a:schemeClr>
                  </a:solidFill>
                  <a:latin typeface="+mn-ea"/>
                  <a:sym typeface="+mn-ea"/>
                </a:rPr>
                <a:t>房地产开发企业成本管理</a:t>
              </a:r>
              <a:endParaRPr lang="zh-CN" altLang="en-US" sz="2000" b="1" dirty="0" smtClean="0">
                <a:solidFill>
                  <a:schemeClr val="accent2">
                    <a:lumMod val="50000"/>
                  </a:schemeClr>
                </a:solidFill>
                <a:latin typeface="+mn-ea"/>
              </a:endParaRPr>
            </a:p>
          </p:txBody>
        </p:sp>
        <p:sp>
          <p:nvSpPr>
            <p:cNvPr id="13" name="椭圆 12"/>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endParaRPr lang="zh-CN" altLang="en-US" sz="2400" b="1" dirty="0">
                <a:solidFill>
                  <a:schemeClr val="accent2">
                    <a:lumMod val="50000"/>
                  </a:schemeClr>
                </a:solidFill>
                <a:latin typeface="+mn-ea"/>
              </a:endParaRPr>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6.3.1</a:t>
            </a:r>
            <a:r>
              <a:rPr lang="zh-CN" altLang="en-US" b="1" dirty="0" smtClean="0"/>
              <a:t>房地产开发企业成本核算概述</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房地产开发企业成本核算的特点</a:t>
            </a:r>
            <a:endParaRPr lang="zh-CN" altLang="en-US" sz="2000" b="1" dirty="0">
              <a:solidFill>
                <a:schemeClr val="accent2">
                  <a:lumMod val="75000"/>
                </a:schemeClr>
              </a:solidFill>
            </a:endParaRPr>
          </a:p>
        </p:txBody>
      </p:sp>
      <p:sp>
        <p:nvSpPr>
          <p:cNvPr id="4" name="Rectangle 3"/>
          <p:cNvSpPr txBox="1">
            <a:spLocks noRot="1" noChangeArrowheads="1"/>
          </p:cNvSpPr>
          <p:nvPr/>
        </p:nvSpPr>
        <p:spPr>
          <a:xfrm>
            <a:off x="424670" y="1889572"/>
            <a:ext cx="7610950" cy="4270375"/>
          </a:xfrm>
          <a:prstGeom prst="rect">
            <a:avLst/>
          </a:prstGeom>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sz="2000" dirty="0" smtClean="0"/>
              <a:t>（</a:t>
            </a:r>
            <a:r>
              <a:rPr lang="en-US" altLang="zh-CN" sz="2000" dirty="0" smtClean="0"/>
              <a:t>1</a:t>
            </a:r>
            <a:r>
              <a:rPr lang="zh-CN" altLang="en-US" sz="2000" dirty="0" smtClean="0"/>
              <a:t>）成本核算对象</a:t>
            </a:r>
            <a:endParaRPr lang="zh-CN" altLang="en-US" sz="2000" dirty="0" smtClean="0"/>
          </a:p>
          <a:p>
            <a:pPr marL="0" indent="0">
              <a:lnSpc>
                <a:spcPct val="150000"/>
              </a:lnSpc>
              <a:buNone/>
            </a:pPr>
            <a:r>
              <a:rPr lang="zh-CN" altLang="en-US" sz="2000" dirty="0" smtClean="0"/>
              <a:t>①一般的开发项目，可以以每一独立编制的设计概（预）算，或以每一独立的施工图预算所列的单项开发工程为成本核算对象；</a:t>
            </a:r>
            <a:endParaRPr lang="zh-CN" altLang="en-US" sz="2000" dirty="0" smtClean="0"/>
          </a:p>
          <a:p>
            <a:pPr marL="0" indent="0">
              <a:lnSpc>
                <a:spcPct val="150000"/>
              </a:lnSpc>
              <a:buNone/>
            </a:pPr>
            <a:r>
              <a:rPr lang="zh-CN" altLang="en-US" sz="2000" dirty="0" smtClean="0"/>
              <a:t>②同一开发地点、结构类型相同的群体开发建设项目，如果开工、竣工时间相近，由同一施工单位施工，可以合并作为一个成本核算对象；</a:t>
            </a:r>
            <a:endParaRPr lang="zh-CN" altLang="en-US" sz="2000" dirty="0" smtClean="0"/>
          </a:p>
          <a:p>
            <a:pPr marL="0" indent="0">
              <a:lnSpc>
                <a:spcPct val="150000"/>
              </a:lnSpc>
              <a:buNone/>
            </a:pPr>
            <a:r>
              <a:rPr lang="zh-CN" altLang="en-US" sz="2000" dirty="0" smtClean="0"/>
              <a:t>③对于规模较大，工期较长的开发项目，可以结合经济责任制的需要，按开发项目的一定区域或部分，划分成若干个分部开发项目，然后以分部开发项目作为成本核算对象。</a:t>
            </a:r>
            <a:endParaRPr lang="zh-CN" altLang="en-US" sz="2000" dirty="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6.3.1</a:t>
            </a:r>
            <a:r>
              <a:rPr lang="zh-CN" altLang="en-US" b="1" dirty="0" smtClean="0"/>
              <a:t>房地产开发企业成本核算概述</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房地产开发企业成本核算的特点</a:t>
            </a:r>
            <a:endParaRPr lang="zh-CN" altLang="en-US" sz="2000" b="1" dirty="0">
              <a:solidFill>
                <a:schemeClr val="accent2">
                  <a:lumMod val="75000"/>
                </a:schemeClr>
              </a:solidFill>
            </a:endParaRPr>
          </a:p>
        </p:txBody>
      </p:sp>
      <p:sp>
        <p:nvSpPr>
          <p:cNvPr id="4" name="Rectangle 3"/>
          <p:cNvSpPr txBox="1">
            <a:spLocks noRot="1" noChangeArrowheads="1"/>
          </p:cNvSpPr>
          <p:nvPr/>
        </p:nvSpPr>
        <p:spPr>
          <a:xfrm>
            <a:off x="298767" y="1916831"/>
            <a:ext cx="6361465" cy="4270375"/>
          </a:xfrm>
          <a:prstGeom prst="rect">
            <a:avLst/>
          </a:prstGeom>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sz="2000" dirty="0" smtClean="0"/>
              <a:t>（</a:t>
            </a:r>
            <a:r>
              <a:rPr lang="en-US" altLang="zh-CN" sz="2000" dirty="0" smtClean="0"/>
              <a:t>2</a:t>
            </a:r>
            <a:r>
              <a:rPr lang="zh-CN" altLang="en-US" sz="2000" dirty="0" smtClean="0"/>
              <a:t>）成本核算期。一般以开发产品的开发周期为准。</a:t>
            </a:r>
            <a:endParaRPr lang="zh-CN" altLang="en-US" sz="2000" dirty="0" smtClean="0"/>
          </a:p>
          <a:p>
            <a:pPr marL="0" indent="0">
              <a:lnSpc>
                <a:spcPct val="150000"/>
              </a:lnSpc>
              <a:buNone/>
            </a:pPr>
            <a:r>
              <a:rPr lang="zh-CN" altLang="en-US" sz="2000" dirty="0" smtClean="0"/>
              <a:t>（</a:t>
            </a:r>
            <a:r>
              <a:rPr lang="en-US" altLang="zh-CN" sz="2000" dirty="0" smtClean="0"/>
              <a:t>3</a:t>
            </a:r>
            <a:r>
              <a:rPr lang="zh-CN" altLang="en-US" sz="2000" dirty="0" smtClean="0"/>
              <a:t>）成本核算项目</a:t>
            </a:r>
            <a:endParaRPr lang="zh-CN" altLang="en-US" sz="2000" dirty="0" smtClean="0"/>
          </a:p>
          <a:p>
            <a:pPr marL="0" indent="0">
              <a:lnSpc>
                <a:spcPct val="150000"/>
              </a:lnSpc>
              <a:buNone/>
            </a:pPr>
            <a:r>
              <a:rPr lang="zh-CN" altLang="en-US" sz="2000" dirty="0" smtClean="0"/>
              <a:t>①土地征用及拆迁补偿费 </a:t>
            </a:r>
            <a:endParaRPr lang="zh-CN" altLang="en-US" sz="2000" dirty="0" smtClean="0"/>
          </a:p>
          <a:p>
            <a:pPr marL="0" indent="0">
              <a:lnSpc>
                <a:spcPct val="150000"/>
              </a:lnSpc>
              <a:buNone/>
            </a:pPr>
            <a:r>
              <a:rPr lang="zh-CN" altLang="en-US" sz="2000" dirty="0" smtClean="0"/>
              <a:t>②前期工程费 </a:t>
            </a:r>
            <a:endParaRPr lang="zh-CN" altLang="en-US" sz="2000" dirty="0" smtClean="0"/>
          </a:p>
          <a:p>
            <a:pPr marL="0" indent="0">
              <a:lnSpc>
                <a:spcPct val="150000"/>
              </a:lnSpc>
              <a:buNone/>
            </a:pPr>
            <a:r>
              <a:rPr lang="zh-CN" altLang="en-US" sz="2000" dirty="0" smtClean="0"/>
              <a:t>③建筑安装费 </a:t>
            </a:r>
            <a:endParaRPr lang="zh-CN" altLang="en-US" sz="2000" dirty="0" smtClean="0"/>
          </a:p>
          <a:p>
            <a:pPr marL="0" indent="0">
              <a:lnSpc>
                <a:spcPct val="150000"/>
              </a:lnSpc>
              <a:buNone/>
            </a:pPr>
            <a:r>
              <a:rPr lang="zh-CN" altLang="en-US" sz="2000" dirty="0" smtClean="0"/>
              <a:t>④基础设施费 </a:t>
            </a:r>
            <a:endParaRPr lang="zh-CN" altLang="en-US" sz="2000" dirty="0" smtClean="0"/>
          </a:p>
          <a:p>
            <a:pPr marL="0" indent="0">
              <a:lnSpc>
                <a:spcPct val="150000"/>
              </a:lnSpc>
              <a:buNone/>
            </a:pPr>
            <a:r>
              <a:rPr lang="zh-CN" altLang="en-US" sz="2000" dirty="0" smtClean="0"/>
              <a:t>⑤公共配套设施费 </a:t>
            </a:r>
            <a:endParaRPr lang="zh-CN" altLang="en-US" sz="2000" dirty="0" smtClean="0"/>
          </a:p>
          <a:p>
            <a:pPr marL="0" indent="0">
              <a:lnSpc>
                <a:spcPct val="150000"/>
              </a:lnSpc>
              <a:buNone/>
            </a:pPr>
            <a:r>
              <a:rPr lang="zh-CN" altLang="en-US" sz="2000" dirty="0" smtClean="0"/>
              <a:t>⑥间接费用 </a:t>
            </a:r>
            <a:endParaRPr lang="zh-CN" altLang="en-US" sz="2000"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6.3.1</a:t>
            </a:r>
            <a:r>
              <a:rPr lang="zh-CN" altLang="en-US" b="1" dirty="0" smtClean="0"/>
              <a:t>房地产开发企业成本核算概述</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 成本核算需设置的账户</a:t>
            </a:r>
            <a:endParaRPr lang="zh-CN" altLang="en-US" sz="2000" b="1" dirty="0">
              <a:solidFill>
                <a:schemeClr val="accent2">
                  <a:lumMod val="75000"/>
                </a:schemeClr>
              </a:solidFill>
            </a:endParaRPr>
          </a:p>
        </p:txBody>
      </p:sp>
      <p:sp>
        <p:nvSpPr>
          <p:cNvPr id="4" name="矩形 3"/>
          <p:cNvSpPr/>
          <p:nvPr/>
        </p:nvSpPr>
        <p:spPr>
          <a:xfrm>
            <a:off x="611560" y="1939586"/>
            <a:ext cx="6552728" cy="3416320"/>
          </a:xfrm>
          <a:prstGeom prst="rect">
            <a:avLst/>
          </a:prstGeom>
        </p:spPr>
        <p:txBody>
          <a:bodyPr wrap="square">
            <a:spAutoFit/>
          </a:bodyPr>
          <a:lstStyle/>
          <a:p>
            <a:pPr>
              <a:lnSpc>
                <a:spcPct val="150000"/>
              </a:lnSpc>
            </a:pPr>
            <a:r>
              <a:rPr lang="zh-CN" altLang="en-US" dirty="0" smtClean="0"/>
              <a:t>（</a:t>
            </a:r>
            <a:r>
              <a:rPr lang="en-US" altLang="zh-CN" dirty="0" smtClean="0"/>
              <a:t>1</a:t>
            </a:r>
            <a:r>
              <a:rPr lang="zh-CN" altLang="en-US" dirty="0" smtClean="0"/>
              <a:t>）“开发成本”账户</a:t>
            </a:r>
            <a:endParaRPr lang="en-US" altLang="zh-CN" dirty="0" smtClean="0"/>
          </a:p>
          <a:p>
            <a:pPr>
              <a:lnSpc>
                <a:spcPct val="150000"/>
              </a:lnSpc>
            </a:pPr>
            <a:r>
              <a:rPr lang="zh-CN" altLang="en-US" dirty="0" smtClean="0"/>
              <a:t>开发成本</a:t>
            </a:r>
            <a:r>
              <a:rPr lang="en-US" altLang="zh-CN" dirty="0" smtClean="0"/>
              <a:t>——</a:t>
            </a:r>
            <a:r>
              <a:rPr lang="zh-CN" altLang="en-US" dirty="0" smtClean="0"/>
              <a:t>土地开发</a:t>
            </a:r>
            <a:endParaRPr lang="en-US" altLang="zh-CN" dirty="0" smtClean="0"/>
          </a:p>
          <a:p>
            <a:pPr>
              <a:lnSpc>
                <a:spcPct val="150000"/>
              </a:lnSpc>
            </a:pPr>
            <a:r>
              <a:rPr lang="en-US" altLang="zh-CN" dirty="0"/>
              <a:t> </a:t>
            </a:r>
            <a:r>
              <a:rPr lang="en-US" altLang="zh-CN" dirty="0" smtClean="0"/>
              <a:t>              ——</a:t>
            </a:r>
            <a:r>
              <a:rPr lang="zh-CN" altLang="en-US" dirty="0" smtClean="0"/>
              <a:t>房屋开发</a:t>
            </a:r>
            <a:endParaRPr lang="en-US" altLang="zh-CN" dirty="0"/>
          </a:p>
          <a:p>
            <a:pPr>
              <a:lnSpc>
                <a:spcPct val="150000"/>
              </a:lnSpc>
            </a:pPr>
            <a:r>
              <a:rPr lang="en-US" altLang="zh-CN" dirty="0" smtClean="0"/>
              <a:t>                ——</a:t>
            </a:r>
            <a:r>
              <a:rPr lang="zh-CN" altLang="en-US" dirty="0" smtClean="0"/>
              <a:t>配套</a:t>
            </a:r>
            <a:r>
              <a:rPr lang="zh-CN" altLang="en-US" dirty="0"/>
              <a:t>设施</a:t>
            </a:r>
            <a:r>
              <a:rPr lang="zh-CN" altLang="en-US" dirty="0" smtClean="0"/>
              <a:t>开发</a:t>
            </a:r>
            <a:endParaRPr lang="en-US" altLang="zh-CN" dirty="0"/>
          </a:p>
          <a:p>
            <a:pPr>
              <a:lnSpc>
                <a:spcPct val="150000"/>
              </a:lnSpc>
            </a:pPr>
            <a:r>
              <a:rPr lang="en-US" altLang="zh-CN" dirty="0" smtClean="0"/>
              <a:t>                ——</a:t>
            </a:r>
            <a:r>
              <a:rPr lang="zh-CN" altLang="en-US" dirty="0" smtClean="0"/>
              <a:t>代</a:t>
            </a:r>
            <a:r>
              <a:rPr lang="zh-CN" altLang="en-US" dirty="0"/>
              <a:t>建工程</a:t>
            </a:r>
            <a:r>
              <a:rPr lang="zh-CN" altLang="en-US" dirty="0" smtClean="0"/>
              <a:t>开发</a:t>
            </a:r>
            <a:endParaRPr lang="zh-CN" altLang="en-US" dirty="0"/>
          </a:p>
          <a:p>
            <a:pPr>
              <a:lnSpc>
                <a:spcPct val="150000"/>
              </a:lnSpc>
            </a:pPr>
            <a:r>
              <a:rPr lang="zh-CN" altLang="en-US" dirty="0" smtClean="0"/>
              <a:t>（</a:t>
            </a:r>
            <a:r>
              <a:rPr lang="en-US" altLang="zh-CN" dirty="0" smtClean="0"/>
              <a:t>2</a:t>
            </a:r>
            <a:r>
              <a:rPr lang="zh-CN" altLang="en-US" dirty="0" smtClean="0"/>
              <a:t>）“开发间接费用”账户</a:t>
            </a:r>
            <a:endParaRPr lang="en-US" altLang="zh-CN" dirty="0" smtClean="0"/>
          </a:p>
          <a:p>
            <a:pPr>
              <a:lnSpc>
                <a:spcPct val="150000"/>
              </a:lnSpc>
            </a:pPr>
            <a:r>
              <a:rPr lang="zh-CN" altLang="en-US" dirty="0" smtClean="0"/>
              <a:t>反映</a:t>
            </a:r>
            <a:r>
              <a:rPr lang="zh-CN" altLang="en-US" dirty="0"/>
              <a:t>所发生的间接费用，月末应分配转入开发成本，本账户应按企业内部不同的单位、部门设置明细账。 </a:t>
            </a:r>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6.3.1</a:t>
            </a:r>
            <a:r>
              <a:rPr lang="zh-CN" altLang="en-US" b="1" dirty="0" smtClean="0"/>
              <a:t>房地产开发企业成本核算概述</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 成本核算</a:t>
            </a:r>
            <a:r>
              <a:rPr lang="zh-CN" altLang="en-US" sz="2000" b="1" dirty="0">
                <a:solidFill>
                  <a:schemeClr val="accent2">
                    <a:lumMod val="75000"/>
                  </a:schemeClr>
                </a:solidFill>
              </a:rPr>
              <a:t>程序</a:t>
            </a:r>
            <a:endParaRPr lang="zh-CN" altLang="en-US" sz="2000" b="1" dirty="0">
              <a:solidFill>
                <a:schemeClr val="accent2">
                  <a:lumMod val="75000"/>
                </a:schemeClr>
              </a:solidFill>
            </a:endParaRPr>
          </a:p>
        </p:txBody>
      </p:sp>
      <p:sp>
        <p:nvSpPr>
          <p:cNvPr id="4" name="TextBox 3"/>
          <p:cNvSpPr txBox="1"/>
          <p:nvPr/>
        </p:nvSpPr>
        <p:spPr>
          <a:xfrm>
            <a:off x="467544" y="1963919"/>
            <a:ext cx="5976664" cy="3831818"/>
          </a:xfrm>
          <a:prstGeom prst="rect">
            <a:avLst/>
          </a:prstGeom>
          <a:noFill/>
        </p:spPr>
        <p:txBody>
          <a:bodyPr wrap="square" rtlCol="0">
            <a:spAutoFit/>
          </a:bodyPr>
          <a:lstStyle/>
          <a:p>
            <a:pPr>
              <a:lnSpc>
                <a:spcPct val="150000"/>
              </a:lnSpc>
            </a:pPr>
            <a:r>
              <a:rPr lang="zh-CN" altLang="en-US" dirty="0" smtClean="0"/>
              <a:t>（</a:t>
            </a:r>
            <a:r>
              <a:rPr lang="en-US" altLang="zh-CN" dirty="0" smtClean="0"/>
              <a:t>1</a:t>
            </a:r>
            <a:r>
              <a:rPr lang="zh-CN" altLang="en-US" dirty="0" smtClean="0"/>
              <a:t>）归集开发费用；</a:t>
            </a:r>
            <a:endParaRPr lang="en-US" altLang="zh-CN" dirty="0" smtClean="0"/>
          </a:p>
          <a:p>
            <a:pPr>
              <a:lnSpc>
                <a:spcPct val="150000"/>
              </a:lnSpc>
            </a:pPr>
            <a:r>
              <a:rPr lang="zh-CN" altLang="en-US" dirty="0" smtClean="0"/>
              <a:t>（</a:t>
            </a:r>
            <a:r>
              <a:rPr lang="en-US" altLang="zh-CN" dirty="0" smtClean="0"/>
              <a:t>2</a:t>
            </a:r>
            <a:r>
              <a:rPr lang="zh-CN" altLang="en-US" dirty="0" smtClean="0"/>
              <a:t>）计算并结转已完工开发产品的实际成本；</a:t>
            </a:r>
            <a:endParaRPr lang="en-US" altLang="zh-CN" dirty="0" smtClean="0"/>
          </a:p>
          <a:p>
            <a:pPr>
              <a:lnSpc>
                <a:spcPct val="150000"/>
              </a:lnSpc>
            </a:pPr>
            <a:r>
              <a:rPr lang="zh-CN" altLang="en-US" dirty="0" smtClean="0"/>
              <a:t>（</a:t>
            </a:r>
            <a:r>
              <a:rPr lang="en-US" altLang="zh-CN" dirty="0" smtClean="0"/>
              <a:t>3</a:t>
            </a:r>
            <a:r>
              <a:rPr lang="zh-CN" altLang="en-US" dirty="0" smtClean="0"/>
              <a:t>）按已完工开发产品的实际功能和去向，将开发产品的实际成本结转有关账户。</a:t>
            </a:r>
            <a:endParaRPr lang="en-US" altLang="zh-CN" dirty="0" smtClean="0"/>
          </a:p>
          <a:p>
            <a:pPr>
              <a:lnSpc>
                <a:spcPct val="150000"/>
              </a:lnSpc>
            </a:pPr>
            <a:r>
              <a:rPr lang="zh-CN" altLang="en-US" dirty="0" smtClean="0"/>
              <a:t>借：经营成本</a:t>
            </a:r>
            <a:endParaRPr lang="en-US" altLang="zh-CN" dirty="0" smtClean="0"/>
          </a:p>
          <a:p>
            <a:pPr>
              <a:lnSpc>
                <a:spcPct val="150000"/>
              </a:lnSpc>
            </a:pPr>
            <a:r>
              <a:rPr lang="en-US" altLang="zh-CN" dirty="0"/>
              <a:t> </a:t>
            </a:r>
            <a:r>
              <a:rPr lang="zh-CN" altLang="en-US" dirty="0" smtClean="0"/>
              <a:t>或</a:t>
            </a:r>
            <a:r>
              <a:rPr lang="en-US" altLang="zh-CN" dirty="0" smtClean="0"/>
              <a:t>  </a:t>
            </a:r>
            <a:r>
              <a:rPr lang="zh-CN" altLang="en-US" dirty="0" smtClean="0"/>
              <a:t>分期收款开发产品</a:t>
            </a:r>
            <a:endParaRPr lang="en-US" altLang="zh-CN" dirty="0" smtClean="0"/>
          </a:p>
          <a:p>
            <a:pPr>
              <a:lnSpc>
                <a:spcPct val="150000"/>
              </a:lnSpc>
            </a:pPr>
            <a:r>
              <a:rPr lang="en-US" altLang="zh-CN" dirty="0"/>
              <a:t> </a:t>
            </a:r>
            <a:r>
              <a:rPr lang="en-US" altLang="zh-CN" dirty="0" smtClean="0"/>
              <a:t>      </a:t>
            </a:r>
            <a:r>
              <a:rPr lang="zh-CN" altLang="en-US" dirty="0" smtClean="0"/>
              <a:t>出租开发产品</a:t>
            </a:r>
            <a:endParaRPr lang="en-US" altLang="zh-CN" dirty="0" smtClean="0"/>
          </a:p>
          <a:p>
            <a:pPr>
              <a:lnSpc>
                <a:spcPct val="150000"/>
              </a:lnSpc>
            </a:pPr>
            <a:r>
              <a:rPr lang="en-US" altLang="zh-CN" dirty="0"/>
              <a:t> </a:t>
            </a:r>
            <a:r>
              <a:rPr lang="en-US" altLang="zh-CN" dirty="0" smtClean="0"/>
              <a:t>      </a:t>
            </a:r>
            <a:r>
              <a:rPr lang="zh-CN" altLang="en-US" dirty="0" smtClean="0"/>
              <a:t>周转房</a:t>
            </a:r>
            <a:endParaRPr lang="en-US" altLang="zh-CN" dirty="0" smtClean="0"/>
          </a:p>
          <a:p>
            <a:pPr>
              <a:lnSpc>
                <a:spcPct val="150000"/>
              </a:lnSpc>
            </a:pPr>
            <a:r>
              <a:rPr lang="zh-CN" altLang="en-US" dirty="0" smtClean="0"/>
              <a:t>       贷：开发产品</a:t>
            </a:r>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6.3.2</a:t>
            </a:r>
            <a:r>
              <a:rPr lang="zh-CN" altLang="en-US" b="1" dirty="0" smtClean="0"/>
              <a:t>房地产开发企业成本计算</a:t>
            </a:r>
            <a:endParaRPr lang="zh-CN" altLang="en-US" b="1" dirty="0"/>
          </a:p>
        </p:txBody>
      </p:sp>
      <p:grpSp>
        <p:nvGrpSpPr>
          <p:cNvPr id="8" name="组合 7"/>
          <p:cNvGrpSpPr/>
          <p:nvPr/>
        </p:nvGrpSpPr>
        <p:grpSpPr>
          <a:xfrm>
            <a:off x="463898" y="1628800"/>
            <a:ext cx="7924525" cy="4320480"/>
            <a:chOff x="463898" y="1628800"/>
            <a:chExt cx="7924525" cy="4320480"/>
          </a:xfrm>
        </p:grpSpPr>
        <p:graphicFrame>
          <p:nvGraphicFramePr>
            <p:cNvPr id="5" name="图示 4"/>
            <p:cNvGraphicFramePr/>
            <p:nvPr/>
          </p:nvGraphicFramePr>
          <p:xfrm>
            <a:off x="463898" y="1628800"/>
            <a:ext cx="7924525" cy="432048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7" name="TextBox 6"/>
            <p:cNvSpPr txBox="1"/>
            <p:nvPr/>
          </p:nvSpPr>
          <p:spPr>
            <a:xfrm>
              <a:off x="3870124" y="3284984"/>
              <a:ext cx="1152128" cy="923330"/>
            </a:xfrm>
            <a:prstGeom prst="rect">
              <a:avLst/>
            </a:prstGeom>
            <a:noFill/>
            <a:ln w="28575">
              <a:solidFill>
                <a:srgbClr val="0070C0"/>
              </a:solidFill>
            </a:ln>
          </p:spPr>
          <p:txBody>
            <a:bodyPr wrap="square" rtlCol="0">
              <a:spAutoFit/>
            </a:bodyPr>
            <a:lstStyle/>
            <a:p>
              <a:r>
                <a:rPr lang="zh-CN" altLang="en-US" b="1" dirty="0" smtClean="0">
                  <a:effectLst>
                    <a:outerShdw blurRad="38100" dist="38100" dir="2700000" algn="tl">
                      <a:srgbClr val="000000">
                        <a:alpha val="43137"/>
                      </a:srgbClr>
                    </a:outerShdw>
                  </a:effectLst>
                </a:rPr>
                <a:t>房地产企业开发成本计算</a:t>
              </a:r>
              <a:endParaRPr lang="zh-CN" altLang="en-US" b="1" dirty="0">
                <a:effectLst>
                  <a:outerShdw blurRad="38100" dist="38100" dir="2700000" algn="tl">
                    <a:srgbClr val="000000">
                      <a:alpha val="43137"/>
                    </a:srgbClr>
                  </a:outerShdw>
                </a:effectLst>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b="1" dirty="0"/>
              <a:t>6.3.3房地产开发企业成本管理</a:t>
            </a:r>
            <a:endParaRPr b="1" dirty="0"/>
          </a:p>
        </p:txBody>
      </p:sp>
      <p:sp>
        <p:nvSpPr>
          <p:cNvPr id="4" name="TextBox 3"/>
          <p:cNvSpPr txBox="1"/>
          <p:nvPr/>
        </p:nvSpPr>
        <p:spPr>
          <a:xfrm>
            <a:off x="-468446" y="1988684"/>
            <a:ext cx="5976664" cy="922020"/>
          </a:xfrm>
          <a:prstGeom prst="rect">
            <a:avLst/>
          </a:prstGeom>
          <a:noFill/>
        </p:spPr>
        <p:txBody>
          <a:bodyPr wrap="square" rtlCol="0">
            <a:spAutoFit/>
          </a:bodyPr>
          <a:p>
            <a:pPr>
              <a:lnSpc>
                <a:spcPct val="150000"/>
              </a:lnSpc>
            </a:pPr>
            <a:endParaRPr dirty="0" smtClean="0"/>
          </a:p>
          <a:p>
            <a:pPr>
              <a:lnSpc>
                <a:spcPct val="150000"/>
              </a:lnSpc>
            </a:pPr>
            <a:endParaRPr lang="zh-CN" dirty="0" smtClean="0"/>
          </a:p>
        </p:txBody>
      </p:sp>
      <p:sp>
        <p:nvSpPr>
          <p:cNvPr id="35" name="任意多边形 18"/>
          <p:cNvSpPr/>
          <p:nvPr>
            <p:custDataLst>
              <p:tags r:id="rId1"/>
            </p:custDataLst>
          </p:nvPr>
        </p:nvSpPr>
        <p:spPr>
          <a:xfrm>
            <a:off x="2135205" y="2959894"/>
            <a:ext cx="1332905" cy="210033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600" dirty="0">
              <a:solidFill>
                <a:srgbClr val="FFFFFF"/>
              </a:solidFill>
              <a:sym typeface="微软雅黑" panose="020B0503020204020204" charset="-122"/>
            </a:endParaRPr>
          </a:p>
        </p:txBody>
      </p:sp>
      <p:sp>
        <p:nvSpPr>
          <p:cNvPr id="36" name="任意多边形 4"/>
          <p:cNvSpPr/>
          <p:nvPr>
            <p:custDataLst>
              <p:tags r:id="rId2"/>
            </p:custDataLst>
          </p:nvPr>
        </p:nvSpPr>
        <p:spPr>
          <a:xfrm>
            <a:off x="3088434" y="4720943"/>
            <a:ext cx="379676" cy="339285"/>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37" name="矩形 36"/>
          <p:cNvSpPr/>
          <p:nvPr>
            <p:custDataLst>
              <p:tags r:id="rId3"/>
            </p:custDataLst>
          </p:nvPr>
        </p:nvSpPr>
        <p:spPr>
          <a:xfrm>
            <a:off x="3088436" y="4720943"/>
            <a:ext cx="226190" cy="226190"/>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42500"/>
          </a:bodyPr>
          <a:p>
            <a:pPr algn="ctr"/>
            <a:r>
              <a:rPr lang="en-US" altLang="zh-CN" sz="1350" dirty="0">
                <a:solidFill>
                  <a:srgbClr val="A3C902">
                    <a:lumMod val="50000"/>
                  </a:srgbClr>
                </a:solidFill>
              </a:rPr>
              <a:t>A</a:t>
            </a:r>
            <a:endParaRPr lang="zh-CN" altLang="en-US" sz="1350" dirty="0">
              <a:solidFill>
                <a:srgbClr val="A3C902">
                  <a:lumMod val="50000"/>
                </a:srgbClr>
              </a:solidFill>
            </a:endParaRPr>
          </a:p>
        </p:txBody>
      </p:sp>
      <p:sp>
        <p:nvSpPr>
          <p:cNvPr id="34" name="矩形 33"/>
          <p:cNvSpPr/>
          <p:nvPr>
            <p:custDataLst>
              <p:tags r:id="rId4"/>
            </p:custDataLst>
          </p:nvPr>
        </p:nvSpPr>
        <p:spPr>
          <a:xfrm>
            <a:off x="2236521" y="3257939"/>
            <a:ext cx="1130273" cy="1359863"/>
          </a:xfrm>
          <a:prstGeom prst="rect">
            <a:avLst/>
          </a:prstGeom>
        </p:spPr>
        <p:txBody>
          <a:bodyPr wrap="square" anchor="ctr" anchorCtr="0">
            <a:noAutofit/>
          </a:bodyPr>
          <a:p>
            <a:pPr algn="ctr">
              <a:lnSpc>
                <a:spcPct val="120000"/>
              </a:lnSpc>
            </a:pPr>
            <a:r>
              <a:rPr dirty="0" smtClean="0">
                <a:sym typeface="+mn-ea"/>
              </a:rPr>
              <a:t>1.实施项目精细化管理</a:t>
            </a:r>
            <a:endParaRPr kumimoji="1" lang="zh-CN" altLang="en-US" spc="150" dirty="0">
              <a:solidFill>
                <a:srgbClr val="FFFFFF"/>
              </a:solidFill>
              <a:latin typeface="宋体" panose="02010600030101010101" pitchFamily="2" charset="-122"/>
              <a:ea typeface="微软雅黑" panose="020B0503020204020204" charset="-122"/>
              <a:sym typeface="Arial" panose="020B0604020202020204" pitchFamily="34" charset="0"/>
            </a:endParaRPr>
          </a:p>
        </p:txBody>
      </p:sp>
      <p:sp>
        <p:nvSpPr>
          <p:cNvPr id="30" name="任意多边形 21"/>
          <p:cNvSpPr/>
          <p:nvPr>
            <p:custDataLst>
              <p:tags r:id="rId5"/>
            </p:custDataLst>
          </p:nvPr>
        </p:nvSpPr>
        <p:spPr>
          <a:xfrm>
            <a:off x="3905547" y="2959894"/>
            <a:ext cx="1332905" cy="210033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350" dirty="0">
              <a:solidFill>
                <a:srgbClr val="FFFFFF"/>
              </a:solidFill>
              <a:sym typeface="微软雅黑" panose="020B0503020204020204" charset="-122"/>
            </a:endParaRPr>
          </a:p>
        </p:txBody>
      </p:sp>
      <p:sp>
        <p:nvSpPr>
          <p:cNvPr id="31" name="任意多边形 22"/>
          <p:cNvSpPr/>
          <p:nvPr>
            <p:custDataLst>
              <p:tags r:id="rId6"/>
            </p:custDataLst>
          </p:nvPr>
        </p:nvSpPr>
        <p:spPr>
          <a:xfrm>
            <a:off x="4858776" y="4720943"/>
            <a:ext cx="379676" cy="339285"/>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32" name="矩形 31"/>
          <p:cNvSpPr/>
          <p:nvPr>
            <p:custDataLst>
              <p:tags r:id="rId7"/>
            </p:custDataLst>
          </p:nvPr>
        </p:nvSpPr>
        <p:spPr>
          <a:xfrm>
            <a:off x="4858778" y="4720943"/>
            <a:ext cx="226190" cy="226190"/>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42500"/>
          </a:bodyPr>
          <a:p>
            <a:pPr algn="ctr"/>
            <a:r>
              <a:rPr lang="en-US" altLang="zh-CN" sz="1350" dirty="0">
                <a:solidFill>
                  <a:srgbClr val="A3C902">
                    <a:lumMod val="50000"/>
                  </a:srgbClr>
                </a:solidFill>
              </a:rPr>
              <a:t>B</a:t>
            </a:r>
            <a:endParaRPr lang="zh-CN" altLang="en-US" sz="1350" dirty="0">
              <a:solidFill>
                <a:srgbClr val="A3C902">
                  <a:lumMod val="50000"/>
                </a:srgbClr>
              </a:solidFill>
            </a:endParaRPr>
          </a:p>
        </p:txBody>
      </p:sp>
      <p:sp>
        <p:nvSpPr>
          <p:cNvPr id="29" name="矩形 28"/>
          <p:cNvSpPr/>
          <p:nvPr>
            <p:custDataLst>
              <p:tags r:id="rId8"/>
            </p:custDataLst>
          </p:nvPr>
        </p:nvSpPr>
        <p:spPr>
          <a:xfrm>
            <a:off x="4006863" y="3257939"/>
            <a:ext cx="1130273" cy="1359863"/>
          </a:xfrm>
          <a:prstGeom prst="rect">
            <a:avLst/>
          </a:prstGeom>
        </p:spPr>
        <p:txBody>
          <a:bodyPr wrap="square" anchor="ctr" anchorCtr="0">
            <a:noAutofit/>
          </a:bodyPr>
          <a:p>
            <a:pPr algn="ctr">
              <a:lnSpc>
                <a:spcPct val="120000"/>
              </a:lnSpc>
            </a:pPr>
            <a:r>
              <a:rPr dirty="0" smtClean="0">
                <a:sym typeface="+mn-ea"/>
              </a:rPr>
              <a:t>2.加强前期开发控制</a:t>
            </a:r>
            <a:endParaRPr dirty="0" smtClean="0"/>
          </a:p>
          <a:p>
            <a:pPr algn="ctr">
              <a:lnSpc>
                <a:spcPct val="120000"/>
              </a:lnSpc>
            </a:pPr>
            <a:endParaRPr kumimoji="1" lang="zh-CN" altLang="en-US" spc="150" dirty="0">
              <a:solidFill>
                <a:srgbClr val="FFFFFF"/>
              </a:solidFill>
              <a:latin typeface="宋体" panose="02010600030101010101" pitchFamily="2" charset="-122"/>
              <a:ea typeface="微软雅黑" panose="020B0503020204020204" charset="-122"/>
              <a:sym typeface="Arial" panose="020B0604020202020204" pitchFamily="34" charset="0"/>
            </a:endParaRPr>
          </a:p>
        </p:txBody>
      </p:sp>
      <p:sp>
        <p:nvSpPr>
          <p:cNvPr id="43" name="任意多边形 21"/>
          <p:cNvSpPr/>
          <p:nvPr>
            <p:custDataLst>
              <p:tags r:id="rId9"/>
            </p:custDataLst>
          </p:nvPr>
        </p:nvSpPr>
        <p:spPr>
          <a:xfrm>
            <a:off x="5675890" y="2959894"/>
            <a:ext cx="1332905" cy="210033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350" dirty="0">
              <a:solidFill>
                <a:srgbClr val="FFFFFF"/>
              </a:solidFill>
              <a:sym typeface="微软雅黑" panose="020B0503020204020204" charset="-122"/>
            </a:endParaRPr>
          </a:p>
        </p:txBody>
      </p:sp>
      <p:sp>
        <p:nvSpPr>
          <p:cNvPr id="44" name="任意多边形 22"/>
          <p:cNvSpPr/>
          <p:nvPr>
            <p:custDataLst>
              <p:tags r:id="rId10"/>
            </p:custDataLst>
          </p:nvPr>
        </p:nvSpPr>
        <p:spPr>
          <a:xfrm>
            <a:off x="6629119" y="4720943"/>
            <a:ext cx="379676" cy="339285"/>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45" name="矩形 44"/>
          <p:cNvSpPr/>
          <p:nvPr>
            <p:custDataLst>
              <p:tags r:id="rId11"/>
            </p:custDataLst>
          </p:nvPr>
        </p:nvSpPr>
        <p:spPr>
          <a:xfrm>
            <a:off x="6629121" y="4720943"/>
            <a:ext cx="226190" cy="226190"/>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42500"/>
          </a:bodyPr>
          <a:p>
            <a:pPr algn="ctr"/>
            <a:r>
              <a:rPr lang="en-US" altLang="zh-CN" sz="1350" dirty="0">
                <a:solidFill>
                  <a:srgbClr val="A3C902">
                    <a:lumMod val="50000"/>
                  </a:srgbClr>
                </a:solidFill>
              </a:rPr>
              <a:t>C</a:t>
            </a:r>
            <a:endParaRPr lang="zh-CN" altLang="en-US" sz="1350" dirty="0">
              <a:solidFill>
                <a:srgbClr val="A3C902">
                  <a:lumMod val="50000"/>
                </a:srgbClr>
              </a:solidFill>
            </a:endParaRPr>
          </a:p>
        </p:txBody>
      </p:sp>
      <p:sp>
        <p:nvSpPr>
          <p:cNvPr id="41" name="矩形 40"/>
          <p:cNvSpPr/>
          <p:nvPr>
            <p:custDataLst>
              <p:tags r:id="rId12"/>
            </p:custDataLst>
          </p:nvPr>
        </p:nvSpPr>
        <p:spPr>
          <a:xfrm>
            <a:off x="5777206" y="3257939"/>
            <a:ext cx="1130273" cy="1359863"/>
          </a:xfrm>
          <a:prstGeom prst="rect">
            <a:avLst/>
          </a:prstGeom>
        </p:spPr>
        <p:txBody>
          <a:bodyPr wrap="square" anchor="ctr" anchorCtr="0">
            <a:normAutofit/>
          </a:bodyPr>
          <a:p>
            <a:pPr algn="ctr">
              <a:lnSpc>
                <a:spcPct val="120000"/>
              </a:lnSpc>
            </a:pPr>
            <a:r>
              <a:rPr lang="en-US" altLang="zh-CN" dirty="0" smtClean="0">
                <a:sym typeface="+mn-ea"/>
              </a:rPr>
              <a:t>3.</a:t>
            </a:r>
            <a:r>
              <a:rPr lang="zh-CN" dirty="0" smtClean="0">
                <a:sym typeface="+mn-ea"/>
              </a:rPr>
              <a:t>加强施工阶段管理</a:t>
            </a:r>
            <a:endParaRPr lang="zh-CN" dirty="0" smtClean="0"/>
          </a:p>
          <a:p>
            <a:pPr algn="ctr">
              <a:lnSpc>
                <a:spcPct val="120000"/>
              </a:lnSpc>
            </a:pPr>
            <a:endParaRPr lang="zh-CN" altLang="en-US" spc="150">
              <a:solidFill>
                <a:srgbClr val="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23728" y="2489993"/>
            <a:ext cx="6516331" cy="2625459"/>
            <a:chOff x="1727291" y="2378352"/>
            <a:chExt cx="6804363" cy="2625459"/>
          </a:xfrm>
        </p:grpSpPr>
        <p:sp>
          <p:nvSpPr>
            <p:cNvPr id="4" name="TextBox 3"/>
            <p:cNvSpPr txBox="1"/>
            <p:nvPr/>
          </p:nvSpPr>
          <p:spPr>
            <a:xfrm>
              <a:off x="1727291" y="2696856"/>
              <a:ext cx="6804363" cy="2306955"/>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    任务</a:t>
              </a:r>
              <a:r>
                <a:rPr lang="en-US" altLang="zh-CN" sz="3200" b="1" dirty="0">
                  <a:effectLst>
                    <a:outerShdw blurRad="38100" dist="38100" dir="2700000" algn="tl">
                      <a:srgbClr val="000000">
                        <a:alpha val="43137"/>
                      </a:srgbClr>
                    </a:outerShdw>
                  </a:effectLst>
                </a:rPr>
                <a:t>6.4</a:t>
              </a:r>
              <a:r>
                <a:rPr lang="zh-CN" altLang="en-US" sz="3200" b="1" dirty="0" smtClean="0">
                  <a:effectLst>
                    <a:outerShdw blurRad="38100" dist="38100" dir="2700000" algn="tl">
                      <a:srgbClr val="000000">
                        <a:alpha val="43137"/>
                      </a:srgbClr>
                    </a:outerShdw>
                  </a:effectLst>
                </a:rPr>
                <a:t>  施工企业</a:t>
              </a:r>
              <a:endParaRPr lang="zh-CN" altLang="en-US"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 </a:t>
              </a:r>
              <a:r>
                <a:rPr lang="en-US" altLang="zh-CN" sz="3200" b="1" dirty="0" smtClean="0">
                  <a:effectLst>
                    <a:outerShdw blurRad="38100" dist="38100" dir="2700000" algn="tl">
                      <a:srgbClr val="000000">
                        <a:alpha val="43137"/>
                      </a:srgbClr>
                    </a:outerShdw>
                  </a:effectLst>
                </a:rPr>
                <a:t>      </a:t>
              </a:r>
              <a:r>
                <a:rPr lang="zh-CN" altLang="en-US" sz="3200" b="1" dirty="0" smtClean="0">
                  <a:effectLst>
                    <a:outerShdw blurRad="38100" dist="38100" dir="2700000" algn="tl">
                      <a:srgbClr val="000000">
                        <a:alpha val="43137"/>
                      </a:srgbClr>
                    </a:outerShdw>
                  </a:effectLst>
                </a:rPr>
                <a:t>成本核算与管理</a:t>
              </a:r>
              <a:endParaRPr lang="en-US" altLang="zh-CN" sz="3200" b="1" dirty="0" smtClean="0">
                <a:effectLst>
                  <a:outerShdw blurRad="38100" dist="38100" dir="2700000" algn="tl">
                    <a:srgbClr val="000000">
                      <a:alpha val="43137"/>
                    </a:srgbClr>
                  </a:outerShdw>
                </a:effectLst>
              </a:endParaRPr>
            </a:p>
          </p:txBody>
        </p:sp>
        <p:sp>
          <p:nvSpPr>
            <p:cNvPr id="6" name="TextBox 4"/>
            <p:cNvSpPr txBox="1"/>
            <p:nvPr/>
          </p:nvSpPr>
          <p:spPr>
            <a:xfrm>
              <a:off x="4403679" y="237835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项目六</a:t>
              </a:r>
              <a:endParaRPr lang="zh-CN" altLang="en-US" sz="2800" b="1" dirty="0">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80880"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091129" y="2222473"/>
            <a:ext cx="4978383"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施工企业成本核算概述</a:t>
              </a:r>
              <a:endParaRPr lang="zh-CN" altLang="en-US" sz="20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dirty="0">
                <a:solidFill>
                  <a:schemeClr val="accent2">
                    <a:lumMod val="50000"/>
                  </a:schemeClr>
                </a:solidFill>
                <a:latin typeface="+mn-ea"/>
              </a:endParaRPr>
            </a:p>
          </p:txBody>
        </p:sp>
      </p:grpSp>
      <p:grpSp>
        <p:nvGrpSpPr>
          <p:cNvPr id="5" name="组合 4"/>
          <p:cNvGrpSpPr/>
          <p:nvPr/>
        </p:nvGrpSpPr>
        <p:grpSpPr>
          <a:xfrm>
            <a:off x="1043175" y="2507333"/>
            <a:ext cx="1704634" cy="1857771"/>
            <a:chOff x="1043175" y="2507333"/>
            <a:chExt cx="1704634" cy="1857771"/>
          </a:xfrm>
        </p:grpSpPr>
        <p:sp>
          <p:nvSpPr>
            <p:cNvPr id="4" name="椭圆 3"/>
            <p:cNvSpPr/>
            <p:nvPr/>
          </p:nvSpPr>
          <p:spPr>
            <a:xfrm>
              <a:off x="1043175"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0" name="TextBox 19"/>
            <p:cNvSpPr txBox="1"/>
            <p:nvPr/>
          </p:nvSpPr>
          <p:spPr>
            <a:xfrm>
              <a:off x="1126962"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6.4</a:t>
              </a:r>
              <a:endParaRPr lang="zh-CN" altLang="en-US" sz="2800" b="1" dirty="0"/>
            </a:p>
          </p:txBody>
        </p:sp>
      </p:grpSp>
      <p:grpSp>
        <p:nvGrpSpPr>
          <p:cNvPr id="2" name="组合 1"/>
          <p:cNvGrpSpPr/>
          <p:nvPr/>
        </p:nvGrpSpPr>
        <p:grpSpPr>
          <a:xfrm>
            <a:off x="3131216" y="3500525"/>
            <a:ext cx="4938296" cy="569720"/>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施工企业工程成本计算</a:t>
              </a:r>
              <a:endParaRPr lang="zh-CN" altLang="en-US" sz="20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6" name="组合 5"/>
          <p:cNvGrpSpPr/>
          <p:nvPr/>
        </p:nvGrpSpPr>
        <p:grpSpPr>
          <a:xfrm>
            <a:off x="2555906" y="4868950"/>
            <a:ext cx="4938296" cy="569720"/>
            <a:chOff x="3450129" y="3903750"/>
            <a:chExt cx="4327638" cy="569720"/>
          </a:xfrm>
        </p:grpSpPr>
        <p:sp>
          <p:nvSpPr>
            <p:cNvPr id="7" name="圆角矩形 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sz="2000" b="1" dirty="0" smtClean="0">
                  <a:solidFill>
                    <a:schemeClr val="accent2">
                      <a:lumMod val="50000"/>
                    </a:schemeClr>
                  </a:solidFill>
                  <a:latin typeface="+mn-ea"/>
                </a:rPr>
                <a:t>   施工企业成本管理</a:t>
              </a:r>
              <a:endParaRPr lang="zh-CN" altLang="en-US" sz="2000" b="1" dirty="0" smtClean="0">
                <a:solidFill>
                  <a:schemeClr val="accent2">
                    <a:lumMod val="50000"/>
                  </a:schemeClr>
                </a:solidFill>
                <a:latin typeface="+mn-ea"/>
              </a:endParaRPr>
            </a:p>
          </p:txBody>
        </p:sp>
        <p:sp>
          <p:nvSpPr>
            <p:cNvPr id="11" name="椭圆 10"/>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endParaRPr lang="zh-CN" altLang="en-US" sz="2400" b="1" dirty="0">
                <a:solidFill>
                  <a:schemeClr val="accent2">
                    <a:lumMod val="50000"/>
                  </a:schemeClr>
                </a:solidFill>
                <a:latin typeface="+mn-ea"/>
              </a:endParaRPr>
            </a:p>
          </p:txBody>
        </p:sp>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6.4.1</a:t>
            </a:r>
            <a:r>
              <a:rPr lang="zh-CN" altLang="en-US" b="1" dirty="0"/>
              <a:t>施工</a:t>
            </a:r>
            <a:r>
              <a:rPr lang="zh-CN" altLang="en-US" b="1" dirty="0" smtClean="0"/>
              <a:t>企业成本核算概述</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 施工企业成本核算的特点</a:t>
            </a:r>
            <a:endParaRPr lang="zh-CN" altLang="en-US" sz="2000" b="1" dirty="0">
              <a:solidFill>
                <a:schemeClr val="accent2">
                  <a:lumMod val="75000"/>
                </a:schemeClr>
              </a:solidFill>
            </a:endParaRPr>
          </a:p>
        </p:txBody>
      </p:sp>
      <p:sp>
        <p:nvSpPr>
          <p:cNvPr id="4" name="矩形 3"/>
          <p:cNvSpPr/>
          <p:nvPr/>
        </p:nvSpPr>
        <p:spPr>
          <a:xfrm>
            <a:off x="476386" y="1946866"/>
            <a:ext cx="7479989" cy="4247317"/>
          </a:xfrm>
          <a:prstGeom prst="rect">
            <a:avLst/>
          </a:prstGeom>
        </p:spPr>
        <p:txBody>
          <a:bodyPr wrap="square">
            <a:spAutoFit/>
          </a:bodyPr>
          <a:lstStyle/>
          <a:p>
            <a:pPr>
              <a:lnSpc>
                <a:spcPct val="150000"/>
              </a:lnSpc>
            </a:pPr>
            <a:r>
              <a:rPr lang="zh-CN" altLang="en-US" dirty="0"/>
              <a:t>（</a:t>
            </a:r>
            <a:r>
              <a:rPr lang="en-US" altLang="zh-CN" dirty="0"/>
              <a:t>1</a:t>
            </a:r>
            <a:r>
              <a:rPr lang="zh-CN" altLang="en-US" dirty="0"/>
              <a:t>）成本核算对象</a:t>
            </a:r>
            <a:endParaRPr lang="zh-CN" altLang="en-US" dirty="0"/>
          </a:p>
          <a:p>
            <a:pPr>
              <a:lnSpc>
                <a:spcPct val="150000"/>
              </a:lnSpc>
            </a:pPr>
            <a:r>
              <a:rPr lang="zh-CN" altLang="en-US" dirty="0"/>
              <a:t>一般情况下是以每一独立编制施工图预算的单位工程为成本核算对象。规模大、工期长的单位工程，可以将工程划分为若干个分部工程，以各分部工程作为成本核算对象；同一建设项目、同一单位施工、同一施工地点、同一类型结构且开竣工时间相近的若干单位工程，也可以合并作为一个成本核算对象；改建、扩建的零星工程，可以将开竣工时间接近、同属于一个建设项目的各个单位工程合并为一个成本核算对象。</a:t>
            </a:r>
            <a:endParaRPr lang="zh-CN" altLang="en-US" dirty="0"/>
          </a:p>
          <a:p>
            <a:pPr>
              <a:lnSpc>
                <a:spcPct val="150000"/>
              </a:lnSpc>
            </a:pPr>
            <a:r>
              <a:rPr lang="zh-CN" altLang="en-US" dirty="0"/>
              <a:t>（</a:t>
            </a:r>
            <a:r>
              <a:rPr lang="en-US" altLang="zh-CN" dirty="0"/>
              <a:t>2</a:t>
            </a:r>
            <a:r>
              <a:rPr lang="zh-CN" altLang="en-US" dirty="0"/>
              <a:t>）成本核算期</a:t>
            </a:r>
            <a:endParaRPr lang="zh-CN" altLang="en-US" dirty="0"/>
          </a:p>
          <a:p>
            <a:pPr>
              <a:lnSpc>
                <a:spcPct val="150000"/>
              </a:lnSpc>
            </a:pPr>
            <a:r>
              <a:rPr lang="zh-CN" altLang="en-US" dirty="0"/>
              <a:t>只要完成预算定额规定的组成部分工程，就视为“已完工程”进行成本核算；当整个工程竣工时，再对竣工工程进行成本决算。</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6.1.1</a:t>
            </a:r>
            <a:r>
              <a:rPr lang="zh-CN" altLang="en-US" b="1" dirty="0" smtClean="0"/>
              <a:t>商品流通企业的成本</a:t>
            </a:r>
            <a:endParaRPr lang="zh-CN" altLang="en-US" b="1" dirty="0"/>
          </a:p>
        </p:txBody>
      </p:sp>
      <p:graphicFrame>
        <p:nvGraphicFramePr>
          <p:cNvPr id="3" name="图示 2"/>
          <p:cNvGraphicFramePr/>
          <p:nvPr/>
        </p:nvGraphicFramePr>
        <p:xfrm>
          <a:off x="827584" y="1556792"/>
          <a:ext cx="7704856" cy="475252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6.4.1</a:t>
            </a:r>
            <a:r>
              <a:rPr lang="zh-CN" altLang="en-US" b="1" dirty="0"/>
              <a:t>施工</a:t>
            </a:r>
            <a:r>
              <a:rPr lang="zh-CN" altLang="en-US" b="1" dirty="0" smtClean="0"/>
              <a:t>企业成本核算概述</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 施工企业成本核算的</a:t>
            </a:r>
            <a:r>
              <a:rPr lang="zh-CN" altLang="en-US" sz="2000" b="1" dirty="0">
                <a:solidFill>
                  <a:schemeClr val="accent2">
                    <a:lumMod val="75000"/>
                  </a:schemeClr>
                </a:solidFill>
              </a:rPr>
              <a:t>内容</a:t>
            </a:r>
            <a:endParaRPr lang="zh-CN" altLang="en-US" sz="2000" b="1" dirty="0">
              <a:solidFill>
                <a:schemeClr val="accent2">
                  <a:lumMod val="75000"/>
                </a:schemeClr>
              </a:solidFill>
            </a:endParaRPr>
          </a:p>
        </p:txBody>
      </p:sp>
      <p:sp>
        <p:nvSpPr>
          <p:cNvPr id="4" name="Rectangle 3"/>
          <p:cNvSpPr txBox="1">
            <a:spLocks noRot="1" noChangeArrowheads="1"/>
          </p:cNvSpPr>
          <p:nvPr/>
        </p:nvSpPr>
        <p:spPr>
          <a:xfrm>
            <a:off x="395605" y="2204720"/>
            <a:ext cx="7033895" cy="864235"/>
          </a:xfrm>
          <a:prstGeom prst="rect">
            <a:avLst/>
          </a:prstGeom>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00000"/>
              </a:lnSpc>
              <a:buNone/>
            </a:pPr>
            <a:r>
              <a:rPr lang="zh-CN" altLang="en-US" sz="2000" dirty="0" smtClean="0"/>
              <a:t>施工企业的工程成本可分为直接成本和间接成本</a:t>
            </a:r>
            <a:endParaRPr lang="zh-CN" altLang="en-US" sz="2000" dirty="0" smtClean="0"/>
          </a:p>
          <a:p>
            <a:pPr marL="0" indent="0" fontAlgn="auto">
              <a:lnSpc>
                <a:spcPct val="100000"/>
              </a:lnSpc>
              <a:buNone/>
            </a:pPr>
            <a:r>
              <a:rPr lang="zh-CN" altLang="en-US" sz="2000" dirty="0" smtClean="0"/>
              <a:t>(1)直接成本是指施工过程中耗费的构成工程实体或有助于工程实体形成的各项支出，包括人工费、材料费、机械使用费和与设计有关的技术援助费用、施工现场材料的二次搬运费、生产工具和用具使用费、检验试验费、工程定位复测费、场地清理费及其他直接费用。</a:t>
            </a:r>
            <a:endParaRPr lang="zh-CN" altLang="en-US" sz="2000" dirty="0" smtClean="0"/>
          </a:p>
          <a:p>
            <a:pPr marL="0" indent="0" fontAlgn="auto">
              <a:lnSpc>
                <a:spcPct val="100000"/>
              </a:lnSpc>
              <a:buNone/>
            </a:pPr>
            <a:endParaRPr lang="zh-CN" altLang="en-US" sz="2000" dirty="0" smtClean="0"/>
          </a:p>
          <a:p>
            <a:pPr marL="0" indent="0" fontAlgn="auto">
              <a:lnSpc>
                <a:spcPct val="100000"/>
              </a:lnSpc>
              <a:buNone/>
            </a:pPr>
            <a:r>
              <a:rPr lang="zh-CN" altLang="en-US" sz="2000" dirty="0" smtClean="0"/>
              <a:t>(2）间接成本是指施工企业各施工队、工程处、工区等这一级单位为组织管理施工生产活动而发生的支出，类似于制造业企业车间一级所发生的制造费用，包括人工费、折旧费、修理费、物料消耗、低值易耗品摊销、取暖费、水电费、办公费、差旅费、财产保险费、检验试验费、工程保修费、劳动保护费、排污费及其他费用。</a:t>
            </a:r>
            <a:endParaRPr lang="zh-CN" altLang="en-US" sz="2000" dirty="0" smtClean="0"/>
          </a:p>
          <a:p>
            <a:pPr marL="0" indent="0">
              <a:lnSpc>
                <a:spcPct val="80000"/>
              </a:lnSpc>
              <a:buNone/>
            </a:pPr>
            <a:endParaRPr lang="zh-CN" altLang="en-US" sz="2000" dirty="0"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1783807"/>
            <a:ext cx="7560840" cy="4662815"/>
          </a:xfrm>
          <a:prstGeom prst="rect">
            <a:avLst/>
          </a:prstGeom>
        </p:spPr>
        <p:txBody>
          <a:bodyPr wrap="square">
            <a:spAutoFit/>
          </a:bodyPr>
          <a:lstStyle/>
          <a:p>
            <a:pPr>
              <a:lnSpc>
                <a:spcPct val="150000"/>
              </a:lnSpc>
            </a:pPr>
            <a:r>
              <a:rPr lang="zh-CN" altLang="en-US" dirty="0" smtClean="0"/>
              <a:t>（</a:t>
            </a:r>
            <a:r>
              <a:rPr lang="en-US" altLang="zh-CN" dirty="0" smtClean="0"/>
              <a:t>1</a:t>
            </a:r>
            <a:r>
              <a:rPr lang="zh-CN" altLang="en-US" dirty="0" smtClean="0"/>
              <a:t>）“工程施工”账户</a:t>
            </a:r>
            <a:endParaRPr lang="en-US" altLang="zh-CN" dirty="0" smtClean="0"/>
          </a:p>
          <a:p>
            <a:pPr>
              <a:lnSpc>
                <a:spcPct val="150000"/>
              </a:lnSpc>
            </a:pPr>
            <a:r>
              <a:rPr lang="zh-CN" altLang="en-US" dirty="0" smtClean="0"/>
              <a:t>反映</a:t>
            </a:r>
            <a:r>
              <a:rPr lang="zh-CN" altLang="en-US" dirty="0"/>
              <a:t>施工过程中发生的材料费</a:t>
            </a:r>
            <a:r>
              <a:rPr lang="zh-CN" altLang="en-US" dirty="0" smtClean="0"/>
              <a:t>、 人工</a:t>
            </a:r>
            <a:r>
              <a:rPr lang="zh-CN" altLang="en-US" dirty="0"/>
              <a:t>费、机械使用费、其他直接费用及间接费用等。该账户按成本核算对象和成本项目归集费用。</a:t>
            </a:r>
            <a:endParaRPr lang="zh-CN" altLang="en-US" dirty="0"/>
          </a:p>
          <a:p>
            <a:pPr>
              <a:lnSpc>
                <a:spcPct val="150000"/>
              </a:lnSpc>
            </a:pPr>
            <a:r>
              <a:rPr lang="zh-CN" altLang="en-US" dirty="0" smtClean="0"/>
              <a:t>（</a:t>
            </a:r>
            <a:r>
              <a:rPr lang="en-US" altLang="zh-CN" dirty="0" smtClean="0"/>
              <a:t>2</a:t>
            </a:r>
            <a:r>
              <a:rPr lang="zh-CN" altLang="en-US" dirty="0" smtClean="0"/>
              <a:t>）“机械作业”账户</a:t>
            </a:r>
            <a:endParaRPr lang="en-US" altLang="zh-CN" dirty="0" smtClean="0"/>
          </a:p>
          <a:p>
            <a:pPr>
              <a:lnSpc>
                <a:spcPct val="150000"/>
              </a:lnSpc>
            </a:pPr>
            <a:r>
              <a:rPr lang="zh-CN" altLang="en-US" dirty="0" smtClean="0"/>
              <a:t>用来</a:t>
            </a:r>
            <a:r>
              <a:rPr lang="zh-CN" altLang="en-US" dirty="0"/>
              <a:t>反映企业及其内部独立核算的施工单位、机械钻和运输队使用自有施工机械和运输设备进行机械作业所发生的各项费用。月末，为本单位承包的工程进行机械化施工和运输作业的，转入“工程施工</a:t>
            </a:r>
            <a:r>
              <a:rPr lang="en-US" altLang="zh-CN" dirty="0"/>
              <a:t>——</a:t>
            </a:r>
            <a:r>
              <a:rPr lang="zh-CN" altLang="en-US" dirty="0"/>
              <a:t>机械使用费”账户；对外提供机械作业的成本，转入“其他业务成本”账户；从外单位或本企业其他内部独立核算的机械站租入施工机械、按规定的台班费定额支付的机械租赁费，不记入该账户，而是记入“工程施工</a:t>
            </a:r>
            <a:r>
              <a:rPr lang="en-US" altLang="zh-CN" dirty="0"/>
              <a:t>——</a:t>
            </a:r>
            <a:r>
              <a:rPr lang="zh-CN" altLang="en-US" dirty="0"/>
              <a:t>机械使用费”账户</a:t>
            </a:r>
            <a:r>
              <a:rPr lang="zh-CN" altLang="en-US" dirty="0" smtClean="0"/>
              <a:t>。</a:t>
            </a:r>
            <a:endParaRPr lang="zh-CN" altLang="en-US" dirty="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6.4.1</a:t>
            </a:r>
            <a:r>
              <a:rPr lang="zh-CN" altLang="en-US" b="1" dirty="0"/>
              <a:t>施工</a:t>
            </a:r>
            <a:r>
              <a:rPr lang="zh-CN" altLang="en-US" b="1" dirty="0" smtClean="0"/>
              <a:t>企业成本核算概述</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 施工企业成本核算账户设置</a:t>
            </a:r>
            <a:endParaRPr lang="zh-CN" altLang="en-US" sz="2000" b="1" dirty="0">
              <a:solidFill>
                <a:schemeClr val="accent2">
                  <a:lumMod val="75000"/>
                </a:schemeClr>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2060848"/>
            <a:ext cx="6912768" cy="1754326"/>
          </a:xfrm>
          <a:prstGeom prst="rect">
            <a:avLst/>
          </a:prstGeom>
        </p:spPr>
        <p:txBody>
          <a:bodyPr wrap="square">
            <a:spAutoFit/>
          </a:bodyPr>
          <a:lstStyle/>
          <a:p>
            <a:pPr>
              <a:lnSpc>
                <a:spcPct val="150000"/>
              </a:lnSpc>
            </a:pPr>
            <a:r>
              <a:rPr lang="zh-CN" altLang="en-US" dirty="0" smtClean="0"/>
              <a:t>（</a:t>
            </a:r>
            <a:r>
              <a:rPr lang="en-US" altLang="zh-CN" dirty="0" smtClean="0"/>
              <a:t>3</a:t>
            </a:r>
            <a:r>
              <a:rPr lang="zh-CN" altLang="en-US" dirty="0" smtClean="0"/>
              <a:t>）“辅助生产”账户</a:t>
            </a:r>
            <a:endParaRPr lang="en-US" altLang="zh-CN" dirty="0" smtClean="0"/>
          </a:p>
          <a:p>
            <a:pPr>
              <a:lnSpc>
                <a:spcPct val="150000"/>
              </a:lnSpc>
            </a:pPr>
            <a:r>
              <a:rPr lang="zh-CN" altLang="en-US" dirty="0" smtClean="0"/>
              <a:t>用来</a:t>
            </a:r>
            <a:r>
              <a:rPr lang="zh-CN" altLang="en-US" dirty="0"/>
              <a:t>核算企业非独立核算的辅助生产部门为工程施工等提供服务（如设备维修、构件的现场制作、供应水电气等）所发生的费用。月末按受益对象进行分配。</a:t>
            </a:r>
            <a:endParaRPr lang="zh-CN" altLang="en-US" dirty="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6.4.1</a:t>
            </a:r>
            <a:r>
              <a:rPr lang="zh-CN" altLang="en-US" b="1" dirty="0"/>
              <a:t>施工</a:t>
            </a:r>
            <a:r>
              <a:rPr lang="zh-CN" altLang="en-US" b="1" dirty="0" smtClean="0"/>
              <a:t>企业成本核算概述</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 施工企业成本核算账户设置</a:t>
            </a:r>
            <a:endParaRPr lang="zh-CN" altLang="en-US" sz="2000" b="1" dirty="0">
              <a:solidFill>
                <a:schemeClr val="accent2">
                  <a:lumMod val="75000"/>
                </a:schemeClr>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6.4.2</a:t>
            </a:r>
            <a:r>
              <a:rPr lang="zh-CN" altLang="en-US" b="1" dirty="0"/>
              <a:t>施工</a:t>
            </a:r>
            <a:r>
              <a:rPr lang="zh-CN" altLang="en-US" b="1" dirty="0" smtClean="0"/>
              <a:t>企业工程成本计算</a:t>
            </a:r>
            <a:endParaRPr lang="zh-CN" altLang="en-US" b="1" dirty="0"/>
          </a:p>
        </p:txBody>
      </p:sp>
      <p:sp>
        <p:nvSpPr>
          <p:cNvPr id="3" name="文本占位符 3"/>
          <p:cNvSpPr txBox="1"/>
          <p:nvPr/>
        </p:nvSpPr>
        <p:spPr>
          <a:xfrm>
            <a:off x="426617" y="1357365"/>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 材料费用归集和分配</a:t>
            </a:r>
            <a:endParaRPr lang="zh-CN" altLang="en-US" sz="2000" b="1" dirty="0">
              <a:solidFill>
                <a:schemeClr val="accent2">
                  <a:lumMod val="75000"/>
                </a:schemeClr>
              </a:solidFill>
            </a:endParaRPr>
          </a:p>
        </p:txBody>
      </p:sp>
      <p:sp>
        <p:nvSpPr>
          <p:cNvPr id="4" name="Rectangle 3"/>
          <p:cNvSpPr txBox="1">
            <a:spLocks noRot="1" noChangeArrowheads="1"/>
          </p:cNvSpPr>
          <p:nvPr/>
        </p:nvSpPr>
        <p:spPr>
          <a:xfrm>
            <a:off x="426617" y="2060848"/>
            <a:ext cx="7629849" cy="3767137"/>
          </a:xfrm>
          <a:prstGeom prst="rect">
            <a:avLst/>
          </a:prstGeom>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20000"/>
              </a:lnSpc>
              <a:buNone/>
            </a:pPr>
            <a:r>
              <a:rPr lang="zh-CN" altLang="en-US" sz="1800" dirty="0" smtClean="0"/>
              <a:t>凡领用时能够点清数量，分清用料对象的，直接计入各工程成本。</a:t>
            </a:r>
            <a:endParaRPr lang="zh-CN" altLang="en-US" sz="1800" dirty="0" smtClean="0"/>
          </a:p>
          <a:p>
            <a:pPr marL="0" indent="0">
              <a:lnSpc>
                <a:spcPct val="120000"/>
              </a:lnSpc>
              <a:buNone/>
            </a:pPr>
            <a:r>
              <a:rPr lang="zh-CN" altLang="en-US" sz="1800" dirty="0" smtClean="0"/>
              <a:t>领用时虽然能点清数量，但属于集中配料或统一下料的材料，分配计入各工程成本。</a:t>
            </a:r>
            <a:endParaRPr lang="zh-CN" altLang="en-US" sz="1800" dirty="0" smtClean="0"/>
          </a:p>
          <a:p>
            <a:pPr marL="0" indent="0">
              <a:lnSpc>
                <a:spcPct val="120000"/>
              </a:lnSpc>
              <a:buNone/>
            </a:pPr>
            <a:r>
              <a:rPr lang="zh-CN" altLang="en-US" sz="1800" dirty="0" smtClean="0"/>
              <a:t>既不易点清数量，又难分清受益对象的大堆材料，如砂、石、砖、瓦等可采用以存计耗制确定本月的实际耗用量。其计算公式为：</a:t>
            </a:r>
            <a:endParaRPr lang="zh-CN" altLang="en-US" sz="1800" dirty="0" smtClean="0"/>
          </a:p>
          <a:p>
            <a:pPr marL="0" indent="0">
              <a:lnSpc>
                <a:spcPct val="120000"/>
              </a:lnSpc>
              <a:buNone/>
            </a:pPr>
            <a:r>
              <a:rPr lang="zh-CN" altLang="en-US" sz="1800" dirty="0" smtClean="0"/>
              <a:t>本期耗用实际数量</a:t>
            </a:r>
            <a:r>
              <a:rPr lang="en-US" altLang="zh-CN" sz="1800" dirty="0" smtClean="0"/>
              <a:t>=</a:t>
            </a:r>
            <a:r>
              <a:rPr lang="zh-CN" altLang="en-US" sz="1800" dirty="0" smtClean="0"/>
              <a:t>期初结存数量</a:t>
            </a:r>
            <a:r>
              <a:rPr lang="en-US" altLang="zh-CN" sz="1800" dirty="0" smtClean="0"/>
              <a:t>+</a:t>
            </a:r>
            <a:r>
              <a:rPr lang="zh-CN" altLang="en-US" sz="1800" dirty="0" smtClean="0"/>
              <a:t>本期收入数量</a:t>
            </a:r>
            <a:r>
              <a:rPr lang="en-US" altLang="zh-CN" sz="1800" dirty="0" smtClean="0"/>
              <a:t>-</a:t>
            </a:r>
            <a:r>
              <a:rPr lang="zh-CN" altLang="en-US" sz="1800" dirty="0" smtClean="0"/>
              <a:t>期末盘存实际数量</a:t>
            </a:r>
            <a:endParaRPr lang="zh-CN" altLang="en-US" sz="1800" dirty="0" smtClean="0"/>
          </a:p>
          <a:p>
            <a:pPr marL="0" indent="0">
              <a:lnSpc>
                <a:spcPct val="120000"/>
              </a:lnSpc>
              <a:buNone/>
            </a:pPr>
            <a:r>
              <a:rPr lang="zh-CN" altLang="en-US" sz="1800" dirty="0" smtClean="0"/>
              <a:t>对于周转使用的材料，可分别不同情况采用不同方法计入工程成本。对于租入的周转材料，按实际支付的租赁费用直接计入各工程成本；对自用周转材料，可采用一次摊销法、分期摊销法，计入各工程成本。</a:t>
            </a:r>
            <a:endParaRPr lang="zh-CN" altLang="en-US" sz="1800" dirty="0" smtClean="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439229" y="2276872"/>
            <a:ext cx="6408712" cy="1921495"/>
          </a:xfrm>
          <a:prstGeom prst="rect">
            <a:avLst/>
          </a:prstGeom>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sz="1800" dirty="0" smtClean="0"/>
              <a:t>人工费用的归集和分配应根据企业具体的工资制度而定。采用计件工资制度，应根据“工程任务单”核算，并直接计入有关的成本核算对象；采用计时工资制度，按工时分配计入有关的成本核算对象。</a:t>
            </a:r>
            <a:endParaRPr lang="zh-CN" altLang="en-US" sz="1800" dirty="0" smtClean="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6.4.2</a:t>
            </a:r>
            <a:r>
              <a:rPr lang="zh-CN" altLang="en-US" b="1" dirty="0"/>
              <a:t>施工</a:t>
            </a:r>
            <a:r>
              <a:rPr lang="zh-CN" altLang="en-US" b="1" dirty="0" smtClean="0"/>
              <a:t>企业工程成本计算</a:t>
            </a:r>
            <a:endParaRPr lang="zh-CN" altLang="en-US" b="1" dirty="0"/>
          </a:p>
        </p:txBody>
      </p:sp>
      <p:sp>
        <p:nvSpPr>
          <p:cNvPr id="4" name="文本占位符 3"/>
          <p:cNvSpPr txBox="1"/>
          <p:nvPr/>
        </p:nvSpPr>
        <p:spPr>
          <a:xfrm>
            <a:off x="426617" y="1357365"/>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 </a:t>
            </a:r>
            <a:r>
              <a:rPr lang="zh-CN" altLang="en-US" sz="2000" b="1" dirty="0">
                <a:solidFill>
                  <a:schemeClr val="accent2">
                    <a:lumMod val="75000"/>
                  </a:schemeClr>
                </a:solidFill>
              </a:rPr>
              <a:t>人工</a:t>
            </a:r>
            <a:r>
              <a:rPr lang="zh-CN" altLang="en-US" sz="2000" b="1" dirty="0" smtClean="0">
                <a:solidFill>
                  <a:schemeClr val="accent2">
                    <a:lumMod val="75000"/>
                  </a:schemeClr>
                </a:solidFill>
              </a:rPr>
              <a:t>费用归集和分配</a:t>
            </a:r>
            <a:endParaRPr lang="zh-CN" altLang="en-US" sz="2000" b="1" dirty="0">
              <a:solidFill>
                <a:schemeClr val="accent2">
                  <a:lumMod val="75000"/>
                </a:schemeClr>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6.4.2</a:t>
            </a:r>
            <a:r>
              <a:rPr lang="zh-CN" altLang="en-US" b="1" dirty="0"/>
              <a:t>施工</a:t>
            </a:r>
            <a:r>
              <a:rPr lang="zh-CN" altLang="en-US" b="1" dirty="0" smtClean="0"/>
              <a:t>企业工程成本计算</a:t>
            </a:r>
            <a:endParaRPr lang="zh-CN" altLang="en-US" b="1" dirty="0"/>
          </a:p>
        </p:txBody>
      </p:sp>
      <p:sp>
        <p:nvSpPr>
          <p:cNvPr id="3" name="文本占位符 3"/>
          <p:cNvSpPr txBox="1"/>
          <p:nvPr/>
        </p:nvSpPr>
        <p:spPr>
          <a:xfrm>
            <a:off x="426617" y="1357365"/>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 机械使用费用归集和分配</a:t>
            </a:r>
            <a:endParaRPr lang="zh-CN" altLang="en-US" sz="2000" b="1" dirty="0">
              <a:solidFill>
                <a:schemeClr val="accent2">
                  <a:lumMod val="75000"/>
                </a:schemeClr>
              </a:solidFill>
            </a:endParaRPr>
          </a:p>
        </p:txBody>
      </p:sp>
      <p:sp>
        <p:nvSpPr>
          <p:cNvPr id="4" name="Rectangle 3"/>
          <p:cNvSpPr txBox="1">
            <a:spLocks noRot="1" noChangeArrowheads="1"/>
          </p:cNvSpPr>
          <p:nvPr/>
        </p:nvSpPr>
        <p:spPr>
          <a:xfrm>
            <a:off x="467544" y="1916830"/>
            <a:ext cx="7582743" cy="4270375"/>
          </a:xfrm>
          <a:prstGeom prst="rect">
            <a:avLst/>
          </a:prstGeom>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sz="1800" dirty="0" smtClean="0"/>
              <a:t>机械使用费用的归集和分配应根据不同情况进行归集和分配。</a:t>
            </a:r>
            <a:endParaRPr lang="zh-CN" altLang="en-US" sz="1800" dirty="0" smtClean="0"/>
          </a:p>
          <a:p>
            <a:pPr marL="0" indent="0">
              <a:lnSpc>
                <a:spcPct val="150000"/>
              </a:lnSpc>
              <a:buNone/>
            </a:pPr>
            <a:r>
              <a:rPr lang="zh-CN" altLang="en-US" sz="1800" dirty="0" smtClean="0"/>
              <a:t>（</a:t>
            </a:r>
            <a:r>
              <a:rPr lang="en-US" altLang="zh-CN" sz="1800" dirty="0" smtClean="0"/>
              <a:t>1</a:t>
            </a:r>
            <a:r>
              <a:rPr lang="zh-CN" altLang="en-US" sz="1800" dirty="0" smtClean="0"/>
              <a:t>）自有机械作业</a:t>
            </a:r>
            <a:endParaRPr lang="zh-CN" altLang="en-US" sz="1800" dirty="0" smtClean="0"/>
          </a:p>
          <a:p>
            <a:pPr marL="0" indent="0">
              <a:lnSpc>
                <a:spcPct val="150000"/>
              </a:lnSpc>
              <a:buNone/>
            </a:pPr>
            <a:r>
              <a:rPr lang="zh-CN" altLang="en-US" sz="1800" dirty="0" smtClean="0"/>
              <a:t>自有机械作业所发生的各项费用，首先应通过“机械作业”账户按机械类别或每台机械分别归集，月末再根据各个工程实际使用施工机械的台班数核算应分摊的施工机械使用费。</a:t>
            </a:r>
            <a:endParaRPr lang="en-US" altLang="zh-CN" sz="1800" dirty="0" smtClean="0"/>
          </a:p>
          <a:p>
            <a:pPr marL="0" indent="0">
              <a:lnSpc>
                <a:spcPct val="150000"/>
              </a:lnSpc>
              <a:spcBef>
                <a:spcPct val="0"/>
              </a:spcBef>
              <a:buNone/>
            </a:pPr>
            <a:r>
              <a:rPr lang="zh-CN" altLang="en-US" sz="1800" dirty="0"/>
              <a:t>（</a:t>
            </a:r>
            <a:r>
              <a:rPr lang="en-US" altLang="zh-CN" sz="1800" dirty="0"/>
              <a:t>2</a:t>
            </a:r>
            <a:r>
              <a:rPr lang="zh-CN" altLang="en-US" sz="1800" dirty="0"/>
              <a:t>）租入施工机械</a:t>
            </a:r>
            <a:endParaRPr lang="zh-CN" altLang="en-US" sz="1800" dirty="0"/>
          </a:p>
          <a:p>
            <a:pPr marL="0" indent="0">
              <a:lnSpc>
                <a:spcPct val="150000"/>
              </a:lnSpc>
              <a:spcBef>
                <a:spcPct val="0"/>
              </a:spcBef>
              <a:buNone/>
            </a:pPr>
            <a:r>
              <a:rPr lang="zh-CN" altLang="en-US" sz="1800" dirty="0"/>
              <a:t>从外单位或本企业其他内部独立核算的机械站租入施工机械支付的租赁费，一般可以根据“机械租赁费结算账单”所列金额，直接计入有关工程成本。如果发生的租赁费应由两个或两个以上工程共同负担，应根据所支付的租赁总额和各个工程实际使用台班数分配计入有关工程</a:t>
            </a:r>
            <a:r>
              <a:rPr lang="zh-CN" altLang="en-US" sz="1800" dirty="0" smtClean="0"/>
              <a:t>成本。</a:t>
            </a:r>
            <a:endParaRPr lang="en-US" altLang="zh-CN" sz="1800" dirty="0"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6.4.2</a:t>
            </a:r>
            <a:r>
              <a:rPr lang="zh-CN" altLang="en-US" b="1" dirty="0"/>
              <a:t>施工</a:t>
            </a:r>
            <a:r>
              <a:rPr lang="zh-CN" altLang="en-US" b="1" dirty="0" smtClean="0"/>
              <a:t>企业工程成本计算</a:t>
            </a:r>
            <a:endParaRPr lang="zh-CN" altLang="en-US" b="1" dirty="0"/>
          </a:p>
        </p:txBody>
      </p:sp>
      <p:sp>
        <p:nvSpPr>
          <p:cNvPr id="3" name="文本占位符 3"/>
          <p:cNvSpPr txBox="1"/>
          <p:nvPr/>
        </p:nvSpPr>
        <p:spPr>
          <a:xfrm>
            <a:off x="426617" y="1357365"/>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4.</a:t>
            </a:r>
            <a:r>
              <a:rPr lang="zh-CN" altLang="en-US" sz="2000" b="1" dirty="0" smtClean="0">
                <a:solidFill>
                  <a:schemeClr val="accent2">
                    <a:lumMod val="75000"/>
                  </a:schemeClr>
                </a:solidFill>
              </a:rPr>
              <a:t> 其他直接费用</a:t>
            </a:r>
            <a:endParaRPr lang="zh-CN" altLang="en-US" sz="2000" b="1" dirty="0">
              <a:solidFill>
                <a:schemeClr val="accent2">
                  <a:lumMod val="75000"/>
                </a:schemeClr>
              </a:solidFill>
            </a:endParaRPr>
          </a:p>
        </p:txBody>
      </p:sp>
      <p:sp>
        <p:nvSpPr>
          <p:cNvPr id="4" name="矩形 3"/>
          <p:cNvSpPr/>
          <p:nvPr/>
        </p:nvSpPr>
        <p:spPr>
          <a:xfrm>
            <a:off x="513829" y="2195185"/>
            <a:ext cx="7099281" cy="1282852"/>
          </a:xfrm>
          <a:prstGeom prst="rect">
            <a:avLst/>
          </a:prstGeom>
        </p:spPr>
        <p:txBody>
          <a:bodyPr wrap="square">
            <a:spAutoFit/>
          </a:bodyPr>
          <a:lstStyle/>
          <a:p>
            <a:pPr>
              <a:lnSpc>
                <a:spcPct val="150000"/>
              </a:lnSpc>
            </a:pPr>
            <a:r>
              <a:rPr lang="zh-CN" altLang="en-US" dirty="0"/>
              <a:t>其他直接费用一般在发生时可以分清受益对象，直接计入对应工程成本。对于所属辅助生产单位供应的水电气等，应先在“辅助生产”中归集，然后按受益对象分配转入</a:t>
            </a:r>
            <a:r>
              <a:rPr lang="zh-CN" altLang="en-US" dirty="0" smtClean="0"/>
              <a:t>。</a:t>
            </a:r>
            <a:endParaRPr lang="zh-CN" alt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2060848"/>
            <a:ext cx="6840760" cy="867353"/>
          </a:xfrm>
          <a:prstGeom prst="rect">
            <a:avLst/>
          </a:prstGeom>
        </p:spPr>
        <p:txBody>
          <a:bodyPr wrap="square">
            <a:spAutoFit/>
          </a:bodyPr>
          <a:lstStyle/>
          <a:p>
            <a:pPr>
              <a:lnSpc>
                <a:spcPct val="150000"/>
              </a:lnSpc>
            </a:pPr>
            <a:r>
              <a:rPr lang="zh-CN" altLang="en-US" dirty="0" smtClean="0"/>
              <a:t>间接</a:t>
            </a:r>
            <a:r>
              <a:rPr lang="zh-CN" altLang="en-US" dirty="0"/>
              <a:t>成本的归集和分配类似于工业企业的制造费用的归集和分配。可以选用各工程人工费用、直接费用为标准进行分配</a:t>
            </a:r>
            <a:r>
              <a:rPr lang="zh-CN" altLang="en-US" dirty="0" smtClean="0"/>
              <a:t>。</a:t>
            </a:r>
            <a:endParaRPr lang="zh-CN" altLang="en-US" dirty="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6.4.2</a:t>
            </a:r>
            <a:r>
              <a:rPr lang="zh-CN" altLang="en-US" b="1" dirty="0"/>
              <a:t>施工</a:t>
            </a:r>
            <a:r>
              <a:rPr lang="zh-CN" altLang="en-US" b="1" dirty="0" smtClean="0"/>
              <a:t>企业工程成本计算</a:t>
            </a:r>
            <a:endParaRPr lang="zh-CN" altLang="en-US" b="1" dirty="0"/>
          </a:p>
        </p:txBody>
      </p:sp>
      <p:sp>
        <p:nvSpPr>
          <p:cNvPr id="4" name="文本占位符 3"/>
          <p:cNvSpPr txBox="1"/>
          <p:nvPr/>
        </p:nvSpPr>
        <p:spPr>
          <a:xfrm>
            <a:off x="426617" y="1357365"/>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5.</a:t>
            </a:r>
            <a:r>
              <a:rPr lang="zh-CN" altLang="en-US" sz="2000" b="1" dirty="0" smtClean="0">
                <a:solidFill>
                  <a:schemeClr val="accent2">
                    <a:lumMod val="75000"/>
                  </a:schemeClr>
                </a:solidFill>
              </a:rPr>
              <a:t> 间接成本</a:t>
            </a:r>
            <a:endParaRPr lang="zh-CN" altLang="en-US" sz="2000" b="1" dirty="0">
              <a:solidFill>
                <a:schemeClr val="accent2">
                  <a:lumMod val="75000"/>
                </a:schemeClr>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6.4.2</a:t>
            </a:r>
            <a:r>
              <a:rPr lang="zh-CN" altLang="en-US" b="1" dirty="0"/>
              <a:t>施工</a:t>
            </a:r>
            <a:r>
              <a:rPr lang="zh-CN" altLang="en-US" b="1" dirty="0" smtClean="0"/>
              <a:t>企业工程成本计算</a:t>
            </a:r>
            <a:endParaRPr lang="zh-CN" altLang="en-US" b="1" dirty="0"/>
          </a:p>
        </p:txBody>
      </p:sp>
      <p:sp>
        <p:nvSpPr>
          <p:cNvPr id="4" name="文本占位符 3"/>
          <p:cNvSpPr txBox="1"/>
          <p:nvPr/>
        </p:nvSpPr>
        <p:spPr>
          <a:xfrm>
            <a:off x="426617" y="1357365"/>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6.</a:t>
            </a:r>
            <a:r>
              <a:rPr lang="zh-CN" altLang="en-US" sz="2000" b="1" dirty="0" smtClean="0">
                <a:solidFill>
                  <a:schemeClr val="accent2">
                    <a:lumMod val="75000"/>
                  </a:schemeClr>
                </a:solidFill>
              </a:rPr>
              <a:t> 已完工工程成本的计算</a:t>
            </a:r>
            <a:endParaRPr lang="zh-CN" altLang="en-US" sz="2000" b="1" dirty="0">
              <a:solidFill>
                <a:schemeClr val="accent2">
                  <a:lumMod val="75000"/>
                </a:schemeClr>
              </a:solidFill>
            </a:endParaRPr>
          </a:p>
        </p:txBody>
      </p:sp>
      <p:grpSp>
        <p:nvGrpSpPr>
          <p:cNvPr id="6" name="组合 5"/>
          <p:cNvGrpSpPr/>
          <p:nvPr/>
        </p:nvGrpSpPr>
        <p:grpSpPr>
          <a:xfrm>
            <a:off x="409718" y="2132856"/>
            <a:ext cx="7935547" cy="3831818"/>
            <a:chOff x="409718" y="2132856"/>
            <a:chExt cx="7935547" cy="3831818"/>
          </a:xfrm>
        </p:grpSpPr>
        <p:sp>
          <p:nvSpPr>
            <p:cNvPr id="2" name="矩形 1"/>
            <p:cNvSpPr/>
            <p:nvPr/>
          </p:nvSpPr>
          <p:spPr>
            <a:xfrm>
              <a:off x="409718" y="2132856"/>
              <a:ext cx="7935547" cy="3831818"/>
            </a:xfrm>
            <a:prstGeom prst="rect">
              <a:avLst/>
            </a:prstGeom>
          </p:spPr>
          <p:txBody>
            <a:bodyPr wrap="square">
              <a:spAutoFit/>
            </a:bodyPr>
            <a:lstStyle/>
            <a:p>
              <a:pPr>
                <a:lnSpc>
                  <a:spcPct val="150000"/>
                </a:lnSpc>
              </a:pPr>
              <a:r>
                <a:rPr lang="zh-CN" altLang="en-US" dirty="0" smtClean="0"/>
                <a:t>建设</a:t>
              </a:r>
              <a:r>
                <a:rPr lang="zh-CN" altLang="en-US" dirty="0"/>
                <a:t>工程价款的结算方式有按月结算、分段结算、竣工后一次结算，或者按双方约定的其他结算方式。采用按月结算工程价款的工程、企业按月结转已完工工程成本；采用竣工后一次结算或分段结算价款的工程，应按合同规定的工程价款期，结转已完工工程成本</a:t>
              </a:r>
              <a:r>
                <a:rPr lang="zh-CN" altLang="en-US" dirty="0" smtClean="0"/>
                <a:t>。</a:t>
              </a:r>
              <a:endParaRPr lang="en-US" altLang="zh-CN" dirty="0" smtClean="0"/>
            </a:p>
            <a:p>
              <a:pPr>
                <a:lnSpc>
                  <a:spcPct val="150000"/>
                </a:lnSpc>
              </a:pPr>
              <a:r>
                <a:rPr lang="zh-CN" altLang="en-US" dirty="0"/>
                <a:t>已完工工程成本可以根据以下公式计算：</a:t>
              </a:r>
              <a:endParaRPr lang="zh-CN" altLang="en-US" dirty="0"/>
            </a:p>
            <a:p>
              <a:pPr>
                <a:lnSpc>
                  <a:spcPct val="150000"/>
                </a:lnSpc>
              </a:pPr>
              <a:r>
                <a:rPr lang="zh-CN" altLang="en-US" dirty="0"/>
                <a:t>已完工工程</a:t>
              </a:r>
              <a:r>
                <a:rPr lang="zh-CN" altLang="en-US" dirty="0" smtClean="0"/>
                <a:t>成本 </a:t>
              </a:r>
              <a:r>
                <a:rPr lang="en-US" altLang="zh-CN" dirty="0" smtClean="0"/>
                <a:t>= </a:t>
              </a:r>
              <a:r>
                <a:rPr lang="zh-CN" altLang="en-US" dirty="0" smtClean="0"/>
                <a:t>期</a:t>
              </a:r>
              <a:r>
                <a:rPr lang="zh-CN" altLang="en-US" dirty="0"/>
                <a:t>初未完工工程成本</a:t>
              </a:r>
              <a:r>
                <a:rPr lang="en-US" altLang="zh-CN" dirty="0"/>
                <a:t>+</a:t>
              </a:r>
              <a:r>
                <a:rPr lang="zh-CN" altLang="en-US" dirty="0"/>
                <a:t>本期发生的施工生产费</a:t>
              </a:r>
              <a:r>
                <a:rPr lang="zh-CN" altLang="en-US" dirty="0" smtClean="0"/>
                <a:t>用</a:t>
              </a:r>
              <a:r>
                <a:rPr lang="en-US" altLang="zh-CN" dirty="0" smtClean="0"/>
                <a:t>– </a:t>
              </a:r>
              <a:r>
                <a:rPr lang="zh-CN" altLang="en-US" dirty="0" smtClean="0"/>
                <a:t>期末</a:t>
              </a:r>
              <a:r>
                <a:rPr lang="zh-CN" altLang="en-US" dirty="0"/>
                <a:t>未完工工程成本</a:t>
              </a:r>
              <a:endParaRPr lang="zh-CN" altLang="en-US" dirty="0"/>
            </a:p>
            <a:p>
              <a:pPr>
                <a:lnSpc>
                  <a:spcPct val="150000"/>
                </a:lnSpc>
              </a:pPr>
              <a:r>
                <a:rPr lang="zh-CN" altLang="en-US" dirty="0" smtClean="0"/>
                <a:t>在公式</a:t>
              </a:r>
              <a:r>
                <a:rPr lang="zh-CN" altLang="en-US" dirty="0"/>
                <a:t>中</a:t>
              </a:r>
              <a:r>
                <a:rPr lang="zh-CN" altLang="en-US" dirty="0" smtClean="0"/>
                <a:t>，本期</a:t>
              </a:r>
              <a:r>
                <a:rPr lang="zh-CN" altLang="en-US" dirty="0"/>
                <a:t>发生的施工生产费用经过归集分配之后可以确定下来，只要计算出期末未完工工程的成本就可以确定本期完工工程成本</a:t>
              </a:r>
              <a:r>
                <a:rPr lang="zh-CN" altLang="en-US" dirty="0" smtClean="0"/>
                <a:t>。  </a:t>
              </a:r>
              <a:endParaRPr lang="zh-CN" altLang="en-US" dirty="0"/>
            </a:p>
          </p:txBody>
        </p:sp>
        <p:sp>
          <p:nvSpPr>
            <p:cNvPr id="5" name="TextBox 4"/>
            <p:cNvSpPr txBox="1"/>
            <p:nvPr/>
          </p:nvSpPr>
          <p:spPr>
            <a:xfrm>
              <a:off x="2845539" y="4549770"/>
              <a:ext cx="1080120" cy="369332"/>
            </a:xfrm>
            <a:prstGeom prst="rect">
              <a:avLst/>
            </a:prstGeom>
            <a:noFill/>
          </p:spPr>
          <p:txBody>
            <a:bodyPr wrap="square" rtlCol="0">
              <a:spAutoFit/>
            </a:bodyPr>
            <a:lstStyle/>
            <a:p>
              <a:r>
                <a:rPr lang="zh-CN" altLang="en-US" dirty="0" smtClean="0"/>
                <a:t>（已知）</a:t>
              </a:r>
              <a:endParaRPr lang="zh-CN" altLang="en-US" dirty="0"/>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9638" y="1964437"/>
            <a:ext cx="7632848" cy="2585323"/>
          </a:xfrm>
          <a:prstGeom prst="rect">
            <a:avLst/>
          </a:prstGeom>
        </p:spPr>
        <p:txBody>
          <a:bodyPr wrap="square">
            <a:spAutoFit/>
          </a:bodyPr>
          <a:lstStyle/>
          <a:p>
            <a:pPr>
              <a:lnSpc>
                <a:spcPct val="150000"/>
              </a:lnSpc>
            </a:pPr>
            <a:r>
              <a:rPr lang="zh-CN" altLang="en-US" dirty="0"/>
              <a:t>期末未完工工程成本可按下列公式计算：</a:t>
            </a:r>
            <a:endParaRPr lang="zh-CN" altLang="en-US" dirty="0"/>
          </a:p>
          <a:p>
            <a:pPr>
              <a:lnSpc>
                <a:spcPct val="150000"/>
              </a:lnSpc>
            </a:pPr>
            <a:r>
              <a:rPr lang="zh-CN" altLang="en-US" dirty="0"/>
              <a:t>期末未完工工程</a:t>
            </a:r>
            <a:r>
              <a:rPr lang="zh-CN" altLang="en-US" dirty="0" smtClean="0"/>
              <a:t>成本 </a:t>
            </a:r>
            <a:r>
              <a:rPr lang="en-US" altLang="zh-CN" dirty="0" smtClean="0"/>
              <a:t>= </a:t>
            </a:r>
            <a:r>
              <a:rPr lang="zh-CN" altLang="en-US" dirty="0" smtClean="0"/>
              <a:t>期末</a:t>
            </a:r>
            <a:r>
              <a:rPr lang="zh-CN" altLang="en-US" dirty="0"/>
              <a:t>未完工工程折合已完分部分项工程量</a:t>
            </a:r>
            <a:r>
              <a:rPr lang="en-US" altLang="zh-CN" dirty="0"/>
              <a:t>×</a:t>
            </a:r>
            <a:r>
              <a:rPr lang="zh-CN" altLang="en-US" dirty="0"/>
              <a:t>该分部分项工程预算单价</a:t>
            </a:r>
            <a:endParaRPr lang="zh-CN" altLang="en-US" dirty="0"/>
          </a:p>
          <a:p>
            <a:pPr>
              <a:lnSpc>
                <a:spcPct val="150000"/>
              </a:lnSpc>
            </a:pPr>
            <a:r>
              <a:rPr lang="zh-CN" altLang="en-US" dirty="0"/>
              <a:t>或：</a:t>
            </a:r>
            <a:endParaRPr lang="zh-CN" altLang="en-US" dirty="0"/>
          </a:p>
          <a:p>
            <a:pPr>
              <a:lnSpc>
                <a:spcPct val="150000"/>
              </a:lnSpc>
            </a:pPr>
            <a:r>
              <a:rPr lang="zh-CN" altLang="en-US" dirty="0"/>
              <a:t>期末未完工工程成本</a:t>
            </a:r>
            <a:r>
              <a:rPr lang="en-US" altLang="zh-CN" dirty="0"/>
              <a:t>=</a:t>
            </a:r>
            <a:r>
              <a:rPr lang="zh-CN" altLang="en-US" dirty="0"/>
              <a:t>未完工程某工序完成量</a:t>
            </a:r>
            <a:r>
              <a:rPr lang="en-US" altLang="zh-CN" dirty="0"/>
              <a:t>×</a:t>
            </a:r>
            <a:r>
              <a:rPr lang="zh-CN" altLang="en-US" dirty="0"/>
              <a:t>分部分项工程单价</a:t>
            </a:r>
            <a:r>
              <a:rPr lang="en-US" altLang="zh-CN" dirty="0"/>
              <a:t>×</a:t>
            </a:r>
            <a:r>
              <a:rPr lang="zh-CN" altLang="en-US" dirty="0"/>
              <a:t>某工序耗用直接费用占预算单价的百分比</a:t>
            </a:r>
            <a:endParaRPr lang="zh-CN" altLang="en-US" dirty="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6.4.2</a:t>
            </a:r>
            <a:r>
              <a:rPr lang="zh-CN" altLang="en-US" b="1" dirty="0"/>
              <a:t>施工</a:t>
            </a:r>
            <a:r>
              <a:rPr lang="zh-CN" altLang="en-US" b="1" dirty="0" smtClean="0"/>
              <a:t>企业工程成本计算</a:t>
            </a:r>
            <a:endParaRPr lang="zh-CN" altLang="en-US" b="1" dirty="0"/>
          </a:p>
        </p:txBody>
      </p:sp>
      <p:sp>
        <p:nvSpPr>
          <p:cNvPr id="4" name="文本占位符 3"/>
          <p:cNvSpPr txBox="1"/>
          <p:nvPr/>
        </p:nvSpPr>
        <p:spPr>
          <a:xfrm>
            <a:off x="426617" y="1357365"/>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6.</a:t>
            </a:r>
            <a:r>
              <a:rPr lang="zh-CN" altLang="en-US" sz="2000" b="1" dirty="0" smtClean="0">
                <a:solidFill>
                  <a:schemeClr val="accent2">
                    <a:lumMod val="75000"/>
                  </a:schemeClr>
                </a:solidFill>
              </a:rPr>
              <a:t> 已完工工程成本的计算</a:t>
            </a:r>
            <a:endParaRPr lang="zh-CN" altLang="en-US" sz="2000" b="1" dirty="0">
              <a:solidFill>
                <a:schemeClr val="accent2">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库存商品核算方法的概述</a:t>
            </a:r>
            <a:endParaRPr lang="zh-CN" altLang="en-US" sz="2000" b="1" dirty="0">
              <a:solidFill>
                <a:schemeClr val="accent2">
                  <a:lumMod val="75000"/>
                </a:schemeClr>
              </a:solidFill>
            </a:endParaRPr>
          </a:p>
        </p:txBody>
      </p:sp>
      <p:graphicFrame>
        <p:nvGraphicFramePr>
          <p:cNvPr id="4" name="图示 3"/>
          <p:cNvGraphicFramePr/>
          <p:nvPr/>
        </p:nvGraphicFramePr>
        <p:xfrm>
          <a:off x="1043608" y="2420888"/>
          <a:ext cx="6192688" cy="331236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850" y="1196975"/>
            <a:ext cx="8112125" cy="5077460"/>
          </a:xfrm>
          <a:prstGeom prst="rect">
            <a:avLst/>
          </a:prstGeom>
        </p:spPr>
        <p:txBody>
          <a:bodyPr wrap="square">
            <a:spAutoFit/>
          </a:bodyPr>
          <a:lstStyle/>
          <a:p>
            <a:pPr>
              <a:lnSpc>
                <a:spcPct val="150000"/>
              </a:lnSpc>
            </a:pPr>
            <a:r>
              <a:rPr lang="zh-CN" altLang="en-US" dirty="0"/>
              <a:t>1.工程项目生产管理</a:t>
            </a:r>
            <a:endParaRPr lang="zh-CN" altLang="en-US" dirty="0"/>
          </a:p>
          <a:p>
            <a:pPr>
              <a:lnSpc>
                <a:spcPct val="150000"/>
              </a:lnSpc>
            </a:pPr>
            <a:r>
              <a:rPr lang="zh-CN" altLang="en-US" dirty="0"/>
              <a:t>首先，制定切实可行的项目实施规划，策划是重要关节，也是施工企业成本管理的关键点。其次，再企业内部合理利润原则下，工程人员要在不降低工程质量和安全标准前提下获取项目。第三，确定合理的物资采购方式，选择高素质的施工团队。比如对施工材料进行集中采购，保质保量的基础上降低材料价格。第四，及时与业主签证，控制好双方队伍的工程量，确保工程进度款按时到位。</a:t>
            </a:r>
            <a:endParaRPr lang="zh-CN" altLang="en-US" dirty="0"/>
          </a:p>
          <a:p>
            <a:pPr>
              <a:lnSpc>
                <a:spcPct val="150000"/>
              </a:lnSpc>
            </a:pPr>
            <a:r>
              <a:rPr lang="zh-CN" altLang="en-US" dirty="0"/>
              <a:t>2.企业日常运营管理</a:t>
            </a:r>
            <a:endParaRPr lang="zh-CN" altLang="en-US" dirty="0"/>
          </a:p>
          <a:p>
            <a:pPr>
              <a:lnSpc>
                <a:spcPct val="150000"/>
              </a:lnSpc>
            </a:pPr>
            <a:r>
              <a:rPr lang="zh-CN" altLang="en-US" dirty="0"/>
              <a:t>首先，优化企业组织结构，科学、合理地设置管理部门，控制管理成本占总成本的比例。其次，要合理设计成本管理流程。依据企业经营发展实际情况与工程项目进展情况，制定完善的成本管理制度、工作方法以及评价机制等。再次，施工企业要进一步优化企业融资方案及使用规范。融资成本占经营总成本的比例应在10%-15%之间，是企业成本管理的重要内容。</a:t>
            </a:r>
            <a:endParaRPr lang="zh-CN" altLang="en-US" dirty="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sym typeface="+mn-ea"/>
              </a:rPr>
              <a:t>6.4.3</a:t>
            </a:r>
            <a:r>
              <a:rPr lang="zh-CN" altLang="en-US" b="1" dirty="0"/>
              <a:t>施工</a:t>
            </a:r>
            <a:r>
              <a:rPr lang="zh-CN" altLang="en-US" b="1" dirty="0" smtClean="0"/>
              <a:t>企业成本管理</a:t>
            </a:r>
            <a:endParaRPr lang="zh-CN" altLang="en-US" b="1"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03245" y="2829560"/>
            <a:ext cx="2937510" cy="1198880"/>
          </a:xfrm>
          <a:prstGeom prst="rect">
            <a:avLst/>
          </a:prstGeom>
          <a:noFill/>
          <a:ln>
            <a:noFill/>
          </a:ln>
        </p:spPr>
        <p:txBody>
          <a:bodyPr wrap="none" rtlCol="0" anchor="t">
            <a:spAutoFit/>
          </a:bodyPr>
          <a:p>
            <a:pPr algn="ctr"/>
            <a:r>
              <a:rPr lang="zh-CN" altLang="en-US" sz="7200" b="1">
                <a:ln/>
                <a:solidFill>
                  <a:schemeClr val="accent1"/>
                </a:solidFill>
                <a:effectLst>
                  <a:outerShdw blurRad="38100" dist="25400" dir="5400000" algn="ctr" rotWithShape="0">
                    <a:srgbClr val="6E747A">
                      <a:alpha val="43000"/>
                    </a:srgbClr>
                  </a:outerShdw>
                </a:effectLst>
              </a:rPr>
              <a:t>谢谢！</a:t>
            </a:r>
            <a:endParaRPr lang="zh-CN" altLang="en-US" sz="7200" b="1">
              <a:ln/>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库存商品采用进价核算的企业销售成本的核算</a:t>
            </a:r>
            <a:endParaRPr lang="zh-CN" altLang="en-US" sz="2000" b="1" dirty="0">
              <a:solidFill>
                <a:schemeClr val="accent2">
                  <a:lumMod val="75000"/>
                </a:schemeClr>
              </a:solidFill>
            </a:endParaRPr>
          </a:p>
        </p:txBody>
      </p:sp>
      <p:sp>
        <p:nvSpPr>
          <p:cNvPr id="4" name="矩形 3"/>
          <p:cNvSpPr/>
          <p:nvPr/>
        </p:nvSpPr>
        <p:spPr>
          <a:xfrm>
            <a:off x="426617" y="1916831"/>
            <a:ext cx="7241727" cy="923330"/>
          </a:xfrm>
          <a:prstGeom prst="rect">
            <a:avLst/>
          </a:prstGeom>
        </p:spPr>
        <p:txBody>
          <a:bodyPr wrap="square">
            <a:spAutoFit/>
          </a:bodyPr>
          <a:lstStyle/>
          <a:p>
            <a:pPr indent="304800">
              <a:lnSpc>
                <a:spcPct val="150000"/>
              </a:lnSpc>
            </a:pPr>
            <a:r>
              <a:rPr lang="zh-CN" altLang="en-US" dirty="0"/>
              <a:t>商品销售成本核算包括两个基本方面，一是成本计算，二是会计帐务处理，其中主要的是成本计算</a:t>
            </a:r>
            <a:r>
              <a:rPr lang="zh-CN" altLang="en-US" dirty="0" smtClean="0"/>
              <a:t>。</a:t>
            </a:r>
            <a:endParaRPr lang="zh-CN" altLang="en-US" dirty="0"/>
          </a:p>
        </p:txBody>
      </p:sp>
      <p:sp>
        <p:nvSpPr>
          <p:cNvPr id="6" name="TextBox 5"/>
          <p:cNvSpPr txBox="1"/>
          <p:nvPr/>
        </p:nvSpPr>
        <p:spPr>
          <a:xfrm>
            <a:off x="2843808" y="6052646"/>
            <a:ext cx="2952328" cy="369332"/>
          </a:xfrm>
          <a:prstGeom prst="rect">
            <a:avLst/>
          </a:prstGeom>
          <a:noFill/>
          <a:ln>
            <a:solidFill>
              <a:srgbClr val="0099CC"/>
            </a:solidFill>
          </a:ln>
        </p:spPr>
        <p:txBody>
          <a:bodyPr wrap="square" rtlCol="0">
            <a:spAutoFit/>
          </a:bodyPr>
          <a:lstStyle/>
          <a:p>
            <a:r>
              <a:rPr lang="zh-CN" altLang="en-US" dirty="0" smtClean="0"/>
              <a:t>商品销售成本的计算方法</a:t>
            </a:r>
            <a:endParaRPr lang="zh-CN" altLang="en-US" dirty="0"/>
          </a:p>
        </p:txBody>
      </p:sp>
      <p:grpSp>
        <p:nvGrpSpPr>
          <p:cNvPr id="13" name="组合 12"/>
          <p:cNvGrpSpPr/>
          <p:nvPr/>
        </p:nvGrpSpPr>
        <p:grpSpPr>
          <a:xfrm>
            <a:off x="439354" y="2739491"/>
            <a:ext cx="6480720" cy="3284984"/>
            <a:chOff x="439354" y="2739491"/>
            <a:chExt cx="6480720" cy="3284984"/>
          </a:xfrm>
        </p:grpSpPr>
        <p:graphicFrame>
          <p:nvGraphicFramePr>
            <p:cNvPr id="5" name="图示 4"/>
            <p:cNvGraphicFramePr/>
            <p:nvPr/>
          </p:nvGraphicFramePr>
          <p:xfrm>
            <a:off x="439354" y="2739491"/>
            <a:ext cx="6480720" cy="328498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8" name="线形标注 3(带边框和强调线) 7"/>
            <p:cNvSpPr/>
            <p:nvPr/>
          </p:nvSpPr>
          <p:spPr>
            <a:xfrm flipH="1">
              <a:off x="1045626" y="3325212"/>
              <a:ext cx="652110" cy="576064"/>
            </a:xfrm>
            <a:prstGeom prst="accentBorderCallout3">
              <a:avLst>
                <a:gd name="adj1" fmla="val 18750"/>
                <a:gd name="adj2" fmla="val -8333"/>
                <a:gd name="adj3" fmla="val 18750"/>
                <a:gd name="adj4" fmla="val -16667"/>
                <a:gd name="adj5" fmla="val -94270"/>
                <a:gd name="adj6" fmla="val -37595"/>
                <a:gd name="adj7" fmla="val -43400"/>
                <a:gd name="adj8" fmla="val -454112"/>
              </a:avLst>
            </a:prstGeom>
            <a:solidFill>
              <a:srgbClr val="C4F7FC"/>
            </a:solidFill>
            <a:ln>
              <a:solidFill>
                <a:srgbClr val="C4F7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线形标注 2(带边框和强调线) 8"/>
            <p:cNvSpPr/>
            <p:nvPr/>
          </p:nvSpPr>
          <p:spPr>
            <a:xfrm flipH="1">
              <a:off x="981808" y="4092330"/>
              <a:ext cx="611560" cy="607422"/>
            </a:xfrm>
            <a:prstGeom prst="accentBorderCallout2">
              <a:avLst>
                <a:gd name="adj1" fmla="val 18750"/>
                <a:gd name="adj2" fmla="val -8333"/>
                <a:gd name="adj3" fmla="val 18750"/>
                <a:gd name="adj4" fmla="val -16667"/>
                <a:gd name="adj5" fmla="val 90031"/>
                <a:gd name="adj6" fmla="val -142627"/>
              </a:avLst>
            </a:prstGeom>
            <a:solidFill>
              <a:srgbClr val="C4F7FC"/>
            </a:solidFill>
            <a:ln>
              <a:solidFill>
                <a:srgbClr val="C4F7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线形标注 1(带边框和强调线) 6"/>
            <p:cNvSpPr/>
            <p:nvPr/>
          </p:nvSpPr>
          <p:spPr>
            <a:xfrm flipH="1">
              <a:off x="747528" y="3102800"/>
              <a:ext cx="1080120" cy="1596951"/>
            </a:xfrm>
            <a:prstGeom prst="accentBorderCallout1">
              <a:avLst>
                <a:gd name="adj1" fmla="val 18750"/>
                <a:gd name="adj2" fmla="val -8333"/>
                <a:gd name="adj3" fmla="val 32056"/>
                <a:gd name="adj4" fmla="val -99760"/>
              </a:avLst>
            </a:prstGeom>
            <a:solidFill>
              <a:srgbClr val="C4F7FC"/>
            </a:solidFill>
            <a:ln>
              <a:solidFill>
                <a:srgbClr val="C4F7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accent2">
                      <a:lumMod val="50000"/>
                    </a:schemeClr>
                  </a:solidFill>
                </a:rPr>
                <a:t>与加工业发出存货计算原理相同</a:t>
              </a:r>
              <a:endParaRPr lang="zh-CN" altLang="en-US" dirty="0">
                <a:solidFill>
                  <a:schemeClr val="accent2">
                    <a:lumMod val="50000"/>
                  </a:schemeClr>
                </a:solidFill>
              </a:endParaRPr>
            </a:p>
          </p:txBody>
        </p:sp>
      </p:grpSp>
      <p:sp>
        <p:nvSpPr>
          <p:cNvPr id="11" name="云形标注 10"/>
          <p:cNvSpPr/>
          <p:nvPr/>
        </p:nvSpPr>
        <p:spPr>
          <a:xfrm>
            <a:off x="6337928" y="3961979"/>
            <a:ext cx="2440422" cy="2275333"/>
          </a:xfrm>
          <a:prstGeom prst="cloudCallout">
            <a:avLst>
              <a:gd name="adj1" fmla="val -89820"/>
              <a:gd name="adj2" fmla="val -15731"/>
            </a:avLst>
          </a:prstGeom>
          <a:solidFill>
            <a:srgbClr val="C4F7F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accent2">
                    <a:lumMod val="50000"/>
                  </a:schemeClr>
                </a:solidFill>
                <a:latin typeface="+mn-ea"/>
              </a:rPr>
              <a:t>是以上季度全部商品或大类商品实际毛利率或本季度计划毛利率为根据计算毛利，再计算商品销售成本的计算方法</a:t>
            </a:r>
            <a:endParaRPr lang="zh-CN" altLang="en-US" sz="1400" dirty="0">
              <a:solidFill>
                <a:schemeClr val="accent2">
                  <a:lumMod val="5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408289" y="1961473"/>
            <a:ext cx="7561262"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50000"/>
              </a:lnSpc>
            </a:pPr>
            <a:r>
              <a:rPr lang="zh-CN" altLang="en-US" sz="2000" b="1" dirty="0">
                <a:effectLst>
                  <a:outerShdw blurRad="38100" dist="38100" dir="2700000" algn="tl">
                    <a:srgbClr val="000000">
                      <a:alpha val="43137"/>
                    </a:srgbClr>
                  </a:outerShdw>
                </a:effectLst>
                <a:latin typeface="+mn-ea"/>
              </a:rPr>
              <a:t>毛利率计算法</a:t>
            </a:r>
            <a:r>
              <a:rPr lang="zh-CN" altLang="en-US" sz="2000" dirty="0">
                <a:latin typeface="+mn-ea"/>
              </a:rPr>
              <a:t>是以上季度全部商品或大类商品实际毛利率或本季度计划毛利率为根据计算毛利，再计算商品销售成本的计算方法。计算公式如下：</a:t>
            </a:r>
            <a:endParaRPr lang="zh-CN" altLang="en-US" sz="2000" dirty="0">
              <a:latin typeface="+mn-ea"/>
            </a:endParaRPr>
          </a:p>
          <a:p>
            <a:pPr indent="304800">
              <a:lnSpc>
                <a:spcPct val="150000"/>
              </a:lnSpc>
            </a:pPr>
            <a:r>
              <a:rPr lang="zh-CN" altLang="en-US" sz="2000" dirty="0">
                <a:latin typeface="+mn-ea"/>
              </a:rPr>
              <a:t>本期商品销售毛利</a:t>
            </a:r>
            <a:r>
              <a:rPr lang="en-US" altLang="zh-CN" sz="2000" dirty="0">
                <a:latin typeface="+mn-ea"/>
              </a:rPr>
              <a:t>=</a:t>
            </a:r>
            <a:r>
              <a:rPr lang="zh-CN" altLang="en-US" sz="2000" dirty="0">
                <a:latin typeface="+mn-ea"/>
              </a:rPr>
              <a:t>本期商品销售收入</a:t>
            </a:r>
            <a:r>
              <a:rPr lang="en-US" altLang="zh-CN" sz="2000" dirty="0">
                <a:latin typeface="+mn-ea"/>
              </a:rPr>
              <a:t>×</a:t>
            </a:r>
            <a:r>
              <a:rPr lang="zh-CN" altLang="en-US" sz="2000" dirty="0">
                <a:latin typeface="+mn-ea"/>
              </a:rPr>
              <a:t>上季实际或本期计划毛利率</a:t>
            </a:r>
            <a:endParaRPr lang="zh-CN" altLang="en-US" sz="2000" dirty="0">
              <a:latin typeface="+mn-ea"/>
            </a:endParaRPr>
          </a:p>
          <a:p>
            <a:pPr indent="304800">
              <a:lnSpc>
                <a:spcPct val="150000"/>
              </a:lnSpc>
            </a:pPr>
            <a:r>
              <a:rPr lang="zh-CN" altLang="en-US" sz="2000" dirty="0">
                <a:latin typeface="+mn-ea"/>
              </a:rPr>
              <a:t>本期商品销售成本</a:t>
            </a:r>
            <a:r>
              <a:rPr lang="en-US" altLang="zh-CN" sz="2000" dirty="0">
                <a:latin typeface="+mn-ea"/>
              </a:rPr>
              <a:t>=</a:t>
            </a:r>
            <a:r>
              <a:rPr lang="zh-CN" altLang="en-US" sz="2000" dirty="0">
                <a:latin typeface="+mn-ea"/>
              </a:rPr>
              <a:t>本期商品销售收入－本期商品销售毛利</a:t>
            </a:r>
            <a:endParaRPr lang="zh-CN" altLang="en-US" sz="2000" dirty="0">
              <a:latin typeface="+mn-ea"/>
            </a:endParaRPr>
          </a:p>
          <a:p>
            <a:pPr indent="304800">
              <a:lnSpc>
                <a:spcPct val="150000"/>
              </a:lnSpc>
            </a:pPr>
            <a:r>
              <a:rPr lang="zh-CN" altLang="en-US" sz="2000" dirty="0">
                <a:latin typeface="+mn-ea"/>
              </a:rPr>
              <a:t>也可以直接采用下列公式直接计算：</a:t>
            </a:r>
            <a:endParaRPr lang="zh-CN" altLang="en-US" sz="2000" dirty="0">
              <a:latin typeface="+mn-ea"/>
            </a:endParaRPr>
          </a:p>
          <a:p>
            <a:pPr indent="304800">
              <a:lnSpc>
                <a:spcPct val="150000"/>
              </a:lnSpc>
            </a:pPr>
            <a:r>
              <a:rPr lang="zh-CN" altLang="en-US" sz="2000" dirty="0">
                <a:latin typeface="+mn-ea"/>
              </a:rPr>
              <a:t>本期商品销售成本</a:t>
            </a:r>
            <a:r>
              <a:rPr lang="en-US" altLang="zh-CN" sz="2000" dirty="0">
                <a:latin typeface="+mn-ea"/>
              </a:rPr>
              <a:t>=</a:t>
            </a:r>
            <a:r>
              <a:rPr lang="zh-CN" altLang="en-US" sz="2000" dirty="0">
                <a:latin typeface="+mn-ea"/>
              </a:rPr>
              <a:t>本期商品销售收入</a:t>
            </a:r>
            <a:r>
              <a:rPr lang="en-US" altLang="zh-CN" sz="2000" dirty="0">
                <a:latin typeface="+mn-ea"/>
              </a:rPr>
              <a:t>×</a:t>
            </a:r>
            <a:r>
              <a:rPr lang="zh-CN" altLang="en-US" sz="2000" dirty="0">
                <a:latin typeface="+mn-ea"/>
              </a:rPr>
              <a:t>（</a:t>
            </a:r>
            <a:r>
              <a:rPr lang="en-US" altLang="zh-CN" sz="2000" dirty="0">
                <a:latin typeface="+mn-ea"/>
              </a:rPr>
              <a:t>1-</a:t>
            </a:r>
            <a:r>
              <a:rPr lang="zh-CN" altLang="en-US" sz="2000" dirty="0">
                <a:latin typeface="+mn-ea"/>
              </a:rPr>
              <a:t>上季实际或本期计划毛利率）</a:t>
            </a:r>
            <a:endParaRPr lang="zh-CN" altLang="en-US" sz="2000" dirty="0">
              <a:latin typeface="+mn-ea"/>
            </a:endParaRPr>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库存商品采用进价核算的企业销售成本的核算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39089" y="2061493"/>
            <a:ext cx="7833311" cy="341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304800">
              <a:lnSpc>
                <a:spcPct val="150000"/>
              </a:lnSpc>
            </a:pPr>
            <a:r>
              <a:rPr lang="en-US" altLang="zh-CN" dirty="0"/>
              <a:t>[</a:t>
            </a:r>
            <a:r>
              <a:rPr lang="zh-CN" altLang="en-US" dirty="0"/>
              <a:t>例</a:t>
            </a:r>
            <a:r>
              <a:rPr lang="en-US" altLang="zh-CN" dirty="0"/>
              <a:t>1]  </a:t>
            </a:r>
            <a:r>
              <a:rPr lang="zh-CN" altLang="en-US" dirty="0"/>
              <a:t>某商品流通企业上季度末商品实际销售毛利率为</a:t>
            </a:r>
            <a:r>
              <a:rPr lang="en-US" altLang="zh-CN" dirty="0"/>
              <a:t>20%</a:t>
            </a:r>
            <a:r>
              <a:rPr lang="zh-CN" altLang="en-US" dirty="0"/>
              <a:t>，本季度</a:t>
            </a:r>
            <a:r>
              <a:rPr lang="en-US" altLang="zh-CN" dirty="0"/>
              <a:t>7</a:t>
            </a:r>
            <a:r>
              <a:rPr lang="zh-CN" altLang="en-US" dirty="0"/>
              <a:t>月份销售商品</a:t>
            </a:r>
            <a:r>
              <a:rPr lang="en-US" altLang="zh-CN" dirty="0"/>
              <a:t>3</a:t>
            </a:r>
            <a:r>
              <a:rPr lang="en-US" altLang="zh-CN" dirty="0"/>
              <a:t>00</a:t>
            </a:r>
            <a:r>
              <a:rPr lang="zh-CN" altLang="en-US" dirty="0"/>
              <a:t>万元，</a:t>
            </a:r>
            <a:r>
              <a:rPr lang="en-US" altLang="zh-CN" dirty="0"/>
              <a:t>8</a:t>
            </a:r>
            <a:r>
              <a:rPr lang="zh-CN" altLang="en-US" dirty="0"/>
              <a:t>月份销售商品</a:t>
            </a:r>
            <a:r>
              <a:rPr lang="en-US" altLang="zh-CN" dirty="0"/>
              <a:t>250</a:t>
            </a:r>
            <a:r>
              <a:rPr lang="zh-CN" altLang="en-US" dirty="0"/>
              <a:t>万元，则：</a:t>
            </a:r>
            <a:endParaRPr lang="zh-CN" altLang="en-US" dirty="0"/>
          </a:p>
          <a:p>
            <a:pPr indent="304800">
              <a:lnSpc>
                <a:spcPct val="150000"/>
              </a:lnSpc>
            </a:pPr>
            <a:r>
              <a:rPr lang="en-US" altLang="zh-CN" dirty="0"/>
              <a:t>7</a:t>
            </a:r>
            <a:r>
              <a:rPr lang="zh-CN" altLang="en-US" dirty="0"/>
              <a:t>月份销售商品成本</a:t>
            </a:r>
            <a:r>
              <a:rPr lang="en-US" altLang="zh-CN" dirty="0"/>
              <a:t>=300×</a:t>
            </a:r>
            <a:r>
              <a:rPr lang="zh-CN" altLang="en-US" dirty="0"/>
              <a:t>（</a:t>
            </a:r>
            <a:r>
              <a:rPr lang="en-US" altLang="zh-CN" dirty="0"/>
              <a:t>1-20%</a:t>
            </a:r>
            <a:r>
              <a:rPr lang="zh-CN" altLang="en-US" dirty="0"/>
              <a:t>）</a:t>
            </a:r>
            <a:r>
              <a:rPr lang="en-US" altLang="zh-CN" dirty="0"/>
              <a:t>=240</a:t>
            </a:r>
            <a:r>
              <a:rPr lang="zh-CN" altLang="en-US" dirty="0"/>
              <a:t>（万元）</a:t>
            </a:r>
            <a:endParaRPr lang="zh-CN" altLang="en-US" dirty="0"/>
          </a:p>
          <a:p>
            <a:pPr indent="304800">
              <a:lnSpc>
                <a:spcPct val="150000"/>
              </a:lnSpc>
            </a:pPr>
            <a:r>
              <a:rPr lang="en-US" altLang="zh-CN" dirty="0"/>
              <a:t>8</a:t>
            </a:r>
            <a:r>
              <a:rPr lang="zh-CN" altLang="en-US" dirty="0"/>
              <a:t>月份销售商品成本</a:t>
            </a:r>
            <a:r>
              <a:rPr lang="en-US" altLang="zh-CN" dirty="0"/>
              <a:t>=250×</a:t>
            </a:r>
            <a:r>
              <a:rPr lang="zh-CN" altLang="en-US" dirty="0"/>
              <a:t>（</a:t>
            </a:r>
            <a:r>
              <a:rPr lang="en-US" altLang="zh-CN" dirty="0"/>
              <a:t>1-20%</a:t>
            </a:r>
            <a:r>
              <a:rPr lang="zh-CN" altLang="en-US" dirty="0"/>
              <a:t>）</a:t>
            </a:r>
            <a:r>
              <a:rPr lang="en-US" altLang="zh-CN" dirty="0"/>
              <a:t>=200</a:t>
            </a:r>
            <a:r>
              <a:rPr lang="zh-CN" altLang="en-US" dirty="0"/>
              <a:t>（万元）</a:t>
            </a:r>
            <a:endParaRPr lang="zh-CN" altLang="en-US" dirty="0"/>
          </a:p>
          <a:p>
            <a:pPr indent="304800">
              <a:lnSpc>
                <a:spcPct val="150000"/>
              </a:lnSpc>
            </a:pPr>
            <a:r>
              <a:rPr lang="zh-CN" altLang="en-US" dirty="0"/>
              <a:t>这种方法计算简便，但由于各季度的商品结构不完全相同，其毛利率也不完全相同，因而按上季度毛利率计算本期商品销售成本造成计算的结果不够准确，所以，只能在每个季度的前两个月采用该方法，最后一个月采用前述的加权平均计算方法或用个别计价法进行调整</a:t>
            </a:r>
            <a:r>
              <a:rPr lang="zh-CN" altLang="en-US" dirty="0" smtClean="0"/>
              <a:t>。</a:t>
            </a:r>
            <a:endParaRPr lang="zh-CN" altLang="en-US" dirty="0"/>
          </a:p>
        </p:txBody>
      </p:sp>
      <p:sp>
        <p:nvSpPr>
          <p:cNvPr id="3" name="标题 1"/>
          <p:cNvSpPr txBox="1"/>
          <p:nvPr/>
        </p:nvSpPr>
        <p:spPr>
          <a:xfrm>
            <a:off x="467544" y="404664"/>
            <a:ext cx="633670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smtClean="0"/>
              <a:t>6.1.2</a:t>
            </a:r>
            <a:r>
              <a:rPr lang="zh-CN" altLang="en-US" b="1" dirty="0" smtClean="0"/>
              <a:t>商品销售成本的核算</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库存商品采用进价核算的企业销售成本的核算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tags/tag1.xml><?xml version="1.0" encoding="utf-8"?>
<p:tagLst xmlns:p="http://schemas.openxmlformats.org/presentationml/2006/main">
  <p:tag name="KSO_WM_UNIT_PLACING_PICTURE_USER_VIEWPORT" val="{&quot;height&quot;:5570,&quot;width&quot;:13460}"/>
</p:tagLst>
</file>

<file path=ppt/tags/tag10.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1"/>
  <p:tag name="KSO_WM_UNIT_ID" val="diagram20170390_3*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11.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3_1"/>
  <p:tag name="KSO_WM_UNIT_ID" val="diagram20170390_3*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12.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4_1"/>
  <p:tag name="KSO_WM_UNIT_ID" val="diagram20170390_3*l_h_i*1_4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13.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1"/>
  <p:tag name="KSO_WM_UNIT_ID" val="diagram20170390_3*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14.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a"/>
  <p:tag name="KSO_WM_UNIT_INDEX" val="1_1_1"/>
  <p:tag name="KSO_WM_UNIT_LAYERLEVEL" val="1_1_1"/>
  <p:tag name="KSO_WM_UNIT_VALUE" val="10"/>
  <p:tag name="KSO_WM_UNIT_HIGHLIGHT" val="0"/>
  <p:tag name="KSO_WM_UNIT_COMPATIBLE" val="0"/>
  <p:tag name="KSO_WM_DIAGRAM_GROUP_CODE" val="l1-1"/>
  <p:tag name="KSO_WM_UNIT_ID" val="diagram20170390_3*l_h_a*1_1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15.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a"/>
  <p:tag name="KSO_WM_UNIT_INDEX" val="1_4_1"/>
  <p:tag name="KSO_WM_UNIT_LAYERLEVEL" val="1_1_1"/>
  <p:tag name="KSO_WM_UNIT_VALUE" val="10"/>
  <p:tag name="KSO_WM_UNIT_HIGHLIGHT" val="0"/>
  <p:tag name="KSO_WM_UNIT_COMPATIBLE" val="0"/>
  <p:tag name="KSO_WM_DIAGRAM_GROUP_CODE" val="l1-1"/>
  <p:tag name="KSO_WM_UNIT_ID" val="diagram20170390_3*l_h_a*1_4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16.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a"/>
  <p:tag name="KSO_WM_UNIT_INDEX" val="1_2_1"/>
  <p:tag name="KSO_WM_UNIT_LAYERLEVEL" val="1_1_1"/>
  <p:tag name="KSO_WM_UNIT_VALUE" val="10"/>
  <p:tag name="KSO_WM_UNIT_HIGHLIGHT" val="0"/>
  <p:tag name="KSO_WM_UNIT_COMPATIBLE" val="0"/>
  <p:tag name="KSO_WM_DIAGRAM_GROUP_CODE" val="l1-1"/>
  <p:tag name="KSO_WM_UNIT_ID" val="diagram20170390_3*l_h_a*1_2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17.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a"/>
  <p:tag name="KSO_WM_UNIT_INDEX" val="1_3_1"/>
  <p:tag name="KSO_WM_UNIT_LAYERLEVEL" val="1_1_1"/>
  <p:tag name="KSO_WM_UNIT_VALUE" val="10"/>
  <p:tag name="KSO_WM_UNIT_HIGHLIGHT" val="0"/>
  <p:tag name="KSO_WM_UNIT_COMPATIBLE" val="0"/>
  <p:tag name="KSO_WM_DIAGRAM_GROUP_CODE" val="l1-1"/>
  <p:tag name="KSO_WM_UNIT_ID" val="diagram20170390_3*l_h_a*1_3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41_3*l_h_i*1_1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41_3*l_h_i*1_1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4_2"/>
  <p:tag name="KSO_WM_UNIT_ID" val="diagram20170390_3*l_h_i*1_4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5"/>
  <p:tag name="KSO_WM_UNIT_LINE_FILL_TYPE" val="2"/>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41_3*l_h_i*1_1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2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41_3*l_h_f*1_1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41_3*l_h_i*1_2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41_3*l_h_i*1_2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41_3*l_h_i*1_2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2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41_3*l_h_f*1_2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41_3*l_h_i*1_3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41_3*l_h_i*1_3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41_3*l_h_i*1_3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2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41_3*l_h_f*1_3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3.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3_2"/>
  <p:tag name="KSO_WM_UNIT_ID" val="diagram20170390_3*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8"/>
  <p:tag name="KSO_WM_UNIT_LINE_FILL_TYPE"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41_3*l_h_i*1_1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41_3*l_h_i*1_1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41_3*l_h_i*1_1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3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41_3*l_h_f*1_1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41_3*l_h_i*1_2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41_3*l_h_i*1_2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41_3*l_h_i*1_2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3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41_3*l_h_f*1_2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41_3*l_h_i*1_3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41_3*l_h_i*1_3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2"/>
  <p:tag name="KSO_WM_UNIT_ID" val="diagram20170390_3*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7"/>
  <p:tag name="KSO_WM_UNIT_LINE_FILL_TYPE" val="2"/>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41_3*l_h_i*1_3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4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41_3*l_h_f*1_3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5.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2"/>
  <p:tag name="KSO_WM_UNIT_ID" val="diagram20170390_3*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6"/>
  <p:tag name="KSO_WM_UNIT_LINE_FILL_TYPE" val="2"/>
</p:tagLst>
</file>

<file path=ppt/tags/tag6.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1"/>
  <p:tag name="KSO_WM_UNIT_ID" val="diagram20170390_3*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7.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1"/>
  <p:tag name="KSO_WM_UNIT_ID" val="diagram20170390_3*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8.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4_1"/>
  <p:tag name="KSO_WM_UNIT_ID" val="diagram20170390_3*l_h_i*1_4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9.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3_1"/>
  <p:tag name="KSO_WM_UNIT_ID" val="diagram20170390_3*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0</TotalTime>
  <Words>10642</Words>
  <Application>WPS 演示</Application>
  <PresentationFormat>全屏显示(4:3)</PresentationFormat>
  <Paragraphs>574</Paragraphs>
  <Slides>61</Slides>
  <Notes>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61</vt:i4>
      </vt:variant>
    </vt:vector>
  </HeadingPairs>
  <TitlesOfParts>
    <vt:vector size="73" baseType="lpstr">
      <vt:lpstr>Arial</vt:lpstr>
      <vt:lpstr>宋体</vt:lpstr>
      <vt:lpstr>Wingdings</vt:lpstr>
      <vt:lpstr>Wingdings</vt:lpstr>
      <vt:lpstr>Wingdings 2</vt:lpstr>
      <vt:lpstr>微软雅黑 Light</vt:lpstr>
      <vt:lpstr>Century Schoolbook</vt:lpstr>
      <vt:lpstr>微软雅黑</vt:lpstr>
      <vt:lpstr>Arial Unicode MS</vt:lpstr>
      <vt:lpstr>华文楷体</vt:lpstr>
      <vt:lpstr>Calibri</vt:lpstr>
      <vt:lpstr>凸显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项目六</dc:title>
  <dc:creator>陈光</dc:creator>
  <cp:lastModifiedBy>月影</cp:lastModifiedBy>
  <cp:revision>123</cp:revision>
  <dcterms:created xsi:type="dcterms:W3CDTF">2019-06-16T08:41:00Z</dcterms:created>
  <dcterms:modified xsi:type="dcterms:W3CDTF">2022-02-23T16:01:08Z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4C24E3781D614817A296F35E8177D534</vt:lpwstr>
  </property>
  <property fmtid="{D5CDD505-2E9C-101B-9397-08002B2CF9AE}" pid="3" name="KSOProductBuildVer">
    <vt:lpwstr>2052-11.1.0.11294</vt:lpwstr>
  </property>
</Properties>
</file>