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45"/>
  </p:handoutMasterIdLst>
  <p:sldIdLst>
    <p:sldId id="290" r:id="rId3"/>
    <p:sldId id="291" r:id="rId4"/>
    <p:sldId id="306" r:id="rId5"/>
    <p:sldId id="372" r:id="rId6"/>
    <p:sldId id="373" r:id="rId8"/>
    <p:sldId id="374" r:id="rId9"/>
    <p:sldId id="375" r:id="rId10"/>
    <p:sldId id="376" r:id="rId11"/>
    <p:sldId id="384" r:id="rId12"/>
    <p:sldId id="378" r:id="rId13"/>
    <p:sldId id="377" r:id="rId14"/>
    <p:sldId id="379" r:id="rId15"/>
    <p:sldId id="380" r:id="rId16"/>
    <p:sldId id="381" r:id="rId17"/>
    <p:sldId id="382" r:id="rId18"/>
    <p:sldId id="383" r:id="rId19"/>
    <p:sldId id="414" r:id="rId20"/>
    <p:sldId id="385" r:id="rId21"/>
    <p:sldId id="386" r:id="rId22"/>
    <p:sldId id="387" r:id="rId23"/>
    <p:sldId id="415" r:id="rId24"/>
    <p:sldId id="388" r:id="rId25"/>
    <p:sldId id="389" r:id="rId26"/>
    <p:sldId id="390" r:id="rId27"/>
    <p:sldId id="397" r:id="rId28"/>
    <p:sldId id="398" r:id="rId29"/>
    <p:sldId id="399" r:id="rId30"/>
    <p:sldId id="400" r:id="rId31"/>
    <p:sldId id="401" r:id="rId32"/>
    <p:sldId id="392" r:id="rId33"/>
    <p:sldId id="393" r:id="rId34"/>
    <p:sldId id="394" r:id="rId35"/>
    <p:sldId id="395" r:id="rId36"/>
    <p:sldId id="396" r:id="rId37"/>
    <p:sldId id="402" r:id="rId38"/>
    <p:sldId id="403" r:id="rId39"/>
    <p:sldId id="411" r:id="rId40"/>
    <p:sldId id="404" r:id="rId41"/>
    <p:sldId id="412" r:id="rId42"/>
    <p:sldId id="410" r:id="rId43"/>
    <p:sldId id="413" r:id="rId44"/>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默认节" id="{A64018C7-8E04-4A75-ADAA-4121E503F1FA}">
          <p14:sldIdLst>
            <p14:sldId id="290"/>
            <p14:sldId id="291"/>
            <p14:sldId id="306"/>
            <p14:sldId id="372"/>
            <p14:sldId id="373"/>
            <p14:sldId id="374"/>
            <p14:sldId id="375"/>
            <p14:sldId id="376"/>
            <p14:sldId id="384"/>
            <p14:sldId id="378"/>
            <p14:sldId id="377"/>
            <p14:sldId id="379"/>
            <p14:sldId id="380"/>
            <p14:sldId id="381"/>
            <p14:sldId id="382"/>
            <p14:sldId id="383"/>
            <p14:sldId id="414"/>
            <p14:sldId id="385"/>
            <p14:sldId id="386"/>
            <p14:sldId id="387"/>
            <p14:sldId id="415"/>
            <p14:sldId id="388"/>
            <p14:sldId id="389"/>
            <p14:sldId id="390"/>
            <p14:sldId id="397"/>
            <p14:sldId id="398"/>
            <p14:sldId id="399"/>
            <p14:sldId id="400"/>
            <p14:sldId id="401"/>
            <p14:sldId id="392"/>
            <p14:sldId id="393"/>
            <p14:sldId id="394"/>
            <p14:sldId id="395"/>
            <p14:sldId id="396"/>
            <p14:sldId id="402"/>
            <p14:sldId id="403"/>
            <p14:sldId id="411"/>
            <p14:sldId id="404"/>
            <p14:sldId id="412"/>
            <p14:sldId id="410"/>
            <p14:sldId id="413"/>
          </p14:sldIdLst>
        </p14:section>
      </p14:sectionLst>
    </p:ext>
  </p:extLst>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a:srgbClr val="FF643F"/>
    <a:srgbClr val="82C836"/>
    <a:srgbClr val="32D2F2"/>
    <a:srgbClr val="FF66FF"/>
    <a:srgbClr val="44F27E"/>
    <a:srgbClr val="CFDE08"/>
    <a:srgbClr val="13B913"/>
    <a:srgbClr val="0099CC"/>
    <a:srgbClr val="9933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792" autoAdjust="0"/>
  </p:normalViewPr>
  <p:slideViewPr>
    <p:cSldViewPr>
      <p:cViewPr>
        <p:scale>
          <a:sx n="70" d="100"/>
          <a:sy n="70" d="100"/>
        </p:scale>
        <p:origin x="-1386" y="138"/>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8" Type="http://schemas.openxmlformats.org/officeDocument/2006/relationships/tableStyles" Target="tableStyles.xml"/><Relationship Id="rId47" Type="http://schemas.openxmlformats.org/officeDocument/2006/relationships/viewProps" Target="viewProps.xml"/><Relationship Id="rId46" Type="http://schemas.openxmlformats.org/officeDocument/2006/relationships/presProps" Target="presProps.xml"/><Relationship Id="rId45" Type="http://schemas.openxmlformats.org/officeDocument/2006/relationships/handoutMaster" Target="handoutMasters/handoutMaster1.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7EA6BE7-4D90-4562-8C6F-1EF2864FA4B0}" type="doc">
      <dgm:prSet loTypeId="urn:microsoft.com/office/officeart/2005/8/layout/vList3" loCatId="picture" qsTypeId="urn:microsoft.com/office/officeart/2005/8/quickstyle/simple1" qsCatId="simple" csTypeId="urn:microsoft.com/office/officeart/2005/8/colors/colorful2" csCatId="colorful" phldr="1"/>
      <dgm:spPr/>
    </dgm:pt>
    <dgm:pt modelId="{A4C9AF7D-E768-48A2-83FA-DAEA33D0CC60}">
      <dgm:prSet phldrT="[文本]" custT="1"/>
      <dgm:spPr>
        <a:solidFill>
          <a:srgbClr val="CFDE08"/>
        </a:solidFill>
      </dgm:spPr>
      <dgm:t>
        <a:bodyPr/>
        <a:lstStyle/>
        <a:p>
          <a:pPr algn="l"/>
          <a:r>
            <a:rPr lang="zh-CN" altLang="en-US" sz="2000" b="1" dirty="0" smtClean="0">
              <a:solidFill>
                <a:srgbClr val="002060"/>
              </a:solidFill>
            </a:rPr>
            <a:t>任务</a:t>
          </a:r>
          <a:r>
            <a:rPr lang="en-US" altLang="zh-CN" sz="2000" b="1" dirty="0" smtClean="0">
              <a:solidFill>
                <a:srgbClr val="002060"/>
              </a:solidFill>
            </a:rPr>
            <a:t>3.1 </a:t>
          </a:r>
          <a:r>
            <a:rPr lang="zh-CN" altLang="en-US" sz="2000" b="1" dirty="0" smtClean="0">
              <a:solidFill>
                <a:srgbClr val="002060"/>
              </a:solidFill>
            </a:rPr>
            <a:t>核算在产品</a:t>
          </a:r>
          <a:endParaRPr lang="zh-CN" altLang="en-US" sz="2000" b="1" dirty="0">
            <a:solidFill>
              <a:srgbClr val="002060"/>
            </a:solidFill>
          </a:endParaRPr>
        </a:p>
      </dgm:t>
    </dgm:pt>
    <dgm:pt modelId="{209DB94D-C758-4EB5-8C46-5F20937AC3E6}" cxnId="{F35DC166-830B-4684-BCDC-4CCE3FE52B5E}" type="parTrans">
      <dgm:prSet/>
      <dgm:spPr/>
      <dgm:t>
        <a:bodyPr/>
        <a:lstStyle/>
        <a:p>
          <a:pPr algn="l"/>
          <a:endParaRPr lang="zh-CN" altLang="en-US" sz="2000" b="1">
            <a:solidFill>
              <a:srgbClr val="002060"/>
            </a:solidFill>
          </a:endParaRPr>
        </a:p>
      </dgm:t>
    </dgm:pt>
    <dgm:pt modelId="{8DBDCE94-CC60-4AD9-AEAE-379611E4D1E2}" cxnId="{F35DC166-830B-4684-BCDC-4CCE3FE52B5E}" type="sibTrans">
      <dgm:prSet/>
      <dgm:spPr/>
      <dgm:t>
        <a:bodyPr/>
        <a:lstStyle/>
        <a:p>
          <a:pPr algn="l"/>
          <a:endParaRPr lang="zh-CN" altLang="en-US" sz="2000" b="1">
            <a:solidFill>
              <a:srgbClr val="002060"/>
            </a:solidFill>
          </a:endParaRPr>
        </a:p>
      </dgm:t>
    </dgm:pt>
    <dgm:pt modelId="{2EFA5F74-8FDE-40C0-B8F5-458D7EDFFAFE}">
      <dgm:prSet phldrT="[文本]" custT="1"/>
      <dgm:spPr>
        <a:solidFill>
          <a:srgbClr val="44F27E"/>
        </a:solidFill>
      </dgm:spPr>
      <dgm:t>
        <a:bodyPr/>
        <a:lstStyle/>
        <a:p>
          <a:pPr algn="l"/>
          <a:r>
            <a:rPr lang="zh-CN" altLang="en-US" sz="2000" b="1" dirty="0" smtClean="0">
              <a:solidFill>
                <a:srgbClr val="002060"/>
              </a:solidFill>
            </a:rPr>
            <a:t>任务</a:t>
          </a:r>
          <a:r>
            <a:rPr lang="en-US" altLang="zh-CN" sz="2000" b="1" dirty="0" smtClean="0">
              <a:solidFill>
                <a:srgbClr val="002060"/>
              </a:solidFill>
            </a:rPr>
            <a:t>3.2 </a:t>
          </a:r>
          <a:r>
            <a:rPr lang="zh-CN" altLang="en-US" sz="2000" b="1" dirty="0" smtClean="0">
              <a:solidFill>
                <a:srgbClr val="002060"/>
              </a:solidFill>
            </a:rPr>
            <a:t>生产费用在完工产品与在产品之间分配的方法</a:t>
          </a:r>
          <a:endParaRPr lang="zh-CN" altLang="en-US" sz="2000" b="1" dirty="0">
            <a:solidFill>
              <a:srgbClr val="002060"/>
            </a:solidFill>
          </a:endParaRPr>
        </a:p>
      </dgm:t>
    </dgm:pt>
    <dgm:pt modelId="{A6AB8790-D861-4C1C-87F7-6070106184AA}" cxnId="{F9DB584D-7BD5-4530-885F-6A4895591DFA}" type="parTrans">
      <dgm:prSet/>
      <dgm:spPr/>
      <dgm:t>
        <a:bodyPr/>
        <a:lstStyle/>
        <a:p>
          <a:pPr algn="l"/>
          <a:endParaRPr lang="zh-CN" altLang="en-US" sz="2000" b="1">
            <a:solidFill>
              <a:srgbClr val="002060"/>
            </a:solidFill>
          </a:endParaRPr>
        </a:p>
      </dgm:t>
    </dgm:pt>
    <dgm:pt modelId="{5BE603F4-3C61-4D9E-ABD6-002B79D43E60}" cxnId="{F9DB584D-7BD5-4530-885F-6A4895591DFA}" type="sibTrans">
      <dgm:prSet/>
      <dgm:spPr/>
      <dgm:t>
        <a:bodyPr/>
        <a:lstStyle/>
        <a:p>
          <a:pPr algn="l"/>
          <a:endParaRPr lang="zh-CN" altLang="en-US" sz="2000" b="1">
            <a:solidFill>
              <a:srgbClr val="002060"/>
            </a:solidFill>
          </a:endParaRPr>
        </a:p>
      </dgm:t>
    </dgm:pt>
    <dgm:pt modelId="{3965989D-F95F-427A-989F-DDEBADB80993}" type="pres">
      <dgm:prSet presAssocID="{97EA6BE7-4D90-4562-8C6F-1EF2864FA4B0}" presName="linearFlow" presStyleCnt="0">
        <dgm:presLayoutVars>
          <dgm:dir/>
          <dgm:resizeHandles val="exact"/>
        </dgm:presLayoutVars>
      </dgm:prSet>
      <dgm:spPr/>
    </dgm:pt>
    <dgm:pt modelId="{2261525F-ACBC-4883-8EE4-768F6A0FCE10}" type="pres">
      <dgm:prSet presAssocID="{A4C9AF7D-E768-48A2-83FA-DAEA33D0CC60}" presName="composite" presStyleCnt="0"/>
      <dgm:spPr/>
    </dgm:pt>
    <dgm:pt modelId="{7BC45D66-3475-40CD-B900-E14909622B91}" type="pres">
      <dgm:prSet presAssocID="{A4C9AF7D-E768-48A2-83FA-DAEA33D0CC60}" presName="imgShp" presStyleLbl="fgImgPlace1" presStyleIdx="0" presStyleCnt="2" custLinFactNeighborX="-1142" custLinFactNeighborY="-8065"/>
      <dgm:spPr>
        <a:solidFill>
          <a:srgbClr val="CFDE08"/>
        </a:solidFill>
        <a:effectLst>
          <a:outerShdw blurRad="50800" dist="38100" dir="5400000" algn="t" rotWithShape="0">
            <a:prstClr val="black">
              <a:alpha val="40000"/>
            </a:prstClr>
          </a:outerShdw>
        </a:effectLst>
      </dgm:spPr>
    </dgm:pt>
    <dgm:pt modelId="{A1AB6B76-88FD-4A83-96D3-95F64343632B}" type="pres">
      <dgm:prSet presAssocID="{A4C9AF7D-E768-48A2-83FA-DAEA33D0CC60}" presName="txShp" presStyleLbl="node1" presStyleIdx="0" presStyleCnt="2" custLinFactNeighborX="-650" custLinFactNeighborY="1230">
        <dgm:presLayoutVars>
          <dgm:bulletEnabled val="1"/>
        </dgm:presLayoutVars>
      </dgm:prSet>
      <dgm:spPr/>
      <dgm:t>
        <a:bodyPr/>
        <a:lstStyle/>
        <a:p>
          <a:endParaRPr lang="zh-CN" altLang="en-US"/>
        </a:p>
      </dgm:t>
    </dgm:pt>
    <dgm:pt modelId="{56745915-E32C-4A5A-9A52-8081581A3699}" type="pres">
      <dgm:prSet presAssocID="{8DBDCE94-CC60-4AD9-AEAE-379611E4D1E2}" presName="spacing" presStyleCnt="0"/>
      <dgm:spPr/>
    </dgm:pt>
    <dgm:pt modelId="{C5E464D4-9620-4D31-89EC-4AD019E5D87B}" type="pres">
      <dgm:prSet presAssocID="{2EFA5F74-8FDE-40C0-B8F5-458D7EDFFAFE}" presName="composite" presStyleCnt="0"/>
      <dgm:spPr/>
    </dgm:pt>
    <dgm:pt modelId="{4A63D22A-B94C-44B2-BD20-93AD5E9CA51B}" type="pres">
      <dgm:prSet presAssocID="{2EFA5F74-8FDE-40C0-B8F5-458D7EDFFAFE}" presName="imgShp" presStyleLbl="fgImgPlace1" presStyleIdx="1" presStyleCnt="2"/>
      <dgm:spPr>
        <a:solidFill>
          <a:srgbClr val="44F27E"/>
        </a:solidFill>
      </dgm:spPr>
    </dgm:pt>
    <dgm:pt modelId="{920477EA-2A29-4881-99B4-2192B688A5C3}" type="pres">
      <dgm:prSet presAssocID="{2EFA5F74-8FDE-40C0-B8F5-458D7EDFFAFE}" presName="txShp" presStyleLbl="node1" presStyleIdx="1" presStyleCnt="2">
        <dgm:presLayoutVars>
          <dgm:bulletEnabled val="1"/>
        </dgm:presLayoutVars>
      </dgm:prSet>
      <dgm:spPr/>
      <dgm:t>
        <a:bodyPr/>
        <a:lstStyle/>
        <a:p>
          <a:endParaRPr lang="zh-CN" altLang="en-US"/>
        </a:p>
      </dgm:t>
    </dgm:pt>
  </dgm:ptLst>
  <dgm:cxnLst>
    <dgm:cxn modelId="{F35DC166-830B-4684-BCDC-4CCE3FE52B5E}" srcId="{97EA6BE7-4D90-4562-8C6F-1EF2864FA4B0}" destId="{A4C9AF7D-E768-48A2-83FA-DAEA33D0CC60}" srcOrd="0" destOrd="0" parTransId="{209DB94D-C758-4EB5-8C46-5F20937AC3E6}" sibTransId="{8DBDCE94-CC60-4AD9-AEAE-379611E4D1E2}"/>
    <dgm:cxn modelId="{F9DB584D-7BD5-4530-885F-6A4895591DFA}" srcId="{97EA6BE7-4D90-4562-8C6F-1EF2864FA4B0}" destId="{2EFA5F74-8FDE-40C0-B8F5-458D7EDFFAFE}" srcOrd="1" destOrd="0" parTransId="{A6AB8790-D861-4C1C-87F7-6070106184AA}" sibTransId="{5BE603F4-3C61-4D9E-ABD6-002B79D43E60}"/>
    <dgm:cxn modelId="{13D3CE33-B982-440F-B091-393AEAF68DDE}" type="presOf" srcId="{A4C9AF7D-E768-48A2-83FA-DAEA33D0CC60}" destId="{A1AB6B76-88FD-4A83-96D3-95F64343632B}" srcOrd="0" destOrd="0" presId="urn:microsoft.com/office/officeart/2005/8/layout/vList3"/>
    <dgm:cxn modelId="{B1F110ED-9C0B-48B7-B2D7-EAE36122E425}" type="presOf" srcId="{2EFA5F74-8FDE-40C0-B8F5-458D7EDFFAFE}" destId="{920477EA-2A29-4881-99B4-2192B688A5C3}" srcOrd="0" destOrd="0" presId="urn:microsoft.com/office/officeart/2005/8/layout/vList3"/>
    <dgm:cxn modelId="{C673576F-1E5D-40E7-85D8-08B6A46CE00B}" type="presOf" srcId="{97EA6BE7-4D90-4562-8C6F-1EF2864FA4B0}" destId="{3965989D-F95F-427A-989F-DDEBADB80993}" srcOrd="0" destOrd="0" presId="urn:microsoft.com/office/officeart/2005/8/layout/vList3"/>
    <dgm:cxn modelId="{AB1DC3E0-455B-406A-9619-4CEEA308DE51}" type="presParOf" srcId="{3965989D-F95F-427A-989F-DDEBADB80993}" destId="{2261525F-ACBC-4883-8EE4-768F6A0FCE10}" srcOrd="0" destOrd="0" presId="urn:microsoft.com/office/officeart/2005/8/layout/vList3"/>
    <dgm:cxn modelId="{6FF4BEAF-4256-44B2-8C99-C12E883F9344}" type="presParOf" srcId="{2261525F-ACBC-4883-8EE4-768F6A0FCE10}" destId="{7BC45D66-3475-40CD-B900-E14909622B91}" srcOrd="0" destOrd="0" presId="urn:microsoft.com/office/officeart/2005/8/layout/vList3"/>
    <dgm:cxn modelId="{7A752D3E-A389-46FF-8571-48433572D9C2}" type="presParOf" srcId="{2261525F-ACBC-4883-8EE4-768F6A0FCE10}" destId="{A1AB6B76-88FD-4A83-96D3-95F64343632B}" srcOrd="1" destOrd="0" presId="urn:microsoft.com/office/officeart/2005/8/layout/vList3"/>
    <dgm:cxn modelId="{AF1E5D3B-8A12-498F-97E1-0F401B954851}" type="presParOf" srcId="{3965989D-F95F-427A-989F-DDEBADB80993}" destId="{56745915-E32C-4A5A-9A52-8081581A3699}" srcOrd="1" destOrd="0" presId="urn:microsoft.com/office/officeart/2005/8/layout/vList3"/>
    <dgm:cxn modelId="{E8B2A63A-223D-4AA6-A268-B5495F5761F8}" type="presParOf" srcId="{3965989D-F95F-427A-989F-DDEBADB80993}" destId="{C5E464D4-9620-4D31-89EC-4AD019E5D87B}" srcOrd="2" destOrd="0" presId="urn:microsoft.com/office/officeart/2005/8/layout/vList3"/>
    <dgm:cxn modelId="{8E381CA6-B871-40F6-9D22-B181185B0117}" type="presParOf" srcId="{C5E464D4-9620-4D31-89EC-4AD019E5D87B}" destId="{4A63D22A-B94C-44B2-BD20-93AD5E9CA51B}" srcOrd="0" destOrd="0" presId="urn:microsoft.com/office/officeart/2005/8/layout/vList3"/>
    <dgm:cxn modelId="{16CC487F-6268-447A-B6B8-741B74E90ED2}" type="presParOf" srcId="{C5E464D4-9620-4D31-89EC-4AD019E5D87B}" destId="{920477EA-2A29-4881-99B4-2192B688A5C3}" srcOrd="1" destOrd="0" presId="urn:microsoft.com/office/officeart/2005/8/layout/vLis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9B3F395-05F4-459E-B19F-0169DE523BFF}" type="doc">
      <dgm:prSet loTypeId="urn:microsoft.com/office/officeart/2005/8/layout/radial5" loCatId="cycle" qsTypeId="urn:microsoft.com/office/officeart/2005/8/quickstyle/simple1" qsCatId="simple" csTypeId="urn:microsoft.com/office/officeart/2005/8/colors/accent1_2" csCatId="accent1" phldr="1"/>
      <dgm:spPr/>
      <dgm:t>
        <a:bodyPr/>
        <a:lstStyle/>
        <a:p>
          <a:endParaRPr lang="zh-CN" altLang="en-US"/>
        </a:p>
      </dgm:t>
    </dgm:pt>
    <dgm:pt modelId="{69A2AEC4-BB41-4907-AC2B-E808F649A59C}">
      <dgm:prSet phldrT="[文本]" custT="1"/>
      <dgm:spPr>
        <a:solidFill>
          <a:schemeClr val="bg1">
            <a:lumMod val="75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分配</a:t>
          </a:r>
          <a:endParaRPr lang="en-US" altLang="zh-CN" sz="2000" dirty="0" smtClean="0">
            <a:solidFill>
              <a:schemeClr val="tx1"/>
            </a:solidFill>
          </a:endParaRPr>
        </a:p>
        <a:p>
          <a:r>
            <a:rPr lang="zh-CN" altLang="en-US" sz="2000" dirty="0" smtClean="0">
              <a:solidFill>
                <a:schemeClr val="tx1"/>
              </a:solidFill>
            </a:rPr>
            <a:t>方法</a:t>
          </a:r>
          <a:endParaRPr lang="zh-CN" altLang="en-US" sz="2000" dirty="0">
            <a:solidFill>
              <a:schemeClr val="tx1"/>
            </a:solidFill>
          </a:endParaRPr>
        </a:p>
      </dgm:t>
    </dgm:pt>
    <dgm:pt modelId="{023FABCC-3BD5-46C7-9278-D4B1288D9379}" cxnId="{28500BC0-05CF-464B-BAF5-74C53BE8DBAA}" type="parTrans">
      <dgm:prSet/>
      <dgm:spPr/>
      <dgm:t>
        <a:bodyPr/>
        <a:lstStyle/>
        <a:p>
          <a:endParaRPr lang="zh-CN" altLang="en-US" sz="2000">
            <a:solidFill>
              <a:schemeClr val="tx1"/>
            </a:solidFill>
          </a:endParaRPr>
        </a:p>
      </dgm:t>
    </dgm:pt>
    <dgm:pt modelId="{D55D1EEF-C645-4877-9275-701E9D9683C1}" cxnId="{28500BC0-05CF-464B-BAF5-74C53BE8DBAA}" type="sibTrans">
      <dgm:prSet/>
      <dgm:spPr/>
      <dgm:t>
        <a:bodyPr/>
        <a:lstStyle/>
        <a:p>
          <a:endParaRPr lang="zh-CN" altLang="en-US" sz="2000">
            <a:solidFill>
              <a:schemeClr val="tx1"/>
            </a:solidFill>
          </a:endParaRPr>
        </a:p>
      </dgm:t>
    </dgm:pt>
    <dgm:pt modelId="{54C306C9-8390-4F6E-B9C5-EC22212FE164}">
      <dgm:prSet phldrT="[文本]" custT="1"/>
      <dgm:spPr>
        <a:solidFill>
          <a:srgbClr val="FF66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约当产量法</a:t>
          </a:r>
          <a:endParaRPr lang="zh-CN" altLang="en-US" sz="2000" dirty="0">
            <a:solidFill>
              <a:schemeClr val="tx1"/>
            </a:solidFill>
          </a:endParaRPr>
        </a:p>
      </dgm:t>
    </dgm:pt>
    <dgm:pt modelId="{F5054822-9A7D-42E6-83E9-F32E330CA951}" cxnId="{E3F61989-50B9-437D-970D-D5A915843ED0}" type="parTrans">
      <dgm:prSet custT="1"/>
      <dgm:spPr/>
      <dgm:t>
        <a:bodyPr/>
        <a:lstStyle/>
        <a:p>
          <a:endParaRPr lang="zh-CN" altLang="en-US" sz="2000">
            <a:solidFill>
              <a:schemeClr val="tx1"/>
            </a:solidFill>
          </a:endParaRPr>
        </a:p>
      </dgm:t>
    </dgm:pt>
    <dgm:pt modelId="{EF295D82-018D-4FE0-87CF-8096D83F2672}" cxnId="{E3F61989-50B9-437D-970D-D5A915843ED0}" type="sibTrans">
      <dgm:prSet/>
      <dgm:spPr/>
      <dgm:t>
        <a:bodyPr/>
        <a:lstStyle/>
        <a:p>
          <a:endParaRPr lang="zh-CN" altLang="en-US" sz="2000">
            <a:solidFill>
              <a:schemeClr val="tx1"/>
            </a:solidFill>
          </a:endParaRPr>
        </a:p>
      </dgm:t>
    </dgm:pt>
    <dgm:pt modelId="{301CE601-8005-4680-94AB-EA7A87B750A4}">
      <dgm:prSet phldrT="[文本]" custT="1"/>
      <dgm:spPr>
        <a:solidFill>
          <a:srgbClr val="0080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在产品忽略不计法</a:t>
          </a:r>
          <a:endParaRPr lang="zh-CN" altLang="en-US" sz="2000" dirty="0">
            <a:solidFill>
              <a:schemeClr val="tx1"/>
            </a:solidFill>
          </a:endParaRPr>
        </a:p>
      </dgm:t>
    </dgm:pt>
    <dgm:pt modelId="{2694ACB7-8D46-4191-9191-3A725A0CFA10}" cxnId="{70533C55-06C2-44DF-B58D-AEFC4B53511E}" type="parTrans">
      <dgm:prSet custT="1"/>
      <dgm:spPr/>
      <dgm:t>
        <a:bodyPr/>
        <a:lstStyle/>
        <a:p>
          <a:endParaRPr lang="zh-CN" altLang="en-US" sz="2000">
            <a:solidFill>
              <a:schemeClr val="tx1"/>
            </a:solidFill>
          </a:endParaRPr>
        </a:p>
      </dgm:t>
    </dgm:pt>
    <dgm:pt modelId="{E372E808-7BC6-43DF-B130-992231A76B05}" cxnId="{70533C55-06C2-44DF-B58D-AEFC4B53511E}" type="sibTrans">
      <dgm:prSet/>
      <dgm:spPr/>
      <dgm:t>
        <a:bodyPr/>
        <a:lstStyle/>
        <a:p>
          <a:endParaRPr lang="zh-CN" altLang="en-US" sz="2000">
            <a:solidFill>
              <a:schemeClr val="tx1"/>
            </a:solidFill>
          </a:endParaRPr>
        </a:p>
      </dgm:t>
    </dgm:pt>
    <dgm:pt modelId="{F8DD99C2-D5BF-4645-9C3A-584C2D44A33E}">
      <dgm:prSet phldrT="[文本]" custT="1"/>
      <dgm:spPr>
        <a:solidFill>
          <a:srgbClr val="FFFF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在产品成本按年初固定成本计算</a:t>
          </a:r>
          <a:endParaRPr lang="zh-CN" altLang="en-US" sz="2000" dirty="0">
            <a:solidFill>
              <a:schemeClr val="tx1"/>
            </a:solidFill>
          </a:endParaRPr>
        </a:p>
      </dgm:t>
    </dgm:pt>
    <dgm:pt modelId="{4475E7C5-1F2E-470A-A6B5-5BF211B4A8A8}" cxnId="{190970AC-7440-48BB-A417-090FA938C83B}" type="parTrans">
      <dgm:prSet custT="1"/>
      <dgm:spPr/>
      <dgm:t>
        <a:bodyPr/>
        <a:lstStyle/>
        <a:p>
          <a:endParaRPr lang="zh-CN" altLang="en-US" sz="2000">
            <a:solidFill>
              <a:schemeClr val="tx1"/>
            </a:solidFill>
          </a:endParaRPr>
        </a:p>
      </dgm:t>
    </dgm:pt>
    <dgm:pt modelId="{FBF38007-ADC6-468C-A2D9-97E98525087A}" cxnId="{190970AC-7440-48BB-A417-090FA938C83B}" type="sibTrans">
      <dgm:prSet/>
      <dgm:spPr/>
      <dgm:t>
        <a:bodyPr/>
        <a:lstStyle/>
        <a:p>
          <a:endParaRPr lang="zh-CN" altLang="en-US" sz="2000">
            <a:solidFill>
              <a:schemeClr val="tx1"/>
            </a:solidFill>
          </a:endParaRPr>
        </a:p>
      </dgm:t>
    </dgm:pt>
    <dgm:pt modelId="{6056D97D-B358-45D0-A6C7-E06B3A1A4F47}">
      <dgm:prSet phldrT="[文本]" custT="1"/>
      <dgm:spPr>
        <a:solidFill>
          <a:srgbClr val="44F27E"/>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在产品成本按所耗原材料费用计价</a:t>
          </a:r>
          <a:endParaRPr lang="zh-CN" altLang="en-US" sz="2000" dirty="0">
            <a:solidFill>
              <a:schemeClr val="tx1"/>
            </a:solidFill>
          </a:endParaRPr>
        </a:p>
      </dgm:t>
    </dgm:pt>
    <dgm:pt modelId="{EF2F90A0-AB26-485F-B42D-6A79E7F35390}" cxnId="{8CEEAA86-8285-4EC5-AD04-FC7206EF8FB1}" type="parTrans">
      <dgm:prSet custT="1"/>
      <dgm:spPr/>
      <dgm:t>
        <a:bodyPr/>
        <a:lstStyle/>
        <a:p>
          <a:endParaRPr lang="zh-CN" altLang="en-US" sz="2000">
            <a:solidFill>
              <a:schemeClr val="tx1"/>
            </a:solidFill>
          </a:endParaRPr>
        </a:p>
      </dgm:t>
    </dgm:pt>
    <dgm:pt modelId="{A6649E21-5612-456C-9DBA-FEDE695D7ADB}" cxnId="{8CEEAA86-8285-4EC5-AD04-FC7206EF8FB1}" type="sibTrans">
      <dgm:prSet/>
      <dgm:spPr/>
      <dgm:t>
        <a:bodyPr/>
        <a:lstStyle/>
        <a:p>
          <a:endParaRPr lang="zh-CN" altLang="en-US" sz="2000">
            <a:solidFill>
              <a:schemeClr val="tx1"/>
            </a:solidFill>
          </a:endParaRPr>
        </a:p>
      </dgm:t>
    </dgm:pt>
    <dgm:pt modelId="{F2CFD15E-C330-4B51-8CAF-AD592D0244B3}">
      <dgm:prSet phldrT="[文本]" custT="1"/>
      <dgm:spPr>
        <a:solidFill>
          <a:srgbClr val="32D2F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在产品按完工产品计算法</a:t>
          </a:r>
          <a:endParaRPr lang="zh-CN" altLang="en-US" sz="2000" dirty="0">
            <a:solidFill>
              <a:schemeClr val="tx1"/>
            </a:solidFill>
          </a:endParaRPr>
        </a:p>
      </dgm:t>
    </dgm:pt>
    <dgm:pt modelId="{FF9E5BED-BABD-4CB0-AEEB-E7C53C63AAEC}" cxnId="{9C981B28-876A-4052-A42E-5BF58393BE03}" type="parTrans">
      <dgm:prSet custT="1"/>
      <dgm:spPr/>
      <dgm:t>
        <a:bodyPr/>
        <a:lstStyle/>
        <a:p>
          <a:endParaRPr lang="zh-CN" altLang="en-US" sz="2000">
            <a:solidFill>
              <a:schemeClr val="tx1"/>
            </a:solidFill>
          </a:endParaRPr>
        </a:p>
      </dgm:t>
    </dgm:pt>
    <dgm:pt modelId="{F6821AAF-E771-479B-8E96-D72B8FFC213D}" cxnId="{9C981B28-876A-4052-A42E-5BF58393BE03}" type="sibTrans">
      <dgm:prSet/>
      <dgm:spPr/>
      <dgm:t>
        <a:bodyPr/>
        <a:lstStyle/>
        <a:p>
          <a:endParaRPr lang="zh-CN" altLang="en-US" sz="2000">
            <a:solidFill>
              <a:schemeClr val="tx1"/>
            </a:solidFill>
          </a:endParaRPr>
        </a:p>
      </dgm:t>
    </dgm:pt>
    <dgm:pt modelId="{7713CD2E-E4E2-457B-9D94-ECFB4706624E}">
      <dgm:prSet phldrT="[文本]" custT="1"/>
      <dgm:spPr>
        <a:solidFill>
          <a:srgbClr val="82C836"/>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在产品按定额成本计价法</a:t>
          </a:r>
          <a:endParaRPr lang="zh-CN" altLang="en-US" sz="2000" dirty="0">
            <a:solidFill>
              <a:schemeClr val="tx1"/>
            </a:solidFill>
          </a:endParaRPr>
        </a:p>
      </dgm:t>
    </dgm:pt>
    <dgm:pt modelId="{4F800001-D4F3-4A1A-8C1A-D6988933E378}" cxnId="{A74B5B86-3F96-4B8D-AC8B-E613562EF9C8}" type="parTrans">
      <dgm:prSet custT="1"/>
      <dgm:spPr/>
      <dgm:t>
        <a:bodyPr/>
        <a:lstStyle/>
        <a:p>
          <a:endParaRPr lang="zh-CN" altLang="en-US" sz="2000">
            <a:solidFill>
              <a:schemeClr val="tx1"/>
            </a:solidFill>
          </a:endParaRPr>
        </a:p>
      </dgm:t>
    </dgm:pt>
    <dgm:pt modelId="{7786A137-4883-45B5-B594-F373B42A7047}" cxnId="{A74B5B86-3F96-4B8D-AC8B-E613562EF9C8}" type="sibTrans">
      <dgm:prSet/>
      <dgm:spPr/>
      <dgm:t>
        <a:bodyPr/>
        <a:lstStyle/>
        <a:p>
          <a:endParaRPr lang="zh-CN" altLang="en-US" sz="2000">
            <a:solidFill>
              <a:schemeClr val="tx1"/>
            </a:solidFill>
          </a:endParaRPr>
        </a:p>
      </dgm:t>
    </dgm:pt>
    <dgm:pt modelId="{5453611A-00CB-48E9-B412-FE50BB2E384E}">
      <dgm:prSet phldrT="[文本]" custT="1"/>
      <dgm:spPr>
        <a:solidFill>
          <a:srgbClr val="FF643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r>
            <a:rPr lang="zh-CN" altLang="en-US" sz="2000" dirty="0" smtClean="0">
              <a:solidFill>
                <a:schemeClr val="tx1"/>
              </a:solidFill>
            </a:rPr>
            <a:t>定额比例法</a:t>
          </a:r>
          <a:endParaRPr lang="zh-CN" altLang="en-US" sz="2000" dirty="0">
            <a:solidFill>
              <a:schemeClr val="tx1"/>
            </a:solidFill>
          </a:endParaRPr>
        </a:p>
      </dgm:t>
    </dgm:pt>
    <dgm:pt modelId="{89AD3168-6DD3-41CA-814D-108B048D15AE}" cxnId="{CB0651AF-BBE6-42F7-8E76-D08B14E3B324}" type="parTrans">
      <dgm:prSet custT="1"/>
      <dgm:spPr/>
      <dgm:t>
        <a:bodyPr/>
        <a:lstStyle/>
        <a:p>
          <a:endParaRPr lang="zh-CN" altLang="en-US" sz="2000">
            <a:solidFill>
              <a:schemeClr val="tx1"/>
            </a:solidFill>
          </a:endParaRPr>
        </a:p>
      </dgm:t>
    </dgm:pt>
    <dgm:pt modelId="{6B7D7680-0D2E-4CCD-97A7-F61A9ADE7829}" cxnId="{CB0651AF-BBE6-42F7-8E76-D08B14E3B324}" type="sibTrans">
      <dgm:prSet/>
      <dgm:spPr/>
      <dgm:t>
        <a:bodyPr/>
        <a:lstStyle/>
        <a:p>
          <a:endParaRPr lang="zh-CN" altLang="en-US" sz="2000">
            <a:solidFill>
              <a:schemeClr val="tx1"/>
            </a:solidFill>
          </a:endParaRPr>
        </a:p>
      </dgm:t>
    </dgm:pt>
    <dgm:pt modelId="{B72FD2D0-05FA-4746-BDA2-CD645DB6518F}" type="pres">
      <dgm:prSet presAssocID="{39B3F395-05F4-459E-B19F-0169DE523BFF}" presName="Name0" presStyleCnt="0">
        <dgm:presLayoutVars>
          <dgm:chMax val="1"/>
          <dgm:dir/>
          <dgm:animLvl val="ctr"/>
          <dgm:resizeHandles val="exact"/>
        </dgm:presLayoutVars>
      </dgm:prSet>
      <dgm:spPr/>
      <dgm:t>
        <a:bodyPr/>
        <a:lstStyle/>
        <a:p>
          <a:endParaRPr lang="zh-CN" altLang="en-US"/>
        </a:p>
      </dgm:t>
    </dgm:pt>
    <dgm:pt modelId="{BF4C1090-C6B3-4222-961B-4B71CAFBA84E}" type="pres">
      <dgm:prSet presAssocID="{69A2AEC4-BB41-4907-AC2B-E808F649A59C}" presName="centerShape" presStyleLbl="node0" presStyleIdx="0" presStyleCnt="1" custScaleX="120827" custScaleY="110093"/>
      <dgm:spPr/>
      <dgm:t>
        <a:bodyPr/>
        <a:lstStyle/>
        <a:p>
          <a:endParaRPr lang="zh-CN" altLang="en-US"/>
        </a:p>
      </dgm:t>
    </dgm:pt>
    <dgm:pt modelId="{18BD4A06-1CB7-441B-9A97-5E9033025883}" type="pres">
      <dgm:prSet presAssocID="{F5054822-9A7D-42E6-83E9-F32E330CA951}" presName="parTrans" presStyleLbl="sibTrans2D1" presStyleIdx="0" presStyleCnt="7"/>
      <dgm:spPr/>
      <dgm:t>
        <a:bodyPr/>
        <a:lstStyle/>
        <a:p>
          <a:endParaRPr lang="zh-CN" altLang="en-US"/>
        </a:p>
      </dgm:t>
    </dgm:pt>
    <dgm:pt modelId="{A48CDACA-E313-44E1-BA11-FB6C5224C79E}" type="pres">
      <dgm:prSet presAssocID="{F5054822-9A7D-42E6-83E9-F32E330CA951}" presName="connectorText" presStyleLbl="sibTrans2D1" presStyleIdx="0" presStyleCnt="7"/>
      <dgm:spPr/>
      <dgm:t>
        <a:bodyPr/>
        <a:lstStyle/>
        <a:p>
          <a:endParaRPr lang="zh-CN" altLang="en-US"/>
        </a:p>
      </dgm:t>
    </dgm:pt>
    <dgm:pt modelId="{F16A2F5C-1944-4002-8282-7616140BB6A6}" type="pres">
      <dgm:prSet presAssocID="{54C306C9-8390-4F6E-B9C5-EC22212FE164}" presName="node" presStyleLbl="node1" presStyleIdx="0" presStyleCnt="7" custScaleX="150354" custRadScaleRad="107173" custRadScaleInc="3701">
        <dgm:presLayoutVars>
          <dgm:bulletEnabled val="1"/>
        </dgm:presLayoutVars>
      </dgm:prSet>
      <dgm:spPr/>
      <dgm:t>
        <a:bodyPr/>
        <a:lstStyle/>
        <a:p>
          <a:endParaRPr lang="zh-CN" altLang="en-US"/>
        </a:p>
      </dgm:t>
    </dgm:pt>
    <dgm:pt modelId="{51381891-701E-4B8B-8F3E-EC385715631E}" type="pres">
      <dgm:prSet presAssocID="{FF9E5BED-BABD-4CB0-AEEB-E7C53C63AAEC}" presName="parTrans" presStyleLbl="sibTrans2D1" presStyleIdx="1" presStyleCnt="7"/>
      <dgm:spPr/>
      <dgm:t>
        <a:bodyPr/>
        <a:lstStyle/>
        <a:p>
          <a:endParaRPr lang="zh-CN" altLang="en-US"/>
        </a:p>
      </dgm:t>
    </dgm:pt>
    <dgm:pt modelId="{F03B18E1-A80F-4F51-AAD6-CFCD8BF0892E}" type="pres">
      <dgm:prSet presAssocID="{FF9E5BED-BABD-4CB0-AEEB-E7C53C63AAEC}" presName="connectorText" presStyleLbl="sibTrans2D1" presStyleIdx="1" presStyleCnt="7"/>
      <dgm:spPr/>
      <dgm:t>
        <a:bodyPr/>
        <a:lstStyle/>
        <a:p>
          <a:endParaRPr lang="zh-CN" altLang="en-US"/>
        </a:p>
      </dgm:t>
    </dgm:pt>
    <dgm:pt modelId="{C2CB5D6A-E8F0-4EC4-A635-4E931045BA1E}" type="pres">
      <dgm:prSet presAssocID="{F2CFD15E-C330-4B51-8CAF-AD592D0244B3}" presName="node" presStyleLbl="node1" presStyleIdx="1" presStyleCnt="7" custScaleX="143757" custRadScaleRad="116786" custRadScaleInc="47247">
        <dgm:presLayoutVars>
          <dgm:bulletEnabled val="1"/>
        </dgm:presLayoutVars>
      </dgm:prSet>
      <dgm:spPr/>
      <dgm:t>
        <a:bodyPr/>
        <a:lstStyle/>
        <a:p>
          <a:endParaRPr lang="zh-CN" altLang="en-US"/>
        </a:p>
      </dgm:t>
    </dgm:pt>
    <dgm:pt modelId="{0947D824-B578-49A9-AC4D-6225E094328E}" type="pres">
      <dgm:prSet presAssocID="{4F800001-D4F3-4A1A-8C1A-D6988933E378}" presName="parTrans" presStyleLbl="sibTrans2D1" presStyleIdx="2" presStyleCnt="7"/>
      <dgm:spPr/>
      <dgm:t>
        <a:bodyPr/>
        <a:lstStyle/>
        <a:p>
          <a:endParaRPr lang="zh-CN" altLang="en-US"/>
        </a:p>
      </dgm:t>
    </dgm:pt>
    <dgm:pt modelId="{11CA61F3-01A3-427C-BAEF-0F6B133F763E}" type="pres">
      <dgm:prSet presAssocID="{4F800001-D4F3-4A1A-8C1A-D6988933E378}" presName="connectorText" presStyleLbl="sibTrans2D1" presStyleIdx="2" presStyleCnt="7"/>
      <dgm:spPr/>
      <dgm:t>
        <a:bodyPr/>
        <a:lstStyle/>
        <a:p>
          <a:endParaRPr lang="zh-CN" altLang="en-US"/>
        </a:p>
      </dgm:t>
    </dgm:pt>
    <dgm:pt modelId="{3A7B3371-3E19-406A-B267-771C49A67F6C}" type="pres">
      <dgm:prSet presAssocID="{7713CD2E-E4E2-457B-9D94-ECFB4706624E}" presName="node" presStyleLbl="node1" presStyleIdx="2" presStyleCnt="7" custScaleX="144960" custRadScaleRad="122915" custRadScaleInc="-8183">
        <dgm:presLayoutVars>
          <dgm:bulletEnabled val="1"/>
        </dgm:presLayoutVars>
      </dgm:prSet>
      <dgm:spPr/>
      <dgm:t>
        <a:bodyPr/>
        <a:lstStyle/>
        <a:p>
          <a:endParaRPr lang="zh-CN" altLang="en-US"/>
        </a:p>
      </dgm:t>
    </dgm:pt>
    <dgm:pt modelId="{362E3564-44E5-4F41-B5D7-34D8A2A42E85}" type="pres">
      <dgm:prSet presAssocID="{89AD3168-6DD3-41CA-814D-108B048D15AE}" presName="parTrans" presStyleLbl="sibTrans2D1" presStyleIdx="3" presStyleCnt="7"/>
      <dgm:spPr/>
      <dgm:t>
        <a:bodyPr/>
        <a:lstStyle/>
        <a:p>
          <a:endParaRPr lang="zh-CN" altLang="en-US"/>
        </a:p>
      </dgm:t>
    </dgm:pt>
    <dgm:pt modelId="{FD2E2870-ED31-44B5-8DE1-EFF26D6F73F4}" type="pres">
      <dgm:prSet presAssocID="{89AD3168-6DD3-41CA-814D-108B048D15AE}" presName="connectorText" presStyleLbl="sibTrans2D1" presStyleIdx="3" presStyleCnt="7"/>
      <dgm:spPr/>
      <dgm:t>
        <a:bodyPr/>
        <a:lstStyle/>
        <a:p>
          <a:endParaRPr lang="zh-CN" altLang="en-US"/>
        </a:p>
      </dgm:t>
    </dgm:pt>
    <dgm:pt modelId="{DD98030E-8314-4E96-9EC8-B296B4F3EE83}" type="pres">
      <dgm:prSet presAssocID="{5453611A-00CB-48E9-B412-FE50BB2E384E}" presName="node" presStyleLbl="node1" presStyleIdx="3" presStyleCnt="7" custScaleX="140556" custRadScaleRad="112154" custRadScaleInc="-55270">
        <dgm:presLayoutVars>
          <dgm:bulletEnabled val="1"/>
        </dgm:presLayoutVars>
      </dgm:prSet>
      <dgm:spPr/>
      <dgm:t>
        <a:bodyPr/>
        <a:lstStyle/>
        <a:p>
          <a:endParaRPr lang="zh-CN" altLang="en-US"/>
        </a:p>
      </dgm:t>
    </dgm:pt>
    <dgm:pt modelId="{4B94C09C-E256-48B6-9CA1-4A7A953BF0F7}" type="pres">
      <dgm:prSet presAssocID="{2694ACB7-8D46-4191-9191-3A725A0CFA10}" presName="parTrans" presStyleLbl="sibTrans2D1" presStyleIdx="4" presStyleCnt="7"/>
      <dgm:spPr/>
      <dgm:t>
        <a:bodyPr/>
        <a:lstStyle/>
        <a:p>
          <a:endParaRPr lang="zh-CN" altLang="en-US"/>
        </a:p>
      </dgm:t>
    </dgm:pt>
    <dgm:pt modelId="{B38CF16C-225D-4D96-8076-9E9A6D825687}" type="pres">
      <dgm:prSet presAssocID="{2694ACB7-8D46-4191-9191-3A725A0CFA10}" presName="connectorText" presStyleLbl="sibTrans2D1" presStyleIdx="4" presStyleCnt="7"/>
      <dgm:spPr/>
      <dgm:t>
        <a:bodyPr/>
        <a:lstStyle/>
        <a:p>
          <a:endParaRPr lang="zh-CN" altLang="en-US"/>
        </a:p>
      </dgm:t>
    </dgm:pt>
    <dgm:pt modelId="{7794A140-92A8-4F67-86D0-C997EAA23D4D}" type="pres">
      <dgm:prSet presAssocID="{301CE601-8005-4680-94AB-EA7A87B750A4}" presName="node" presStyleLbl="node1" presStyleIdx="4" presStyleCnt="7" custScaleX="172863" custRadScaleRad="105544" custRadScaleInc="22668">
        <dgm:presLayoutVars>
          <dgm:bulletEnabled val="1"/>
        </dgm:presLayoutVars>
      </dgm:prSet>
      <dgm:spPr/>
      <dgm:t>
        <a:bodyPr/>
        <a:lstStyle/>
        <a:p>
          <a:endParaRPr lang="zh-CN" altLang="en-US"/>
        </a:p>
      </dgm:t>
    </dgm:pt>
    <dgm:pt modelId="{C219F14C-71B8-40DB-865E-D3BB9D4FB729}" type="pres">
      <dgm:prSet presAssocID="{4475E7C5-1F2E-470A-A6B5-5BF211B4A8A8}" presName="parTrans" presStyleLbl="sibTrans2D1" presStyleIdx="5" presStyleCnt="7"/>
      <dgm:spPr/>
      <dgm:t>
        <a:bodyPr/>
        <a:lstStyle/>
        <a:p>
          <a:endParaRPr lang="zh-CN" altLang="en-US"/>
        </a:p>
      </dgm:t>
    </dgm:pt>
    <dgm:pt modelId="{219741D4-D152-4592-99A5-DB37488AD5D5}" type="pres">
      <dgm:prSet presAssocID="{4475E7C5-1F2E-470A-A6B5-5BF211B4A8A8}" presName="connectorText" presStyleLbl="sibTrans2D1" presStyleIdx="5" presStyleCnt="7"/>
      <dgm:spPr/>
      <dgm:t>
        <a:bodyPr/>
        <a:lstStyle/>
        <a:p>
          <a:endParaRPr lang="zh-CN" altLang="en-US"/>
        </a:p>
      </dgm:t>
    </dgm:pt>
    <dgm:pt modelId="{FB5A4A43-8F2D-4B21-81FE-288C18DFC1DB}" type="pres">
      <dgm:prSet presAssocID="{F8DD99C2-D5BF-4645-9C3A-584C2D44A33E}" presName="node" presStyleLbl="node1" presStyleIdx="5" presStyleCnt="7" custScaleX="160015" custRadScaleRad="120144" custRadScaleInc="14632">
        <dgm:presLayoutVars>
          <dgm:bulletEnabled val="1"/>
        </dgm:presLayoutVars>
      </dgm:prSet>
      <dgm:spPr/>
      <dgm:t>
        <a:bodyPr/>
        <a:lstStyle/>
        <a:p>
          <a:endParaRPr lang="zh-CN" altLang="en-US"/>
        </a:p>
      </dgm:t>
    </dgm:pt>
    <dgm:pt modelId="{FBB77BB5-9DE3-4798-AD23-C3BAB958F64C}" type="pres">
      <dgm:prSet presAssocID="{EF2F90A0-AB26-485F-B42D-6A79E7F35390}" presName="parTrans" presStyleLbl="sibTrans2D1" presStyleIdx="6" presStyleCnt="7"/>
      <dgm:spPr/>
      <dgm:t>
        <a:bodyPr/>
        <a:lstStyle/>
        <a:p>
          <a:endParaRPr lang="zh-CN" altLang="en-US"/>
        </a:p>
      </dgm:t>
    </dgm:pt>
    <dgm:pt modelId="{CBC11028-6732-4215-9994-D076C6C8B145}" type="pres">
      <dgm:prSet presAssocID="{EF2F90A0-AB26-485F-B42D-6A79E7F35390}" presName="connectorText" presStyleLbl="sibTrans2D1" presStyleIdx="6" presStyleCnt="7"/>
      <dgm:spPr/>
      <dgm:t>
        <a:bodyPr/>
        <a:lstStyle/>
        <a:p>
          <a:endParaRPr lang="zh-CN" altLang="en-US"/>
        </a:p>
      </dgm:t>
    </dgm:pt>
    <dgm:pt modelId="{DEE60988-7364-484F-8E9A-300DB8D30C80}" type="pres">
      <dgm:prSet presAssocID="{6056D97D-B358-45D0-A6C7-E06B3A1A4F47}" presName="node" presStyleLbl="node1" presStyleIdx="6" presStyleCnt="7" custScaleX="155572" custRadScaleRad="121118" custRadScaleInc="-17759">
        <dgm:presLayoutVars>
          <dgm:bulletEnabled val="1"/>
        </dgm:presLayoutVars>
      </dgm:prSet>
      <dgm:spPr/>
      <dgm:t>
        <a:bodyPr/>
        <a:lstStyle/>
        <a:p>
          <a:endParaRPr lang="zh-CN" altLang="en-US"/>
        </a:p>
      </dgm:t>
    </dgm:pt>
  </dgm:ptLst>
  <dgm:cxnLst>
    <dgm:cxn modelId="{685466F1-3C41-4505-B9E0-FE363EA9D523}" type="presOf" srcId="{301CE601-8005-4680-94AB-EA7A87B750A4}" destId="{7794A140-92A8-4F67-86D0-C997EAA23D4D}" srcOrd="0" destOrd="0" presId="urn:microsoft.com/office/officeart/2005/8/layout/radial5"/>
    <dgm:cxn modelId="{39EB6C15-BC4A-4F11-BD36-C0E33F8276EC}" type="presOf" srcId="{39B3F395-05F4-459E-B19F-0169DE523BFF}" destId="{B72FD2D0-05FA-4746-BDA2-CD645DB6518F}" srcOrd="0" destOrd="0" presId="urn:microsoft.com/office/officeart/2005/8/layout/radial5"/>
    <dgm:cxn modelId="{CEEFD06D-A034-49A2-9B9E-14D250667A6F}" type="presOf" srcId="{7713CD2E-E4E2-457B-9D94-ECFB4706624E}" destId="{3A7B3371-3E19-406A-B267-771C49A67F6C}" srcOrd="0" destOrd="0" presId="urn:microsoft.com/office/officeart/2005/8/layout/radial5"/>
    <dgm:cxn modelId="{B7E0F778-FF88-46A4-ABA2-79FE5023144E}" type="presOf" srcId="{69A2AEC4-BB41-4907-AC2B-E808F649A59C}" destId="{BF4C1090-C6B3-4222-961B-4B71CAFBA84E}" srcOrd="0" destOrd="0" presId="urn:microsoft.com/office/officeart/2005/8/layout/radial5"/>
    <dgm:cxn modelId="{6A9C4570-07C4-42C1-A5EF-AFF58986F8C2}" type="presOf" srcId="{4F800001-D4F3-4A1A-8C1A-D6988933E378}" destId="{0947D824-B578-49A9-AC4D-6225E094328E}" srcOrd="0" destOrd="0" presId="urn:microsoft.com/office/officeart/2005/8/layout/radial5"/>
    <dgm:cxn modelId="{CB0651AF-BBE6-42F7-8E76-D08B14E3B324}" srcId="{69A2AEC4-BB41-4907-AC2B-E808F649A59C}" destId="{5453611A-00CB-48E9-B412-FE50BB2E384E}" srcOrd="3" destOrd="0" parTransId="{89AD3168-6DD3-41CA-814D-108B048D15AE}" sibTransId="{6B7D7680-0D2E-4CCD-97A7-F61A9ADE7829}"/>
    <dgm:cxn modelId="{59FDE627-2E78-44DD-A56A-2C05546AAFD0}" type="presOf" srcId="{89AD3168-6DD3-41CA-814D-108B048D15AE}" destId="{FD2E2870-ED31-44B5-8DE1-EFF26D6F73F4}" srcOrd="1" destOrd="0" presId="urn:microsoft.com/office/officeart/2005/8/layout/radial5"/>
    <dgm:cxn modelId="{B890708E-58A4-46BB-A897-262816220F94}" type="presOf" srcId="{F5054822-9A7D-42E6-83E9-F32E330CA951}" destId="{18BD4A06-1CB7-441B-9A97-5E9033025883}" srcOrd="0" destOrd="0" presId="urn:microsoft.com/office/officeart/2005/8/layout/radial5"/>
    <dgm:cxn modelId="{755136DD-C0EE-4B8B-8B3A-237F31259AAD}" type="presOf" srcId="{89AD3168-6DD3-41CA-814D-108B048D15AE}" destId="{362E3564-44E5-4F41-B5D7-34D8A2A42E85}" srcOrd="0" destOrd="0" presId="urn:microsoft.com/office/officeart/2005/8/layout/radial5"/>
    <dgm:cxn modelId="{F0595BFA-6700-47C2-8463-58B8026A33B8}" type="presOf" srcId="{EF2F90A0-AB26-485F-B42D-6A79E7F35390}" destId="{FBB77BB5-9DE3-4798-AD23-C3BAB958F64C}" srcOrd="0" destOrd="0" presId="urn:microsoft.com/office/officeart/2005/8/layout/radial5"/>
    <dgm:cxn modelId="{9D373EDD-C9FD-4E70-AE0E-1552A81DFE6D}" type="presOf" srcId="{54C306C9-8390-4F6E-B9C5-EC22212FE164}" destId="{F16A2F5C-1944-4002-8282-7616140BB6A6}" srcOrd="0" destOrd="0" presId="urn:microsoft.com/office/officeart/2005/8/layout/radial5"/>
    <dgm:cxn modelId="{8EA52B58-E693-471E-B45F-BCA09A03D87A}" type="presOf" srcId="{4475E7C5-1F2E-470A-A6B5-5BF211B4A8A8}" destId="{219741D4-D152-4592-99A5-DB37488AD5D5}" srcOrd="1" destOrd="0" presId="urn:microsoft.com/office/officeart/2005/8/layout/radial5"/>
    <dgm:cxn modelId="{0CB293D4-6076-478F-A396-57D2184E071C}" type="presOf" srcId="{2694ACB7-8D46-4191-9191-3A725A0CFA10}" destId="{4B94C09C-E256-48B6-9CA1-4A7A953BF0F7}" srcOrd="0" destOrd="0" presId="urn:microsoft.com/office/officeart/2005/8/layout/radial5"/>
    <dgm:cxn modelId="{8CEEAA86-8285-4EC5-AD04-FC7206EF8FB1}" srcId="{69A2AEC4-BB41-4907-AC2B-E808F649A59C}" destId="{6056D97D-B358-45D0-A6C7-E06B3A1A4F47}" srcOrd="6" destOrd="0" parTransId="{EF2F90A0-AB26-485F-B42D-6A79E7F35390}" sibTransId="{A6649E21-5612-456C-9DBA-FEDE695D7ADB}"/>
    <dgm:cxn modelId="{1504F814-A856-44C3-8707-8BEF2C9BBCAD}" type="presOf" srcId="{F8DD99C2-D5BF-4645-9C3A-584C2D44A33E}" destId="{FB5A4A43-8F2D-4B21-81FE-288C18DFC1DB}" srcOrd="0" destOrd="0" presId="urn:microsoft.com/office/officeart/2005/8/layout/radial5"/>
    <dgm:cxn modelId="{6CC70BD0-466E-4E2D-8A87-928732014E9A}" type="presOf" srcId="{2694ACB7-8D46-4191-9191-3A725A0CFA10}" destId="{B38CF16C-225D-4D96-8076-9E9A6D825687}" srcOrd="1" destOrd="0" presId="urn:microsoft.com/office/officeart/2005/8/layout/radial5"/>
    <dgm:cxn modelId="{28500BC0-05CF-464B-BAF5-74C53BE8DBAA}" srcId="{39B3F395-05F4-459E-B19F-0169DE523BFF}" destId="{69A2AEC4-BB41-4907-AC2B-E808F649A59C}" srcOrd="0" destOrd="0" parTransId="{023FABCC-3BD5-46C7-9278-D4B1288D9379}" sibTransId="{D55D1EEF-C645-4877-9275-701E9D9683C1}"/>
    <dgm:cxn modelId="{7DDDA470-43FC-4B31-AF48-21E4FAC95F3A}" type="presOf" srcId="{4F800001-D4F3-4A1A-8C1A-D6988933E378}" destId="{11CA61F3-01A3-427C-BAEF-0F6B133F763E}" srcOrd="1" destOrd="0" presId="urn:microsoft.com/office/officeart/2005/8/layout/radial5"/>
    <dgm:cxn modelId="{58D3D8A4-64B0-4310-9E99-E46481E88D7B}" type="presOf" srcId="{FF9E5BED-BABD-4CB0-AEEB-E7C53C63AAEC}" destId="{51381891-701E-4B8B-8F3E-EC385715631E}" srcOrd="0" destOrd="0" presId="urn:microsoft.com/office/officeart/2005/8/layout/radial5"/>
    <dgm:cxn modelId="{E3F61989-50B9-437D-970D-D5A915843ED0}" srcId="{69A2AEC4-BB41-4907-AC2B-E808F649A59C}" destId="{54C306C9-8390-4F6E-B9C5-EC22212FE164}" srcOrd="0" destOrd="0" parTransId="{F5054822-9A7D-42E6-83E9-F32E330CA951}" sibTransId="{EF295D82-018D-4FE0-87CF-8096D83F2672}"/>
    <dgm:cxn modelId="{A74B5B86-3F96-4B8D-AC8B-E613562EF9C8}" srcId="{69A2AEC4-BB41-4907-AC2B-E808F649A59C}" destId="{7713CD2E-E4E2-457B-9D94-ECFB4706624E}" srcOrd="2" destOrd="0" parTransId="{4F800001-D4F3-4A1A-8C1A-D6988933E378}" sibTransId="{7786A137-4883-45B5-B594-F373B42A7047}"/>
    <dgm:cxn modelId="{98148A58-7265-4CBF-80FB-E57DB11A7A5D}" type="presOf" srcId="{4475E7C5-1F2E-470A-A6B5-5BF211B4A8A8}" destId="{C219F14C-71B8-40DB-865E-D3BB9D4FB729}" srcOrd="0" destOrd="0" presId="urn:microsoft.com/office/officeart/2005/8/layout/radial5"/>
    <dgm:cxn modelId="{190970AC-7440-48BB-A417-090FA938C83B}" srcId="{69A2AEC4-BB41-4907-AC2B-E808F649A59C}" destId="{F8DD99C2-D5BF-4645-9C3A-584C2D44A33E}" srcOrd="5" destOrd="0" parTransId="{4475E7C5-1F2E-470A-A6B5-5BF211B4A8A8}" sibTransId="{FBF38007-ADC6-468C-A2D9-97E98525087A}"/>
    <dgm:cxn modelId="{31B010BD-7934-4005-AE4A-8034DC499426}" type="presOf" srcId="{FF9E5BED-BABD-4CB0-AEEB-E7C53C63AAEC}" destId="{F03B18E1-A80F-4F51-AAD6-CFCD8BF0892E}" srcOrd="1" destOrd="0" presId="urn:microsoft.com/office/officeart/2005/8/layout/radial5"/>
    <dgm:cxn modelId="{5FBB1642-E669-48B9-BF02-F5A1B633C909}" type="presOf" srcId="{5453611A-00CB-48E9-B412-FE50BB2E384E}" destId="{DD98030E-8314-4E96-9EC8-B296B4F3EE83}" srcOrd="0" destOrd="0" presId="urn:microsoft.com/office/officeart/2005/8/layout/radial5"/>
    <dgm:cxn modelId="{A7104854-7133-4EFA-B4F9-E374D6796F8A}" type="presOf" srcId="{F5054822-9A7D-42E6-83E9-F32E330CA951}" destId="{A48CDACA-E313-44E1-BA11-FB6C5224C79E}" srcOrd="1" destOrd="0" presId="urn:microsoft.com/office/officeart/2005/8/layout/radial5"/>
    <dgm:cxn modelId="{799338AC-08A8-44A9-A487-7A2CCCB6DBAB}" type="presOf" srcId="{F2CFD15E-C330-4B51-8CAF-AD592D0244B3}" destId="{C2CB5D6A-E8F0-4EC4-A635-4E931045BA1E}" srcOrd="0" destOrd="0" presId="urn:microsoft.com/office/officeart/2005/8/layout/radial5"/>
    <dgm:cxn modelId="{F3FB5E21-73D5-4498-8908-6BBFC9FBE851}" type="presOf" srcId="{6056D97D-B358-45D0-A6C7-E06B3A1A4F47}" destId="{DEE60988-7364-484F-8E9A-300DB8D30C80}" srcOrd="0" destOrd="0" presId="urn:microsoft.com/office/officeart/2005/8/layout/radial5"/>
    <dgm:cxn modelId="{9C981B28-876A-4052-A42E-5BF58393BE03}" srcId="{69A2AEC4-BB41-4907-AC2B-E808F649A59C}" destId="{F2CFD15E-C330-4B51-8CAF-AD592D0244B3}" srcOrd="1" destOrd="0" parTransId="{FF9E5BED-BABD-4CB0-AEEB-E7C53C63AAEC}" sibTransId="{F6821AAF-E771-479B-8E96-D72B8FFC213D}"/>
    <dgm:cxn modelId="{70533C55-06C2-44DF-B58D-AEFC4B53511E}" srcId="{69A2AEC4-BB41-4907-AC2B-E808F649A59C}" destId="{301CE601-8005-4680-94AB-EA7A87B750A4}" srcOrd="4" destOrd="0" parTransId="{2694ACB7-8D46-4191-9191-3A725A0CFA10}" sibTransId="{E372E808-7BC6-43DF-B130-992231A76B05}"/>
    <dgm:cxn modelId="{603E0FF0-A7BD-4921-B871-11A4A27967BE}" type="presOf" srcId="{EF2F90A0-AB26-485F-B42D-6A79E7F35390}" destId="{CBC11028-6732-4215-9994-D076C6C8B145}" srcOrd="1" destOrd="0" presId="urn:microsoft.com/office/officeart/2005/8/layout/radial5"/>
    <dgm:cxn modelId="{8D4F641A-A50B-4716-B574-DD3E4235E5A7}" type="presParOf" srcId="{B72FD2D0-05FA-4746-BDA2-CD645DB6518F}" destId="{BF4C1090-C6B3-4222-961B-4B71CAFBA84E}" srcOrd="0" destOrd="0" presId="urn:microsoft.com/office/officeart/2005/8/layout/radial5"/>
    <dgm:cxn modelId="{B0E1EA8B-58CC-4DAD-8480-76A1113F7496}" type="presParOf" srcId="{B72FD2D0-05FA-4746-BDA2-CD645DB6518F}" destId="{18BD4A06-1CB7-441B-9A97-5E9033025883}" srcOrd="1" destOrd="0" presId="urn:microsoft.com/office/officeart/2005/8/layout/radial5"/>
    <dgm:cxn modelId="{904AF8D8-64A4-4FE2-AB8E-D51D31A284FE}" type="presParOf" srcId="{18BD4A06-1CB7-441B-9A97-5E9033025883}" destId="{A48CDACA-E313-44E1-BA11-FB6C5224C79E}" srcOrd="0" destOrd="0" presId="urn:microsoft.com/office/officeart/2005/8/layout/radial5"/>
    <dgm:cxn modelId="{74D7BE9B-B0DC-4317-BB1D-F3A9C3B2EA8B}" type="presParOf" srcId="{B72FD2D0-05FA-4746-BDA2-CD645DB6518F}" destId="{F16A2F5C-1944-4002-8282-7616140BB6A6}" srcOrd="2" destOrd="0" presId="urn:microsoft.com/office/officeart/2005/8/layout/radial5"/>
    <dgm:cxn modelId="{489BD240-DF74-4381-9F37-8B84A7266E3B}" type="presParOf" srcId="{B72FD2D0-05FA-4746-BDA2-CD645DB6518F}" destId="{51381891-701E-4B8B-8F3E-EC385715631E}" srcOrd="3" destOrd="0" presId="urn:microsoft.com/office/officeart/2005/8/layout/radial5"/>
    <dgm:cxn modelId="{ADA10043-83CD-4253-BD32-F07B9A5A74DE}" type="presParOf" srcId="{51381891-701E-4B8B-8F3E-EC385715631E}" destId="{F03B18E1-A80F-4F51-AAD6-CFCD8BF0892E}" srcOrd="0" destOrd="0" presId="urn:microsoft.com/office/officeart/2005/8/layout/radial5"/>
    <dgm:cxn modelId="{E6441BA5-7100-404A-BE0D-EF2EA8E49497}" type="presParOf" srcId="{B72FD2D0-05FA-4746-BDA2-CD645DB6518F}" destId="{C2CB5D6A-E8F0-4EC4-A635-4E931045BA1E}" srcOrd="4" destOrd="0" presId="urn:microsoft.com/office/officeart/2005/8/layout/radial5"/>
    <dgm:cxn modelId="{666B7D92-914B-4C17-AF70-54C919E629FA}" type="presParOf" srcId="{B72FD2D0-05FA-4746-BDA2-CD645DB6518F}" destId="{0947D824-B578-49A9-AC4D-6225E094328E}" srcOrd="5" destOrd="0" presId="urn:microsoft.com/office/officeart/2005/8/layout/radial5"/>
    <dgm:cxn modelId="{BB4793AD-CA13-4448-AF57-887386C4EEF5}" type="presParOf" srcId="{0947D824-B578-49A9-AC4D-6225E094328E}" destId="{11CA61F3-01A3-427C-BAEF-0F6B133F763E}" srcOrd="0" destOrd="0" presId="urn:microsoft.com/office/officeart/2005/8/layout/radial5"/>
    <dgm:cxn modelId="{1F9E9E77-0083-413D-BF06-1E9780995984}" type="presParOf" srcId="{B72FD2D0-05FA-4746-BDA2-CD645DB6518F}" destId="{3A7B3371-3E19-406A-B267-771C49A67F6C}" srcOrd="6" destOrd="0" presId="urn:microsoft.com/office/officeart/2005/8/layout/radial5"/>
    <dgm:cxn modelId="{983DA8FD-52F4-4D2A-A95F-9309580E40C1}" type="presParOf" srcId="{B72FD2D0-05FA-4746-BDA2-CD645DB6518F}" destId="{362E3564-44E5-4F41-B5D7-34D8A2A42E85}" srcOrd="7" destOrd="0" presId="urn:microsoft.com/office/officeart/2005/8/layout/radial5"/>
    <dgm:cxn modelId="{C39FC1BD-A012-420A-8261-B625D1C2A266}" type="presParOf" srcId="{362E3564-44E5-4F41-B5D7-34D8A2A42E85}" destId="{FD2E2870-ED31-44B5-8DE1-EFF26D6F73F4}" srcOrd="0" destOrd="0" presId="urn:microsoft.com/office/officeart/2005/8/layout/radial5"/>
    <dgm:cxn modelId="{886E5620-4D42-4A90-980A-89E66DF68CC4}" type="presParOf" srcId="{B72FD2D0-05FA-4746-BDA2-CD645DB6518F}" destId="{DD98030E-8314-4E96-9EC8-B296B4F3EE83}" srcOrd="8" destOrd="0" presId="urn:microsoft.com/office/officeart/2005/8/layout/radial5"/>
    <dgm:cxn modelId="{DB69CD30-3775-42BA-857E-7D5BEDDD044E}" type="presParOf" srcId="{B72FD2D0-05FA-4746-BDA2-CD645DB6518F}" destId="{4B94C09C-E256-48B6-9CA1-4A7A953BF0F7}" srcOrd="9" destOrd="0" presId="urn:microsoft.com/office/officeart/2005/8/layout/radial5"/>
    <dgm:cxn modelId="{26F60C69-18CC-4748-8C70-1C35DCB490EB}" type="presParOf" srcId="{4B94C09C-E256-48B6-9CA1-4A7A953BF0F7}" destId="{B38CF16C-225D-4D96-8076-9E9A6D825687}" srcOrd="0" destOrd="0" presId="urn:microsoft.com/office/officeart/2005/8/layout/radial5"/>
    <dgm:cxn modelId="{0D12E301-2345-4BAA-8DCD-423D2B6F6FF4}" type="presParOf" srcId="{B72FD2D0-05FA-4746-BDA2-CD645DB6518F}" destId="{7794A140-92A8-4F67-86D0-C997EAA23D4D}" srcOrd="10" destOrd="0" presId="urn:microsoft.com/office/officeart/2005/8/layout/radial5"/>
    <dgm:cxn modelId="{2905EF1E-C9E1-46E7-8EC9-67605E38C497}" type="presParOf" srcId="{B72FD2D0-05FA-4746-BDA2-CD645DB6518F}" destId="{C219F14C-71B8-40DB-865E-D3BB9D4FB729}" srcOrd="11" destOrd="0" presId="urn:microsoft.com/office/officeart/2005/8/layout/radial5"/>
    <dgm:cxn modelId="{506BD8C4-B756-4E09-932B-D0AD52962D91}" type="presParOf" srcId="{C219F14C-71B8-40DB-865E-D3BB9D4FB729}" destId="{219741D4-D152-4592-99A5-DB37488AD5D5}" srcOrd="0" destOrd="0" presId="urn:microsoft.com/office/officeart/2005/8/layout/radial5"/>
    <dgm:cxn modelId="{0FA81697-7794-4E3A-B65A-28360A911FB1}" type="presParOf" srcId="{B72FD2D0-05FA-4746-BDA2-CD645DB6518F}" destId="{FB5A4A43-8F2D-4B21-81FE-288C18DFC1DB}" srcOrd="12" destOrd="0" presId="urn:microsoft.com/office/officeart/2005/8/layout/radial5"/>
    <dgm:cxn modelId="{C0675A2D-39AE-4171-B2CE-1320D04AF48B}" type="presParOf" srcId="{B72FD2D0-05FA-4746-BDA2-CD645DB6518F}" destId="{FBB77BB5-9DE3-4798-AD23-C3BAB958F64C}" srcOrd="13" destOrd="0" presId="urn:microsoft.com/office/officeart/2005/8/layout/radial5"/>
    <dgm:cxn modelId="{45AF7AC1-FFCD-4C18-99AD-25502F9B06E7}" type="presParOf" srcId="{FBB77BB5-9DE3-4798-AD23-C3BAB958F64C}" destId="{CBC11028-6732-4215-9994-D076C6C8B145}" srcOrd="0" destOrd="0" presId="urn:microsoft.com/office/officeart/2005/8/layout/radial5"/>
    <dgm:cxn modelId="{693781BC-BCCA-4EAF-A3BA-DE7C08580D36}" type="presParOf" srcId="{B72FD2D0-05FA-4746-BDA2-CD645DB6518F}" destId="{DEE60988-7364-484F-8E9A-300DB8D30C80}" srcOrd="14" destOrd="0" presId="urn:microsoft.com/office/officeart/2005/8/layout/radial5"/>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B6B76-88FD-4A83-96D3-95F64343632B}">
      <dsp:nvSpPr>
        <dsp:cNvPr id="0" name=""/>
        <dsp:cNvSpPr/>
      </dsp:nvSpPr>
      <dsp:spPr>
        <a:xfrm rot="10800000">
          <a:off x="1364225" y="12472"/>
          <a:ext cx="4549105" cy="991868"/>
        </a:xfrm>
        <a:prstGeom prst="homePlate">
          <a:avLst/>
        </a:prstGeom>
        <a:solidFill>
          <a:srgbClr val="CFDE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7386"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3.1 </a:t>
          </a:r>
          <a:r>
            <a:rPr lang="zh-CN" altLang="en-US" sz="2000" b="1" kern="1200" dirty="0" smtClean="0">
              <a:solidFill>
                <a:srgbClr val="002060"/>
              </a:solidFill>
            </a:rPr>
            <a:t>核算在产品</a:t>
          </a:r>
          <a:endParaRPr lang="zh-CN" altLang="en-US" sz="2000" b="1" kern="1200" dirty="0">
            <a:solidFill>
              <a:srgbClr val="002060"/>
            </a:solidFill>
          </a:endParaRPr>
        </a:p>
      </dsp:txBody>
      <dsp:txXfrm rot="10800000">
        <a:off x="1612192" y="12472"/>
        <a:ext cx="4301138" cy="991868"/>
      </dsp:txXfrm>
    </dsp:sp>
    <dsp:sp modelId="{7BC45D66-3475-40CD-B900-E14909622B91}">
      <dsp:nvSpPr>
        <dsp:cNvPr id="0" name=""/>
        <dsp:cNvSpPr/>
      </dsp:nvSpPr>
      <dsp:spPr>
        <a:xfrm>
          <a:off x="886533" y="0"/>
          <a:ext cx="991868" cy="991868"/>
        </a:xfrm>
        <a:prstGeom prst="ellipse">
          <a:avLst/>
        </a:prstGeom>
        <a:solidFill>
          <a:srgbClr val="CFDE08"/>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920477EA-2A29-4881-99B4-2192B688A5C3}">
      <dsp:nvSpPr>
        <dsp:cNvPr id="0" name=""/>
        <dsp:cNvSpPr/>
      </dsp:nvSpPr>
      <dsp:spPr>
        <a:xfrm rot="10800000">
          <a:off x="1393794" y="1240107"/>
          <a:ext cx="4549105" cy="991868"/>
        </a:xfrm>
        <a:prstGeom prst="homePlate">
          <a:avLst/>
        </a:prstGeom>
        <a:solidFill>
          <a:srgbClr val="44F27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37386"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3.2 </a:t>
          </a:r>
          <a:r>
            <a:rPr lang="zh-CN" altLang="en-US" sz="2000" b="1" kern="1200" dirty="0" smtClean="0">
              <a:solidFill>
                <a:srgbClr val="002060"/>
              </a:solidFill>
            </a:rPr>
            <a:t>生产费用在完工产品与在产品之间分配的方法</a:t>
          </a:r>
          <a:endParaRPr lang="zh-CN" altLang="en-US" sz="2000" b="1" kern="1200" dirty="0">
            <a:solidFill>
              <a:srgbClr val="002060"/>
            </a:solidFill>
          </a:endParaRPr>
        </a:p>
      </dsp:txBody>
      <dsp:txXfrm rot="10800000">
        <a:off x="1641761" y="1240107"/>
        <a:ext cx="4301138" cy="991868"/>
      </dsp:txXfrm>
    </dsp:sp>
    <dsp:sp modelId="{4A63D22A-B94C-44B2-BD20-93AD5E9CA51B}">
      <dsp:nvSpPr>
        <dsp:cNvPr id="0" name=""/>
        <dsp:cNvSpPr/>
      </dsp:nvSpPr>
      <dsp:spPr>
        <a:xfrm>
          <a:off x="897860" y="1240107"/>
          <a:ext cx="991868" cy="991868"/>
        </a:xfrm>
        <a:prstGeom prst="ellipse">
          <a:avLst/>
        </a:prstGeom>
        <a:solidFill>
          <a:srgbClr val="44F27E"/>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F4C1090-C6B3-4222-961B-4B71CAFBA84E}">
      <dsp:nvSpPr>
        <dsp:cNvPr id="0" name=""/>
        <dsp:cNvSpPr/>
      </dsp:nvSpPr>
      <dsp:spPr>
        <a:xfrm>
          <a:off x="3548135" y="1693060"/>
          <a:ext cx="1636443" cy="1491065"/>
        </a:xfrm>
        <a:prstGeom prst="ellipse">
          <a:avLst/>
        </a:prstGeom>
        <a:solidFill>
          <a:schemeClr val="bg1">
            <a:lumMod val="75000"/>
          </a:schemeClr>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分配</a:t>
          </a:r>
          <a:endParaRPr lang="en-US" altLang="zh-CN" sz="2000" kern="1200" dirty="0" smtClean="0">
            <a:solidFill>
              <a:schemeClr val="tx1"/>
            </a:solidFill>
          </a:endParaRPr>
        </a:p>
        <a:p>
          <a:pPr lvl="0" algn="ctr" defTabSz="889000">
            <a:lnSpc>
              <a:spcPct val="90000"/>
            </a:lnSpc>
            <a:spcBef>
              <a:spcPct val="0"/>
            </a:spcBef>
            <a:spcAft>
              <a:spcPct val="35000"/>
            </a:spcAft>
          </a:pPr>
          <a:r>
            <a:rPr lang="zh-CN" altLang="en-US" sz="2000" kern="1200" dirty="0" smtClean="0">
              <a:solidFill>
                <a:schemeClr val="tx1"/>
              </a:solidFill>
            </a:rPr>
            <a:t>方法</a:t>
          </a:r>
          <a:endParaRPr lang="zh-CN" altLang="en-US" sz="2000" kern="1200" dirty="0">
            <a:solidFill>
              <a:schemeClr val="tx1"/>
            </a:solidFill>
          </a:endParaRPr>
        </a:p>
      </dsp:txBody>
      <dsp:txXfrm>
        <a:off x="3787787" y="1911421"/>
        <a:ext cx="1157139" cy="1054343"/>
      </dsp:txXfrm>
    </dsp:sp>
    <dsp:sp modelId="{18BD4A06-1CB7-441B-9A97-5E9033025883}">
      <dsp:nvSpPr>
        <dsp:cNvPr id="0" name=""/>
        <dsp:cNvSpPr/>
      </dsp:nvSpPr>
      <dsp:spPr>
        <a:xfrm rot="16261104">
          <a:off x="4257996" y="1232895"/>
          <a:ext cx="251402"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a:off x="4295036" y="1362697"/>
        <a:ext cx="175981" cy="276291"/>
      </dsp:txXfrm>
    </dsp:sp>
    <dsp:sp modelId="{F16A2F5C-1944-4002-8282-7616140BB6A6}">
      <dsp:nvSpPr>
        <dsp:cNvPr id="0" name=""/>
        <dsp:cNvSpPr/>
      </dsp:nvSpPr>
      <dsp:spPr>
        <a:xfrm>
          <a:off x="3482515" y="0"/>
          <a:ext cx="1832713" cy="1218932"/>
        </a:xfrm>
        <a:prstGeom prst="ellipse">
          <a:avLst/>
        </a:prstGeom>
        <a:solidFill>
          <a:srgbClr val="FF66F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约当产量法</a:t>
          </a:r>
          <a:endParaRPr lang="zh-CN" altLang="en-US" sz="2000" kern="1200" dirty="0">
            <a:solidFill>
              <a:schemeClr val="tx1"/>
            </a:solidFill>
          </a:endParaRPr>
        </a:p>
      </dsp:txBody>
      <dsp:txXfrm>
        <a:off x="3750910" y="178508"/>
        <a:ext cx="1295923" cy="861916"/>
      </dsp:txXfrm>
    </dsp:sp>
    <dsp:sp modelId="{51381891-701E-4B8B-8F3E-EC385715631E}">
      <dsp:nvSpPr>
        <dsp:cNvPr id="0" name=""/>
        <dsp:cNvSpPr/>
      </dsp:nvSpPr>
      <dsp:spPr>
        <a:xfrm rot="20014668">
          <a:off x="5175299" y="1735954"/>
          <a:ext cx="283539"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a:off x="5179742" y="1846977"/>
        <a:ext cx="198477" cy="276291"/>
      </dsp:txXfrm>
    </dsp:sp>
    <dsp:sp modelId="{C2CB5D6A-E8F0-4EC4-A635-4E931045BA1E}">
      <dsp:nvSpPr>
        <dsp:cNvPr id="0" name=""/>
        <dsp:cNvSpPr/>
      </dsp:nvSpPr>
      <dsp:spPr>
        <a:xfrm>
          <a:off x="5400598" y="879878"/>
          <a:ext cx="1752300" cy="1218932"/>
        </a:xfrm>
        <a:prstGeom prst="ellipse">
          <a:avLst/>
        </a:prstGeom>
        <a:solidFill>
          <a:srgbClr val="32D2F2"/>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在产品按完工产品计算法</a:t>
          </a:r>
          <a:endParaRPr lang="zh-CN" altLang="en-US" sz="2000" kern="1200" dirty="0">
            <a:solidFill>
              <a:schemeClr val="tx1"/>
            </a:solidFill>
          </a:endParaRPr>
        </a:p>
      </dsp:txBody>
      <dsp:txXfrm>
        <a:off x="5657216" y="1058386"/>
        <a:ext cx="1239064" cy="861916"/>
      </dsp:txXfrm>
    </dsp:sp>
    <dsp:sp modelId="{0947D824-B578-49A9-AC4D-6225E094328E}">
      <dsp:nvSpPr>
        <dsp:cNvPr id="0" name=""/>
        <dsp:cNvSpPr/>
      </dsp:nvSpPr>
      <dsp:spPr>
        <a:xfrm rot="645177">
          <a:off x="5286397" y="2411400"/>
          <a:ext cx="298304"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a:off x="5287183" y="2495149"/>
        <a:ext cx="208813" cy="276291"/>
      </dsp:txXfrm>
    </dsp:sp>
    <dsp:sp modelId="{3A7B3371-3E19-406A-B267-771C49A67F6C}">
      <dsp:nvSpPr>
        <dsp:cNvPr id="0" name=""/>
        <dsp:cNvSpPr/>
      </dsp:nvSpPr>
      <dsp:spPr>
        <a:xfrm>
          <a:off x="5688634" y="2248021"/>
          <a:ext cx="1766964" cy="1218932"/>
        </a:xfrm>
        <a:prstGeom prst="ellipse">
          <a:avLst/>
        </a:prstGeom>
        <a:solidFill>
          <a:srgbClr val="82C836"/>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在产品按定额成本计价法</a:t>
          </a:r>
          <a:endParaRPr lang="zh-CN" altLang="en-US" sz="2000" kern="1200" dirty="0">
            <a:solidFill>
              <a:schemeClr val="tx1"/>
            </a:solidFill>
          </a:endParaRPr>
        </a:p>
      </dsp:txBody>
      <dsp:txXfrm>
        <a:off x="5947400" y="2426529"/>
        <a:ext cx="1249432" cy="861916"/>
      </dsp:txXfrm>
    </dsp:sp>
    <dsp:sp modelId="{362E3564-44E5-4F41-B5D7-34D8A2A42E85}">
      <dsp:nvSpPr>
        <dsp:cNvPr id="0" name=""/>
        <dsp:cNvSpPr/>
      </dsp:nvSpPr>
      <dsp:spPr>
        <a:xfrm rot="3004406">
          <a:off x="4889936" y="3021626"/>
          <a:ext cx="314132"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a:off x="4906814" y="3077588"/>
        <a:ext cx="219892" cy="276291"/>
      </dsp:txXfrm>
    </dsp:sp>
    <dsp:sp modelId="{DD98030E-8314-4E96-9EC8-B296B4F3EE83}">
      <dsp:nvSpPr>
        <dsp:cNvPr id="0" name=""/>
        <dsp:cNvSpPr/>
      </dsp:nvSpPr>
      <dsp:spPr>
        <a:xfrm>
          <a:off x="4824531" y="3400148"/>
          <a:ext cx="1713282" cy="1218932"/>
        </a:xfrm>
        <a:prstGeom prst="ellipse">
          <a:avLst/>
        </a:prstGeom>
        <a:solidFill>
          <a:srgbClr val="FF643F"/>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定额比例法</a:t>
          </a:r>
          <a:endParaRPr lang="zh-CN" altLang="en-US" sz="2000" kern="1200" dirty="0">
            <a:solidFill>
              <a:schemeClr val="tx1"/>
            </a:solidFill>
          </a:endParaRPr>
        </a:p>
      </dsp:txBody>
      <dsp:txXfrm>
        <a:off x="5075435" y="3578656"/>
        <a:ext cx="1211474" cy="861916"/>
      </dsp:txXfrm>
    </dsp:sp>
    <dsp:sp modelId="{4B94C09C-E256-48B6-9CA1-4A7A953BF0F7}">
      <dsp:nvSpPr>
        <dsp:cNvPr id="0" name=""/>
        <dsp:cNvSpPr/>
      </dsp:nvSpPr>
      <dsp:spPr>
        <a:xfrm rot="7292592">
          <a:off x="3712516" y="3061767"/>
          <a:ext cx="259963"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rot="10800000">
        <a:off x="3771910" y="3120631"/>
        <a:ext cx="181974" cy="276291"/>
      </dsp:txXfrm>
    </dsp:sp>
    <dsp:sp modelId="{7794A140-92A8-4F67-86D0-C997EAA23D4D}">
      <dsp:nvSpPr>
        <dsp:cNvPr id="0" name=""/>
        <dsp:cNvSpPr/>
      </dsp:nvSpPr>
      <dsp:spPr>
        <a:xfrm>
          <a:off x="2304261" y="3472156"/>
          <a:ext cx="2107082" cy="1218932"/>
        </a:xfrm>
        <a:prstGeom prst="ellipse">
          <a:avLst/>
        </a:prstGeom>
        <a:solidFill>
          <a:srgbClr val="00800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在产品忽略不计法</a:t>
          </a:r>
          <a:endParaRPr lang="zh-CN" altLang="en-US" sz="2000" kern="1200" dirty="0">
            <a:solidFill>
              <a:schemeClr val="tx1"/>
            </a:solidFill>
          </a:endParaRPr>
        </a:p>
      </dsp:txBody>
      <dsp:txXfrm>
        <a:off x="2612836" y="3650664"/>
        <a:ext cx="1489932" cy="861916"/>
      </dsp:txXfrm>
    </dsp:sp>
    <dsp:sp modelId="{C219F14C-71B8-40DB-865E-D3BB9D4FB729}">
      <dsp:nvSpPr>
        <dsp:cNvPr id="0" name=""/>
        <dsp:cNvSpPr/>
      </dsp:nvSpPr>
      <dsp:spPr>
        <a:xfrm rot="10254322">
          <a:off x="3246801" y="2369679"/>
          <a:ext cx="223481"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rot="10800000">
        <a:off x="3313424" y="2456477"/>
        <a:ext cx="156437" cy="276291"/>
      </dsp:txXfrm>
    </dsp:sp>
    <dsp:sp modelId="{FB5A4A43-8F2D-4B21-81FE-288C18DFC1DB}">
      <dsp:nvSpPr>
        <dsp:cNvPr id="0" name=""/>
        <dsp:cNvSpPr/>
      </dsp:nvSpPr>
      <dsp:spPr>
        <a:xfrm>
          <a:off x="1224142" y="2176012"/>
          <a:ext cx="1950474" cy="1218932"/>
        </a:xfrm>
        <a:prstGeom prst="ellipse">
          <a:avLst/>
        </a:prstGeom>
        <a:solidFill>
          <a:srgbClr val="FFFF00"/>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在产品成本按年初固定成本计算</a:t>
          </a:r>
          <a:endParaRPr lang="zh-CN" altLang="en-US" sz="2000" kern="1200" dirty="0">
            <a:solidFill>
              <a:schemeClr val="tx1"/>
            </a:solidFill>
          </a:endParaRPr>
        </a:p>
      </dsp:txBody>
      <dsp:txXfrm>
        <a:off x="1509782" y="2354520"/>
        <a:ext cx="1379194" cy="861916"/>
      </dsp:txXfrm>
    </dsp:sp>
    <dsp:sp modelId="{FBB77BB5-9DE3-4798-AD23-C3BAB958F64C}">
      <dsp:nvSpPr>
        <dsp:cNvPr id="0" name=""/>
        <dsp:cNvSpPr/>
      </dsp:nvSpPr>
      <dsp:spPr>
        <a:xfrm rot="12840290">
          <a:off x="3288425" y="1593798"/>
          <a:ext cx="333972" cy="460485"/>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lang="zh-CN" altLang="en-US" sz="2000" kern="1200">
            <a:solidFill>
              <a:schemeClr val="tx1"/>
            </a:solidFill>
          </a:endParaRPr>
        </a:p>
      </dsp:txBody>
      <dsp:txXfrm rot="10800000">
        <a:off x="3380050" y="1713912"/>
        <a:ext cx="233780" cy="276291"/>
      </dsp:txXfrm>
    </dsp:sp>
    <dsp:sp modelId="{DEE60988-7364-484F-8E9A-300DB8D30C80}">
      <dsp:nvSpPr>
        <dsp:cNvPr id="0" name=""/>
        <dsp:cNvSpPr/>
      </dsp:nvSpPr>
      <dsp:spPr>
        <a:xfrm>
          <a:off x="1584175" y="591838"/>
          <a:ext cx="1896317" cy="1218932"/>
        </a:xfrm>
        <a:prstGeom prst="ellipse">
          <a:avLst/>
        </a:prstGeom>
        <a:solidFill>
          <a:srgbClr val="44F27E"/>
        </a:solidFill>
        <a:ln w="25400" cap="flat" cmpd="sng" algn="ctr">
          <a:noFill/>
          <a:prstDash val="solid"/>
        </a:ln>
        <a:effectLst>
          <a:outerShdw blurRad="44450" dist="27940" dir="5400000" algn="ctr" rotWithShape="0">
            <a:srgbClr val="000000">
              <a:alpha val="32000"/>
            </a:srgbClr>
          </a:outerShdw>
        </a:effectLst>
        <a:scene3d>
          <a:camera prst="orthographicFront">
            <a:rot lat="0" lon="0" rev="0"/>
          </a:camera>
          <a:lightRig rig="balanced" dir="t">
            <a:rot lat="0" lon="0" rev="8700000"/>
          </a:lightRig>
        </a:scene3d>
        <a:sp3d>
          <a:bevelT w="190500" h="38100"/>
        </a:sp3d>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zh-CN" altLang="en-US" sz="2000" kern="1200" dirty="0" smtClean="0">
              <a:solidFill>
                <a:schemeClr val="tx1"/>
              </a:solidFill>
            </a:rPr>
            <a:t>在产品成本按所耗原材料费用计价</a:t>
          </a:r>
          <a:endParaRPr lang="zh-CN" altLang="en-US" sz="2000" kern="1200" dirty="0">
            <a:solidFill>
              <a:schemeClr val="tx1"/>
            </a:solidFill>
          </a:endParaRPr>
        </a:p>
      </dsp:txBody>
      <dsp:txXfrm>
        <a:off x="1861884" y="770346"/>
        <a:ext cx="1340899" cy="861916"/>
      </dsp:txXfrm>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73FF64-2940-49EB-8B52-B401E94C50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8FE564-F1B7-4B5C-9382-354A5C3701DC}"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08810-4791-47FF-9D88-A0154E488D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A72AD-4A28-4141-B7BC-D0DF0B33DCE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4D3FD56A-3058-4E8E-AA8F-7262A10222F8}" type="datetimeFigureOut">
              <a:rPr lang="zh-CN" altLang="en-US" smtClean="0"/>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3478902-1AB3-48D4-8E11-7A8E00BF78D9}"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9" name="灯片编号占位符 8"/>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bwMode="auto">
          <a:xfrm rot="5400000">
            <a:off x="7763256" y="1170432"/>
            <a:ext cx="2286000" cy="381000"/>
          </a:xfrm>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3478902-1AB3-48D4-8E11-7A8E00BF78D9}"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7" name="灯片编号占位符 6"/>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22" name="灯片编号占位符 21"/>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18" name="灯片编号占位符 17"/>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D3FD56A-3058-4E8E-AA8F-7262A10222F8}" type="datetimeFigureOut">
              <a:rPr lang="zh-CN" altLang="en-US" smtClean="0"/>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478902-1AB3-48D4-8E11-7A8E00BF78D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5936" y="2132856"/>
            <a:ext cx="1584176" cy="523220"/>
          </a:xfrm>
          <a:prstGeom prst="rect">
            <a:avLst/>
          </a:prstGeom>
          <a:noFill/>
        </p:spPr>
        <p:txBody>
          <a:bodyPr wrap="square" rtlCol="0">
            <a:spAutoFit/>
          </a:bodyPr>
          <a:lstStyle/>
          <a:p>
            <a:r>
              <a:rPr lang="zh-CN" altLang="en-US" sz="2800" b="1" dirty="0" smtClean="0">
                <a:effectLst>
                  <a:outerShdw blurRad="38100" dist="38100" dir="2700000" algn="tl">
                    <a:srgbClr val="000000">
                      <a:alpha val="43137"/>
                    </a:srgbClr>
                  </a:outerShdw>
                </a:effectLst>
              </a:rPr>
              <a:t>项目</a:t>
            </a:r>
            <a:r>
              <a:rPr lang="zh-CN" altLang="en-US" sz="2800" b="1" dirty="0">
                <a:effectLst>
                  <a:outerShdw blurRad="38100" dist="38100" dir="2700000" algn="tl">
                    <a:srgbClr val="000000">
                      <a:alpha val="43137"/>
                    </a:srgbClr>
                  </a:outerShdw>
                </a:effectLst>
              </a:rPr>
              <a:t>三</a:t>
            </a:r>
            <a:endParaRPr lang="zh-CN" altLang="en-US" sz="2800" b="1" dirty="0">
              <a:effectLst>
                <a:outerShdw blurRad="38100" dist="38100" dir="2700000" algn="tl">
                  <a:srgbClr val="000000">
                    <a:alpha val="43137"/>
                  </a:srgbClr>
                </a:outerShdw>
              </a:effectLst>
            </a:endParaRPr>
          </a:p>
        </p:txBody>
      </p:sp>
      <p:sp>
        <p:nvSpPr>
          <p:cNvPr id="7" name="TextBox 6"/>
          <p:cNvSpPr txBox="1"/>
          <p:nvPr/>
        </p:nvSpPr>
        <p:spPr>
          <a:xfrm>
            <a:off x="2493647" y="3068960"/>
            <a:ext cx="5256584" cy="897040"/>
          </a:xfrm>
          <a:prstGeom prst="rect">
            <a:avLst/>
          </a:prstGeom>
          <a:noFill/>
          <a:ln>
            <a:solidFill>
              <a:srgbClr val="0070C0"/>
            </a:solidFill>
          </a:ln>
        </p:spPr>
        <p:txBody>
          <a:bodyPr wrap="square" rtlCol="0">
            <a:spAutoFit/>
          </a:bodyPr>
          <a:lstStyle/>
          <a:p>
            <a:pPr lvl="1">
              <a:lnSpc>
                <a:spcPct val="150000"/>
              </a:lnSpc>
            </a:pPr>
            <a:r>
              <a:rPr lang="zh-CN" altLang="en-US" sz="4000" b="1" dirty="0" smtClean="0">
                <a:effectLst>
                  <a:outerShdw blurRad="38100" dist="38100" dir="2700000" algn="tl">
                    <a:srgbClr val="000000">
                      <a:alpha val="43137"/>
                    </a:srgbClr>
                  </a:outerShdw>
                </a:effectLst>
              </a:rPr>
              <a:t>   分配生产费用</a:t>
            </a:r>
            <a:endParaRPr lang="zh-CN" altLang="en-US" sz="4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nvGraphicFramePr>
        <p:xfrm>
          <a:off x="251520" y="980728"/>
          <a:ext cx="8640960" cy="4696296"/>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一、在产品忽略不计法</a:t>
            </a:r>
            <a:endParaRPr lang="zh-CN" altLang="en-US" b="1" dirty="0"/>
          </a:p>
        </p:txBody>
      </p:sp>
      <p:sp>
        <p:nvSpPr>
          <p:cNvPr id="3" name="Rectangle 6"/>
          <p:cNvSpPr>
            <a:spLocks noChangeArrowheads="1"/>
          </p:cNvSpPr>
          <p:nvPr/>
        </p:nvSpPr>
        <p:spPr bwMode="auto">
          <a:xfrm>
            <a:off x="467544" y="2276872"/>
            <a:ext cx="7992119" cy="1323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indent="304800"/>
            <a:r>
              <a:rPr lang="en-US" altLang="zh-CN" sz="2000" dirty="0">
                <a:latin typeface="楷体_GB2312" pitchFamily="49" charset="-122"/>
                <a:ea typeface="楷体_GB2312" pitchFamily="49" charset="-122"/>
              </a:rPr>
              <a:t> </a:t>
            </a:r>
            <a:endParaRPr lang="en-US" altLang="zh-CN" sz="2000" dirty="0">
              <a:latin typeface="楷体_GB2312" pitchFamily="49" charset="-122"/>
              <a:ea typeface="楷体_GB2312" pitchFamily="49" charset="-122"/>
            </a:endParaRPr>
          </a:p>
          <a:p>
            <a:pPr indent="304800"/>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特点：本月生产费用全部由完工产品负担。</a:t>
            </a:r>
            <a:endParaRPr lang="zh-CN" altLang="en-US" sz="2000" dirty="0">
              <a:latin typeface="楷体_GB2312" pitchFamily="49" charset="-122"/>
              <a:ea typeface="楷体_GB2312" pitchFamily="49" charset="-122"/>
            </a:endParaRPr>
          </a:p>
          <a:p>
            <a:pPr indent="304800"/>
            <a:r>
              <a:rPr lang="zh-CN" altLang="en-US" sz="2000" dirty="0">
                <a:latin typeface="楷体_GB2312" pitchFamily="49" charset="-122"/>
                <a:ea typeface="楷体_GB2312" pitchFamily="49" charset="-122"/>
              </a:rPr>
              <a:t>  </a:t>
            </a:r>
            <a:endParaRPr lang="zh-CN" altLang="en-US" sz="2000" dirty="0">
              <a:latin typeface="楷体_GB2312" pitchFamily="49" charset="-122"/>
              <a:ea typeface="楷体_GB2312" pitchFamily="49" charset="-122"/>
            </a:endParaRPr>
          </a:p>
          <a:p>
            <a:pPr indent="304800"/>
            <a:r>
              <a:rPr lang="zh-CN" altLang="en-US" sz="2000" dirty="0">
                <a:latin typeface="楷体_GB2312" pitchFamily="49" charset="-122"/>
                <a:ea typeface="楷体_GB2312" pitchFamily="49" charset="-122"/>
              </a:rPr>
              <a:t> 适用于：月末在产品数量</a:t>
            </a:r>
            <a:r>
              <a:rPr lang="zh-CN" altLang="en-US" sz="2000" dirty="0" smtClean="0">
                <a:latin typeface="楷体_GB2312" pitchFamily="49" charset="-122"/>
                <a:ea typeface="楷体_GB2312" pitchFamily="49" charset="-122"/>
              </a:rPr>
              <a:t>很少的产品，如食品行业，采煤业等。</a:t>
            </a:r>
            <a:endParaRPr lang="zh-CN" altLang="en-US" sz="2000" dirty="0">
              <a:latin typeface="楷体_GB2312" pitchFamily="49" charset="-122"/>
              <a:ea typeface="楷体_GB2312" pitchFamily="49" charset="-122"/>
            </a:endParaRPr>
          </a:p>
        </p:txBody>
      </p:sp>
      <p:sp>
        <p:nvSpPr>
          <p:cNvPr id="4" name="矩形 3"/>
          <p:cNvSpPr/>
          <p:nvPr/>
        </p:nvSpPr>
        <p:spPr>
          <a:xfrm>
            <a:off x="520582" y="1628800"/>
            <a:ext cx="7272808" cy="553998"/>
          </a:xfrm>
          <a:prstGeom prst="rect">
            <a:avLst/>
          </a:prstGeom>
        </p:spPr>
        <p:txBody>
          <a:bodyPr wrap="square">
            <a:spAutoFit/>
          </a:bodyPr>
          <a:lstStyle/>
          <a:p>
            <a:pPr>
              <a:lnSpc>
                <a:spcPct val="150000"/>
              </a:lnSpc>
            </a:pPr>
            <a:r>
              <a:rPr lang="zh-CN" altLang="en-US" sz="2000" dirty="0"/>
              <a:t> </a:t>
            </a:r>
            <a:r>
              <a:rPr lang="zh-CN" altLang="en-US" sz="2000" dirty="0" smtClean="0"/>
              <a:t>     月末</a:t>
            </a:r>
            <a:r>
              <a:rPr lang="zh-CN" altLang="en-US" sz="2000" dirty="0"/>
              <a:t>有在产品，但不计算其成本</a:t>
            </a:r>
            <a:r>
              <a:rPr lang="zh-CN" altLang="en-US" sz="2000" dirty="0" smtClean="0"/>
              <a:t>。</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二、在产品按年初固定成本计价法</a:t>
            </a:r>
            <a:endParaRPr lang="zh-CN" altLang="en-US" b="1" dirty="0"/>
          </a:p>
        </p:txBody>
      </p:sp>
      <p:sp>
        <p:nvSpPr>
          <p:cNvPr id="3" name="Rectangle 5"/>
          <p:cNvSpPr>
            <a:spLocks noChangeArrowheads="1"/>
          </p:cNvSpPr>
          <p:nvPr/>
        </p:nvSpPr>
        <p:spPr bwMode="auto">
          <a:xfrm>
            <a:off x="611188" y="1341438"/>
            <a:ext cx="8064500" cy="4362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40000"/>
              </a:lnSpc>
            </a:pPr>
            <a:r>
              <a:rPr lang="en-US" altLang="zh-CN" sz="2000" dirty="0">
                <a:latin typeface="楷体_GB2312" pitchFamily="49" charset="-122"/>
                <a:ea typeface="楷体_GB2312" pitchFamily="49" charset="-122"/>
              </a:rPr>
              <a:t>  </a:t>
            </a:r>
            <a:r>
              <a:rPr lang="zh-CN" altLang="en-US" sz="2000" dirty="0">
                <a:latin typeface="楷体_GB2312" pitchFamily="49" charset="-122"/>
                <a:ea typeface="楷体_GB2312" pitchFamily="49" charset="-122"/>
              </a:rPr>
              <a:t>在年度内</a:t>
            </a:r>
            <a:r>
              <a:rPr lang="en-US" altLang="zh-CN" sz="2000" dirty="0">
                <a:latin typeface="楷体_GB2312" pitchFamily="49" charset="-122"/>
                <a:ea typeface="楷体_GB2312" pitchFamily="49" charset="-122"/>
              </a:rPr>
              <a:t>1</a:t>
            </a:r>
            <a:r>
              <a:rPr lang="zh-CN" altLang="en-US" sz="2000" dirty="0">
                <a:latin typeface="楷体_GB2312" pitchFamily="49" charset="-122"/>
                <a:ea typeface="楷体_GB2312" pitchFamily="49" charset="-122"/>
              </a:rPr>
              <a:t>～</a:t>
            </a:r>
            <a:r>
              <a:rPr lang="en-US" altLang="zh-CN" sz="2000" dirty="0">
                <a:latin typeface="楷体_GB2312" pitchFamily="49" charset="-122"/>
                <a:ea typeface="楷体_GB2312" pitchFamily="49" charset="-122"/>
              </a:rPr>
              <a:t>11</a:t>
            </a:r>
            <a:r>
              <a:rPr lang="zh-CN" altLang="en-US" sz="2000" dirty="0">
                <a:latin typeface="楷体_GB2312" pitchFamily="49" charset="-122"/>
                <a:ea typeface="楷体_GB2312" pitchFamily="49" charset="-122"/>
              </a:rPr>
              <a:t>月各个月份不另行计算在产品成本，而是固定用年初在产品成本作为各月的月末在产品成本。但在年末即</a:t>
            </a:r>
            <a:r>
              <a:rPr lang="en-US" altLang="zh-CN" sz="2000" dirty="0">
                <a:latin typeface="楷体_GB2312" pitchFamily="49" charset="-122"/>
                <a:ea typeface="楷体_GB2312" pitchFamily="49" charset="-122"/>
              </a:rPr>
              <a:t>12</a:t>
            </a:r>
            <a:r>
              <a:rPr lang="zh-CN" altLang="en-US" sz="2000" dirty="0">
                <a:latin typeface="楷体_GB2312" pitchFamily="49" charset="-122"/>
                <a:ea typeface="楷体_GB2312" pitchFamily="49" charset="-122"/>
              </a:rPr>
              <a:t>月份应根据实地盘点的在产品数量，具体计算出年末在产品成本，据以计算</a:t>
            </a:r>
            <a:r>
              <a:rPr lang="en-US" altLang="zh-CN" sz="2000" dirty="0">
                <a:latin typeface="楷体_GB2312" pitchFamily="49" charset="-122"/>
                <a:ea typeface="楷体_GB2312" pitchFamily="49" charset="-122"/>
              </a:rPr>
              <a:t>12</a:t>
            </a:r>
            <a:r>
              <a:rPr lang="zh-CN" altLang="en-US" sz="2000" dirty="0">
                <a:latin typeface="楷体_GB2312" pitchFamily="49" charset="-122"/>
                <a:ea typeface="楷体_GB2312" pitchFamily="49" charset="-122"/>
              </a:rPr>
              <a:t>月份完工产品成本。</a:t>
            </a:r>
            <a:endParaRPr lang="zh-CN" altLang="en-US" sz="2000" dirty="0">
              <a:latin typeface="楷体_GB2312" pitchFamily="49" charset="-122"/>
              <a:ea typeface="楷体_GB2312" pitchFamily="49" charset="-122"/>
            </a:endParaRPr>
          </a:p>
          <a:p>
            <a:pPr indent="304800">
              <a:lnSpc>
                <a:spcPct val="140000"/>
              </a:lnSpc>
            </a:pPr>
            <a:endParaRPr lang="zh-CN" altLang="en-US" sz="2000" dirty="0">
              <a:latin typeface="楷体_GB2312" pitchFamily="49" charset="-122"/>
              <a:ea typeface="楷体_GB2312" pitchFamily="49" charset="-122"/>
            </a:endParaRPr>
          </a:p>
          <a:p>
            <a:pPr indent="304800">
              <a:lnSpc>
                <a:spcPct val="140000"/>
              </a:lnSpc>
            </a:pPr>
            <a:r>
              <a:rPr lang="zh-CN" altLang="en-US" sz="2000" dirty="0">
                <a:latin typeface="楷体_GB2312" pitchFamily="49" charset="-122"/>
                <a:ea typeface="楷体_GB2312" pitchFamily="49" charset="-122"/>
              </a:rPr>
              <a:t> 特点：各月月末在产品成本＝年初在产品成本</a:t>
            </a:r>
            <a:endParaRPr lang="zh-CN" altLang="en-US" sz="2000" dirty="0">
              <a:latin typeface="楷体_GB2312" pitchFamily="49" charset="-122"/>
              <a:ea typeface="楷体_GB2312" pitchFamily="49" charset="-122"/>
            </a:endParaRPr>
          </a:p>
          <a:p>
            <a:pPr indent="304800">
              <a:lnSpc>
                <a:spcPct val="140000"/>
              </a:lnSpc>
            </a:pPr>
            <a:r>
              <a:rPr lang="zh-CN" altLang="en-US" sz="2000" dirty="0">
                <a:latin typeface="楷体_GB2312" pitchFamily="49" charset="-122"/>
                <a:ea typeface="楷体_GB2312" pitchFamily="49" charset="-122"/>
              </a:rPr>
              <a:t>       本月完工产品成本＝本月生产费用</a:t>
            </a:r>
            <a:endParaRPr lang="zh-CN" altLang="en-US" sz="2000" dirty="0">
              <a:latin typeface="楷体_GB2312" pitchFamily="49" charset="-122"/>
              <a:ea typeface="楷体_GB2312" pitchFamily="49" charset="-122"/>
            </a:endParaRPr>
          </a:p>
          <a:p>
            <a:pPr indent="304800">
              <a:lnSpc>
                <a:spcPct val="140000"/>
              </a:lnSpc>
            </a:pPr>
            <a:endParaRPr lang="zh-CN" altLang="en-US" sz="2000" dirty="0">
              <a:latin typeface="楷体_GB2312" pitchFamily="49" charset="-122"/>
              <a:ea typeface="楷体_GB2312" pitchFamily="49" charset="-122"/>
            </a:endParaRPr>
          </a:p>
          <a:p>
            <a:pPr indent="304800">
              <a:lnSpc>
                <a:spcPct val="140000"/>
              </a:lnSpc>
            </a:pPr>
            <a:r>
              <a:rPr lang="zh-CN" altLang="en-US" sz="2000" dirty="0">
                <a:latin typeface="楷体_GB2312" pitchFamily="49" charset="-122"/>
                <a:ea typeface="楷体_GB2312" pitchFamily="49" charset="-122"/>
              </a:rPr>
              <a:t> 适用：月末在产品数量较少、或数量较多，但数量稳定、起伏不大的产品，如炼钢、化工企业。</a:t>
            </a:r>
            <a:endParaRPr lang="zh-CN" altLang="en-US" sz="2000"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wipe(left)">
                                      <p:cBhvr>
                                        <p:cTn id="12" dur="500"/>
                                        <p:tgtEl>
                                          <p:spTgt spid="3">
                                            <p:txEl>
                                              <p:pRg st="2" end="2"/>
                                            </p:txEl>
                                          </p:spTgt>
                                        </p:tgtEl>
                                      </p:cBhvr>
                                    </p:animEffect>
                                  </p:childTnLst>
                                </p:cTn>
                              </p:par>
                            </p:childTnLst>
                          </p:cTn>
                        </p:par>
                        <p:par>
                          <p:cTn id="13" fill="hold">
                            <p:stCondLst>
                              <p:cond delay="500"/>
                            </p:stCondLst>
                            <p:childTnLst>
                              <p:par>
                                <p:cTn id="14" presetID="22" presetClass="entr" presetSubtype="8" fill="hold" nodeType="after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left)">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animEffect transition="in" filter="wipe(left)">
                                      <p:cBhvr>
                                        <p:cTn id="21"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三、在产品按所耗原材料费用计价法</a:t>
            </a:r>
            <a:endParaRPr lang="zh-CN" altLang="en-US" b="1" dirty="0"/>
          </a:p>
        </p:txBody>
      </p:sp>
      <p:sp>
        <p:nvSpPr>
          <p:cNvPr id="3" name="Rectangle 7"/>
          <p:cNvSpPr>
            <a:spLocks noChangeArrowheads="1"/>
          </p:cNvSpPr>
          <p:nvPr/>
        </p:nvSpPr>
        <p:spPr bwMode="auto">
          <a:xfrm>
            <a:off x="468313" y="4365625"/>
            <a:ext cx="7924800" cy="1282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30000"/>
              </a:lnSpc>
            </a:pPr>
            <a:r>
              <a:rPr lang="zh-CN" altLang="en-US" sz="2000">
                <a:latin typeface="楷体_GB2312" pitchFamily="49" charset="-122"/>
                <a:ea typeface="楷体_GB2312" pitchFamily="49" charset="-122"/>
              </a:rPr>
              <a:t>特点：在产品只负担所耗材料费，而加工费全部由完工产品负担。</a:t>
            </a:r>
            <a:endParaRPr lang="zh-CN" altLang="en-US" sz="2000">
              <a:latin typeface="楷体_GB2312" pitchFamily="49" charset="-122"/>
              <a:ea typeface="楷体_GB2312" pitchFamily="49" charset="-122"/>
            </a:endParaRPr>
          </a:p>
          <a:p>
            <a:pPr indent="304800">
              <a:lnSpc>
                <a:spcPct val="130000"/>
              </a:lnSpc>
            </a:pPr>
            <a:r>
              <a:rPr lang="zh-CN" altLang="en-US" sz="2000">
                <a:latin typeface="楷体_GB2312" pitchFamily="49" charset="-122"/>
                <a:ea typeface="楷体_GB2312" pitchFamily="49" charset="-122"/>
              </a:rPr>
              <a:t>适用于：月末在产品数量较多、变化较大且原材料费用比重大的产品，如纺织、造纸、酿酒行业。</a:t>
            </a:r>
            <a:endParaRPr lang="zh-CN" altLang="en-US" sz="2000">
              <a:latin typeface="楷体_GB2312" pitchFamily="49" charset="-122"/>
              <a:ea typeface="楷体_GB2312" pitchFamily="49" charset="-122"/>
            </a:endParaRPr>
          </a:p>
        </p:txBody>
      </p:sp>
      <p:sp>
        <p:nvSpPr>
          <p:cNvPr id="4" name="Text Box 8"/>
          <p:cNvSpPr txBox="1">
            <a:spLocks noChangeArrowheads="1"/>
          </p:cNvSpPr>
          <p:nvPr/>
        </p:nvSpPr>
        <p:spPr bwMode="auto">
          <a:xfrm>
            <a:off x="468313" y="1484313"/>
            <a:ext cx="8208962" cy="2076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kumimoji="1" lang="en-US" altLang="zh-CN" sz="2000" dirty="0">
                <a:latin typeface="楷体_GB2312" pitchFamily="49" charset="-122"/>
                <a:ea typeface="楷体_GB2312" pitchFamily="49" charset="-122"/>
              </a:rPr>
              <a:t>    </a:t>
            </a:r>
            <a:r>
              <a:rPr kumimoji="1" lang="zh-CN" altLang="en-US" sz="2000" dirty="0">
                <a:latin typeface="楷体_GB2312" pitchFamily="49" charset="-122"/>
                <a:ea typeface="楷体_GB2312" pitchFamily="49" charset="-122"/>
              </a:rPr>
              <a:t>具体计算公式 </a:t>
            </a:r>
            <a:r>
              <a:rPr kumimoji="1" lang="en-US" altLang="zh-CN" sz="2000" dirty="0">
                <a:latin typeface="楷体_GB2312" pitchFamily="49" charset="-122"/>
                <a:ea typeface="楷体_GB2312" pitchFamily="49" charset="-122"/>
              </a:rPr>
              <a:t>(</a:t>
            </a:r>
            <a:r>
              <a:rPr kumimoji="1" lang="zh-CN" altLang="en-US" sz="2000" dirty="0">
                <a:latin typeface="楷体_GB2312" pitchFamily="49" charset="-122"/>
                <a:ea typeface="楷体_GB2312" pitchFamily="49" charset="-122"/>
              </a:rPr>
              <a:t>假定原材料在生产开始时一次投入</a:t>
            </a:r>
            <a:r>
              <a:rPr kumimoji="1" lang="en-US" altLang="zh-CN" sz="2000" dirty="0">
                <a:latin typeface="楷体_GB2312" pitchFamily="49" charset="-122"/>
                <a:ea typeface="楷体_GB2312" pitchFamily="49" charset="-122"/>
              </a:rPr>
              <a:t>)</a:t>
            </a:r>
            <a:r>
              <a:rPr kumimoji="1" lang="zh-CN" altLang="en-US" sz="2000" dirty="0">
                <a:latin typeface="楷体_GB2312" pitchFamily="49" charset="-122"/>
                <a:ea typeface="楷体_GB2312" pitchFamily="49" charset="-122"/>
              </a:rPr>
              <a:t>：</a:t>
            </a:r>
            <a:endParaRPr kumimoji="1" lang="zh-CN" altLang="en-US" sz="2000" dirty="0">
              <a:latin typeface="楷体_GB2312" pitchFamily="49" charset="-122"/>
              <a:ea typeface="楷体_GB2312" pitchFamily="49" charset="-122"/>
            </a:endParaRPr>
          </a:p>
          <a:p>
            <a:pPr eaLnBrk="1" hangingPunct="1">
              <a:lnSpc>
                <a:spcPct val="130000"/>
              </a:lnSpc>
            </a:pPr>
            <a:r>
              <a:rPr kumimoji="1" lang="zh-CN" altLang="en-US" sz="2000" dirty="0">
                <a:latin typeface="楷体_GB2312" pitchFamily="49" charset="-122"/>
                <a:ea typeface="楷体_GB2312" pitchFamily="49" charset="-122"/>
              </a:rPr>
              <a:t>    单位产品原材料成本＝原材料费用总额</a:t>
            </a:r>
            <a:r>
              <a:rPr kumimoji="1" lang="en-US" altLang="zh-CN" sz="2000" dirty="0">
                <a:latin typeface="楷体_GB2312" pitchFamily="49" charset="-122"/>
                <a:ea typeface="楷体_GB2312" pitchFamily="49" charset="-122"/>
              </a:rPr>
              <a:t>÷(</a:t>
            </a:r>
            <a:r>
              <a:rPr kumimoji="1" lang="zh-CN" altLang="en-US" sz="2000" dirty="0">
                <a:latin typeface="楷体_GB2312" pitchFamily="49" charset="-122"/>
                <a:ea typeface="楷体_GB2312" pitchFamily="49" charset="-122"/>
              </a:rPr>
              <a:t>完工产品数量＋月末在产品数量</a:t>
            </a:r>
            <a:r>
              <a:rPr kumimoji="1" lang="en-US" altLang="zh-CN" sz="2000" dirty="0">
                <a:latin typeface="楷体_GB2312" pitchFamily="49" charset="-122"/>
                <a:ea typeface="楷体_GB2312" pitchFamily="49" charset="-122"/>
              </a:rPr>
              <a:t>)</a:t>
            </a:r>
            <a:endParaRPr kumimoji="1" lang="en-US" altLang="zh-CN" sz="2000" dirty="0">
              <a:latin typeface="楷体_GB2312" pitchFamily="49" charset="-122"/>
              <a:ea typeface="楷体_GB2312" pitchFamily="49" charset="-122"/>
            </a:endParaRPr>
          </a:p>
          <a:p>
            <a:pPr eaLnBrk="1" hangingPunct="1">
              <a:lnSpc>
                <a:spcPct val="130000"/>
              </a:lnSpc>
            </a:pPr>
            <a:r>
              <a:rPr kumimoji="1" lang="en-US" altLang="zh-CN" sz="2000" dirty="0">
                <a:latin typeface="楷体_GB2312" pitchFamily="49" charset="-122"/>
                <a:ea typeface="楷体_GB2312" pitchFamily="49" charset="-122"/>
              </a:rPr>
              <a:t>    </a:t>
            </a:r>
            <a:r>
              <a:rPr kumimoji="1" lang="zh-CN" altLang="en-US" sz="2000" dirty="0">
                <a:latin typeface="楷体_GB2312" pitchFamily="49" charset="-122"/>
                <a:ea typeface="楷体_GB2312" pitchFamily="49" charset="-122"/>
              </a:rPr>
              <a:t>月末在产品成本＝月末在产品数量</a:t>
            </a:r>
            <a:r>
              <a:rPr kumimoji="1" lang="en-US" altLang="zh-CN" sz="2000" dirty="0">
                <a:latin typeface="楷体_GB2312" pitchFamily="49" charset="-122"/>
                <a:ea typeface="楷体_GB2312" pitchFamily="49" charset="-122"/>
              </a:rPr>
              <a:t>×</a:t>
            </a:r>
            <a:r>
              <a:rPr kumimoji="1" lang="zh-CN" altLang="en-US" sz="2000" dirty="0">
                <a:latin typeface="楷体_GB2312" pitchFamily="49" charset="-122"/>
                <a:ea typeface="楷体_GB2312" pitchFamily="49" charset="-122"/>
              </a:rPr>
              <a:t>单位产品原材料成本</a:t>
            </a:r>
            <a:endParaRPr kumimoji="1" lang="zh-CN" altLang="en-US" sz="2000" dirty="0">
              <a:latin typeface="楷体_GB2312" pitchFamily="49" charset="-122"/>
              <a:ea typeface="楷体_GB2312" pitchFamily="49" charset="-122"/>
            </a:endParaRPr>
          </a:p>
          <a:p>
            <a:pPr eaLnBrk="1" hangingPunct="1">
              <a:lnSpc>
                <a:spcPct val="130000"/>
              </a:lnSpc>
            </a:pPr>
            <a:r>
              <a:rPr kumimoji="1" lang="zh-CN" altLang="en-US" sz="2000" dirty="0">
                <a:latin typeface="楷体_GB2312" pitchFamily="49" charset="-122"/>
                <a:ea typeface="楷体_GB2312" pitchFamily="49" charset="-122"/>
              </a:rPr>
              <a:t>本月完工产品成本＝月初在产品成本＋本月生产费用－月末在产品成本</a:t>
            </a:r>
            <a:endParaRPr kumimoji="1" lang="zh-CN" altLang="en-US" sz="2000"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left)">
                                      <p:cBhvr>
                                        <p:cTn id="3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3" name="Rectangle 6"/>
          <p:cNvSpPr>
            <a:spLocks noChangeArrowheads="1"/>
          </p:cNvSpPr>
          <p:nvPr/>
        </p:nvSpPr>
        <p:spPr bwMode="auto">
          <a:xfrm>
            <a:off x="467544" y="2787694"/>
            <a:ext cx="759618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r>
              <a:rPr lang="en-US" altLang="zh-CN" sz="2000" b="1" dirty="0">
                <a:latin typeface="楷体_GB2312" pitchFamily="49" charset="-122"/>
                <a:ea typeface="楷体_GB2312" pitchFamily="49" charset="-122"/>
              </a:rPr>
              <a:t> </a:t>
            </a:r>
            <a:endParaRPr lang="zh-CN" altLang="en-US" sz="2000" b="1" dirty="0">
              <a:latin typeface="楷体_GB2312" pitchFamily="49" charset="-122"/>
              <a:ea typeface="楷体_GB2312" pitchFamily="49" charset="-122"/>
            </a:endParaRPr>
          </a:p>
        </p:txBody>
      </p:sp>
      <p:sp>
        <p:nvSpPr>
          <p:cNvPr id="4" name="Rectangle 10"/>
          <p:cNvSpPr>
            <a:spLocks noChangeArrowheads="1"/>
          </p:cNvSpPr>
          <p:nvPr/>
        </p:nvSpPr>
        <p:spPr bwMode="auto">
          <a:xfrm>
            <a:off x="575494" y="1412776"/>
            <a:ext cx="7632700"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50000"/>
              </a:lnSpc>
            </a:pPr>
            <a:r>
              <a:rPr lang="en-US" altLang="zh-CN" sz="2000" dirty="0">
                <a:ea typeface="楷体_GB2312" pitchFamily="49" charset="-122"/>
              </a:rPr>
              <a:t>      </a:t>
            </a:r>
            <a:r>
              <a:rPr lang="zh-CN" altLang="en-US" sz="2000" dirty="0">
                <a:ea typeface="楷体_GB2312" pitchFamily="49" charset="-122"/>
              </a:rPr>
              <a:t>约当产量法：按完工产品产量与月末</a:t>
            </a:r>
            <a:r>
              <a:rPr lang="zh-CN" altLang="en-US" sz="2000" u="sng" dirty="0">
                <a:effectLst>
                  <a:outerShdw blurRad="38100" dist="38100" dir="2700000" algn="tl">
                    <a:srgbClr val="000000">
                      <a:alpha val="43137"/>
                    </a:srgbClr>
                  </a:outerShdw>
                </a:effectLst>
                <a:ea typeface="楷体_GB2312" pitchFamily="49" charset="-122"/>
              </a:rPr>
              <a:t>在产品约当产量</a:t>
            </a:r>
            <a:r>
              <a:rPr lang="zh-CN" altLang="en-US" sz="2000" dirty="0">
                <a:ea typeface="楷体_GB2312" pitchFamily="49" charset="-122"/>
              </a:rPr>
              <a:t>的比例分配计算完工产品成本和月末在产品成本的方法</a:t>
            </a:r>
            <a:r>
              <a:rPr lang="zh-CN" altLang="en-US" sz="2000" dirty="0" smtClean="0">
                <a:ea typeface="楷体_GB2312" pitchFamily="49" charset="-122"/>
              </a:rPr>
              <a:t>。</a:t>
            </a:r>
            <a:endParaRPr lang="en-US" altLang="zh-CN" sz="2000" dirty="0" smtClean="0">
              <a:ea typeface="楷体_GB2312" pitchFamily="49" charset="-122"/>
            </a:endParaRPr>
          </a:p>
          <a:p>
            <a:pPr>
              <a:lnSpc>
                <a:spcPct val="150000"/>
              </a:lnSpc>
            </a:pPr>
            <a:r>
              <a:rPr lang="zh-CN" altLang="en-US" sz="2000" dirty="0" smtClean="0">
                <a:latin typeface="楷体_GB2312" pitchFamily="49" charset="-122"/>
                <a:ea typeface="楷体_GB2312" pitchFamily="49" charset="-122"/>
              </a:rPr>
              <a:t>  </a:t>
            </a:r>
            <a:endParaRPr lang="en-US" altLang="zh-CN" sz="2000" dirty="0" smtClean="0">
              <a:latin typeface="楷体_GB2312" pitchFamily="49" charset="-122"/>
              <a:ea typeface="楷体_GB2312" pitchFamily="49" charset="-122"/>
            </a:endParaRPr>
          </a:p>
          <a:p>
            <a:pPr>
              <a:lnSpc>
                <a:spcPct val="150000"/>
              </a:lnSpc>
            </a:pPr>
            <a:r>
              <a:rPr lang="zh-CN" altLang="en-US" sz="2000" dirty="0" smtClean="0">
                <a:latin typeface="楷体_GB2312" pitchFamily="49" charset="-122"/>
                <a:ea typeface="楷体_GB2312" pitchFamily="49" charset="-122"/>
              </a:rPr>
              <a:t> </a:t>
            </a:r>
            <a:r>
              <a:rPr lang="zh-CN" altLang="en-US" sz="2000" u="sng" dirty="0" smtClean="0">
                <a:effectLst>
                  <a:outerShdw blurRad="38100" dist="38100" dir="2700000" algn="tl">
                    <a:srgbClr val="000000">
                      <a:alpha val="43137"/>
                    </a:srgbClr>
                  </a:outerShdw>
                </a:effectLst>
                <a:latin typeface="楷体_GB2312" pitchFamily="49" charset="-122"/>
                <a:ea typeface="楷体_GB2312" pitchFamily="49" charset="-122"/>
              </a:rPr>
              <a:t>在</a:t>
            </a:r>
            <a:r>
              <a:rPr lang="zh-CN" altLang="en-US" sz="2000" u="sng" dirty="0">
                <a:effectLst>
                  <a:outerShdw blurRad="38100" dist="38100" dir="2700000" algn="tl">
                    <a:srgbClr val="000000">
                      <a:alpha val="43137"/>
                    </a:srgbClr>
                  </a:outerShdw>
                </a:effectLst>
                <a:latin typeface="楷体_GB2312" pitchFamily="49" charset="-122"/>
                <a:ea typeface="楷体_GB2312" pitchFamily="49" charset="-122"/>
              </a:rPr>
              <a:t>产品约当产量</a:t>
            </a:r>
            <a:r>
              <a:rPr lang="zh-CN" altLang="en-US" sz="2000" dirty="0">
                <a:latin typeface="楷体_GB2312" pitchFamily="49" charset="-122"/>
                <a:ea typeface="楷体_GB2312" pitchFamily="49" charset="-122"/>
              </a:rPr>
              <a:t>：在产品数量按其</a:t>
            </a:r>
            <a:r>
              <a:rPr lang="zh-CN" altLang="en-US" sz="2000" u="sng" dirty="0">
                <a:solidFill>
                  <a:schemeClr val="accent2"/>
                </a:solidFill>
                <a:latin typeface="楷体_GB2312" pitchFamily="49" charset="-122"/>
                <a:ea typeface="楷体_GB2312" pitchFamily="49" charset="-122"/>
              </a:rPr>
              <a:t>完工程度</a:t>
            </a:r>
            <a:r>
              <a:rPr lang="zh-CN" altLang="en-US" sz="2000" dirty="0">
                <a:latin typeface="楷体_GB2312" pitchFamily="49" charset="-122"/>
                <a:ea typeface="楷体_GB2312" pitchFamily="49" charset="-122"/>
              </a:rPr>
              <a:t>折算为相当于完工产品的数量</a:t>
            </a:r>
            <a:r>
              <a:rPr lang="zh-CN" altLang="en-US" sz="2000" dirty="0" smtClean="0">
                <a:latin typeface="楷体_GB2312" pitchFamily="49" charset="-122"/>
                <a:ea typeface="楷体_GB2312" pitchFamily="49" charset="-122"/>
              </a:rPr>
              <a:t>。</a:t>
            </a:r>
            <a:endParaRPr lang="en-US" altLang="zh-CN" sz="2000" dirty="0" smtClean="0">
              <a:latin typeface="楷体_GB2312" pitchFamily="49" charset="-122"/>
              <a:ea typeface="楷体_GB2312" pitchFamily="49" charset="-122"/>
            </a:endParaRPr>
          </a:p>
          <a:p>
            <a:pPr>
              <a:lnSpc>
                <a:spcPct val="150000"/>
              </a:lnSpc>
            </a:pPr>
            <a:r>
              <a:rPr lang="zh-CN" altLang="en-US" sz="2000" dirty="0" smtClean="0">
                <a:ea typeface="宋体" panose="02010600030101010101" pitchFamily="2" charset="-122"/>
              </a:rPr>
              <a:t>      </a:t>
            </a:r>
            <a:endParaRPr lang="en-US" altLang="zh-CN" sz="2000" dirty="0" smtClean="0">
              <a:ea typeface="宋体" panose="02010600030101010101" pitchFamily="2" charset="-122"/>
            </a:endParaRPr>
          </a:p>
          <a:p>
            <a:pPr>
              <a:lnSpc>
                <a:spcPct val="150000"/>
              </a:lnSpc>
            </a:pPr>
            <a:r>
              <a:rPr lang="zh-CN" altLang="en-US" sz="2000" dirty="0" smtClean="0">
                <a:ea typeface="宋体" panose="02010600030101010101" pitchFamily="2" charset="-122"/>
              </a:rPr>
              <a:t>月末</a:t>
            </a:r>
            <a:r>
              <a:rPr lang="zh-CN" altLang="en-US" sz="2000" dirty="0">
                <a:ea typeface="宋体" panose="02010600030101010101" pitchFamily="2" charset="-122"/>
              </a:rPr>
              <a:t>在产品约当产量 </a:t>
            </a:r>
            <a:r>
              <a:rPr lang="en-US" altLang="zh-CN" sz="2000" dirty="0">
                <a:ea typeface="宋体" panose="02010600030101010101" pitchFamily="2" charset="-122"/>
              </a:rPr>
              <a:t>= </a:t>
            </a:r>
            <a:r>
              <a:rPr lang="zh-CN" altLang="en-US" sz="2000" dirty="0">
                <a:ea typeface="宋体" panose="02010600030101010101" pitchFamily="2" charset="-122"/>
              </a:rPr>
              <a:t>月末在产品数量 </a:t>
            </a:r>
            <a:r>
              <a:rPr lang="en-US" altLang="zh-CN" sz="2000" dirty="0">
                <a:ea typeface="宋体" panose="02010600030101010101" pitchFamily="2" charset="-122"/>
              </a:rPr>
              <a:t>× </a:t>
            </a:r>
            <a:r>
              <a:rPr lang="zh-CN" altLang="en-US" sz="2000" u="sng" dirty="0">
                <a:solidFill>
                  <a:schemeClr val="accent2"/>
                </a:solidFill>
                <a:effectLst>
                  <a:outerShdw blurRad="38100" dist="38100" dir="2700000" algn="tl">
                    <a:srgbClr val="C0C0C0"/>
                  </a:outerShdw>
                </a:effectLst>
                <a:ea typeface="宋体" panose="02010600030101010101" pitchFamily="2" charset="-122"/>
              </a:rPr>
              <a:t>在产品完工程度</a:t>
            </a:r>
            <a:endParaRPr lang="zh-CN" altLang="en-US" sz="2000" u="sng" dirty="0">
              <a:solidFill>
                <a:schemeClr val="accent2"/>
              </a:solidFill>
              <a:effectLst>
                <a:outerShdw blurRad="38100" dist="38100" dir="2700000" algn="tl">
                  <a:srgbClr val="C0C0C0"/>
                </a:outerShdw>
              </a:effectLst>
              <a:ea typeface="宋体" panose="02010600030101010101" pitchFamily="2" charset="-122"/>
            </a:endParaRPr>
          </a:p>
          <a:p>
            <a:pPr>
              <a:lnSpc>
                <a:spcPct val="150000"/>
              </a:lnSpc>
            </a:pPr>
            <a:r>
              <a:rPr lang="en-US" altLang="zh-CN" sz="2000" dirty="0" smtClean="0">
                <a:ea typeface="楷体_GB2312" pitchFamily="49" charset="-122"/>
              </a:rPr>
              <a:t>      </a:t>
            </a:r>
            <a:endParaRPr lang="zh-CN" altLang="en-US" sz="2000" dirty="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grpId="0" nodeType="click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wipe(left)">
                                      <p:cBhvr>
                                        <p:cTn id="11"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67544" y="2204864"/>
            <a:ext cx="7980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b="1" dirty="0">
                <a:latin typeface="楷体_GB2312" pitchFamily="49" charset="-122"/>
                <a:ea typeface="楷体_GB2312" pitchFamily="49" charset="-122"/>
              </a:rPr>
              <a:t>分配</a:t>
            </a:r>
            <a:r>
              <a:rPr lang="zh-CN" altLang="en-US" sz="2000" b="1" dirty="0">
                <a:ea typeface="楷体_GB2312" pitchFamily="49" charset="-122"/>
              </a:rPr>
              <a:t>“</a:t>
            </a:r>
            <a:r>
              <a:rPr lang="zh-CN" altLang="en-US" sz="2000" b="1" dirty="0">
                <a:latin typeface="楷体_GB2312" pitchFamily="49" charset="-122"/>
                <a:ea typeface="楷体_GB2312" pitchFamily="49" charset="-122"/>
              </a:rPr>
              <a:t>直接材料</a:t>
            </a:r>
            <a:r>
              <a:rPr lang="zh-CN" altLang="en-US" sz="2000" b="1" dirty="0">
                <a:ea typeface="楷体_GB2312" pitchFamily="49" charset="-122"/>
              </a:rPr>
              <a:t>”</a:t>
            </a:r>
            <a:r>
              <a:rPr lang="zh-CN" altLang="en-US" sz="2000" b="1" dirty="0">
                <a:latin typeface="楷体_GB2312" pitchFamily="49" charset="-122"/>
                <a:ea typeface="楷体_GB2312" pitchFamily="49" charset="-122"/>
              </a:rPr>
              <a:t>费用的在产品约当产量一般是按 </a:t>
            </a:r>
            <a:r>
              <a:rPr lang="zh-CN" altLang="en-US" sz="2000" b="1" u="sng" dirty="0">
                <a:latin typeface="黑体" panose="02010609060101010101" pitchFamily="2" charset="-122"/>
                <a:ea typeface="黑体" panose="02010609060101010101" pitchFamily="2" charset="-122"/>
              </a:rPr>
              <a:t>投料程度 </a:t>
            </a:r>
            <a:r>
              <a:rPr lang="zh-CN" altLang="en-US" sz="2000" b="1" dirty="0">
                <a:latin typeface="楷体_GB2312" pitchFamily="49" charset="-122"/>
                <a:ea typeface="楷体_GB2312" pitchFamily="49" charset="-122"/>
              </a:rPr>
              <a:t>计算的。 </a:t>
            </a:r>
            <a:endParaRPr lang="zh-CN" altLang="en-US" sz="2000" b="1" dirty="0">
              <a:latin typeface="楷体_GB2312" pitchFamily="49" charset="-122"/>
              <a:ea typeface="楷体_GB2312" pitchFamily="49" charset="-122"/>
            </a:endParaRPr>
          </a:p>
        </p:txBody>
      </p:sp>
      <p:sp>
        <p:nvSpPr>
          <p:cNvPr id="4" name="Text Box 23"/>
          <p:cNvSpPr txBox="1">
            <a:spLocks noChangeArrowheads="1"/>
          </p:cNvSpPr>
          <p:nvPr/>
        </p:nvSpPr>
        <p:spPr bwMode="auto">
          <a:xfrm>
            <a:off x="827584" y="2891457"/>
            <a:ext cx="6553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b="1" dirty="0">
                <a:ea typeface="宋体" panose="02010600030101010101" pitchFamily="2" charset="-122"/>
              </a:rPr>
              <a:t>月末在产品约当产量 </a:t>
            </a:r>
            <a:r>
              <a:rPr lang="en-US" altLang="zh-CN" b="1" dirty="0">
                <a:ea typeface="宋体" panose="02010600030101010101" pitchFamily="2" charset="-122"/>
              </a:rPr>
              <a:t>= </a:t>
            </a:r>
            <a:r>
              <a:rPr lang="zh-CN" altLang="en-US" b="1" dirty="0">
                <a:ea typeface="宋体" panose="02010600030101010101" pitchFamily="2" charset="-122"/>
              </a:rPr>
              <a:t>月末在产品数量 </a:t>
            </a:r>
            <a:r>
              <a:rPr lang="en-US" altLang="zh-CN" b="1" dirty="0">
                <a:ea typeface="宋体" panose="02010600030101010101" pitchFamily="2" charset="-122"/>
              </a:rPr>
              <a:t>× </a:t>
            </a:r>
            <a:r>
              <a:rPr lang="zh-CN" altLang="en-US" b="1" u="sng" dirty="0">
                <a:solidFill>
                  <a:schemeClr val="accent2"/>
                </a:solidFill>
                <a:effectLst>
                  <a:outerShdw blurRad="38100" dist="38100" dir="2700000" algn="tl">
                    <a:srgbClr val="C0C0C0"/>
                  </a:outerShdw>
                </a:effectLst>
                <a:ea typeface="宋体" panose="02010600030101010101" pitchFamily="2" charset="-122"/>
              </a:rPr>
              <a:t>在产品完工程度</a:t>
            </a:r>
            <a:endParaRPr lang="zh-CN" altLang="en-US" b="1" u="sng" dirty="0">
              <a:solidFill>
                <a:schemeClr val="accent2"/>
              </a:solidFill>
              <a:effectLst>
                <a:outerShdw blurRad="38100" dist="38100" dir="2700000" algn="tl">
                  <a:srgbClr val="C0C0C0"/>
                </a:outerShdw>
              </a:effectLst>
              <a:ea typeface="宋体" panose="02010600030101010101" pitchFamily="2" charset="-122"/>
            </a:endParaRPr>
          </a:p>
        </p:txBody>
      </p:sp>
      <p:sp>
        <p:nvSpPr>
          <p:cNvPr id="5"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6"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
        <p:nvSpPr>
          <p:cNvPr id="7" name="Rectangle 8"/>
          <p:cNvSpPr>
            <a:spLocks noChangeArrowheads="1"/>
          </p:cNvSpPr>
          <p:nvPr/>
        </p:nvSpPr>
        <p:spPr bwMode="auto">
          <a:xfrm>
            <a:off x="228664" y="3390757"/>
            <a:ext cx="8424862"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57200">
              <a:lnSpc>
                <a:spcPct val="150000"/>
              </a:lnSpc>
            </a:pPr>
            <a:r>
              <a:rPr lang="zh-CN" altLang="en-US" sz="2000" b="1" dirty="0" smtClean="0">
                <a:latin typeface="楷体_GB2312" pitchFamily="49" charset="-122"/>
                <a:ea typeface="楷体_GB2312" pitchFamily="49" charset="-122"/>
              </a:rPr>
              <a:t>（</a:t>
            </a:r>
            <a:r>
              <a:rPr lang="en-US" altLang="zh-CN" sz="2000" b="1" dirty="0" smtClean="0">
                <a:latin typeface="楷体_GB2312" pitchFamily="49" charset="-122"/>
                <a:ea typeface="楷体_GB2312" pitchFamily="49" charset="-122"/>
              </a:rPr>
              <a:t>1</a:t>
            </a:r>
            <a:r>
              <a:rPr lang="zh-CN" altLang="en-US" sz="2000" b="1" dirty="0" smtClean="0">
                <a:latin typeface="楷体_GB2312" pitchFamily="49" charset="-122"/>
                <a:ea typeface="楷体_GB2312" pitchFamily="49" charset="-122"/>
              </a:rPr>
              <a:t>）原材料</a:t>
            </a:r>
            <a:r>
              <a:rPr lang="zh-CN" altLang="en-US" sz="2000" b="1" dirty="0">
                <a:latin typeface="楷体_GB2312" pitchFamily="49" charset="-122"/>
                <a:ea typeface="楷体_GB2312" pitchFamily="49" charset="-122"/>
              </a:rPr>
              <a:t>在生产开始一次投料，月末在产品投料程度为</a:t>
            </a:r>
            <a:r>
              <a:rPr lang="en-US" altLang="zh-CN" sz="2000" b="1" dirty="0">
                <a:latin typeface="楷体_GB2312" pitchFamily="49" charset="-122"/>
                <a:ea typeface="楷体_GB2312" pitchFamily="49" charset="-122"/>
              </a:rPr>
              <a:t>100</a:t>
            </a:r>
            <a:r>
              <a:rPr lang="zh-CN" altLang="en-US" sz="2000" b="1" dirty="0">
                <a:latin typeface="楷体_GB2312" pitchFamily="49" charset="-122"/>
                <a:ea typeface="楷体_GB2312" pitchFamily="49" charset="-122"/>
              </a:rPr>
              <a:t>％，则    </a:t>
            </a:r>
            <a:endParaRPr lang="zh-CN" altLang="en-US" sz="2000" b="1" dirty="0">
              <a:latin typeface="楷体_GB2312" pitchFamily="49" charset="-122"/>
              <a:ea typeface="楷体_GB2312" pitchFamily="49" charset="-122"/>
            </a:endParaRPr>
          </a:p>
          <a:p>
            <a:pPr indent="457200">
              <a:lnSpc>
                <a:spcPct val="150000"/>
              </a:lnSpc>
            </a:pPr>
            <a:r>
              <a:rPr lang="zh-CN" altLang="en-US" sz="2000" b="1" dirty="0">
                <a:latin typeface="楷体_GB2312" pitchFamily="49" charset="-122"/>
                <a:ea typeface="楷体_GB2312" pitchFamily="49" charset="-122"/>
              </a:rPr>
              <a:t>          月末在产品约当产量＝月末在产品数量。 </a:t>
            </a:r>
            <a:endParaRPr lang="zh-CN" altLang="en-US" sz="2000" b="1" dirty="0">
              <a:latin typeface="楷体_GB2312" pitchFamily="49" charset="-122"/>
              <a:ea typeface="楷体_GB2312" pitchFamily="49" charset="-122"/>
            </a:endParaRPr>
          </a:p>
        </p:txBody>
      </p:sp>
      <p:sp>
        <p:nvSpPr>
          <p:cNvPr id="8" name="Rectangle 6"/>
          <p:cNvSpPr>
            <a:spLocks noChangeArrowheads="1"/>
          </p:cNvSpPr>
          <p:nvPr/>
        </p:nvSpPr>
        <p:spPr bwMode="auto">
          <a:xfrm>
            <a:off x="683444" y="4637253"/>
            <a:ext cx="7612062"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40000"/>
              </a:lnSpc>
            </a:pPr>
            <a:r>
              <a:rPr lang="zh-CN" altLang="en-US" sz="2000" b="1" dirty="0" smtClean="0">
                <a:latin typeface="楷体_GB2312" pitchFamily="49" charset="-122"/>
                <a:ea typeface="楷体_GB2312" pitchFamily="49" charset="-122"/>
              </a:rPr>
              <a:t>（</a:t>
            </a:r>
            <a:r>
              <a:rPr lang="en-US" altLang="zh-CN" sz="2000" b="1" dirty="0" smtClean="0">
                <a:latin typeface="楷体_GB2312" pitchFamily="49" charset="-122"/>
                <a:ea typeface="楷体_GB2312" pitchFamily="49" charset="-122"/>
              </a:rPr>
              <a:t>2</a:t>
            </a:r>
            <a:r>
              <a:rPr lang="zh-CN" altLang="en-US" sz="2000" b="1" dirty="0" smtClean="0">
                <a:latin typeface="楷体_GB2312" pitchFamily="49" charset="-122"/>
                <a:ea typeface="楷体_GB2312" pitchFamily="49" charset="-122"/>
              </a:rPr>
              <a:t>）原材料</a:t>
            </a:r>
            <a:r>
              <a:rPr lang="zh-CN" altLang="en-US" sz="2000" b="1" dirty="0">
                <a:latin typeface="楷体_GB2312" pitchFamily="49" charset="-122"/>
                <a:ea typeface="楷体_GB2312" pitchFamily="49" charset="-122"/>
              </a:rPr>
              <a:t>在生产中陆续投入，产品生产所耗用的材料随加工进度逐步投入，则月末在产品投料程度与其加工程度一致。</a:t>
            </a:r>
            <a:endParaRPr lang="zh-CN" altLang="en-US" sz="20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wipe(left)">
                                      <p:cBhvr>
                                        <p:cTn id="10" dur="500"/>
                                        <p:tgtEl>
                                          <p:spTgt spid="4"/>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left)">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7" grpId="0"/>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96463" y="1961989"/>
            <a:ext cx="818685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150000"/>
              </a:lnSpc>
              <a:defRPr/>
            </a:pPr>
            <a:r>
              <a:rPr lang="en-US" altLang="zh-CN" sz="2000" dirty="0">
                <a:latin typeface="楷体_GB2312" pitchFamily="49" charset="-122"/>
                <a:ea typeface="楷体_GB2312" pitchFamily="49" charset="-122"/>
                <a:cs typeface="Times New Roman" panose="02020603050405020304" pitchFamily="18" charset="0"/>
              </a:rPr>
              <a:t> </a:t>
            </a:r>
            <a:r>
              <a:rPr lang="zh-CN" altLang="en-US" sz="2000" dirty="0" smtClean="0">
                <a:latin typeface="楷体_GB2312" pitchFamily="49" charset="-122"/>
                <a:ea typeface="楷体_GB2312" pitchFamily="49" charset="-122"/>
                <a:cs typeface="Times New Roman" panose="02020603050405020304" pitchFamily="18" charset="0"/>
              </a:rPr>
              <a:t>（</a:t>
            </a:r>
            <a:r>
              <a:rPr lang="en-US" altLang="zh-CN" sz="2000" dirty="0" smtClean="0">
                <a:latin typeface="楷体_GB2312" pitchFamily="49" charset="-122"/>
                <a:ea typeface="楷体_GB2312" pitchFamily="49" charset="-122"/>
                <a:cs typeface="Times New Roman" panose="02020603050405020304" pitchFamily="18" charset="0"/>
              </a:rPr>
              <a:t>3</a:t>
            </a:r>
            <a:r>
              <a:rPr lang="zh-CN" altLang="en-US" sz="2000" dirty="0" smtClean="0">
                <a:latin typeface="楷体_GB2312" pitchFamily="49" charset="-122"/>
                <a:ea typeface="楷体_GB2312" pitchFamily="49" charset="-122"/>
                <a:cs typeface="Times New Roman" panose="02020603050405020304" pitchFamily="18" charset="0"/>
              </a:rPr>
              <a:t>）</a:t>
            </a:r>
            <a:r>
              <a:rPr lang="zh-CN" altLang="en-US" sz="2000" u="sng" dirty="0" smtClean="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原材料</a:t>
            </a:r>
            <a:r>
              <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按生产工序分次投入，并在每道工序开始时一次投入，则</a:t>
            </a:r>
            <a:endPar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a:p>
            <a:pPr>
              <a:lnSpc>
                <a:spcPct val="150000"/>
              </a:lnSpc>
              <a:defRPr/>
            </a:pPr>
            <a:r>
              <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应根据各工序的材料消耗定额来计算投料程度。</a:t>
            </a:r>
            <a:endPar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p:txBody>
      </p:sp>
      <p:graphicFrame>
        <p:nvGraphicFramePr>
          <p:cNvPr id="3" name="Group 5"/>
          <p:cNvGraphicFramePr>
            <a:graphicFrameLocks noGrp="1"/>
          </p:cNvGraphicFramePr>
          <p:nvPr/>
        </p:nvGraphicFramePr>
        <p:xfrm>
          <a:off x="683801" y="3190546"/>
          <a:ext cx="6408737" cy="828675"/>
        </p:xfrm>
        <a:graphic>
          <a:graphicData uri="http://schemas.openxmlformats.org/drawingml/2006/table">
            <a:tbl>
              <a:tblPr/>
              <a:tblGrid>
                <a:gridCol w="2233612"/>
                <a:gridCol w="361950"/>
                <a:gridCol w="3813175"/>
              </a:tblGrid>
              <a:tr h="432131">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anose="02020603050405020304" pitchFamily="18" charset="0"/>
                          <a:ea typeface="楷体_GB2312" pitchFamily="49" charset="-122"/>
                          <a:cs typeface="Times New Roman" panose="02020603050405020304" pitchFamily="18" charset="0"/>
                        </a:rPr>
                        <a:t>某工序在产品</a:t>
                      </a:r>
                      <a:endParaRPr kumimoji="0" lang="zh-CN" altLang="en-US" sz="2000" b="1" i="0" u="none" strike="noStrike" cap="none" normalizeH="0" baseline="0" smtClean="0">
                        <a:ln>
                          <a:noFill/>
                        </a:ln>
                        <a:solidFill>
                          <a:schemeClr val="tx1"/>
                        </a:solidFill>
                        <a:effectLst/>
                        <a:latin typeface="Times New Roman" panose="02020603050405020304" pitchFamily="18" charset="0"/>
                        <a:ea typeface="楷体_GB2312" pitchFamily="49"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anose="02020603050405020304" pitchFamily="18" charset="0"/>
                          <a:ea typeface="楷体_GB2312" pitchFamily="49" charset="-122"/>
                          <a:cs typeface="Times New Roman" panose="02020603050405020304" pitchFamily="18" charset="0"/>
                        </a:rPr>
                        <a:t>投料程度</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cs typeface="Times New Roman" panose="02020603050405020304" pitchFamily="18" charset="0"/>
                      </a:endParaRPr>
                    </a:p>
                  </a:txBody>
                  <a:tcPr marT="45755" marB="45755" anchor="ctr" horzOverflow="overflow">
                    <a:lnL cap="flat">
                      <a:noFill/>
                    </a:lnL>
                    <a:lnR>
                      <a:noFill/>
                    </a:lnR>
                    <a:lnT cap="flat">
                      <a:noFill/>
                    </a:lnT>
                    <a:lnB cap="flat">
                      <a:noFill/>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anose="02020603050405020304" pitchFamily="18" charset="0"/>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cs typeface="Times New Roman" panose="02020603050405020304" pitchFamily="18" charset="0"/>
                      </a:endParaRPr>
                    </a:p>
                  </a:txBody>
                  <a:tcPr marT="45755" marB="45755" anchor="ctr" horzOverflow="overflow">
                    <a:lnL>
                      <a:noFill/>
                    </a:lnL>
                    <a:lnR>
                      <a:noFill/>
                    </a:lnR>
                    <a:lnT cap="flat">
                      <a:noFill/>
                    </a:lnT>
                    <a:lnB cap="flat">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anose="02020603050405020304" pitchFamily="18" charset="0"/>
                          <a:ea typeface="楷体_GB2312" pitchFamily="49" charset="-122"/>
                          <a:cs typeface="Times New Roman" panose="02020603050405020304" pitchFamily="18" charset="0"/>
                        </a:rPr>
                        <a:t>至该工序止投入材料的累计数</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cs typeface="Times New Roman" panose="02020603050405020304" pitchFamily="18" charset="0"/>
                      </a:endParaRPr>
                    </a:p>
                  </a:txBody>
                  <a:tcPr marT="45755" marB="45755" anchor="ctr" horzOverflow="overflow">
                    <a:lnL>
                      <a:noFill/>
                    </a:lnL>
                    <a:lnR cap="flat">
                      <a:noFill/>
                    </a:lnR>
                    <a:lnT cap="flat">
                      <a:noFill/>
                    </a:lnT>
                    <a:lnB w="12700" cap="flat" cmpd="sng" algn="ctr">
                      <a:solidFill>
                        <a:schemeClr val="tx1"/>
                      </a:solidFill>
                      <a:prstDash val="solid"/>
                      <a:round/>
                      <a:headEnd type="none" w="med" len="med"/>
                      <a:tailEnd type="none" w="med" len="med"/>
                    </a:lnB>
                    <a:lnTlToBr>
                      <a:noFill/>
                    </a:lnTlToBr>
                    <a:lnBlToTr>
                      <a:noFill/>
                    </a:lnBlToTr>
                    <a:noFill/>
                  </a:tcPr>
                </a:tc>
              </a:tr>
              <a:tr h="396544">
                <a:tc vMerge="1">
                  <a:tcPr/>
                </a:tc>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Times New Roman" panose="02020603050405020304" pitchFamily="18" charset="0"/>
                          <a:ea typeface="楷体_GB2312" pitchFamily="49" charset="-122"/>
                          <a:cs typeface="Times New Roman" panose="02020603050405020304" pitchFamily="18" charset="0"/>
                        </a:rPr>
                        <a:t>单位产品应投入材料费用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cs typeface="Times New Roman" panose="02020603050405020304" pitchFamily="18" charset="0"/>
                      </a:endParaRPr>
                    </a:p>
                  </a:txBody>
                  <a:tcPr marT="45755" marB="45755" anchor="ctr" horzOverflow="overflow">
                    <a:lnL>
                      <a:noFill/>
                    </a:lnL>
                    <a:lnR cap="flat">
                      <a:noFill/>
                    </a:lnR>
                    <a:lnT w="12700" cap="flat" cmpd="sng" algn="ctr">
                      <a:solidFill>
                        <a:schemeClr val="tx1"/>
                      </a:solidFill>
                      <a:prstDash val="solid"/>
                      <a:round/>
                      <a:headEnd type="none" w="med" len="med"/>
                      <a:tailEnd type="none" w="med" len="med"/>
                    </a:lnT>
                    <a:lnB cap="flat">
                      <a:noFill/>
                    </a:lnB>
                    <a:lnTlToBr>
                      <a:noFill/>
                    </a:lnTlToBr>
                    <a:lnBlToTr>
                      <a:noFill/>
                    </a:lnBlToTr>
                    <a:noFill/>
                  </a:tcPr>
                </a:tc>
              </a:tr>
            </a:tbl>
          </a:graphicData>
        </a:graphic>
      </p:graphicFrame>
      <p:grpSp>
        <p:nvGrpSpPr>
          <p:cNvPr id="4" name="Group 32"/>
          <p:cNvGrpSpPr/>
          <p:nvPr/>
        </p:nvGrpSpPr>
        <p:grpSpPr bwMode="auto">
          <a:xfrm>
            <a:off x="2412588" y="4270046"/>
            <a:ext cx="6192838" cy="1189037"/>
            <a:chOff x="1701" y="2296"/>
            <a:chExt cx="3901" cy="749"/>
          </a:xfrm>
        </p:grpSpPr>
        <p:sp>
          <p:nvSpPr>
            <p:cNvPr id="5" name="Text Box 22"/>
            <p:cNvSpPr txBox="1">
              <a:spLocks noChangeArrowheads="1"/>
            </p:cNvSpPr>
            <p:nvPr/>
          </p:nvSpPr>
          <p:spPr bwMode="auto">
            <a:xfrm flipV="1">
              <a:off x="1701" y="2659"/>
              <a:ext cx="318"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t>＝</a:t>
              </a:r>
              <a:endParaRPr lang="zh-CN" altLang="en-US" sz="2000"/>
            </a:p>
          </p:txBody>
        </p:sp>
        <p:sp>
          <p:nvSpPr>
            <p:cNvPr id="6" name="Text Box 23"/>
            <p:cNvSpPr txBox="1">
              <a:spLocks noChangeArrowheads="1"/>
            </p:cNvSpPr>
            <p:nvPr/>
          </p:nvSpPr>
          <p:spPr bwMode="auto">
            <a:xfrm>
              <a:off x="2245" y="2296"/>
              <a:ext cx="127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49" charset="-122"/>
                </a:rPr>
                <a:t>前面各工序累计材料消耗定额</a:t>
              </a:r>
              <a:endParaRPr lang="zh-CN" altLang="en-US" sz="2000">
                <a:ea typeface="楷体_GB2312" pitchFamily="49" charset="-122"/>
              </a:endParaRPr>
            </a:p>
          </p:txBody>
        </p:sp>
        <p:sp>
          <p:nvSpPr>
            <p:cNvPr id="7" name="Text Box 24"/>
            <p:cNvSpPr txBox="1">
              <a:spLocks noChangeArrowheads="1"/>
            </p:cNvSpPr>
            <p:nvPr/>
          </p:nvSpPr>
          <p:spPr bwMode="auto">
            <a:xfrm>
              <a:off x="3878" y="2296"/>
              <a:ext cx="99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49" charset="-122"/>
                </a:rPr>
                <a:t>本工序材料消耗定额</a:t>
              </a:r>
              <a:endParaRPr lang="zh-CN" altLang="en-US" sz="2000">
                <a:ea typeface="楷体_GB2312" pitchFamily="49" charset="-122"/>
              </a:endParaRPr>
            </a:p>
          </p:txBody>
        </p:sp>
        <p:sp>
          <p:nvSpPr>
            <p:cNvPr id="8" name="Text Box 25"/>
            <p:cNvSpPr txBox="1">
              <a:spLocks noChangeArrowheads="1"/>
            </p:cNvSpPr>
            <p:nvPr/>
          </p:nvSpPr>
          <p:spPr bwMode="auto">
            <a:xfrm>
              <a:off x="2699" y="2795"/>
              <a:ext cx="18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49" charset="-122"/>
                </a:rPr>
                <a:t>单位产品材料消耗定额</a:t>
              </a:r>
              <a:endParaRPr lang="zh-CN" altLang="en-US" sz="2000">
                <a:ea typeface="楷体_GB2312" pitchFamily="49" charset="-122"/>
              </a:endParaRPr>
            </a:p>
          </p:txBody>
        </p:sp>
        <p:sp>
          <p:nvSpPr>
            <p:cNvPr id="9" name="Text Box 26"/>
            <p:cNvSpPr txBox="1">
              <a:spLocks noChangeArrowheads="1"/>
            </p:cNvSpPr>
            <p:nvPr/>
          </p:nvSpPr>
          <p:spPr bwMode="auto">
            <a:xfrm>
              <a:off x="3515" y="2387"/>
              <a:ext cx="27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t>＋</a:t>
              </a:r>
              <a:endParaRPr lang="zh-CN" altLang="en-US" sz="2000"/>
            </a:p>
          </p:txBody>
        </p:sp>
        <p:sp>
          <p:nvSpPr>
            <p:cNvPr id="10" name="Line 27"/>
            <p:cNvSpPr>
              <a:spLocks noChangeShapeType="1"/>
            </p:cNvSpPr>
            <p:nvPr/>
          </p:nvSpPr>
          <p:spPr bwMode="auto">
            <a:xfrm>
              <a:off x="2109" y="2750"/>
              <a:ext cx="2721"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sz="2000"/>
            </a:p>
          </p:txBody>
        </p:sp>
        <p:sp>
          <p:nvSpPr>
            <p:cNvPr id="11" name="Text Box 28"/>
            <p:cNvSpPr txBox="1">
              <a:spLocks noChangeArrowheads="1"/>
            </p:cNvSpPr>
            <p:nvPr/>
          </p:nvSpPr>
          <p:spPr bwMode="auto">
            <a:xfrm>
              <a:off x="4830" y="2614"/>
              <a:ext cx="272"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a:t>×</a:t>
              </a:r>
              <a:endParaRPr lang="en-US" altLang="zh-CN" sz="2000"/>
            </a:p>
          </p:txBody>
        </p:sp>
        <p:sp>
          <p:nvSpPr>
            <p:cNvPr id="12" name="Text Box 29"/>
            <p:cNvSpPr txBox="1">
              <a:spLocks noChangeArrowheads="1"/>
            </p:cNvSpPr>
            <p:nvPr/>
          </p:nvSpPr>
          <p:spPr bwMode="auto">
            <a:xfrm>
              <a:off x="5057" y="2614"/>
              <a:ext cx="545" cy="2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a:t>100%</a:t>
              </a:r>
              <a:endParaRPr lang="en-US" altLang="zh-CN" sz="2000"/>
            </a:p>
          </p:txBody>
        </p:sp>
      </p:grpSp>
      <p:sp>
        <p:nvSpPr>
          <p:cNvPr id="13" name="Text Box 30"/>
          <p:cNvSpPr txBox="1">
            <a:spLocks noChangeArrowheads="1"/>
          </p:cNvSpPr>
          <p:nvPr/>
        </p:nvSpPr>
        <p:spPr bwMode="auto">
          <a:xfrm>
            <a:off x="6945103" y="3751262"/>
            <a:ext cx="4318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a:t>×</a:t>
            </a:r>
            <a:endParaRPr lang="en-US" altLang="zh-CN" b="1"/>
          </a:p>
        </p:txBody>
      </p:sp>
      <p:sp>
        <p:nvSpPr>
          <p:cNvPr id="14" name="Text Box 31"/>
          <p:cNvSpPr txBox="1">
            <a:spLocks noChangeArrowheads="1"/>
          </p:cNvSpPr>
          <p:nvPr/>
        </p:nvSpPr>
        <p:spPr bwMode="auto">
          <a:xfrm>
            <a:off x="7305466" y="3751262"/>
            <a:ext cx="865187"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t>100%</a:t>
            </a:r>
            <a:endParaRPr lang="en-US" altLang="zh-CN"/>
          </a:p>
        </p:txBody>
      </p:sp>
      <p:sp>
        <p:nvSpPr>
          <p:cNvPr id="15"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16"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par>
                          <p:cTn id="12" fill="hold">
                            <p:stCondLst>
                              <p:cond delay="0"/>
                            </p:stCondLst>
                            <p:childTnLst>
                              <p:par>
                                <p:cTn id="13" presetID="22" presetClass="entr" presetSubtype="8" fill="hold" grpId="0" nodeType="afterEffect">
                                  <p:stCondLst>
                                    <p:cond delay="0"/>
                                  </p:stCondLst>
                                  <p:childTnLst>
                                    <p:set>
                                      <p:cBhvr>
                                        <p:cTn id="14" dur="1" fill="hold">
                                          <p:stCondLst>
                                            <p:cond delay="0"/>
                                          </p:stCondLst>
                                        </p:cTn>
                                        <p:tgtEl>
                                          <p:spTgt spid="13"/>
                                        </p:tgtEl>
                                        <p:attrNameLst>
                                          <p:attrName>style.visibility</p:attrName>
                                        </p:attrNameLst>
                                      </p:cBhvr>
                                      <p:to>
                                        <p:strVal val="visible"/>
                                      </p:to>
                                    </p:set>
                                    <p:animEffect transition="in" filter="wipe(left)">
                                      <p:cBhvr>
                                        <p:cTn id="15" dur="500"/>
                                        <p:tgtEl>
                                          <p:spTgt spid="13"/>
                                        </p:tgtEl>
                                      </p:cBhvr>
                                    </p:animEffect>
                                  </p:childTnLst>
                                </p:cTn>
                              </p:par>
                            </p:childTnLst>
                          </p:cTn>
                        </p:par>
                        <p:par>
                          <p:cTn id="16" fill="hold">
                            <p:stCondLst>
                              <p:cond delay="500"/>
                            </p:stCondLst>
                            <p:childTnLst>
                              <p:par>
                                <p:cTn id="17" presetID="22" presetClass="entr" presetSubtype="8" fill="hold" grpId="0" nodeType="afterEffect">
                                  <p:stCondLst>
                                    <p:cond delay="0"/>
                                  </p:stCondLst>
                                  <p:childTnLst>
                                    <p:set>
                                      <p:cBhvr>
                                        <p:cTn id="18" dur="1" fill="hold">
                                          <p:stCondLst>
                                            <p:cond delay="0"/>
                                          </p:stCondLst>
                                        </p:cTn>
                                        <p:tgtEl>
                                          <p:spTgt spid="14"/>
                                        </p:tgtEl>
                                        <p:attrNameLst>
                                          <p:attrName>style.visibility</p:attrName>
                                        </p:attrNameLst>
                                      </p:cBhvr>
                                      <p:to>
                                        <p:strVal val="visible"/>
                                      </p:to>
                                    </p:set>
                                    <p:animEffect transition="in" filter="wipe(left)">
                                      <p:cBhvr>
                                        <p:cTn id="19" dur="500"/>
                                        <p:tgtEl>
                                          <p:spTgt spid="14"/>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wipe(left)">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3" grpId="0"/>
      <p:bldP spid="1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78727" y="3140968"/>
            <a:ext cx="7560840" cy="2800126"/>
          </a:xfrm>
          <a:prstGeom prst="rect">
            <a:avLst/>
          </a:prstGeom>
        </p:spPr>
        <p:txBody>
          <a:bodyPr wrap="square">
            <a:spAutoFit/>
          </a:bodyPr>
          <a:lstStyle/>
          <a:p>
            <a:pPr>
              <a:lnSpc>
                <a:spcPct val="150000"/>
              </a:lnSpc>
            </a:pPr>
            <a:r>
              <a:rPr lang="en-US" altLang="zh-CN" sz="2000" dirty="0" smtClean="0"/>
              <a:t>【</a:t>
            </a:r>
            <a:r>
              <a:rPr lang="zh-CN" altLang="en-US" sz="2000" dirty="0" smtClean="0"/>
              <a:t>例</a:t>
            </a:r>
            <a:r>
              <a:rPr lang="en-US" altLang="zh-CN" sz="2000" dirty="0" smtClean="0"/>
              <a:t>】</a:t>
            </a:r>
            <a:r>
              <a:rPr lang="zh-CN" altLang="en-US" sz="2000" dirty="0"/>
              <a:t>某</a:t>
            </a:r>
            <a:r>
              <a:rPr lang="zh-CN" altLang="en-US" sz="2000" dirty="0" smtClean="0"/>
              <a:t>公司</a:t>
            </a:r>
            <a:r>
              <a:rPr lang="en-US" altLang="zh-CN" sz="2000" dirty="0" smtClean="0"/>
              <a:t>A</a:t>
            </a:r>
            <a:r>
              <a:rPr lang="zh-CN" altLang="en-US" sz="2000" dirty="0" smtClean="0"/>
              <a:t>产品</a:t>
            </a:r>
            <a:r>
              <a:rPr lang="zh-CN" altLang="en-US" sz="2000" dirty="0"/>
              <a:t>单位材料消耗定额</a:t>
            </a:r>
            <a:r>
              <a:rPr lang="en-US" altLang="zh-CN" sz="2000" dirty="0" smtClean="0"/>
              <a:t>40</a:t>
            </a:r>
            <a:r>
              <a:rPr lang="zh-CN" altLang="en-US" sz="2000" dirty="0" smtClean="0"/>
              <a:t>千克</a:t>
            </a:r>
            <a:r>
              <a:rPr lang="zh-CN" altLang="en-US" sz="2000" dirty="0"/>
              <a:t>，经两道工序制成。各工序材料定额为：第一道工序</a:t>
            </a:r>
            <a:r>
              <a:rPr lang="en-US" altLang="zh-CN" sz="2000" dirty="0" smtClean="0"/>
              <a:t>15</a:t>
            </a:r>
            <a:r>
              <a:rPr lang="zh-CN" altLang="en-US" sz="2000" dirty="0" smtClean="0"/>
              <a:t>千克</a:t>
            </a:r>
            <a:r>
              <a:rPr lang="zh-CN" altLang="en-US" sz="2000" dirty="0"/>
              <a:t>，第二道工序</a:t>
            </a:r>
            <a:r>
              <a:rPr lang="en-US" altLang="zh-CN" sz="2000" dirty="0" smtClean="0"/>
              <a:t>25</a:t>
            </a:r>
            <a:r>
              <a:rPr lang="zh-CN" altLang="en-US" sz="2000" dirty="0" smtClean="0"/>
              <a:t>千克</a:t>
            </a:r>
            <a:r>
              <a:rPr lang="zh-CN" altLang="en-US" sz="2000" dirty="0"/>
              <a:t>，材料在每工序开始时一次投入</a:t>
            </a:r>
            <a:r>
              <a:rPr lang="zh-CN" altLang="en-US" sz="2000" dirty="0" smtClean="0"/>
              <a:t>。</a:t>
            </a:r>
            <a:endParaRPr lang="en-US" altLang="zh-CN" sz="2000" dirty="0" smtClean="0"/>
          </a:p>
          <a:p>
            <a:pPr>
              <a:lnSpc>
                <a:spcPct val="150000"/>
              </a:lnSpc>
            </a:pPr>
            <a:r>
              <a:rPr lang="zh-CN" altLang="en-US" sz="2000" dirty="0" smtClean="0"/>
              <a:t>则</a:t>
            </a:r>
            <a:r>
              <a:rPr lang="zh-CN" altLang="en-US" sz="2000" dirty="0"/>
              <a:t>在产品完工</a:t>
            </a:r>
            <a:r>
              <a:rPr lang="zh-CN" altLang="en-US" sz="2000" dirty="0" smtClean="0"/>
              <a:t>程度</a:t>
            </a:r>
            <a:r>
              <a:rPr lang="zh-CN" altLang="en-US" sz="2000" dirty="0"/>
              <a:t>为</a:t>
            </a:r>
            <a:r>
              <a:rPr lang="zh-CN" altLang="en-US" sz="2000" dirty="0" smtClean="0"/>
              <a:t>：</a:t>
            </a:r>
            <a:r>
              <a:rPr lang="zh-CN" altLang="en-US" sz="2000" dirty="0"/>
              <a:t> </a:t>
            </a:r>
            <a:br>
              <a:rPr lang="zh-CN" altLang="en-US" sz="2000" dirty="0"/>
            </a:br>
            <a:r>
              <a:rPr lang="zh-CN" altLang="en-US" sz="2000" dirty="0"/>
              <a:t>第一道工序：</a:t>
            </a:r>
            <a:r>
              <a:rPr lang="en-US" altLang="zh-CN" sz="2000" dirty="0" smtClean="0"/>
              <a:t>15÷40×100</a:t>
            </a:r>
            <a:r>
              <a:rPr lang="en-US" altLang="zh-CN" sz="2000" dirty="0"/>
              <a:t>%=37.5%</a:t>
            </a:r>
            <a:br>
              <a:rPr lang="zh-CN" altLang="en-US" sz="2000" dirty="0"/>
            </a:br>
            <a:r>
              <a:rPr lang="zh-CN" altLang="en-US" sz="2000" dirty="0"/>
              <a:t>第二道工序：（</a:t>
            </a:r>
            <a:r>
              <a:rPr lang="en-US" altLang="zh-CN" sz="2000" dirty="0" smtClean="0"/>
              <a:t>15+25</a:t>
            </a:r>
            <a:r>
              <a:rPr lang="zh-CN" altLang="en-US" sz="2000" dirty="0" smtClean="0"/>
              <a:t>）</a:t>
            </a:r>
            <a:r>
              <a:rPr lang="en-US" altLang="zh-CN" sz="2000" dirty="0"/>
              <a:t>÷</a:t>
            </a:r>
            <a:r>
              <a:rPr lang="en-US" altLang="zh-CN" sz="2000" dirty="0" smtClean="0"/>
              <a:t>40×100</a:t>
            </a:r>
            <a:r>
              <a:rPr lang="en-US" altLang="zh-CN" sz="2000" dirty="0"/>
              <a:t>%=100%</a:t>
            </a:r>
            <a:endParaRPr lang="zh-CN" altLang="en-US" sz="2000" dirty="0"/>
          </a:p>
        </p:txBody>
      </p:sp>
      <p:sp>
        <p:nvSpPr>
          <p:cNvPr id="3"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
        <p:nvSpPr>
          <p:cNvPr id="5" name="Rectangle 4"/>
          <p:cNvSpPr>
            <a:spLocks noChangeArrowheads="1"/>
          </p:cNvSpPr>
          <p:nvPr/>
        </p:nvSpPr>
        <p:spPr bwMode="auto">
          <a:xfrm>
            <a:off x="396463" y="1961989"/>
            <a:ext cx="8186857"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150000"/>
              </a:lnSpc>
              <a:defRPr/>
            </a:pPr>
            <a:r>
              <a:rPr lang="en-US" altLang="zh-CN" sz="2000" dirty="0">
                <a:latin typeface="楷体_GB2312" pitchFamily="49" charset="-122"/>
                <a:ea typeface="楷体_GB2312" pitchFamily="49" charset="-122"/>
                <a:cs typeface="Times New Roman" panose="02020603050405020304" pitchFamily="18" charset="0"/>
              </a:rPr>
              <a:t> </a:t>
            </a:r>
            <a:r>
              <a:rPr lang="zh-CN" altLang="en-US" sz="2000" dirty="0" smtClean="0">
                <a:latin typeface="楷体_GB2312" pitchFamily="49" charset="-122"/>
                <a:ea typeface="楷体_GB2312" pitchFamily="49" charset="-122"/>
                <a:cs typeface="Times New Roman" panose="02020603050405020304" pitchFamily="18" charset="0"/>
              </a:rPr>
              <a:t>（</a:t>
            </a:r>
            <a:r>
              <a:rPr lang="en-US" altLang="zh-CN" sz="2000" dirty="0" smtClean="0">
                <a:latin typeface="楷体_GB2312" pitchFamily="49" charset="-122"/>
                <a:ea typeface="楷体_GB2312" pitchFamily="49" charset="-122"/>
                <a:cs typeface="Times New Roman" panose="02020603050405020304" pitchFamily="18" charset="0"/>
              </a:rPr>
              <a:t>3</a:t>
            </a:r>
            <a:r>
              <a:rPr lang="zh-CN" altLang="en-US" sz="2000" dirty="0" smtClean="0">
                <a:latin typeface="楷体_GB2312" pitchFamily="49" charset="-122"/>
                <a:ea typeface="楷体_GB2312" pitchFamily="49" charset="-122"/>
                <a:cs typeface="Times New Roman" panose="02020603050405020304" pitchFamily="18" charset="0"/>
              </a:rPr>
              <a:t>）</a:t>
            </a:r>
            <a:r>
              <a:rPr lang="zh-CN" altLang="en-US" sz="2000" u="sng" dirty="0" smtClean="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原材料</a:t>
            </a:r>
            <a:r>
              <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按生产工序分次投入，并在每道工序开始时一次投入，则</a:t>
            </a:r>
            <a:endPar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a:p>
            <a:pPr>
              <a:lnSpc>
                <a:spcPct val="150000"/>
              </a:lnSpc>
              <a:defRPr/>
            </a:pPr>
            <a:r>
              <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应根据各工序的材料消耗定额来计算投料程度。</a:t>
            </a:r>
            <a:endParaRPr lang="zh-CN" altLang="en-US" sz="2000"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971550" y="2132856"/>
            <a:ext cx="698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dirty="0"/>
              <a:t>【</a:t>
            </a:r>
            <a:r>
              <a:rPr lang="zh-CN" altLang="en-US" b="1" dirty="0"/>
              <a:t>例</a:t>
            </a:r>
            <a:r>
              <a:rPr lang="en-US" altLang="zh-CN" b="1" dirty="0"/>
              <a:t>】</a:t>
            </a:r>
            <a:r>
              <a:rPr lang="zh-CN" altLang="en-US" b="1" dirty="0"/>
              <a:t>某公司生产丙产品经过</a:t>
            </a:r>
            <a:r>
              <a:rPr lang="en-US" altLang="zh-CN" b="1" dirty="0"/>
              <a:t>3</a:t>
            </a:r>
            <a:r>
              <a:rPr lang="zh-CN" altLang="en-US" b="1" dirty="0"/>
              <a:t>道工序加工完成，原材料分</a:t>
            </a:r>
            <a:r>
              <a:rPr lang="en-US" altLang="zh-CN" b="1" dirty="0"/>
              <a:t>3</a:t>
            </a:r>
            <a:r>
              <a:rPr lang="zh-CN" altLang="en-US" b="1" dirty="0"/>
              <a:t>道工序</a:t>
            </a:r>
            <a:r>
              <a:rPr lang="zh-CN" altLang="en-US" b="1" u="sng" dirty="0">
                <a:solidFill>
                  <a:schemeClr val="accent2"/>
                </a:solidFill>
              </a:rPr>
              <a:t>在每道工序开始时一次投入</a:t>
            </a:r>
            <a:r>
              <a:rPr lang="zh-CN" altLang="en-US" b="1" dirty="0"/>
              <a:t>。月末在产品数量及原材料消耗定额为：</a:t>
            </a:r>
            <a:endParaRPr lang="zh-CN" altLang="en-US" b="1" dirty="0"/>
          </a:p>
        </p:txBody>
      </p:sp>
      <p:graphicFrame>
        <p:nvGraphicFramePr>
          <p:cNvPr id="3" name="Group 42"/>
          <p:cNvGraphicFramePr>
            <a:graphicFrameLocks noGrp="1"/>
          </p:cNvGraphicFramePr>
          <p:nvPr/>
        </p:nvGraphicFramePr>
        <p:xfrm>
          <a:off x="900112" y="3212356"/>
          <a:ext cx="7272338" cy="1981200"/>
        </p:xfrm>
        <a:graphic>
          <a:graphicData uri="http://schemas.openxmlformats.org/drawingml/2006/table">
            <a:tbl>
              <a:tblPr/>
              <a:tblGrid>
                <a:gridCol w="1223963"/>
                <a:gridCol w="2735262"/>
                <a:gridCol w="3313113"/>
              </a:tblGrid>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工序</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月末在产品数量</a:t>
                      </a: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单位产品材料消耗定额</a:t>
                      </a: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/KG</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70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120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80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3</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合计</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360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250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43"/>
          <p:cNvSpPr>
            <a:spLocks noChangeArrowheads="1"/>
          </p:cNvSpPr>
          <p:nvPr/>
        </p:nvSpPr>
        <p:spPr bwMode="auto">
          <a:xfrm>
            <a:off x="539750" y="5517406"/>
            <a:ext cx="77057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b="1"/>
              <a:t>要求：计算各工序在产品的投料程度及月末在产品分配直接材料成本项目的约当产量。</a:t>
            </a:r>
            <a:endParaRPr lang="zh-CN" altLang="en-US" b="1"/>
          </a:p>
        </p:txBody>
      </p:sp>
      <p:sp>
        <p:nvSpPr>
          <p:cNvPr id="5"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6"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7"/>
          <p:cNvSpPr>
            <a:spLocks noChangeArrowheads="1"/>
          </p:cNvSpPr>
          <p:nvPr/>
        </p:nvSpPr>
        <p:spPr bwMode="auto">
          <a:xfrm>
            <a:off x="900113" y="476250"/>
            <a:ext cx="7505700"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40000"/>
              </a:lnSpc>
            </a:pPr>
            <a:r>
              <a:rPr lang="zh-CN" altLang="en-US" sz="2000" b="1" dirty="0">
                <a:latin typeface="楷体_GB2312" pitchFamily="49" charset="-122"/>
                <a:ea typeface="楷体_GB2312" pitchFamily="49" charset="-122"/>
                <a:cs typeface="Times New Roman" panose="02020603050405020304" pitchFamily="18" charset="0"/>
              </a:rPr>
              <a:t>第一工序在产品投料程度＝</a:t>
            </a:r>
            <a:r>
              <a:rPr lang="en-US" altLang="zh-CN" sz="2000" b="1" dirty="0">
                <a:latin typeface="楷体_GB2312" pitchFamily="49" charset="-122"/>
                <a:ea typeface="楷体_GB2312" pitchFamily="49" charset="-122"/>
                <a:cs typeface="Times New Roman" panose="02020603050405020304" pitchFamily="18" charset="0"/>
              </a:rPr>
              <a:t>70÷250×100%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28%</a:t>
            </a:r>
            <a:endParaRPr lang="en-US" altLang="zh-CN" sz="2000" b="1" dirty="0">
              <a:latin typeface="楷体_GB2312" pitchFamily="49" charset="-122"/>
              <a:ea typeface="楷体_GB2312" pitchFamily="49" charset="-122"/>
              <a:cs typeface="Times New Roman" panose="02020603050405020304" pitchFamily="18" charset="0"/>
            </a:endParaRPr>
          </a:p>
          <a:p>
            <a:pPr>
              <a:lnSpc>
                <a:spcPct val="140000"/>
              </a:lnSpc>
            </a:pPr>
            <a:r>
              <a:rPr lang="zh-CN" altLang="en-US" sz="2000" b="1" dirty="0">
                <a:latin typeface="楷体_GB2312" pitchFamily="49" charset="-122"/>
                <a:ea typeface="楷体_GB2312" pitchFamily="49" charset="-122"/>
                <a:cs typeface="Times New Roman" panose="02020603050405020304" pitchFamily="18" charset="0"/>
              </a:rPr>
              <a:t>第二工序在产品投料程度＝（</a:t>
            </a:r>
            <a:r>
              <a:rPr lang="en-US" altLang="zh-CN" sz="2000" b="1" dirty="0">
                <a:latin typeface="楷体_GB2312" pitchFamily="49" charset="-122"/>
                <a:ea typeface="楷体_GB2312" pitchFamily="49" charset="-122"/>
                <a:cs typeface="Times New Roman" panose="02020603050405020304" pitchFamily="18" charset="0"/>
              </a:rPr>
              <a:t>70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80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÷250×100%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60%</a:t>
            </a:r>
            <a:endParaRPr lang="en-US" altLang="zh-CN" sz="2000" b="1" dirty="0">
              <a:latin typeface="楷体_GB2312" pitchFamily="49" charset="-122"/>
              <a:ea typeface="楷体_GB2312" pitchFamily="49" charset="-122"/>
              <a:cs typeface="Times New Roman" panose="02020603050405020304" pitchFamily="18" charset="0"/>
            </a:endParaRPr>
          </a:p>
          <a:p>
            <a:pPr>
              <a:lnSpc>
                <a:spcPct val="140000"/>
              </a:lnSpc>
            </a:pPr>
            <a:r>
              <a:rPr lang="zh-CN" altLang="en-US" sz="2000" b="1" dirty="0">
                <a:latin typeface="楷体_GB2312" pitchFamily="49" charset="-122"/>
                <a:ea typeface="楷体_GB2312" pitchFamily="49" charset="-122"/>
                <a:cs typeface="Times New Roman" panose="02020603050405020304" pitchFamily="18" charset="0"/>
              </a:rPr>
              <a:t>第三工序在产品投料程度＝（</a:t>
            </a:r>
            <a:r>
              <a:rPr lang="en-US" altLang="zh-CN" sz="2000" b="1" dirty="0">
                <a:latin typeface="楷体_GB2312" pitchFamily="49" charset="-122"/>
                <a:ea typeface="楷体_GB2312" pitchFamily="49" charset="-122"/>
                <a:cs typeface="Times New Roman" panose="02020603050405020304" pitchFamily="18" charset="0"/>
              </a:rPr>
              <a:t>70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80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100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÷250×100%</a:t>
            </a:r>
            <a:r>
              <a:rPr lang="zh-CN" altLang="en-US" sz="2000" b="1" dirty="0">
                <a:latin typeface="楷体_GB2312" pitchFamily="49" charset="-122"/>
                <a:ea typeface="楷体_GB2312" pitchFamily="49" charset="-122"/>
                <a:cs typeface="Times New Roman" panose="02020603050405020304" pitchFamily="18" charset="0"/>
              </a:rPr>
              <a:t>＝</a:t>
            </a:r>
            <a:r>
              <a:rPr lang="en-US" altLang="zh-CN" sz="2000" b="1" dirty="0">
                <a:latin typeface="楷体_GB2312" pitchFamily="49" charset="-122"/>
                <a:ea typeface="楷体_GB2312" pitchFamily="49" charset="-122"/>
                <a:cs typeface="Times New Roman" panose="02020603050405020304" pitchFamily="18" charset="0"/>
              </a:rPr>
              <a:t>100%</a:t>
            </a:r>
            <a:endParaRPr lang="en-US" altLang="zh-CN" sz="2000" b="1" dirty="0">
              <a:latin typeface="楷体_GB2312" pitchFamily="49" charset="-122"/>
              <a:ea typeface="楷体_GB2312" pitchFamily="49" charset="-122"/>
              <a:cs typeface="Times New Roman" panose="02020603050405020304" pitchFamily="18" charset="0"/>
            </a:endParaRPr>
          </a:p>
        </p:txBody>
      </p:sp>
      <p:sp>
        <p:nvSpPr>
          <p:cNvPr id="3" name="Rectangle 10"/>
          <p:cNvSpPr>
            <a:spLocks noChangeArrowheads="1"/>
          </p:cNvSpPr>
          <p:nvPr/>
        </p:nvSpPr>
        <p:spPr bwMode="auto">
          <a:xfrm>
            <a:off x="971550" y="1916113"/>
            <a:ext cx="6454775"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lnSpc>
                <a:spcPct val="140000"/>
              </a:lnSpc>
            </a:pPr>
            <a:r>
              <a:rPr lang="zh-CN" altLang="en-US" sz="2000" b="1">
                <a:latin typeface="楷体_GB2312" pitchFamily="49" charset="-122"/>
                <a:ea typeface="楷体_GB2312" pitchFamily="49" charset="-122"/>
                <a:cs typeface="Times New Roman" panose="02020603050405020304" pitchFamily="18" charset="0"/>
              </a:rPr>
              <a:t>第一工序月末在产品约当产量＝</a:t>
            </a:r>
            <a:r>
              <a:rPr lang="en-US" altLang="zh-CN" sz="2000" b="1">
                <a:latin typeface="楷体_GB2312" pitchFamily="49" charset="-122"/>
                <a:ea typeface="楷体_GB2312" pitchFamily="49" charset="-122"/>
                <a:cs typeface="Times New Roman" panose="02020603050405020304" pitchFamily="18" charset="0"/>
              </a:rPr>
              <a:t>100×28%</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28</a:t>
            </a:r>
            <a:r>
              <a:rPr lang="zh-CN" altLang="en-US" sz="2000" b="1">
                <a:latin typeface="楷体_GB2312" pitchFamily="49" charset="-122"/>
                <a:ea typeface="楷体_GB2312" pitchFamily="49" charset="-122"/>
                <a:cs typeface="Times New Roman" panose="02020603050405020304" pitchFamily="18" charset="0"/>
              </a:rPr>
              <a:t>（件）</a:t>
            </a:r>
            <a:endParaRPr lang="zh-CN" altLang="en-US" sz="2000" b="1">
              <a:latin typeface="楷体_GB2312" pitchFamily="49" charset="-122"/>
              <a:ea typeface="楷体_GB2312" pitchFamily="49" charset="-122"/>
              <a:cs typeface="Times New Roman" panose="02020603050405020304" pitchFamily="18" charset="0"/>
            </a:endParaRPr>
          </a:p>
          <a:p>
            <a:pPr eaLnBrk="0" hangingPunct="0">
              <a:lnSpc>
                <a:spcPct val="140000"/>
              </a:lnSpc>
            </a:pPr>
            <a:r>
              <a:rPr lang="zh-CN" altLang="en-US" sz="2000" b="1">
                <a:latin typeface="楷体_GB2312" pitchFamily="49" charset="-122"/>
                <a:ea typeface="楷体_GB2312" pitchFamily="49" charset="-122"/>
                <a:cs typeface="Times New Roman" panose="02020603050405020304" pitchFamily="18" charset="0"/>
              </a:rPr>
              <a:t>第二工序月末在产品约当产量＝</a:t>
            </a:r>
            <a:r>
              <a:rPr lang="en-US" altLang="zh-CN" sz="2000" b="1">
                <a:latin typeface="楷体_GB2312" pitchFamily="49" charset="-122"/>
                <a:ea typeface="楷体_GB2312" pitchFamily="49" charset="-122"/>
                <a:cs typeface="Times New Roman" panose="02020603050405020304" pitchFamily="18" charset="0"/>
              </a:rPr>
              <a:t>120×60%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72</a:t>
            </a:r>
            <a:r>
              <a:rPr lang="zh-CN" altLang="en-US" sz="2000" b="1">
                <a:latin typeface="楷体_GB2312" pitchFamily="49" charset="-122"/>
                <a:ea typeface="楷体_GB2312" pitchFamily="49" charset="-122"/>
                <a:cs typeface="Times New Roman" panose="02020603050405020304" pitchFamily="18" charset="0"/>
              </a:rPr>
              <a:t>（件）</a:t>
            </a:r>
            <a:endParaRPr lang="zh-CN" altLang="en-US" sz="2000" b="1">
              <a:latin typeface="楷体_GB2312" pitchFamily="49" charset="-122"/>
              <a:ea typeface="楷体_GB2312" pitchFamily="49" charset="-122"/>
              <a:cs typeface="Times New Roman" panose="02020603050405020304" pitchFamily="18" charset="0"/>
            </a:endParaRPr>
          </a:p>
          <a:p>
            <a:pPr eaLnBrk="0" hangingPunct="0">
              <a:lnSpc>
                <a:spcPct val="140000"/>
              </a:lnSpc>
            </a:pPr>
            <a:r>
              <a:rPr lang="zh-CN" altLang="en-US" sz="2000" b="1">
                <a:latin typeface="楷体_GB2312" pitchFamily="49" charset="-122"/>
                <a:ea typeface="楷体_GB2312" pitchFamily="49" charset="-122"/>
                <a:cs typeface="Times New Roman" panose="02020603050405020304" pitchFamily="18" charset="0"/>
              </a:rPr>
              <a:t>第三工序月末在产品约当产量＝</a:t>
            </a:r>
            <a:r>
              <a:rPr lang="en-US" altLang="zh-CN" sz="2000" b="1">
                <a:latin typeface="楷体_GB2312" pitchFamily="49" charset="-122"/>
                <a:ea typeface="楷体_GB2312" pitchFamily="49" charset="-122"/>
                <a:cs typeface="Times New Roman" panose="02020603050405020304" pitchFamily="18" charset="0"/>
              </a:rPr>
              <a:t>140×100%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140</a:t>
            </a:r>
            <a:r>
              <a:rPr lang="zh-CN" altLang="en-US" sz="2000" b="1">
                <a:latin typeface="楷体_GB2312" pitchFamily="49" charset="-122"/>
                <a:ea typeface="楷体_GB2312" pitchFamily="49" charset="-122"/>
                <a:cs typeface="Times New Roman" panose="02020603050405020304" pitchFamily="18" charset="0"/>
              </a:rPr>
              <a:t>（件） </a:t>
            </a:r>
            <a:endParaRPr lang="zh-CN" altLang="en-US" sz="2000" b="1">
              <a:latin typeface="楷体_GB2312" pitchFamily="49" charset="-122"/>
              <a:ea typeface="楷体_GB2312" pitchFamily="49" charset="-122"/>
              <a:cs typeface="Times New Roman" panose="02020603050405020304" pitchFamily="18" charset="0"/>
            </a:endParaRPr>
          </a:p>
        </p:txBody>
      </p:sp>
      <p:graphicFrame>
        <p:nvGraphicFramePr>
          <p:cNvPr id="4" name="Group 177"/>
          <p:cNvGraphicFramePr>
            <a:graphicFrameLocks noGrp="1"/>
          </p:cNvGraphicFramePr>
          <p:nvPr/>
        </p:nvGraphicFramePr>
        <p:xfrm>
          <a:off x="250825" y="3933825"/>
          <a:ext cx="8496300" cy="2592389"/>
        </p:xfrm>
        <a:graphic>
          <a:graphicData uri="http://schemas.openxmlformats.org/drawingml/2006/table">
            <a:tbl>
              <a:tblPr/>
              <a:tblGrid>
                <a:gridCol w="1133475"/>
                <a:gridCol w="1698625"/>
                <a:gridCol w="1698625"/>
                <a:gridCol w="2078038"/>
                <a:gridCol w="1887537"/>
              </a:tblGrid>
              <a:tr h="73818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工序</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月末在产品</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数量（件）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单位产品材料消耗定额</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投料程度（％）</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在产品约当产量（件）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75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70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28</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28</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75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120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80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60</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72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6032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合计</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360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250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bl>
          </a:graphicData>
        </a:graphic>
      </p:graphicFrame>
      <p:sp>
        <p:nvSpPr>
          <p:cNvPr id="5" name="Rectangle 175"/>
          <p:cNvSpPr>
            <a:spLocks noChangeArrowheads="1"/>
          </p:cNvSpPr>
          <p:nvPr/>
        </p:nvSpPr>
        <p:spPr bwMode="auto">
          <a:xfrm>
            <a:off x="2944813" y="3500438"/>
            <a:ext cx="2946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b="1"/>
              <a:t>月末在产品约当产量计算表</a:t>
            </a:r>
            <a:endParaRPr lang="zh-CN" alt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left)">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left)">
                                      <p:cBhvr>
                                        <p:cTn id="27" dur="5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wipe(left)">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p:cNvGraphicFramePr/>
          <p:nvPr/>
        </p:nvGraphicFramePr>
        <p:xfrm>
          <a:off x="1619672" y="2564904"/>
          <a:ext cx="6840760" cy="223224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408011" y="2450460"/>
            <a:ext cx="82391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150000"/>
              </a:lnSpc>
              <a:defRPr/>
            </a:pPr>
            <a:r>
              <a:rPr lang="en-US" altLang="zh-CN" sz="2000" b="1" dirty="0">
                <a:latin typeface="楷体_GB2312" pitchFamily="49" charset="-122"/>
                <a:ea typeface="楷体_GB2312" pitchFamily="49" charset="-122"/>
                <a:cs typeface="Times New Roman" panose="02020603050405020304" pitchFamily="18" charset="0"/>
              </a:rPr>
              <a:t>   </a:t>
            </a:r>
            <a:r>
              <a:rPr lang="en-US" altLang="zh-CN" sz="2000" b="1" dirty="0" smtClean="0">
                <a:latin typeface="楷体_GB2312" pitchFamily="49" charset="-122"/>
                <a:ea typeface="楷体_GB2312" pitchFamily="49" charset="-122"/>
                <a:cs typeface="Times New Roman" panose="02020603050405020304" pitchFamily="18" charset="0"/>
              </a:rPr>
              <a:t>(4)</a:t>
            </a:r>
            <a:r>
              <a:rPr lang="zh-CN" altLang="en-US" sz="2000" b="1" u="sng" dirty="0" smtClean="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原材料</a:t>
            </a:r>
            <a:r>
              <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按生产工序分次投入，并在每道工序开始后陆续投入，则</a:t>
            </a:r>
            <a:endPar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a:p>
            <a:pPr>
              <a:lnSpc>
                <a:spcPct val="150000"/>
              </a:lnSpc>
              <a:defRPr/>
            </a:pPr>
            <a:r>
              <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根据各工序的投料程度为</a:t>
            </a:r>
            <a:endPar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p:txBody>
      </p:sp>
      <p:grpSp>
        <p:nvGrpSpPr>
          <p:cNvPr id="3" name="Group 35"/>
          <p:cNvGrpSpPr/>
          <p:nvPr/>
        </p:nvGrpSpPr>
        <p:grpSpPr bwMode="auto">
          <a:xfrm>
            <a:off x="552474" y="3890323"/>
            <a:ext cx="8208962" cy="1189037"/>
            <a:chOff x="431" y="1570"/>
            <a:chExt cx="5171" cy="749"/>
          </a:xfrm>
        </p:grpSpPr>
        <p:sp>
          <p:nvSpPr>
            <p:cNvPr id="4" name="Text Box 21"/>
            <p:cNvSpPr txBox="1">
              <a:spLocks noChangeArrowheads="1"/>
            </p:cNvSpPr>
            <p:nvPr/>
          </p:nvSpPr>
          <p:spPr bwMode="auto">
            <a:xfrm flipV="1">
              <a:off x="1293" y="1933"/>
              <a:ext cx="31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t>＝</a:t>
              </a:r>
              <a:endParaRPr lang="zh-CN" altLang="en-US"/>
            </a:p>
          </p:txBody>
        </p:sp>
        <p:sp>
          <p:nvSpPr>
            <p:cNvPr id="5" name="Text Box 22"/>
            <p:cNvSpPr txBox="1">
              <a:spLocks noChangeArrowheads="1"/>
            </p:cNvSpPr>
            <p:nvPr/>
          </p:nvSpPr>
          <p:spPr bwMode="auto">
            <a:xfrm>
              <a:off x="1701" y="1570"/>
              <a:ext cx="1270"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前面各工序累计材料消耗定额</a:t>
              </a:r>
              <a:endParaRPr lang="zh-CN" altLang="en-US" sz="2000" b="1">
                <a:ea typeface="楷体_GB2312" pitchFamily="49" charset="-122"/>
              </a:endParaRPr>
            </a:p>
          </p:txBody>
        </p:sp>
        <p:sp>
          <p:nvSpPr>
            <p:cNvPr id="6" name="Text Box 23"/>
            <p:cNvSpPr txBox="1">
              <a:spLocks noChangeArrowheads="1"/>
            </p:cNvSpPr>
            <p:nvPr/>
          </p:nvSpPr>
          <p:spPr bwMode="auto">
            <a:xfrm>
              <a:off x="3107" y="1570"/>
              <a:ext cx="99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本工序材料消耗定额</a:t>
              </a:r>
              <a:endParaRPr lang="zh-CN" altLang="en-US" sz="2000" b="1">
                <a:ea typeface="楷体_GB2312" pitchFamily="49" charset="-122"/>
              </a:endParaRPr>
            </a:p>
          </p:txBody>
        </p:sp>
        <p:sp>
          <p:nvSpPr>
            <p:cNvPr id="7" name="Text Box 24"/>
            <p:cNvSpPr txBox="1">
              <a:spLocks noChangeArrowheads="1"/>
            </p:cNvSpPr>
            <p:nvPr/>
          </p:nvSpPr>
          <p:spPr bwMode="auto">
            <a:xfrm>
              <a:off x="2426" y="2069"/>
              <a:ext cx="18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单位产品材料消耗定额</a:t>
              </a:r>
              <a:endParaRPr lang="zh-CN" altLang="en-US" sz="2000" b="1">
                <a:ea typeface="楷体_GB2312" pitchFamily="49" charset="-122"/>
              </a:endParaRPr>
            </a:p>
          </p:txBody>
        </p:sp>
        <p:sp>
          <p:nvSpPr>
            <p:cNvPr id="8" name="Text Box 25"/>
            <p:cNvSpPr txBox="1">
              <a:spLocks noChangeArrowheads="1"/>
            </p:cNvSpPr>
            <p:nvPr/>
          </p:nvSpPr>
          <p:spPr bwMode="auto">
            <a:xfrm>
              <a:off x="2880" y="1661"/>
              <a:ext cx="2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b="1"/>
                <a:t>＋</a:t>
              </a:r>
              <a:endParaRPr lang="zh-CN" altLang="en-US" b="1"/>
            </a:p>
          </p:txBody>
        </p:sp>
        <p:sp>
          <p:nvSpPr>
            <p:cNvPr id="9" name="Line 26"/>
            <p:cNvSpPr>
              <a:spLocks noChangeShapeType="1"/>
            </p:cNvSpPr>
            <p:nvPr/>
          </p:nvSpPr>
          <p:spPr bwMode="auto">
            <a:xfrm>
              <a:off x="1701" y="2024"/>
              <a:ext cx="3084" cy="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0" name="Text Box 27"/>
            <p:cNvSpPr txBox="1">
              <a:spLocks noChangeArrowheads="1"/>
            </p:cNvSpPr>
            <p:nvPr/>
          </p:nvSpPr>
          <p:spPr bwMode="auto">
            <a:xfrm>
              <a:off x="4830" y="1888"/>
              <a:ext cx="2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a:t>×</a:t>
              </a:r>
              <a:endParaRPr lang="en-US" altLang="zh-CN" b="1"/>
            </a:p>
          </p:txBody>
        </p:sp>
        <p:sp>
          <p:nvSpPr>
            <p:cNvPr id="11" name="Text Box 28"/>
            <p:cNvSpPr txBox="1">
              <a:spLocks noChangeArrowheads="1"/>
            </p:cNvSpPr>
            <p:nvPr/>
          </p:nvSpPr>
          <p:spPr bwMode="auto">
            <a:xfrm>
              <a:off x="5057" y="1888"/>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t>100%</a:t>
              </a:r>
              <a:endParaRPr lang="en-US" altLang="zh-CN"/>
            </a:p>
          </p:txBody>
        </p:sp>
        <p:sp>
          <p:nvSpPr>
            <p:cNvPr id="12" name="Text Box 31"/>
            <p:cNvSpPr txBox="1">
              <a:spLocks noChangeArrowheads="1"/>
            </p:cNvSpPr>
            <p:nvPr/>
          </p:nvSpPr>
          <p:spPr bwMode="auto">
            <a:xfrm>
              <a:off x="431" y="1797"/>
              <a:ext cx="998"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某工序在产品投料程度</a:t>
              </a:r>
              <a:endParaRPr lang="zh-CN" altLang="en-US" sz="2000" b="1">
                <a:ea typeface="楷体_GB2312" pitchFamily="49" charset="-122"/>
              </a:endParaRPr>
            </a:p>
          </p:txBody>
        </p:sp>
        <p:sp>
          <p:nvSpPr>
            <p:cNvPr id="13" name="Text Box 33"/>
            <p:cNvSpPr txBox="1">
              <a:spLocks noChangeArrowheads="1"/>
            </p:cNvSpPr>
            <p:nvPr/>
          </p:nvSpPr>
          <p:spPr bwMode="auto">
            <a:xfrm>
              <a:off x="4014" y="1706"/>
              <a:ext cx="2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a:t>×</a:t>
              </a:r>
              <a:endParaRPr lang="en-US" altLang="zh-CN" b="1"/>
            </a:p>
          </p:txBody>
        </p:sp>
        <p:sp>
          <p:nvSpPr>
            <p:cNvPr id="14" name="Text Box 34"/>
            <p:cNvSpPr txBox="1">
              <a:spLocks noChangeArrowheads="1"/>
            </p:cNvSpPr>
            <p:nvPr/>
          </p:nvSpPr>
          <p:spPr bwMode="auto">
            <a:xfrm>
              <a:off x="4241" y="1706"/>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t>50%</a:t>
              </a:r>
              <a:endParaRPr lang="en-US" altLang="zh-CN"/>
            </a:p>
          </p:txBody>
        </p:sp>
      </p:grpSp>
      <p:sp>
        <p:nvSpPr>
          <p:cNvPr id="15"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16"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left)">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470277" y="3356992"/>
            <a:ext cx="7560840" cy="2862322"/>
          </a:xfrm>
          <a:prstGeom prst="rect">
            <a:avLst/>
          </a:prstGeom>
        </p:spPr>
        <p:txBody>
          <a:bodyPr wrap="square">
            <a:spAutoFit/>
          </a:bodyPr>
          <a:lstStyle/>
          <a:p>
            <a:pPr>
              <a:lnSpc>
                <a:spcPct val="150000"/>
              </a:lnSpc>
            </a:pPr>
            <a:r>
              <a:rPr lang="en-US" altLang="zh-CN" sz="2000" dirty="0" smtClean="0"/>
              <a:t>【</a:t>
            </a:r>
            <a:r>
              <a:rPr lang="zh-CN" altLang="en-US" sz="2000" dirty="0" smtClean="0"/>
              <a:t>例</a:t>
            </a:r>
            <a:r>
              <a:rPr lang="en-US" altLang="zh-CN" sz="2000" dirty="0" smtClean="0"/>
              <a:t>】</a:t>
            </a:r>
            <a:r>
              <a:rPr lang="zh-CN" altLang="en-US" sz="2000" dirty="0"/>
              <a:t>某</a:t>
            </a:r>
            <a:r>
              <a:rPr lang="zh-CN" altLang="en-US" sz="2000" dirty="0" smtClean="0"/>
              <a:t>公司</a:t>
            </a:r>
            <a:r>
              <a:rPr lang="en-US" altLang="zh-CN" sz="2000" dirty="0" smtClean="0"/>
              <a:t>A</a:t>
            </a:r>
            <a:r>
              <a:rPr lang="zh-CN" altLang="en-US" sz="2000" dirty="0" smtClean="0"/>
              <a:t>产品</a:t>
            </a:r>
            <a:r>
              <a:rPr lang="zh-CN" altLang="en-US" sz="2000" dirty="0"/>
              <a:t>单位材料消耗定额</a:t>
            </a:r>
            <a:r>
              <a:rPr lang="en-US" altLang="zh-CN" sz="2000" dirty="0" smtClean="0"/>
              <a:t>40</a:t>
            </a:r>
            <a:r>
              <a:rPr lang="zh-CN" altLang="en-US" sz="2000" dirty="0" smtClean="0"/>
              <a:t>千克</a:t>
            </a:r>
            <a:r>
              <a:rPr lang="zh-CN" altLang="en-US" sz="2000" dirty="0"/>
              <a:t>，经两道工序制成。各工序材料定额为：第一道工序</a:t>
            </a:r>
            <a:r>
              <a:rPr lang="en-US" altLang="zh-CN" sz="2000" dirty="0" smtClean="0"/>
              <a:t>15</a:t>
            </a:r>
            <a:r>
              <a:rPr lang="zh-CN" altLang="en-US" sz="2000" dirty="0" smtClean="0"/>
              <a:t>千克</a:t>
            </a:r>
            <a:r>
              <a:rPr lang="zh-CN" altLang="en-US" sz="2000" dirty="0"/>
              <a:t>，第二道工序</a:t>
            </a:r>
            <a:r>
              <a:rPr lang="en-US" altLang="zh-CN" sz="2000" dirty="0" smtClean="0"/>
              <a:t>25</a:t>
            </a:r>
            <a:r>
              <a:rPr lang="zh-CN" altLang="en-US" sz="2000" dirty="0" smtClean="0"/>
              <a:t>千克</a:t>
            </a:r>
            <a:r>
              <a:rPr lang="zh-CN" altLang="en-US" sz="2000" dirty="0"/>
              <a:t>，材料在每工序</a:t>
            </a:r>
            <a:r>
              <a:rPr lang="zh-CN" altLang="en-US" sz="2000" dirty="0" smtClean="0"/>
              <a:t>开始后陆续投入，每</a:t>
            </a:r>
            <a:r>
              <a:rPr lang="zh-CN" altLang="en-US" sz="2000" dirty="0"/>
              <a:t>工序</a:t>
            </a:r>
            <a:r>
              <a:rPr lang="zh-CN" altLang="en-US" sz="2000" dirty="0" smtClean="0"/>
              <a:t>中在产品的投料程度为</a:t>
            </a:r>
            <a:r>
              <a:rPr lang="en-US" altLang="zh-CN" sz="2000" dirty="0" smtClean="0"/>
              <a:t>50%</a:t>
            </a:r>
            <a:r>
              <a:rPr lang="zh-CN" altLang="en-US" sz="2000" dirty="0" smtClean="0"/>
              <a:t>。</a:t>
            </a:r>
            <a:endParaRPr lang="en-US" altLang="zh-CN" sz="2000" dirty="0" smtClean="0"/>
          </a:p>
          <a:p>
            <a:pPr>
              <a:lnSpc>
                <a:spcPct val="150000"/>
              </a:lnSpc>
            </a:pPr>
            <a:r>
              <a:rPr lang="zh-CN" altLang="en-US" sz="2000" dirty="0" smtClean="0"/>
              <a:t>则</a:t>
            </a:r>
            <a:r>
              <a:rPr lang="zh-CN" altLang="en-US" sz="2000" dirty="0"/>
              <a:t>在产品完工</a:t>
            </a:r>
            <a:r>
              <a:rPr lang="zh-CN" altLang="en-US" sz="2000" dirty="0" smtClean="0"/>
              <a:t>程度</a:t>
            </a:r>
            <a:r>
              <a:rPr lang="zh-CN" altLang="en-US" sz="2000" dirty="0"/>
              <a:t>为</a:t>
            </a:r>
            <a:r>
              <a:rPr lang="zh-CN" altLang="en-US" sz="2000" dirty="0" smtClean="0"/>
              <a:t>：</a:t>
            </a:r>
            <a:r>
              <a:rPr lang="zh-CN" altLang="en-US" sz="2000" dirty="0"/>
              <a:t> </a:t>
            </a:r>
            <a:br>
              <a:rPr lang="zh-CN" altLang="en-US" sz="2000" dirty="0"/>
            </a:br>
            <a:r>
              <a:rPr lang="zh-CN" altLang="en-US" sz="2000" dirty="0"/>
              <a:t>第一道工序：</a:t>
            </a:r>
            <a:r>
              <a:rPr lang="en-US" altLang="zh-CN" sz="2000" dirty="0" smtClean="0"/>
              <a:t>15×50</a:t>
            </a:r>
            <a:r>
              <a:rPr lang="en-US" altLang="zh-CN" sz="2000" dirty="0"/>
              <a:t>%÷</a:t>
            </a:r>
            <a:r>
              <a:rPr lang="en-US" altLang="zh-CN" sz="2000" dirty="0" smtClean="0"/>
              <a:t>40×100</a:t>
            </a:r>
            <a:r>
              <a:rPr lang="en-US" altLang="zh-CN" sz="2000" dirty="0"/>
              <a:t>%=18.75%</a:t>
            </a:r>
            <a:br>
              <a:rPr lang="zh-CN" altLang="en-US" sz="2000" dirty="0"/>
            </a:br>
            <a:r>
              <a:rPr lang="zh-CN" altLang="en-US" sz="2000" dirty="0"/>
              <a:t>第二道工序：（</a:t>
            </a:r>
            <a:r>
              <a:rPr lang="en-US" altLang="zh-CN" sz="2000" dirty="0" smtClean="0"/>
              <a:t>15+25×50</a:t>
            </a:r>
            <a:r>
              <a:rPr lang="en-US" altLang="zh-CN" sz="2000" dirty="0"/>
              <a:t>%</a:t>
            </a:r>
            <a:r>
              <a:rPr lang="zh-CN" altLang="en-US" sz="2000" dirty="0"/>
              <a:t>）</a:t>
            </a:r>
            <a:r>
              <a:rPr lang="en-US" altLang="zh-CN" sz="2000" dirty="0"/>
              <a:t>÷</a:t>
            </a:r>
            <a:r>
              <a:rPr lang="en-US" altLang="zh-CN" sz="2000" dirty="0" smtClean="0"/>
              <a:t>40×100</a:t>
            </a:r>
            <a:r>
              <a:rPr lang="en-US" altLang="zh-CN" sz="2000" dirty="0"/>
              <a:t>%=68.75%</a:t>
            </a:r>
            <a:r>
              <a:rPr lang="zh-CN" altLang="en-US" sz="2000" dirty="0"/>
              <a:t>。</a:t>
            </a:r>
            <a:endParaRPr lang="zh-CN" altLang="en-US" sz="2000" dirty="0"/>
          </a:p>
        </p:txBody>
      </p:sp>
      <p:sp>
        <p:nvSpPr>
          <p:cNvPr id="4"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
        <p:nvSpPr>
          <p:cNvPr id="5"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6" name="Rectangle 2"/>
          <p:cNvSpPr>
            <a:spLocks noChangeArrowheads="1"/>
          </p:cNvSpPr>
          <p:nvPr/>
        </p:nvSpPr>
        <p:spPr bwMode="auto">
          <a:xfrm>
            <a:off x="404913" y="2132856"/>
            <a:ext cx="82391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150000"/>
              </a:lnSpc>
              <a:defRPr/>
            </a:pPr>
            <a:r>
              <a:rPr lang="en-US" altLang="zh-CN" sz="2000" b="1" dirty="0">
                <a:latin typeface="楷体_GB2312" pitchFamily="49" charset="-122"/>
                <a:ea typeface="楷体_GB2312" pitchFamily="49" charset="-122"/>
                <a:cs typeface="Times New Roman" panose="02020603050405020304" pitchFamily="18" charset="0"/>
              </a:rPr>
              <a:t>   </a:t>
            </a:r>
            <a:r>
              <a:rPr lang="en-US" altLang="zh-CN" sz="2000" b="1" dirty="0" smtClean="0">
                <a:latin typeface="楷体_GB2312" pitchFamily="49" charset="-122"/>
                <a:ea typeface="楷体_GB2312" pitchFamily="49" charset="-122"/>
                <a:cs typeface="Times New Roman" panose="02020603050405020304" pitchFamily="18" charset="0"/>
              </a:rPr>
              <a:t>(4)</a:t>
            </a:r>
            <a:r>
              <a:rPr lang="zh-CN" altLang="en-US" sz="2000" b="1" u="sng" dirty="0" smtClean="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原材料</a:t>
            </a:r>
            <a:r>
              <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按生产工序分次投入，并在每道工序开始后陆续投入，则</a:t>
            </a:r>
            <a:endPar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a:p>
            <a:pPr>
              <a:lnSpc>
                <a:spcPct val="150000"/>
              </a:lnSpc>
              <a:defRPr/>
            </a:pPr>
            <a:r>
              <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rPr>
              <a:t>根据各工序的投料程度为</a:t>
            </a:r>
            <a:endParaRPr lang="zh-CN" altLang="en-US" sz="2000" b="1" u="sng" dirty="0">
              <a:solidFill>
                <a:srgbClr val="660033"/>
              </a:solidFill>
              <a:effectLst>
                <a:outerShdw blurRad="38100" dist="38100" dir="2700000" algn="tl">
                  <a:srgbClr val="C0C0C0"/>
                </a:outerShdw>
              </a:effectLst>
              <a:latin typeface="黑体" panose="02010609060101010101" pitchFamily="2" charset="-122"/>
              <a:ea typeface="黑体" panose="02010609060101010101" pitchFamily="2" charset="-122"/>
              <a:cs typeface="Times New Roman" panose="02020603050405020304"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793559" y="2061468"/>
            <a:ext cx="69850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dirty="0"/>
              <a:t>【</a:t>
            </a:r>
            <a:r>
              <a:rPr lang="zh-CN" altLang="en-US" b="1" dirty="0"/>
              <a:t>例</a:t>
            </a:r>
            <a:r>
              <a:rPr lang="en-US" altLang="zh-CN" b="1" dirty="0"/>
              <a:t>】</a:t>
            </a:r>
            <a:r>
              <a:rPr lang="zh-CN" altLang="en-US" b="1" dirty="0"/>
              <a:t>某公司生产丙产品经过</a:t>
            </a:r>
            <a:r>
              <a:rPr lang="en-US" altLang="zh-CN" b="1" dirty="0"/>
              <a:t>3</a:t>
            </a:r>
            <a:r>
              <a:rPr lang="zh-CN" altLang="en-US" b="1" dirty="0"/>
              <a:t>道工序加工完成，原材料分</a:t>
            </a:r>
            <a:r>
              <a:rPr lang="en-US" altLang="zh-CN" b="1" dirty="0"/>
              <a:t>3</a:t>
            </a:r>
            <a:r>
              <a:rPr lang="zh-CN" altLang="en-US" b="1" dirty="0"/>
              <a:t>道工序</a:t>
            </a:r>
            <a:r>
              <a:rPr lang="zh-CN" altLang="en-US" b="1" u="sng" dirty="0">
                <a:solidFill>
                  <a:schemeClr val="accent2"/>
                </a:solidFill>
              </a:rPr>
              <a:t>在每道工序开始后陆续投入</a:t>
            </a:r>
            <a:r>
              <a:rPr lang="zh-CN" altLang="en-US" b="1" dirty="0"/>
              <a:t>。月末在产品数量及原材料消耗定额为：</a:t>
            </a:r>
            <a:endParaRPr lang="zh-CN" altLang="en-US" b="1" dirty="0"/>
          </a:p>
        </p:txBody>
      </p:sp>
      <p:graphicFrame>
        <p:nvGraphicFramePr>
          <p:cNvPr id="3" name="Group 5"/>
          <p:cNvGraphicFramePr>
            <a:graphicFrameLocks noGrp="1"/>
          </p:cNvGraphicFramePr>
          <p:nvPr/>
        </p:nvGraphicFramePr>
        <p:xfrm>
          <a:off x="722121" y="3140968"/>
          <a:ext cx="7272338" cy="1981200"/>
        </p:xfrm>
        <a:graphic>
          <a:graphicData uri="http://schemas.openxmlformats.org/drawingml/2006/table">
            <a:tbl>
              <a:tblPr/>
              <a:tblGrid>
                <a:gridCol w="1223963"/>
                <a:gridCol w="2735262"/>
                <a:gridCol w="3313113"/>
              </a:tblGrid>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工序</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月末在产品数量</a:t>
                      </a: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单位产品材料消耗定额</a:t>
                      </a: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/KG</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70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120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80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7813">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3</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76225">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rPr>
                        <a:t>合计</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360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rPr>
                        <a:t>250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Rectangle 31"/>
          <p:cNvSpPr>
            <a:spLocks noChangeArrowheads="1"/>
          </p:cNvSpPr>
          <p:nvPr/>
        </p:nvSpPr>
        <p:spPr bwMode="auto">
          <a:xfrm>
            <a:off x="361759" y="5446018"/>
            <a:ext cx="7705725"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zh-CN" altLang="en-US" b="1"/>
              <a:t>要求：计算各工序在产品的投料程度及月末在产品分配直接材料成本项目的约当产量。</a:t>
            </a:r>
            <a:endParaRPr lang="zh-CN" altLang="en-US" b="1"/>
          </a:p>
        </p:txBody>
      </p:sp>
      <p:sp>
        <p:nvSpPr>
          <p:cNvPr id="5"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6"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u="sng" dirty="0">
                <a:solidFill>
                  <a:schemeClr val="accent2"/>
                </a:solidFill>
                <a:effectLst>
                  <a:outerShdw blurRad="38100" dist="38100" dir="2700000" algn="tl">
                    <a:srgbClr val="C0C0C0"/>
                  </a:outerShdw>
                </a:effectLst>
                <a:ea typeface="楷体_GB2312" pitchFamily="49" charset="-122"/>
              </a:rPr>
              <a:t>分配“直接材料”</a:t>
            </a:r>
            <a:r>
              <a:rPr lang="zh-CN" altLang="en-US" sz="2000" b="1" dirty="0">
                <a:ea typeface="楷体_GB2312" pitchFamily="49" charset="-122"/>
              </a:rPr>
              <a:t>费用的在产品约当产量的计算</a:t>
            </a:r>
            <a:endParaRPr lang="zh-CN" altLang="en-US" sz="2000" b="1" dirty="0">
              <a:solidFill>
                <a:schemeClr val="accent2">
                  <a:lumMod val="75000"/>
                </a:schemeClr>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ChangeArrowheads="1"/>
          </p:cNvSpPr>
          <p:nvPr/>
        </p:nvSpPr>
        <p:spPr bwMode="auto">
          <a:xfrm>
            <a:off x="539750" y="333375"/>
            <a:ext cx="842486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40000"/>
              </a:lnSpc>
            </a:pPr>
            <a:r>
              <a:rPr lang="zh-CN" altLang="en-US" sz="2000" dirty="0">
                <a:latin typeface="楷体_GB2312" pitchFamily="49" charset="-122"/>
                <a:ea typeface="楷体_GB2312" pitchFamily="49" charset="-122"/>
                <a:cs typeface="Times New Roman" panose="02020603050405020304" pitchFamily="18" charset="0"/>
              </a:rPr>
              <a:t>第一工序在产品投料程度＝</a:t>
            </a:r>
            <a:r>
              <a:rPr lang="en-US" altLang="zh-CN" sz="2000" dirty="0">
                <a:latin typeface="楷体_GB2312" pitchFamily="49" charset="-122"/>
                <a:ea typeface="楷体_GB2312" pitchFamily="49" charset="-122"/>
                <a:cs typeface="Times New Roman" panose="02020603050405020304" pitchFamily="18" charset="0"/>
              </a:rPr>
              <a:t>(70</a:t>
            </a:r>
            <a:r>
              <a:rPr lang="en-US" altLang="zh-CN" dirty="0">
                <a:ea typeface="楷体_GB2312" pitchFamily="49" charset="-122"/>
                <a:cs typeface="Times New Roman" panose="02020603050405020304" pitchFamily="18" charset="0"/>
              </a:rPr>
              <a:t>×50%</a:t>
            </a:r>
            <a:r>
              <a:rPr lang="zh-CN" altLang="en-US" dirty="0">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÷250×100%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14%</a:t>
            </a:r>
            <a:endParaRPr lang="en-US" altLang="zh-CN" sz="2000" dirty="0">
              <a:latin typeface="楷体_GB2312" pitchFamily="49" charset="-122"/>
              <a:ea typeface="楷体_GB2312" pitchFamily="49" charset="-122"/>
              <a:cs typeface="Times New Roman" panose="02020603050405020304" pitchFamily="18" charset="0"/>
            </a:endParaRPr>
          </a:p>
          <a:p>
            <a:pPr>
              <a:lnSpc>
                <a:spcPct val="140000"/>
              </a:lnSpc>
            </a:pPr>
            <a:r>
              <a:rPr lang="zh-CN" altLang="en-US" sz="2000" dirty="0">
                <a:latin typeface="楷体_GB2312" pitchFamily="49" charset="-122"/>
                <a:ea typeface="楷体_GB2312" pitchFamily="49" charset="-122"/>
                <a:cs typeface="Times New Roman" panose="02020603050405020304" pitchFamily="18" charset="0"/>
              </a:rPr>
              <a:t>第二工序在产品投料程度＝（</a:t>
            </a:r>
            <a:r>
              <a:rPr lang="en-US" altLang="zh-CN" sz="2000" dirty="0">
                <a:latin typeface="楷体_GB2312" pitchFamily="49" charset="-122"/>
                <a:ea typeface="楷体_GB2312" pitchFamily="49" charset="-122"/>
                <a:cs typeface="Times New Roman" panose="02020603050405020304" pitchFamily="18" charset="0"/>
              </a:rPr>
              <a:t>70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80</a:t>
            </a:r>
            <a:r>
              <a:rPr lang="zh-CN" altLang="zh-CN" dirty="0">
                <a:ea typeface="楷体_GB2312" pitchFamily="49" charset="-122"/>
                <a:cs typeface="Times New Roman" panose="02020603050405020304" pitchFamily="18" charset="0"/>
              </a:rPr>
              <a:t>×</a:t>
            </a:r>
            <a:r>
              <a:rPr lang="en-US" altLang="zh-CN" dirty="0">
                <a:ea typeface="楷体_GB2312" pitchFamily="49" charset="-122"/>
                <a:cs typeface="Times New Roman" panose="02020603050405020304" pitchFamily="18" charset="0"/>
              </a:rPr>
              <a:t>50%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÷250×100%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44%</a:t>
            </a:r>
            <a:endParaRPr lang="en-US" altLang="zh-CN" sz="2000" dirty="0">
              <a:latin typeface="楷体_GB2312" pitchFamily="49" charset="-122"/>
              <a:ea typeface="楷体_GB2312" pitchFamily="49" charset="-122"/>
              <a:cs typeface="Times New Roman" panose="02020603050405020304" pitchFamily="18" charset="0"/>
            </a:endParaRPr>
          </a:p>
          <a:p>
            <a:pPr>
              <a:lnSpc>
                <a:spcPct val="140000"/>
              </a:lnSpc>
            </a:pPr>
            <a:r>
              <a:rPr lang="zh-CN" altLang="en-US" sz="2000" dirty="0">
                <a:latin typeface="楷体_GB2312" pitchFamily="49" charset="-122"/>
                <a:ea typeface="楷体_GB2312" pitchFamily="49" charset="-122"/>
                <a:cs typeface="Times New Roman" panose="02020603050405020304" pitchFamily="18" charset="0"/>
              </a:rPr>
              <a:t>第三工序在产品投料程度＝（</a:t>
            </a:r>
            <a:r>
              <a:rPr lang="en-US" altLang="zh-CN" sz="2000" dirty="0">
                <a:latin typeface="楷体_GB2312" pitchFamily="49" charset="-122"/>
                <a:ea typeface="楷体_GB2312" pitchFamily="49" charset="-122"/>
                <a:cs typeface="Times New Roman" panose="02020603050405020304" pitchFamily="18" charset="0"/>
              </a:rPr>
              <a:t>70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80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100</a:t>
            </a:r>
            <a:r>
              <a:rPr lang="zh-CN" altLang="zh-CN" dirty="0">
                <a:ea typeface="楷体_GB2312" pitchFamily="49" charset="-122"/>
                <a:cs typeface="Times New Roman" panose="02020603050405020304" pitchFamily="18" charset="0"/>
              </a:rPr>
              <a:t>×</a:t>
            </a:r>
            <a:r>
              <a:rPr lang="en-US" altLang="zh-CN" dirty="0">
                <a:ea typeface="楷体_GB2312" pitchFamily="49" charset="-122"/>
                <a:cs typeface="Times New Roman" panose="02020603050405020304" pitchFamily="18" charset="0"/>
              </a:rPr>
              <a:t>50%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÷250×100%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80%</a:t>
            </a:r>
            <a:endParaRPr lang="en-US" altLang="zh-CN" sz="2000" dirty="0">
              <a:latin typeface="楷体_GB2312" pitchFamily="49" charset="-122"/>
              <a:ea typeface="楷体_GB2312" pitchFamily="49" charset="-122"/>
              <a:cs typeface="Times New Roman" panose="02020603050405020304" pitchFamily="18" charset="0"/>
            </a:endParaRPr>
          </a:p>
        </p:txBody>
      </p:sp>
      <p:sp>
        <p:nvSpPr>
          <p:cNvPr id="3" name="Rectangle 3"/>
          <p:cNvSpPr>
            <a:spLocks noChangeArrowheads="1"/>
          </p:cNvSpPr>
          <p:nvPr/>
        </p:nvSpPr>
        <p:spPr bwMode="auto">
          <a:xfrm>
            <a:off x="971550" y="1942429"/>
            <a:ext cx="6340197" cy="1320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lnSpc>
                <a:spcPct val="140000"/>
              </a:lnSpc>
            </a:pPr>
            <a:r>
              <a:rPr lang="zh-CN" altLang="en-US" sz="2000" dirty="0">
                <a:latin typeface="楷体_GB2312" pitchFamily="49" charset="-122"/>
                <a:ea typeface="楷体_GB2312" pitchFamily="49" charset="-122"/>
                <a:cs typeface="Times New Roman" panose="02020603050405020304" pitchFamily="18" charset="0"/>
              </a:rPr>
              <a:t>第一工序月末在产品约当产量＝</a:t>
            </a:r>
            <a:r>
              <a:rPr lang="en-US" altLang="zh-CN" sz="2000" dirty="0">
                <a:latin typeface="楷体_GB2312" pitchFamily="49" charset="-122"/>
                <a:ea typeface="楷体_GB2312" pitchFamily="49" charset="-122"/>
                <a:cs typeface="Times New Roman" panose="02020603050405020304" pitchFamily="18" charset="0"/>
              </a:rPr>
              <a:t>100×14%</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14</a:t>
            </a:r>
            <a:r>
              <a:rPr lang="zh-CN" altLang="en-US" sz="2000" dirty="0">
                <a:latin typeface="楷体_GB2312" pitchFamily="49" charset="-122"/>
                <a:ea typeface="楷体_GB2312" pitchFamily="49" charset="-122"/>
                <a:cs typeface="Times New Roman" panose="02020603050405020304" pitchFamily="18" charset="0"/>
              </a:rPr>
              <a:t>（件）</a:t>
            </a:r>
            <a:endParaRPr lang="zh-CN" altLang="en-US" sz="2000" dirty="0">
              <a:latin typeface="楷体_GB2312" pitchFamily="49" charset="-122"/>
              <a:ea typeface="楷体_GB2312" pitchFamily="49" charset="-122"/>
              <a:cs typeface="Times New Roman" panose="02020603050405020304" pitchFamily="18" charset="0"/>
            </a:endParaRPr>
          </a:p>
          <a:p>
            <a:pPr eaLnBrk="0" hangingPunct="0">
              <a:lnSpc>
                <a:spcPct val="140000"/>
              </a:lnSpc>
            </a:pPr>
            <a:r>
              <a:rPr lang="zh-CN" altLang="en-US" sz="2000" dirty="0">
                <a:latin typeface="楷体_GB2312" pitchFamily="49" charset="-122"/>
                <a:ea typeface="楷体_GB2312" pitchFamily="49" charset="-122"/>
                <a:cs typeface="Times New Roman" panose="02020603050405020304" pitchFamily="18" charset="0"/>
              </a:rPr>
              <a:t>第二工序月末在产品约当产量＝</a:t>
            </a:r>
            <a:r>
              <a:rPr lang="en-US" altLang="zh-CN" sz="2000" dirty="0">
                <a:latin typeface="楷体_GB2312" pitchFamily="49" charset="-122"/>
                <a:ea typeface="楷体_GB2312" pitchFamily="49" charset="-122"/>
                <a:cs typeface="Times New Roman" panose="02020603050405020304" pitchFamily="18" charset="0"/>
              </a:rPr>
              <a:t>120×44%</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52.8</a:t>
            </a:r>
            <a:r>
              <a:rPr lang="zh-CN" altLang="en-US" sz="2000" dirty="0">
                <a:latin typeface="楷体_GB2312" pitchFamily="49" charset="-122"/>
                <a:ea typeface="楷体_GB2312" pitchFamily="49" charset="-122"/>
                <a:cs typeface="Times New Roman" panose="02020603050405020304" pitchFamily="18" charset="0"/>
              </a:rPr>
              <a:t>（件）</a:t>
            </a:r>
            <a:endParaRPr lang="zh-CN" altLang="en-US" sz="2000" dirty="0">
              <a:latin typeface="楷体_GB2312" pitchFamily="49" charset="-122"/>
              <a:ea typeface="楷体_GB2312" pitchFamily="49" charset="-122"/>
              <a:cs typeface="Times New Roman" panose="02020603050405020304" pitchFamily="18" charset="0"/>
            </a:endParaRPr>
          </a:p>
          <a:p>
            <a:pPr eaLnBrk="0" hangingPunct="0">
              <a:lnSpc>
                <a:spcPct val="140000"/>
              </a:lnSpc>
            </a:pPr>
            <a:r>
              <a:rPr lang="zh-CN" altLang="en-US" sz="2000" dirty="0">
                <a:latin typeface="楷体_GB2312" pitchFamily="49" charset="-122"/>
                <a:ea typeface="楷体_GB2312" pitchFamily="49" charset="-122"/>
                <a:cs typeface="Times New Roman" panose="02020603050405020304" pitchFamily="18" charset="0"/>
              </a:rPr>
              <a:t>第三工序月末在产品约当产量＝</a:t>
            </a:r>
            <a:r>
              <a:rPr lang="en-US" altLang="zh-CN" sz="2000" dirty="0">
                <a:latin typeface="楷体_GB2312" pitchFamily="49" charset="-122"/>
                <a:ea typeface="楷体_GB2312" pitchFamily="49" charset="-122"/>
                <a:cs typeface="Times New Roman" panose="02020603050405020304" pitchFamily="18" charset="0"/>
              </a:rPr>
              <a:t>140×80%</a:t>
            </a:r>
            <a:r>
              <a:rPr lang="zh-CN" altLang="en-US" sz="2000" dirty="0">
                <a:latin typeface="楷体_GB2312" pitchFamily="49" charset="-122"/>
                <a:ea typeface="楷体_GB2312" pitchFamily="49" charset="-122"/>
                <a:cs typeface="Times New Roman" panose="02020603050405020304" pitchFamily="18" charset="0"/>
              </a:rPr>
              <a:t>＝</a:t>
            </a:r>
            <a:r>
              <a:rPr lang="en-US" altLang="zh-CN" sz="2000" dirty="0">
                <a:latin typeface="楷体_GB2312" pitchFamily="49" charset="-122"/>
                <a:ea typeface="楷体_GB2312" pitchFamily="49" charset="-122"/>
                <a:cs typeface="Times New Roman" panose="02020603050405020304" pitchFamily="18" charset="0"/>
              </a:rPr>
              <a:t>112</a:t>
            </a:r>
            <a:r>
              <a:rPr lang="zh-CN" altLang="en-US" sz="2000" dirty="0">
                <a:latin typeface="楷体_GB2312" pitchFamily="49" charset="-122"/>
                <a:ea typeface="楷体_GB2312" pitchFamily="49" charset="-122"/>
                <a:cs typeface="Times New Roman" panose="02020603050405020304" pitchFamily="18" charset="0"/>
              </a:rPr>
              <a:t>（件） </a:t>
            </a:r>
            <a:endParaRPr lang="zh-CN" altLang="en-US" sz="2000" dirty="0">
              <a:latin typeface="楷体_GB2312" pitchFamily="49" charset="-122"/>
              <a:ea typeface="楷体_GB2312" pitchFamily="49" charset="-122"/>
              <a:cs typeface="Times New Roman" panose="02020603050405020304" pitchFamily="18" charset="0"/>
            </a:endParaRPr>
          </a:p>
        </p:txBody>
      </p:sp>
      <p:graphicFrame>
        <p:nvGraphicFramePr>
          <p:cNvPr id="4" name="Group 45"/>
          <p:cNvGraphicFramePr>
            <a:graphicFrameLocks noGrp="1"/>
          </p:cNvGraphicFramePr>
          <p:nvPr/>
        </p:nvGraphicFramePr>
        <p:xfrm>
          <a:off x="250825" y="3933825"/>
          <a:ext cx="8496300" cy="2592389"/>
        </p:xfrm>
        <a:graphic>
          <a:graphicData uri="http://schemas.openxmlformats.org/drawingml/2006/table">
            <a:tbl>
              <a:tblPr/>
              <a:tblGrid>
                <a:gridCol w="1133475"/>
                <a:gridCol w="1698625"/>
                <a:gridCol w="1698625"/>
                <a:gridCol w="2078038"/>
                <a:gridCol w="1887537"/>
              </a:tblGrid>
              <a:tr h="73818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工序</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月末在产品</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数量（件）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单位产品材料消耗定额</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投料程度（％）</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在产品约当产量（件）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75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70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14</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14</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75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120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80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44</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52.8</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80</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112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6032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合计</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360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250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178.8</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bl>
          </a:graphicData>
        </a:graphic>
      </p:graphicFrame>
      <p:sp>
        <p:nvSpPr>
          <p:cNvPr id="5" name="Rectangle 43"/>
          <p:cNvSpPr>
            <a:spLocks noChangeArrowheads="1"/>
          </p:cNvSpPr>
          <p:nvPr/>
        </p:nvSpPr>
        <p:spPr bwMode="auto">
          <a:xfrm>
            <a:off x="2944813" y="3500438"/>
            <a:ext cx="2946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a:t>月末在产品约当产量计算表</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wipe(left)">
                                      <p:cBhvr>
                                        <p:cTn id="22" dur="500"/>
                                        <p:tgtEl>
                                          <p:spTgt spid="3">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1" end="1"/>
                                            </p:txEl>
                                          </p:spTgt>
                                        </p:tgtEl>
                                        <p:attrNameLst>
                                          <p:attrName>style.visibility</p:attrName>
                                        </p:attrNameLst>
                                      </p:cBhvr>
                                      <p:to>
                                        <p:strVal val="visible"/>
                                      </p:to>
                                    </p:set>
                                    <p:animEffect transition="in" filter="wipe(left)">
                                      <p:cBhvr>
                                        <p:cTn id="27" dur="500"/>
                                        <p:tgtEl>
                                          <p:spTgt spid="3">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2" end="2"/>
                                            </p:txEl>
                                          </p:spTgt>
                                        </p:tgtEl>
                                        <p:attrNameLst>
                                          <p:attrName>style.visibility</p:attrName>
                                        </p:attrNameLst>
                                      </p:cBhvr>
                                      <p:to>
                                        <p:strVal val="visible"/>
                                      </p:to>
                                    </p:set>
                                    <p:animEffect transition="in" filter="wipe(left)">
                                      <p:cBhvr>
                                        <p:cTn id="32" dur="500"/>
                                        <p:tgtEl>
                                          <p:spTgt spid="3">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up)">
                                      <p:cBhvr>
                                        <p:cTn id="37" dur="5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4"/>
                                        </p:tgtEl>
                                        <p:attrNameLst>
                                          <p:attrName>style.visibility</p:attrName>
                                        </p:attrNameLst>
                                      </p:cBhvr>
                                      <p:to>
                                        <p:strVal val="visible"/>
                                      </p:to>
                                    </p:set>
                                    <p:animEffect transition="in" filter="wipe(up)">
                                      <p:cBhvr>
                                        <p:cTn id="4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3" name="文本占位符 3"/>
          <p:cNvSpPr txBox="1"/>
          <p:nvPr/>
        </p:nvSpPr>
        <p:spPr>
          <a:xfrm>
            <a:off x="426616" y="1357366"/>
            <a:ext cx="6953695"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u="sng" dirty="0">
                <a:solidFill>
                  <a:schemeClr val="accent2"/>
                </a:solidFill>
                <a:effectLst>
                  <a:outerShdw blurRad="38100" dist="38100" dir="2700000" algn="tl">
                    <a:srgbClr val="C0C0C0"/>
                  </a:outerShdw>
                </a:effectLst>
                <a:ea typeface="楷体_GB2312" pitchFamily="49" charset="-122"/>
              </a:rPr>
              <a:t>分配</a:t>
            </a:r>
            <a:r>
              <a:rPr lang="zh-CN" altLang="en-US" sz="2000" b="1" u="sng" dirty="0" smtClean="0">
                <a:solidFill>
                  <a:schemeClr val="accent2"/>
                </a:solidFill>
                <a:effectLst>
                  <a:outerShdw blurRad="38100" dist="38100" dir="2700000" algn="tl">
                    <a:srgbClr val="C0C0C0"/>
                  </a:outerShdw>
                </a:effectLst>
                <a:ea typeface="楷体_GB2312" pitchFamily="49" charset="-122"/>
              </a:rPr>
              <a:t>“直接材料”以外成本项目</a:t>
            </a:r>
            <a:r>
              <a:rPr lang="zh-CN" altLang="en-US" sz="2000" b="1" dirty="0" smtClean="0">
                <a:ea typeface="楷体_GB2312" pitchFamily="49" charset="-122"/>
              </a:rPr>
              <a:t>在</a:t>
            </a:r>
            <a:r>
              <a:rPr lang="zh-CN" altLang="en-US" sz="2000" b="1" dirty="0">
                <a:ea typeface="楷体_GB2312" pitchFamily="49" charset="-122"/>
              </a:rPr>
              <a:t>产品约当产量的计算</a:t>
            </a:r>
            <a:endParaRPr lang="zh-CN" altLang="en-US" sz="2000" b="1" dirty="0">
              <a:solidFill>
                <a:schemeClr val="accent2">
                  <a:lumMod val="75000"/>
                </a:schemeClr>
              </a:solidFill>
            </a:endParaRPr>
          </a:p>
        </p:txBody>
      </p:sp>
      <p:sp>
        <p:nvSpPr>
          <p:cNvPr id="4" name="Text Box 6"/>
          <p:cNvSpPr txBox="1">
            <a:spLocks noChangeArrowheads="1"/>
          </p:cNvSpPr>
          <p:nvPr/>
        </p:nvSpPr>
        <p:spPr bwMode="auto">
          <a:xfrm>
            <a:off x="852709" y="2276872"/>
            <a:ext cx="65532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b="1" dirty="0">
                <a:ea typeface="宋体" panose="02010600030101010101" pitchFamily="2" charset="-122"/>
              </a:rPr>
              <a:t>月末在产品约当产量 </a:t>
            </a:r>
            <a:r>
              <a:rPr lang="en-US" altLang="zh-CN" b="1" dirty="0">
                <a:ea typeface="宋体" panose="02010600030101010101" pitchFamily="2" charset="-122"/>
              </a:rPr>
              <a:t>= </a:t>
            </a:r>
            <a:r>
              <a:rPr lang="zh-CN" altLang="en-US" b="1" dirty="0">
                <a:ea typeface="宋体" panose="02010600030101010101" pitchFamily="2" charset="-122"/>
              </a:rPr>
              <a:t>月末在产品数量 </a:t>
            </a:r>
            <a:r>
              <a:rPr lang="en-US" altLang="zh-CN" b="1" dirty="0">
                <a:ea typeface="宋体" panose="02010600030101010101" pitchFamily="2" charset="-122"/>
              </a:rPr>
              <a:t>× </a:t>
            </a:r>
            <a:r>
              <a:rPr lang="zh-CN" altLang="en-US" b="1" u="sng" dirty="0">
                <a:solidFill>
                  <a:schemeClr val="accent2"/>
                </a:solidFill>
                <a:effectLst>
                  <a:outerShdw blurRad="38100" dist="38100" dir="2700000" algn="tl">
                    <a:srgbClr val="C0C0C0"/>
                  </a:outerShdw>
                </a:effectLst>
                <a:ea typeface="宋体" panose="02010600030101010101" pitchFamily="2" charset="-122"/>
              </a:rPr>
              <a:t>在产品完工程度</a:t>
            </a:r>
            <a:endParaRPr lang="zh-CN" altLang="en-US" b="1" u="sng" dirty="0">
              <a:solidFill>
                <a:schemeClr val="accent2"/>
              </a:solidFill>
              <a:effectLst>
                <a:outerShdw blurRad="38100" dist="38100" dir="2700000" algn="tl">
                  <a:srgbClr val="C0C0C0"/>
                </a:outerShdw>
              </a:effectLst>
              <a:ea typeface="宋体" panose="02010600030101010101" pitchFamily="2" charset="-122"/>
            </a:endParaRPr>
          </a:p>
        </p:txBody>
      </p:sp>
      <p:sp>
        <p:nvSpPr>
          <p:cNvPr id="5" name="AutoShape 22"/>
          <p:cNvSpPr>
            <a:spLocks noChangeArrowheads="1"/>
          </p:cNvSpPr>
          <p:nvPr/>
        </p:nvSpPr>
        <p:spPr bwMode="auto">
          <a:xfrm>
            <a:off x="7408498" y="1340568"/>
            <a:ext cx="1441450" cy="1152525"/>
          </a:xfrm>
          <a:prstGeom prst="cloudCallout">
            <a:avLst>
              <a:gd name="adj1" fmla="val -97834"/>
              <a:gd name="adj2" fmla="val 52791"/>
            </a:avLst>
          </a:prstGeom>
          <a:solidFill>
            <a:srgbClr val="F6FA50"/>
          </a:solidFill>
          <a:ln w="19050">
            <a:solidFill>
              <a:schemeClr val="hlink"/>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b="1" dirty="0"/>
              <a:t>与加工产品工时有关</a:t>
            </a:r>
            <a:endParaRPr lang="zh-CN" altLang="en-US" b="1" dirty="0"/>
          </a:p>
        </p:txBody>
      </p:sp>
      <p:sp>
        <p:nvSpPr>
          <p:cNvPr id="6" name="矩形 5"/>
          <p:cNvSpPr/>
          <p:nvPr/>
        </p:nvSpPr>
        <p:spPr>
          <a:xfrm>
            <a:off x="516110" y="3105835"/>
            <a:ext cx="7152234" cy="1938992"/>
          </a:xfrm>
          <a:prstGeom prst="rect">
            <a:avLst/>
          </a:prstGeom>
        </p:spPr>
        <p:txBody>
          <a:bodyPr wrap="square">
            <a:spAutoFit/>
          </a:bodyPr>
          <a:lstStyle/>
          <a:p>
            <a:pPr>
              <a:lnSpc>
                <a:spcPct val="150000"/>
              </a:lnSpc>
            </a:pPr>
            <a:r>
              <a:rPr lang="zh-CN" altLang="en-US" sz="2000" dirty="0"/>
              <a:t> </a:t>
            </a:r>
            <a:r>
              <a:rPr lang="zh-CN" altLang="en-US" sz="2000" dirty="0" smtClean="0"/>
              <a:t>      如果</a:t>
            </a:r>
            <a:r>
              <a:rPr lang="zh-CN" altLang="en-US" sz="2000" dirty="0"/>
              <a:t>生产仅仅一道工序则直接人工和制造费用在产品的完工程度均按</a:t>
            </a:r>
            <a:r>
              <a:rPr lang="en-US" altLang="zh-CN" sz="2000" dirty="0"/>
              <a:t>50%</a:t>
            </a:r>
            <a:r>
              <a:rPr lang="zh-CN" altLang="en-US" sz="2000" dirty="0"/>
              <a:t>核算</a:t>
            </a:r>
            <a:r>
              <a:rPr lang="zh-CN" altLang="en-US" sz="2000" dirty="0" smtClean="0"/>
              <a:t>。</a:t>
            </a:r>
            <a:endParaRPr lang="en-US" altLang="zh-CN" sz="2000" dirty="0" smtClean="0"/>
          </a:p>
          <a:p>
            <a:pPr>
              <a:lnSpc>
                <a:spcPct val="150000"/>
              </a:lnSpc>
            </a:pPr>
            <a:r>
              <a:rPr lang="zh-CN" altLang="en-US" sz="2000" dirty="0" smtClean="0"/>
              <a:t>       如果多</a:t>
            </a:r>
            <a:r>
              <a:rPr lang="zh-CN" altLang="en-US" sz="2000" dirty="0"/>
              <a:t>道工序</a:t>
            </a:r>
            <a:r>
              <a:rPr lang="zh-CN" altLang="en-US" sz="2000" dirty="0" smtClean="0"/>
              <a:t>完成，通常假定某</a:t>
            </a:r>
            <a:r>
              <a:rPr lang="zh-CN" altLang="en-US" sz="2000" dirty="0"/>
              <a:t>工序的在产品只完成本工序的</a:t>
            </a:r>
            <a:r>
              <a:rPr lang="zh-CN" altLang="en-US" sz="2000" dirty="0" smtClean="0"/>
              <a:t>一半（</a:t>
            </a:r>
            <a:r>
              <a:rPr lang="en-US" altLang="zh-CN" sz="2000" dirty="0" smtClean="0"/>
              <a:t>50%</a:t>
            </a:r>
            <a:r>
              <a:rPr lang="zh-CN" altLang="en-US" sz="2000" dirty="0" smtClean="0"/>
              <a:t>）</a:t>
            </a:r>
            <a:r>
              <a:rPr lang="zh-CN" altLang="en-US" sz="2000" dirty="0"/>
              <a:t> </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righ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96" name="AutoShape 16"/>
          <p:cNvSpPr>
            <a:spLocks noChangeArrowheads="1"/>
          </p:cNvSpPr>
          <p:nvPr/>
        </p:nvSpPr>
        <p:spPr bwMode="auto">
          <a:xfrm>
            <a:off x="937111" y="2997200"/>
            <a:ext cx="2232025" cy="1008063"/>
          </a:xfrm>
          <a:prstGeom prst="cloudCallout">
            <a:avLst>
              <a:gd name="adj1" fmla="val 36556"/>
              <a:gd name="adj2" fmla="val -111753"/>
            </a:avLst>
          </a:prstGeom>
          <a:solidFill>
            <a:srgbClr val="FFFF66"/>
          </a:solidFill>
          <a:ln w="28575">
            <a:solidFill>
              <a:schemeClr val="folHlink"/>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dirty="0">
                <a:latin typeface="楷体_GB2312" pitchFamily="49" charset="-122"/>
                <a:ea typeface="楷体_GB2312" pitchFamily="49" charset="-122"/>
              </a:rPr>
              <a:t>平均完工程度一般按</a:t>
            </a:r>
            <a:r>
              <a:rPr lang="en-US" altLang="zh-CN" dirty="0">
                <a:latin typeface="楷体_GB2312" pitchFamily="49" charset="-122"/>
                <a:ea typeface="楷体_GB2312" pitchFamily="49" charset="-122"/>
              </a:rPr>
              <a:t>50%</a:t>
            </a:r>
            <a:r>
              <a:rPr lang="zh-CN" altLang="en-US" dirty="0">
                <a:latin typeface="楷体_GB2312" pitchFamily="49" charset="-122"/>
                <a:ea typeface="楷体_GB2312" pitchFamily="49" charset="-122"/>
              </a:rPr>
              <a:t>确定</a:t>
            </a:r>
            <a:endParaRPr lang="zh-CN" altLang="en-US" dirty="0">
              <a:latin typeface="楷体_GB2312" pitchFamily="49" charset="-122"/>
              <a:ea typeface="楷体_GB2312" pitchFamily="49" charset="-122"/>
            </a:endParaRPr>
          </a:p>
        </p:txBody>
      </p:sp>
      <p:sp>
        <p:nvSpPr>
          <p:cNvPr id="20497" name="AutoShape 17"/>
          <p:cNvSpPr>
            <a:spLocks noChangeArrowheads="1"/>
          </p:cNvSpPr>
          <p:nvPr/>
        </p:nvSpPr>
        <p:spPr bwMode="auto">
          <a:xfrm>
            <a:off x="6450323" y="2708920"/>
            <a:ext cx="2232025" cy="1008062"/>
          </a:xfrm>
          <a:prstGeom prst="cloudCallout">
            <a:avLst>
              <a:gd name="adj1" fmla="val -82032"/>
              <a:gd name="adj2" fmla="val -91740"/>
            </a:avLst>
          </a:prstGeom>
          <a:solidFill>
            <a:srgbClr val="66FF33"/>
          </a:solidFill>
          <a:ln w="28575">
            <a:solidFill>
              <a:schemeClr val="folHlink"/>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dirty="0">
                <a:latin typeface="楷体_GB2312" pitchFamily="49" charset="-122"/>
                <a:ea typeface="楷体_GB2312" pitchFamily="49" charset="-122"/>
              </a:rPr>
              <a:t>分工序、按工时计算</a:t>
            </a:r>
            <a:endParaRPr lang="zh-CN" altLang="en-US" dirty="0">
              <a:latin typeface="楷体_GB2312" pitchFamily="49" charset="-122"/>
              <a:ea typeface="楷体_GB2312" pitchFamily="49" charset="-122"/>
            </a:endParaRPr>
          </a:p>
        </p:txBody>
      </p:sp>
      <p:grpSp>
        <p:nvGrpSpPr>
          <p:cNvPr id="20517" name="Group 37"/>
          <p:cNvGrpSpPr/>
          <p:nvPr/>
        </p:nvGrpSpPr>
        <p:grpSpPr bwMode="auto">
          <a:xfrm>
            <a:off x="1042988" y="5445125"/>
            <a:ext cx="6194425" cy="701675"/>
            <a:chOff x="793" y="3339"/>
            <a:chExt cx="3902" cy="442"/>
          </a:xfrm>
        </p:grpSpPr>
        <p:sp>
          <p:nvSpPr>
            <p:cNvPr id="71685" name="Rectangle 32"/>
            <p:cNvSpPr>
              <a:spLocks noChangeArrowheads="1"/>
            </p:cNvSpPr>
            <p:nvPr/>
          </p:nvSpPr>
          <p:spPr bwMode="auto">
            <a:xfrm>
              <a:off x="793" y="3339"/>
              <a:ext cx="113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ea typeface="楷体_GB2312" pitchFamily="49" charset="-122"/>
                </a:rPr>
                <a:t>各工序月末在产品约当产量</a:t>
              </a:r>
              <a:endParaRPr lang="zh-CN" altLang="en-US" sz="2000" b="1">
                <a:ea typeface="楷体_GB2312" pitchFamily="49" charset="-122"/>
              </a:endParaRPr>
            </a:p>
          </p:txBody>
        </p:sp>
        <p:sp>
          <p:nvSpPr>
            <p:cNvPr id="71686" name="Rectangle 33"/>
            <p:cNvSpPr>
              <a:spLocks noChangeArrowheads="1"/>
            </p:cNvSpPr>
            <p:nvPr/>
          </p:nvSpPr>
          <p:spPr bwMode="auto">
            <a:xfrm>
              <a:off x="2336" y="3339"/>
              <a:ext cx="952"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ea typeface="楷体_GB2312" pitchFamily="49" charset="-122"/>
                </a:rPr>
                <a:t>各工序月末在产品数量</a:t>
              </a:r>
              <a:endParaRPr lang="zh-CN" altLang="en-US" sz="2000" b="1">
                <a:ea typeface="楷体_GB2312" pitchFamily="49" charset="-122"/>
              </a:endParaRPr>
            </a:p>
          </p:txBody>
        </p:sp>
        <p:sp>
          <p:nvSpPr>
            <p:cNvPr id="71687" name="Rectangle 34"/>
            <p:cNvSpPr>
              <a:spLocks noChangeArrowheads="1"/>
            </p:cNvSpPr>
            <p:nvPr/>
          </p:nvSpPr>
          <p:spPr bwMode="auto">
            <a:xfrm>
              <a:off x="3742" y="3339"/>
              <a:ext cx="953"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a:ea typeface="楷体_GB2312" pitchFamily="49" charset="-122"/>
                </a:rPr>
                <a:t>该工序在产品完工程度</a:t>
              </a:r>
              <a:endParaRPr lang="zh-CN" altLang="en-US" sz="2000" b="1">
                <a:ea typeface="楷体_GB2312" pitchFamily="49" charset="-122"/>
              </a:endParaRPr>
            </a:p>
          </p:txBody>
        </p:sp>
        <p:sp>
          <p:nvSpPr>
            <p:cNvPr id="71688" name="Text Box 35"/>
            <p:cNvSpPr txBox="1">
              <a:spLocks noChangeArrowheads="1"/>
            </p:cNvSpPr>
            <p:nvPr/>
          </p:nvSpPr>
          <p:spPr bwMode="auto">
            <a:xfrm>
              <a:off x="1973" y="3475"/>
              <a:ext cx="36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t>＝</a:t>
              </a:r>
              <a:endParaRPr lang="zh-CN" altLang="en-US" sz="2000"/>
            </a:p>
          </p:txBody>
        </p:sp>
        <p:sp>
          <p:nvSpPr>
            <p:cNvPr id="71689" name="Text Box 36"/>
            <p:cNvSpPr txBox="1">
              <a:spLocks noChangeArrowheads="1"/>
            </p:cNvSpPr>
            <p:nvPr/>
          </p:nvSpPr>
          <p:spPr bwMode="auto">
            <a:xfrm>
              <a:off x="3379" y="3475"/>
              <a:ext cx="31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t>×</a:t>
              </a:r>
              <a:endParaRPr lang="en-US" altLang="zh-CN" sz="2000" b="1"/>
            </a:p>
          </p:txBody>
        </p:sp>
      </p:grpSp>
      <p:grpSp>
        <p:nvGrpSpPr>
          <p:cNvPr id="20510" name="Group 30"/>
          <p:cNvGrpSpPr/>
          <p:nvPr/>
        </p:nvGrpSpPr>
        <p:grpSpPr bwMode="auto">
          <a:xfrm>
            <a:off x="755650" y="4005263"/>
            <a:ext cx="7848600" cy="1116012"/>
            <a:chOff x="295" y="2251"/>
            <a:chExt cx="4944" cy="703"/>
          </a:xfrm>
        </p:grpSpPr>
        <p:sp>
          <p:nvSpPr>
            <p:cNvPr id="71691" name="Text Box 19"/>
            <p:cNvSpPr txBox="1">
              <a:spLocks noChangeArrowheads="1"/>
            </p:cNvSpPr>
            <p:nvPr/>
          </p:nvSpPr>
          <p:spPr bwMode="auto">
            <a:xfrm flipV="1">
              <a:off x="1293" y="2614"/>
              <a:ext cx="318"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t>＝</a:t>
              </a:r>
              <a:endParaRPr lang="zh-CN" altLang="en-US"/>
            </a:p>
          </p:txBody>
        </p:sp>
        <p:sp>
          <p:nvSpPr>
            <p:cNvPr id="71692" name="Text Box 20"/>
            <p:cNvSpPr txBox="1">
              <a:spLocks noChangeArrowheads="1"/>
            </p:cNvSpPr>
            <p:nvPr/>
          </p:nvSpPr>
          <p:spPr bwMode="auto">
            <a:xfrm>
              <a:off x="1701" y="2251"/>
              <a:ext cx="113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ea typeface="楷体_GB2312" pitchFamily="49" charset="-122"/>
                </a:rPr>
                <a:t>  </a:t>
              </a:r>
              <a:r>
                <a:rPr lang="zh-CN" altLang="en-US" sz="2000" b="1">
                  <a:ea typeface="楷体_GB2312" pitchFamily="49" charset="-122"/>
                </a:rPr>
                <a:t>前面各工序累计工时定额</a:t>
              </a:r>
              <a:endParaRPr lang="zh-CN" altLang="en-US" sz="2000" b="1">
                <a:ea typeface="楷体_GB2312" pitchFamily="49" charset="-122"/>
              </a:endParaRPr>
            </a:p>
          </p:txBody>
        </p:sp>
        <p:sp>
          <p:nvSpPr>
            <p:cNvPr id="71693" name="Text Box 21"/>
            <p:cNvSpPr txBox="1">
              <a:spLocks noChangeArrowheads="1"/>
            </p:cNvSpPr>
            <p:nvPr/>
          </p:nvSpPr>
          <p:spPr bwMode="auto">
            <a:xfrm>
              <a:off x="3016" y="2251"/>
              <a:ext cx="771"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a:ea typeface="楷体_GB2312" pitchFamily="49" charset="-122"/>
                </a:rPr>
                <a:t>  </a:t>
              </a:r>
              <a:r>
                <a:rPr lang="zh-CN" altLang="en-US" sz="2000" b="1">
                  <a:ea typeface="楷体_GB2312" pitchFamily="49" charset="-122"/>
                </a:rPr>
                <a:t>本工序工时定额</a:t>
              </a:r>
              <a:endParaRPr lang="zh-CN" altLang="en-US" sz="2000" b="1">
                <a:ea typeface="楷体_GB2312" pitchFamily="49" charset="-122"/>
              </a:endParaRPr>
            </a:p>
          </p:txBody>
        </p:sp>
        <p:sp>
          <p:nvSpPr>
            <p:cNvPr id="71694" name="Text Box 22"/>
            <p:cNvSpPr txBox="1">
              <a:spLocks noChangeArrowheads="1"/>
            </p:cNvSpPr>
            <p:nvPr/>
          </p:nvSpPr>
          <p:spPr bwMode="auto">
            <a:xfrm>
              <a:off x="2517" y="2704"/>
              <a:ext cx="1803"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单位产品工时定额</a:t>
              </a:r>
              <a:endParaRPr lang="zh-CN" altLang="en-US" sz="2000" b="1">
                <a:ea typeface="楷体_GB2312" pitchFamily="49" charset="-122"/>
              </a:endParaRPr>
            </a:p>
          </p:txBody>
        </p:sp>
        <p:sp>
          <p:nvSpPr>
            <p:cNvPr id="71695" name="Text Box 23"/>
            <p:cNvSpPr txBox="1">
              <a:spLocks noChangeArrowheads="1"/>
            </p:cNvSpPr>
            <p:nvPr/>
          </p:nvSpPr>
          <p:spPr bwMode="auto">
            <a:xfrm>
              <a:off x="2744" y="2341"/>
              <a:ext cx="2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b="1"/>
                <a:t>＋</a:t>
              </a:r>
              <a:endParaRPr lang="zh-CN" altLang="en-US" b="1"/>
            </a:p>
          </p:txBody>
        </p:sp>
        <p:sp>
          <p:nvSpPr>
            <p:cNvPr id="71696" name="Line 24"/>
            <p:cNvSpPr>
              <a:spLocks noChangeShapeType="1"/>
            </p:cNvSpPr>
            <p:nvPr/>
          </p:nvSpPr>
          <p:spPr bwMode="auto">
            <a:xfrm flipV="1">
              <a:off x="1701" y="2659"/>
              <a:ext cx="2812" cy="46"/>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697" name="Text Box 25"/>
            <p:cNvSpPr txBox="1">
              <a:spLocks noChangeArrowheads="1"/>
            </p:cNvSpPr>
            <p:nvPr/>
          </p:nvSpPr>
          <p:spPr bwMode="auto">
            <a:xfrm>
              <a:off x="4467" y="2523"/>
              <a:ext cx="2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a:t>×</a:t>
              </a:r>
              <a:endParaRPr lang="en-US" altLang="zh-CN" b="1"/>
            </a:p>
          </p:txBody>
        </p:sp>
        <p:sp>
          <p:nvSpPr>
            <p:cNvPr id="71698" name="Text Box 26"/>
            <p:cNvSpPr txBox="1">
              <a:spLocks noChangeArrowheads="1"/>
            </p:cNvSpPr>
            <p:nvPr/>
          </p:nvSpPr>
          <p:spPr bwMode="auto">
            <a:xfrm>
              <a:off x="4694" y="2523"/>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t>100%</a:t>
              </a:r>
              <a:endParaRPr lang="en-US" altLang="zh-CN"/>
            </a:p>
          </p:txBody>
        </p:sp>
        <p:sp>
          <p:nvSpPr>
            <p:cNvPr id="71699" name="Text Box 27"/>
            <p:cNvSpPr txBox="1">
              <a:spLocks noChangeArrowheads="1"/>
            </p:cNvSpPr>
            <p:nvPr/>
          </p:nvSpPr>
          <p:spPr bwMode="auto">
            <a:xfrm>
              <a:off x="295" y="2478"/>
              <a:ext cx="113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某工序月末在产品完工程度</a:t>
              </a:r>
              <a:endParaRPr lang="zh-CN" altLang="en-US" sz="2000" b="1">
                <a:ea typeface="楷体_GB2312" pitchFamily="49" charset="-122"/>
              </a:endParaRPr>
            </a:p>
          </p:txBody>
        </p:sp>
        <p:sp>
          <p:nvSpPr>
            <p:cNvPr id="71700" name="Text Box 28"/>
            <p:cNvSpPr txBox="1">
              <a:spLocks noChangeArrowheads="1"/>
            </p:cNvSpPr>
            <p:nvPr/>
          </p:nvSpPr>
          <p:spPr bwMode="auto">
            <a:xfrm>
              <a:off x="3787" y="2341"/>
              <a:ext cx="272"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b="1"/>
                <a:t>×</a:t>
              </a:r>
              <a:endParaRPr lang="en-US" altLang="zh-CN" b="1"/>
            </a:p>
          </p:txBody>
        </p:sp>
        <p:sp>
          <p:nvSpPr>
            <p:cNvPr id="71701" name="Text Box 29"/>
            <p:cNvSpPr txBox="1">
              <a:spLocks noChangeArrowheads="1"/>
            </p:cNvSpPr>
            <p:nvPr/>
          </p:nvSpPr>
          <p:spPr bwMode="auto">
            <a:xfrm>
              <a:off x="4014" y="2341"/>
              <a:ext cx="54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t>50%</a:t>
              </a:r>
              <a:endParaRPr lang="en-US" altLang="zh-CN"/>
            </a:p>
          </p:txBody>
        </p:sp>
      </p:grpSp>
      <p:grpSp>
        <p:nvGrpSpPr>
          <p:cNvPr id="71702" name="Group 22"/>
          <p:cNvGrpSpPr/>
          <p:nvPr/>
        </p:nvGrpSpPr>
        <p:grpSpPr bwMode="auto">
          <a:xfrm>
            <a:off x="539750" y="483700"/>
            <a:ext cx="6551613" cy="1758950"/>
            <a:chOff x="385" y="346"/>
            <a:chExt cx="4127" cy="1108"/>
          </a:xfrm>
        </p:grpSpPr>
        <p:grpSp>
          <p:nvGrpSpPr>
            <p:cNvPr id="20519" name="Group 39"/>
            <p:cNvGrpSpPr/>
            <p:nvPr/>
          </p:nvGrpSpPr>
          <p:grpSpPr bwMode="auto">
            <a:xfrm>
              <a:off x="385" y="346"/>
              <a:ext cx="4127" cy="1108"/>
              <a:chOff x="431" y="346"/>
              <a:chExt cx="4127" cy="1108"/>
            </a:xfrm>
          </p:grpSpPr>
          <p:sp>
            <p:nvSpPr>
              <p:cNvPr id="71704" name="Rectangle 4"/>
              <p:cNvSpPr>
                <a:spLocks noChangeArrowheads="1"/>
              </p:cNvSpPr>
              <p:nvPr/>
            </p:nvSpPr>
            <p:spPr bwMode="auto">
              <a:xfrm>
                <a:off x="2064" y="346"/>
                <a:ext cx="1542" cy="268"/>
              </a:xfrm>
              <a:prstGeom prst="rect">
                <a:avLst/>
              </a:prstGeom>
              <a:solidFill>
                <a:srgbClr val="FF99FF"/>
              </a:solidFill>
              <a:ln w="28575">
                <a:solidFill>
                  <a:srgbClr val="FF66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b="1" dirty="0">
                    <a:ea typeface="楷体_GB2312" pitchFamily="49" charset="-122"/>
                  </a:rPr>
                  <a:t>在产品的加工程度</a:t>
                </a:r>
                <a:endParaRPr lang="zh-CN" altLang="en-US" sz="2000" b="1" dirty="0">
                  <a:ea typeface="楷体_GB2312" pitchFamily="49" charset="-122"/>
                </a:endParaRPr>
              </a:p>
            </p:txBody>
          </p:sp>
          <p:grpSp>
            <p:nvGrpSpPr>
              <p:cNvPr id="71705" name="Group 5"/>
              <p:cNvGrpSpPr/>
              <p:nvPr/>
            </p:nvGrpSpPr>
            <p:grpSpPr bwMode="auto">
              <a:xfrm>
                <a:off x="1791" y="663"/>
                <a:ext cx="2177" cy="272"/>
                <a:chOff x="1701" y="2432"/>
                <a:chExt cx="2177" cy="272"/>
              </a:xfrm>
            </p:grpSpPr>
            <p:sp>
              <p:nvSpPr>
                <p:cNvPr id="71706" name="Line 6"/>
                <p:cNvSpPr>
                  <a:spLocks noChangeShapeType="1"/>
                </p:cNvSpPr>
                <p:nvPr/>
              </p:nvSpPr>
              <p:spPr bwMode="auto">
                <a:xfrm>
                  <a:off x="1701" y="2568"/>
                  <a:ext cx="2177" cy="0"/>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07" name="Line 7"/>
                <p:cNvSpPr>
                  <a:spLocks noChangeShapeType="1"/>
                </p:cNvSpPr>
                <p:nvPr/>
              </p:nvSpPr>
              <p:spPr bwMode="auto">
                <a:xfrm>
                  <a:off x="1701" y="2568"/>
                  <a:ext cx="0" cy="136"/>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08" name="Line 8"/>
                <p:cNvSpPr>
                  <a:spLocks noChangeShapeType="1"/>
                </p:cNvSpPr>
                <p:nvPr/>
              </p:nvSpPr>
              <p:spPr bwMode="auto">
                <a:xfrm>
                  <a:off x="3878" y="2568"/>
                  <a:ext cx="0" cy="136"/>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71709" name="Line 9"/>
                <p:cNvSpPr>
                  <a:spLocks noChangeShapeType="1"/>
                </p:cNvSpPr>
                <p:nvPr/>
              </p:nvSpPr>
              <p:spPr bwMode="auto">
                <a:xfrm>
                  <a:off x="2699" y="2432"/>
                  <a:ext cx="0" cy="136"/>
                </a:xfrm>
                <a:prstGeom prst="line">
                  <a:avLst/>
                </a:prstGeom>
                <a:noFill/>
                <a:ln w="2857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20490" name="Rectangle 10"/>
              <p:cNvSpPr>
                <a:spLocks noChangeArrowheads="1"/>
              </p:cNvSpPr>
              <p:nvPr/>
            </p:nvSpPr>
            <p:spPr bwMode="auto">
              <a:xfrm>
                <a:off x="431" y="346"/>
                <a:ext cx="1225"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b="1" u="sng">
                    <a:solidFill>
                      <a:schemeClr val="accent2"/>
                    </a:solidFill>
                    <a:effectLst>
                      <a:outerShdw blurRad="38100" dist="38100" dir="2700000" algn="tl">
                        <a:srgbClr val="C0C0C0"/>
                      </a:outerShdw>
                    </a:effectLst>
                    <a:ea typeface="宋体" panose="02010600030101010101" pitchFamily="2" charset="-122"/>
                  </a:rPr>
                  <a:t>在产品完工程度</a:t>
                </a:r>
                <a:endParaRPr lang="zh-CN" altLang="en-US" b="1" u="sng">
                  <a:solidFill>
                    <a:schemeClr val="accent2"/>
                  </a:solidFill>
                  <a:effectLst>
                    <a:outerShdw blurRad="38100" dist="38100" dir="2700000" algn="tl">
                      <a:srgbClr val="C0C0C0"/>
                    </a:outerShdw>
                  </a:effectLst>
                  <a:ea typeface="宋体" panose="02010600030101010101" pitchFamily="2" charset="-122"/>
                </a:endParaRPr>
              </a:p>
            </p:txBody>
          </p:sp>
          <p:sp>
            <p:nvSpPr>
              <p:cNvPr id="71711" name="Text Box 14"/>
              <p:cNvSpPr txBox="1">
                <a:spLocks noChangeArrowheads="1"/>
              </p:cNvSpPr>
              <p:nvPr/>
            </p:nvSpPr>
            <p:spPr bwMode="auto">
              <a:xfrm>
                <a:off x="1156" y="1026"/>
                <a:ext cx="1316" cy="428"/>
              </a:xfrm>
              <a:prstGeom prst="rect">
                <a:avLst/>
              </a:prstGeom>
              <a:solidFill>
                <a:srgbClr val="61E7F9"/>
              </a:solidFill>
              <a:ln w="38100" cmpd="dbl">
                <a:solidFill>
                  <a:schemeClr val="hlink"/>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b="1"/>
                  <a:t>不分生产工序确定在产品完工程度</a:t>
                </a:r>
                <a:endParaRPr lang="zh-CN" altLang="en-US" b="1"/>
              </a:p>
            </p:txBody>
          </p:sp>
          <p:sp>
            <p:nvSpPr>
              <p:cNvPr id="71712" name="Text Box 15"/>
              <p:cNvSpPr txBox="1">
                <a:spLocks noChangeArrowheads="1"/>
              </p:cNvSpPr>
              <p:nvPr/>
            </p:nvSpPr>
            <p:spPr bwMode="auto">
              <a:xfrm>
                <a:off x="3334" y="1026"/>
                <a:ext cx="1224" cy="428"/>
              </a:xfrm>
              <a:prstGeom prst="rect">
                <a:avLst/>
              </a:prstGeom>
              <a:solidFill>
                <a:srgbClr val="FFFF00"/>
              </a:solidFill>
              <a:ln w="38100" cmpd="dbl">
                <a:solidFill>
                  <a:schemeClr val="hlink"/>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b="1"/>
                  <a:t>分生产工序确定在产品完工程度</a:t>
                </a:r>
                <a:endParaRPr lang="zh-CN" altLang="en-US" b="1"/>
              </a:p>
            </p:txBody>
          </p:sp>
        </p:grpSp>
        <p:sp>
          <p:nvSpPr>
            <p:cNvPr id="71713" name="Line 38"/>
            <p:cNvSpPr>
              <a:spLocks noChangeShapeType="1"/>
            </p:cNvSpPr>
            <p:nvPr/>
          </p:nvSpPr>
          <p:spPr bwMode="auto">
            <a:xfrm>
              <a:off x="1564" y="482"/>
              <a:ext cx="363" cy="0"/>
            </a:xfrm>
            <a:prstGeom prst="line">
              <a:avLst/>
            </a:prstGeom>
            <a:noFill/>
            <a:ln w="38100">
              <a:solidFill>
                <a:schemeClr val="accent2"/>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4"/>
          <p:cNvSpPr>
            <a:spLocks noChangeArrowheads="1"/>
          </p:cNvSpPr>
          <p:nvPr/>
        </p:nvSpPr>
        <p:spPr bwMode="auto">
          <a:xfrm>
            <a:off x="468313" y="1988890"/>
            <a:ext cx="813752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例</a:t>
            </a:r>
            <a:r>
              <a:rPr lang="en-US" altLang="zh-CN" sz="2000" b="1">
                <a:latin typeface="楷体_GB2312" pitchFamily="49" charset="-122"/>
                <a:ea typeface="楷体_GB2312" pitchFamily="49" charset="-122"/>
              </a:rPr>
              <a:t>】</a:t>
            </a:r>
            <a:r>
              <a:rPr lang="zh-CN" altLang="en-US" sz="2000" b="1">
                <a:latin typeface="楷体_GB2312" pitchFamily="49" charset="-122"/>
                <a:ea typeface="楷体_GB2312" pitchFamily="49" charset="-122"/>
              </a:rPr>
              <a:t>丁产品需要经三道工序加工制成，本月完工产品数量为</a:t>
            </a:r>
            <a:r>
              <a:rPr lang="en-US" altLang="zh-CN" sz="2000" b="1">
                <a:latin typeface="楷体_GB2312" pitchFamily="49" charset="-122"/>
                <a:ea typeface="楷体_GB2312" pitchFamily="49" charset="-122"/>
              </a:rPr>
              <a:t>1000</a:t>
            </a:r>
            <a:r>
              <a:rPr lang="zh-CN" altLang="en-US" sz="2000" b="1">
                <a:latin typeface="楷体_GB2312" pitchFamily="49" charset="-122"/>
                <a:ea typeface="楷体_GB2312" pitchFamily="49" charset="-122"/>
              </a:rPr>
              <a:t>件，月末在产品数量</a:t>
            </a:r>
            <a:r>
              <a:rPr lang="en-US" altLang="zh-CN" sz="2000" b="1">
                <a:latin typeface="楷体_GB2312" pitchFamily="49" charset="-122"/>
                <a:ea typeface="楷体_GB2312" pitchFamily="49" charset="-122"/>
              </a:rPr>
              <a:t>400</a:t>
            </a:r>
            <a:r>
              <a:rPr lang="zh-CN" altLang="en-US" sz="2000" b="1">
                <a:latin typeface="楷体_GB2312" pitchFamily="49" charset="-122"/>
                <a:ea typeface="楷体_GB2312" pitchFamily="49" charset="-122"/>
              </a:rPr>
              <a:t>件；单位产品工时定额为</a:t>
            </a:r>
            <a:r>
              <a:rPr lang="en-US" altLang="zh-CN" sz="2000" b="1">
                <a:latin typeface="楷体_GB2312" pitchFamily="49" charset="-122"/>
                <a:ea typeface="楷体_GB2312" pitchFamily="49" charset="-122"/>
              </a:rPr>
              <a:t>100</a:t>
            </a:r>
            <a:r>
              <a:rPr lang="zh-CN" altLang="en-US" sz="2000" b="1">
                <a:latin typeface="楷体_GB2312" pitchFamily="49" charset="-122"/>
                <a:ea typeface="楷体_GB2312" pitchFamily="49" charset="-122"/>
              </a:rPr>
              <a:t>小时。</a:t>
            </a:r>
            <a:r>
              <a:rPr lang="zh-CN" altLang="en-US" sz="2000" b="1" u="sng">
                <a:solidFill>
                  <a:schemeClr val="accent2"/>
                </a:solidFill>
                <a:latin typeface="楷体_GB2312" pitchFamily="49" charset="-122"/>
                <a:ea typeface="楷体_GB2312" pitchFamily="49" charset="-122"/>
              </a:rPr>
              <a:t>原材料在生产开始一次性投入。 </a:t>
            </a:r>
            <a:endParaRPr lang="zh-CN" altLang="en-US" sz="2000" b="1" u="sng">
              <a:solidFill>
                <a:schemeClr val="accent2"/>
              </a:solidFill>
              <a:latin typeface="楷体_GB2312" pitchFamily="49" charset="-122"/>
              <a:ea typeface="楷体_GB2312" pitchFamily="49" charset="-122"/>
            </a:endParaRPr>
          </a:p>
        </p:txBody>
      </p:sp>
      <p:graphicFrame>
        <p:nvGraphicFramePr>
          <p:cNvPr id="21607" name="Group 103"/>
          <p:cNvGraphicFramePr>
            <a:graphicFrameLocks noGrp="1"/>
          </p:cNvGraphicFramePr>
          <p:nvPr/>
        </p:nvGraphicFramePr>
        <p:xfrm>
          <a:off x="611188" y="3573215"/>
          <a:ext cx="7775575" cy="1981200"/>
        </p:xfrm>
        <a:graphic>
          <a:graphicData uri="http://schemas.openxmlformats.org/drawingml/2006/table">
            <a:tbl>
              <a:tblPr/>
              <a:tblGrid>
                <a:gridCol w="1447800"/>
                <a:gridCol w="2559050"/>
                <a:gridCol w="3768725"/>
              </a:tblGrid>
              <a:tr h="2254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楷体_GB2312" pitchFamily="49" charset="-122"/>
                          <a:ea typeface="楷体_GB2312" pitchFamily="49" charset="-122"/>
                          <a:cs typeface="Times New Roman" panose="02020603050405020304" pitchFamily="18" charset="0"/>
                        </a:rPr>
                        <a:t>工序</a:t>
                      </a:r>
                      <a:endParaRPr kumimoji="0" lang="zh-CN" altLang="en-US" sz="2000" b="1" i="0" u="none" strike="noStrike" cap="none" normalizeH="0" baseline="0" dirty="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月末在产品数量（件）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工时定额</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1590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合计</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楷体_GB2312" pitchFamily="49" charset="-122"/>
                          <a:ea typeface="楷体_GB2312" pitchFamily="49" charset="-122"/>
                          <a:cs typeface="Times New Roman" panose="02020603050405020304" pitchFamily="18" charset="0"/>
                        </a:rPr>
                        <a:t>400</a:t>
                      </a:r>
                      <a:endParaRPr kumimoji="0" lang="en-US" altLang="zh-CN" sz="2000" b="1" i="0" u="none" strike="noStrike" cap="none" normalizeH="0" baseline="0" dirty="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dirty="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7678" name="Rectangle 104"/>
          <p:cNvSpPr>
            <a:spLocks noChangeArrowheads="1"/>
          </p:cNvSpPr>
          <p:nvPr/>
        </p:nvSpPr>
        <p:spPr bwMode="auto">
          <a:xfrm>
            <a:off x="2339975" y="2996952"/>
            <a:ext cx="3930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b="1"/>
              <a:t>各工序定额工时及在产品数量资料表</a:t>
            </a:r>
            <a:r>
              <a:rPr lang="zh-CN" altLang="en-US"/>
              <a:t> </a:t>
            </a:r>
            <a:endParaRPr lang="zh-CN" altLang="en-US"/>
          </a:p>
        </p:txBody>
      </p:sp>
      <p:sp>
        <p:nvSpPr>
          <p:cNvPr id="27679" name="Rectangle 105"/>
          <p:cNvSpPr>
            <a:spLocks noChangeArrowheads="1"/>
          </p:cNvSpPr>
          <p:nvPr/>
        </p:nvSpPr>
        <p:spPr bwMode="auto">
          <a:xfrm>
            <a:off x="684213" y="5862390"/>
            <a:ext cx="7469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sz="2000" b="1">
                <a:latin typeface="楷体_GB2312" pitchFamily="49" charset="-122"/>
                <a:ea typeface="楷体_GB2312" pitchFamily="49" charset="-122"/>
              </a:rPr>
              <a:t>试计算各工序在产品完工率（完工程度）及在产品的约当产量。 </a:t>
            </a:r>
            <a:endParaRPr lang="zh-CN" altLang="en-US" sz="2000" b="1">
              <a:latin typeface="楷体_GB2312" pitchFamily="49" charset="-122"/>
              <a:ea typeface="楷体_GB2312" pitchFamily="49" charset="-122"/>
            </a:endParaRPr>
          </a:p>
        </p:txBody>
      </p:sp>
      <p:sp>
        <p:nvSpPr>
          <p:cNvPr id="6"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、约当产量法</a:t>
            </a:r>
            <a:endParaRPr lang="zh-CN" altLang="en-US" b="1" dirty="0"/>
          </a:p>
        </p:txBody>
      </p:sp>
      <p:sp>
        <p:nvSpPr>
          <p:cNvPr id="7" name="文本占位符 3"/>
          <p:cNvSpPr txBox="1"/>
          <p:nvPr/>
        </p:nvSpPr>
        <p:spPr>
          <a:xfrm>
            <a:off x="426616" y="1357366"/>
            <a:ext cx="6953695"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u="sng" dirty="0">
                <a:solidFill>
                  <a:schemeClr val="accent2"/>
                </a:solidFill>
                <a:effectLst>
                  <a:outerShdw blurRad="38100" dist="38100" dir="2700000" algn="tl">
                    <a:srgbClr val="C0C0C0"/>
                  </a:outerShdw>
                </a:effectLst>
                <a:ea typeface="楷体_GB2312" pitchFamily="49" charset="-122"/>
              </a:rPr>
              <a:t>分配</a:t>
            </a:r>
            <a:r>
              <a:rPr lang="zh-CN" altLang="en-US" sz="2000" b="1" u="sng" dirty="0" smtClean="0">
                <a:solidFill>
                  <a:schemeClr val="accent2"/>
                </a:solidFill>
                <a:effectLst>
                  <a:outerShdw blurRad="38100" dist="38100" dir="2700000" algn="tl">
                    <a:srgbClr val="C0C0C0"/>
                  </a:outerShdw>
                </a:effectLst>
                <a:ea typeface="楷体_GB2312" pitchFamily="49" charset="-122"/>
              </a:rPr>
              <a:t>“直接材料”以外成本项目</a:t>
            </a:r>
            <a:r>
              <a:rPr lang="zh-CN" altLang="en-US" sz="2000" b="1" dirty="0" smtClean="0">
                <a:ea typeface="楷体_GB2312" pitchFamily="49" charset="-122"/>
              </a:rPr>
              <a:t>在</a:t>
            </a:r>
            <a:r>
              <a:rPr lang="zh-CN" altLang="en-US" sz="2000" b="1" dirty="0">
                <a:ea typeface="楷体_GB2312" pitchFamily="49" charset="-122"/>
              </a:rPr>
              <a:t>产品约当产量的计算</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ChangeArrowheads="1"/>
          </p:cNvSpPr>
          <p:nvPr/>
        </p:nvSpPr>
        <p:spPr bwMode="auto">
          <a:xfrm>
            <a:off x="539750" y="333375"/>
            <a:ext cx="8424863" cy="13731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40000"/>
              </a:lnSpc>
            </a:pPr>
            <a:r>
              <a:rPr lang="zh-CN" altLang="en-US" sz="2000" b="1">
                <a:latin typeface="楷体_GB2312" pitchFamily="49" charset="-122"/>
                <a:ea typeface="楷体_GB2312" pitchFamily="49" charset="-122"/>
                <a:cs typeface="Times New Roman" panose="02020603050405020304" pitchFamily="18" charset="0"/>
              </a:rPr>
              <a:t>第一工序在产品完工程度＝</a:t>
            </a:r>
            <a:r>
              <a:rPr lang="en-US" altLang="zh-CN" sz="2000" b="1">
                <a:latin typeface="楷体_GB2312" pitchFamily="49" charset="-122"/>
                <a:ea typeface="楷体_GB2312" pitchFamily="49" charset="-122"/>
                <a:cs typeface="Times New Roman" panose="02020603050405020304" pitchFamily="18" charset="0"/>
              </a:rPr>
              <a:t>(40</a:t>
            </a:r>
            <a:r>
              <a:rPr lang="en-US" altLang="zh-CN" b="1">
                <a:ea typeface="楷体_GB2312" pitchFamily="49" charset="-122"/>
                <a:cs typeface="Times New Roman" panose="02020603050405020304" pitchFamily="18" charset="0"/>
              </a:rPr>
              <a:t>×50%</a:t>
            </a:r>
            <a:r>
              <a:rPr lang="zh-CN" altLang="en-US" b="1">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÷100×100%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20%</a:t>
            </a:r>
            <a:endParaRPr lang="en-US" altLang="zh-CN" sz="2000" b="1">
              <a:latin typeface="楷体_GB2312" pitchFamily="49" charset="-122"/>
              <a:ea typeface="楷体_GB2312" pitchFamily="49" charset="-122"/>
              <a:cs typeface="Times New Roman" panose="02020603050405020304" pitchFamily="18" charset="0"/>
            </a:endParaRPr>
          </a:p>
          <a:p>
            <a:pPr>
              <a:lnSpc>
                <a:spcPct val="140000"/>
              </a:lnSpc>
            </a:pPr>
            <a:r>
              <a:rPr lang="zh-CN" altLang="en-US" sz="2000" b="1">
                <a:latin typeface="楷体_GB2312" pitchFamily="49" charset="-122"/>
                <a:ea typeface="楷体_GB2312" pitchFamily="49" charset="-122"/>
                <a:cs typeface="Times New Roman" panose="02020603050405020304" pitchFamily="18" charset="0"/>
              </a:rPr>
              <a:t>第二工序在产品完工程度＝（</a:t>
            </a:r>
            <a:r>
              <a:rPr lang="en-US" altLang="zh-CN" sz="2000" b="1">
                <a:latin typeface="楷体_GB2312" pitchFamily="49" charset="-122"/>
                <a:ea typeface="楷体_GB2312" pitchFamily="49" charset="-122"/>
                <a:cs typeface="Times New Roman" panose="02020603050405020304" pitchFamily="18" charset="0"/>
              </a:rPr>
              <a:t>40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30</a:t>
            </a:r>
            <a:r>
              <a:rPr lang="zh-CN" altLang="zh-CN" b="1">
                <a:ea typeface="楷体_GB2312" pitchFamily="49" charset="-122"/>
                <a:cs typeface="Times New Roman" panose="02020603050405020304" pitchFamily="18" charset="0"/>
              </a:rPr>
              <a:t>×</a:t>
            </a:r>
            <a:r>
              <a:rPr lang="en-US" altLang="zh-CN" b="1">
                <a:ea typeface="楷体_GB2312" pitchFamily="49" charset="-122"/>
                <a:cs typeface="Times New Roman" panose="02020603050405020304" pitchFamily="18" charset="0"/>
              </a:rPr>
              <a:t>50%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÷100×100%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55%</a:t>
            </a:r>
            <a:endParaRPr lang="en-US" altLang="zh-CN" sz="2000" b="1">
              <a:latin typeface="楷体_GB2312" pitchFamily="49" charset="-122"/>
              <a:ea typeface="楷体_GB2312" pitchFamily="49" charset="-122"/>
              <a:cs typeface="Times New Roman" panose="02020603050405020304" pitchFamily="18" charset="0"/>
            </a:endParaRPr>
          </a:p>
          <a:p>
            <a:pPr>
              <a:lnSpc>
                <a:spcPct val="140000"/>
              </a:lnSpc>
            </a:pPr>
            <a:r>
              <a:rPr lang="zh-CN" altLang="en-US" sz="2000" b="1">
                <a:latin typeface="楷体_GB2312" pitchFamily="49" charset="-122"/>
                <a:ea typeface="楷体_GB2312" pitchFamily="49" charset="-122"/>
                <a:cs typeface="Times New Roman" panose="02020603050405020304" pitchFamily="18" charset="0"/>
              </a:rPr>
              <a:t>第三工序在产品完工程度＝（</a:t>
            </a:r>
            <a:r>
              <a:rPr lang="en-US" altLang="zh-CN" sz="2000" b="1">
                <a:latin typeface="楷体_GB2312" pitchFamily="49" charset="-122"/>
                <a:ea typeface="楷体_GB2312" pitchFamily="49" charset="-122"/>
                <a:cs typeface="Times New Roman" panose="02020603050405020304" pitchFamily="18" charset="0"/>
              </a:rPr>
              <a:t>40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30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30</a:t>
            </a:r>
            <a:r>
              <a:rPr lang="zh-CN" altLang="zh-CN" b="1">
                <a:ea typeface="楷体_GB2312" pitchFamily="49" charset="-122"/>
                <a:cs typeface="Times New Roman" panose="02020603050405020304" pitchFamily="18" charset="0"/>
              </a:rPr>
              <a:t>×</a:t>
            </a:r>
            <a:r>
              <a:rPr lang="en-US" altLang="zh-CN" b="1">
                <a:ea typeface="楷体_GB2312" pitchFamily="49" charset="-122"/>
                <a:cs typeface="Times New Roman" panose="02020603050405020304" pitchFamily="18" charset="0"/>
              </a:rPr>
              <a:t>50%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÷100×100%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85%</a:t>
            </a:r>
            <a:endParaRPr lang="en-US" altLang="zh-CN" sz="2000" b="1">
              <a:latin typeface="楷体_GB2312" pitchFamily="49" charset="-122"/>
              <a:ea typeface="楷体_GB2312" pitchFamily="49" charset="-122"/>
              <a:cs typeface="Times New Roman" panose="02020603050405020304" pitchFamily="18" charset="0"/>
            </a:endParaRPr>
          </a:p>
        </p:txBody>
      </p:sp>
      <p:sp>
        <p:nvSpPr>
          <p:cNvPr id="29699" name="Rectangle 3"/>
          <p:cNvSpPr>
            <a:spLocks noChangeArrowheads="1"/>
          </p:cNvSpPr>
          <p:nvPr/>
        </p:nvSpPr>
        <p:spPr bwMode="auto">
          <a:xfrm>
            <a:off x="971550" y="1916113"/>
            <a:ext cx="6197600"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lnSpc>
                <a:spcPct val="140000"/>
              </a:lnSpc>
            </a:pPr>
            <a:r>
              <a:rPr lang="zh-CN" altLang="en-US" sz="2000" b="1">
                <a:latin typeface="楷体_GB2312" pitchFamily="49" charset="-122"/>
                <a:ea typeface="楷体_GB2312" pitchFamily="49" charset="-122"/>
                <a:cs typeface="Times New Roman" panose="02020603050405020304" pitchFamily="18" charset="0"/>
              </a:rPr>
              <a:t>第一工序月末在产品约当产量＝</a:t>
            </a:r>
            <a:r>
              <a:rPr lang="en-US" altLang="zh-CN" sz="2000" b="1">
                <a:latin typeface="楷体_GB2312" pitchFamily="49" charset="-122"/>
                <a:ea typeface="楷体_GB2312" pitchFamily="49" charset="-122"/>
                <a:cs typeface="Times New Roman" panose="02020603050405020304" pitchFamily="18" charset="0"/>
              </a:rPr>
              <a:t>100×20%</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20</a:t>
            </a:r>
            <a:r>
              <a:rPr lang="zh-CN" altLang="en-US" sz="2000" b="1">
                <a:latin typeface="楷体_GB2312" pitchFamily="49" charset="-122"/>
                <a:ea typeface="楷体_GB2312" pitchFamily="49" charset="-122"/>
                <a:cs typeface="Times New Roman" panose="02020603050405020304" pitchFamily="18" charset="0"/>
              </a:rPr>
              <a:t>（件）</a:t>
            </a:r>
            <a:endParaRPr lang="zh-CN" altLang="en-US" sz="2000" b="1">
              <a:latin typeface="楷体_GB2312" pitchFamily="49" charset="-122"/>
              <a:ea typeface="楷体_GB2312" pitchFamily="49" charset="-122"/>
              <a:cs typeface="Times New Roman" panose="02020603050405020304" pitchFamily="18" charset="0"/>
            </a:endParaRPr>
          </a:p>
          <a:p>
            <a:pPr eaLnBrk="0" hangingPunct="0">
              <a:lnSpc>
                <a:spcPct val="140000"/>
              </a:lnSpc>
            </a:pPr>
            <a:r>
              <a:rPr lang="zh-CN" altLang="en-US" sz="2000" b="1">
                <a:latin typeface="楷体_GB2312" pitchFamily="49" charset="-122"/>
                <a:ea typeface="楷体_GB2312" pitchFamily="49" charset="-122"/>
                <a:cs typeface="Times New Roman" panose="02020603050405020304" pitchFamily="18" charset="0"/>
              </a:rPr>
              <a:t>第二工序月末在产品约当产量＝</a:t>
            </a:r>
            <a:r>
              <a:rPr lang="en-US" altLang="zh-CN" sz="2000" b="1">
                <a:latin typeface="楷体_GB2312" pitchFamily="49" charset="-122"/>
                <a:ea typeface="楷体_GB2312" pitchFamily="49" charset="-122"/>
                <a:cs typeface="Times New Roman" panose="02020603050405020304" pitchFamily="18" charset="0"/>
              </a:rPr>
              <a:t>200×55%</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110</a:t>
            </a:r>
            <a:r>
              <a:rPr lang="zh-CN" altLang="en-US" sz="2000" b="1">
                <a:latin typeface="楷体_GB2312" pitchFamily="49" charset="-122"/>
                <a:ea typeface="楷体_GB2312" pitchFamily="49" charset="-122"/>
                <a:cs typeface="Times New Roman" panose="02020603050405020304" pitchFamily="18" charset="0"/>
              </a:rPr>
              <a:t>（件）</a:t>
            </a:r>
            <a:endParaRPr lang="zh-CN" altLang="en-US" sz="2000" b="1">
              <a:latin typeface="楷体_GB2312" pitchFamily="49" charset="-122"/>
              <a:ea typeface="楷体_GB2312" pitchFamily="49" charset="-122"/>
              <a:cs typeface="Times New Roman" panose="02020603050405020304" pitchFamily="18" charset="0"/>
            </a:endParaRPr>
          </a:p>
          <a:p>
            <a:pPr eaLnBrk="0" hangingPunct="0">
              <a:lnSpc>
                <a:spcPct val="140000"/>
              </a:lnSpc>
            </a:pPr>
            <a:r>
              <a:rPr lang="zh-CN" altLang="en-US" sz="2000" b="1">
                <a:latin typeface="楷体_GB2312" pitchFamily="49" charset="-122"/>
                <a:ea typeface="楷体_GB2312" pitchFamily="49" charset="-122"/>
                <a:cs typeface="Times New Roman" panose="02020603050405020304" pitchFamily="18" charset="0"/>
              </a:rPr>
              <a:t>第三工序月末在产品约当产量＝</a:t>
            </a:r>
            <a:r>
              <a:rPr lang="en-US" altLang="zh-CN" sz="2000" b="1">
                <a:latin typeface="楷体_GB2312" pitchFamily="49" charset="-122"/>
                <a:ea typeface="楷体_GB2312" pitchFamily="49" charset="-122"/>
                <a:cs typeface="Times New Roman" panose="02020603050405020304" pitchFamily="18" charset="0"/>
              </a:rPr>
              <a:t>100×85%</a:t>
            </a:r>
            <a:r>
              <a:rPr lang="zh-CN" altLang="en-US" sz="2000" b="1">
                <a:latin typeface="楷体_GB2312" pitchFamily="49" charset="-122"/>
                <a:ea typeface="楷体_GB2312" pitchFamily="49" charset="-122"/>
                <a:cs typeface="Times New Roman" panose="02020603050405020304" pitchFamily="18" charset="0"/>
              </a:rPr>
              <a:t>＝</a:t>
            </a:r>
            <a:r>
              <a:rPr lang="en-US" altLang="zh-CN" sz="2000" b="1">
                <a:latin typeface="楷体_GB2312" pitchFamily="49" charset="-122"/>
                <a:ea typeface="楷体_GB2312" pitchFamily="49" charset="-122"/>
                <a:cs typeface="Times New Roman" panose="02020603050405020304" pitchFamily="18" charset="0"/>
              </a:rPr>
              <a:t>85</a:t>
            </a:r>
            <a:r>
              <a:rPr lang="zh-CN" altLang="en-US" sz="2000" b="1">
                <a:latin typeface="楷体_GB2312" pitchFamily="49" charset="-122"/>
                <a:ea typeface="楷体_GB2312" pitchFamily="49" charset="-122"/>
                <a:cs typeface="Times New Roman" panose="02020603050405020304" pitchFamily="18" charset="0"/>
              </a:rPr>
              <a:t>（件） </a:t>
            </a:r>
            <a:endParaRPr lang="zh-CN" altLang="en-US" sz="2000" b="1">
              <a:latin typeface="楷体_GB2312" pitchFamily="49" charset="-122"/>
              <a:ea typeface="楷体_GB2312" pitchFamily="49" charset="-122"/>
              <a:cs typeface="Times New Roman" panose="02020603050405020304" pitchFamily="18" charset="0"/>
            </a:endParaRPr>
          </a:p>
        </p:txBody>
      </p:sp>
      <p:graphicFrame>
        <p:nvGraphicFramePr>
          <p:cNvPr id="29700" name="Group 4"/>
          <p:cNvGraphicFramePr>
            <a:graphicFrameLocks noGrp="1"/>
          </p:cNvGraphicFramePr>
          <p:nvPr/>
        </p:nvGraphicFramePr>
        <p:xfrm>
          <a:off x="250825" y="3933825"/>
          <a:ext cx="8496300" cy="2592389"/>
        </p:xfrm>
        <a:graphic>
          <a:graphicData uri="http://schemas.openxmlformats.org/drawingml/2006/table">
            <a:tbl>
              <a:tblPr/>
              <a:tblGrid>
                <a:gridCol w="1133475"/>
                <a:gridCol w="1698625"/>
                <a:gridCol w="1698625"/>
                <a:gridCol w="2078038"/>
                <a:gridCol w="1887537"/>
              </a:tblGrid>
              <a:tr h="738188">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工序</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月末在产品</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数量（件）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工时定额</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加工程度（％）</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在产品约当产量（件）</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75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40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20</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75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55</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110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41592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30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85</a:t>
                      </a: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85</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r h="6032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合计</a:t>
                      </a:r>
                      <a:endParaRPr kumimoji="0" lang="zh-CN" altLang="en-US"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400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100</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000" b="1" i="0" u="none" strike="noStrike" cap="none" normalizeH="0" baseline="0" smtClean="0">
                        <a:ln>
                          <a:noFill/>
                        </a:ln>
                        <a:solidFill>
                          <a:schemeClr val="tx1"/>
                        </a:solidFill>
                        <a:effectLst/>
                        <a:latin typeface="楷体_GB2312" pitchFamily="49" charset="-122"/>
                        <a:ea typeface="楷体_GB2312" pitchFamily="49"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6FA5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rPr>
                        <a:t>215</a:t>
                      </a:r>
                      <a:endParaRPr kumimoji="0" lang="en-US" altLang="zh-CN" sz="2000" b="1" i="0" u="none" strike="noStrike" cap="none" normalizeH="0" baseline="0" smtClean="0">
                        <a:ln>
                          <a:noFill/>
                        </a:ln>
                        <a:solidFill>
                          <a:schemeClr val="tx1"/>
                        </a:solidFill>
                        <a:effectLst/>
                        <a:latin typeface="楷体_GB2312" pitchFamily="49" charset="-122"/>
                        <a:ea typeface="楷体_GB2312"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96E2F4"/>
                    </a:solidFill>
                  </a:tcPr>
                </a:tc>
              </a:tr>
            </a:tbl>
          </a:graphicData>
        </a:graphic>
      </p:graphicFrame>
      <p:sp>
        <p:nvSpPr>
          <p:cNvPr id="29739" name="Rectangle 43"/>
          <p:cNvSpPr>
            <a:spLocks noChangeArrowheads="1"/>
          </p:cNvSpPr>
          <p:nvPr/>
        </p:nvSpPr>
        <p:spPr bwMode="auto">
          <a:xfrm>
            <a:off x="2944813" y="3500438"/>
            <a:ext cx="29464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b="1"/>
              <a:t>月末在产品约当产量计算表</a:t>
            </a:r>
            <a:endParaRPr lang="zh-CN" altLang="en-US"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9698">
                                            <p:txEl>
                                              <p:pRg st="0" end="0"/>
                                            </p:txEl>
                                          </p:spTgt>
                                        </p:tgtEl>
                                        <p:attrNameLst>
                                          <p:attrName>style.visibility</p:attrName>
                                        </p:attrNameLst>
                                      </p:cBhvr>
                                      <p:to>
                                        <p:strVal val="visible"/>
                                      </p:to>
                                    </p:set>
                                    <p:animEffect transition="in" filter="wipe(left)">
                                      <p:cBhvr>
                                        <p:cTn id="7" dur="500"/>
                                        <p:tgtEl>
                                          <p:spTgt spid="2969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9698">
                                            <p:txEl>
                                              <p:pRg st="1" end="1"/>
                                            </p:txEl>
                                          </p:spTgt>
                                        </p:tgtEl>
                                        <p:attrNameLst>
                                          <p:attrName>style.visibility</p:attrName>
                                        </p:attrNameLst>
                                      </p:cBhvr>
                                      <p:to>
                                        <p:strVal val="visible"/>
                                      </p:to>
                                    </p:set>
                                    <p:animEffect transition="in" filter="wipe(left)">
                                      <p:cBhvr>
                                        <p:cTn id="12" dur="500"/>
                                        <p:tgtEl>
                                          <p:spTgt spid="29698">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9698">
                                            <p:txEl>
                                              <p:pRg st="2" end="2"/>
                                            </p:txEl>
                                          </p:spTgt>
                                        </p:tgtEl>
                                        <p:attrNameLst>
                                          <p:attrName>style.visibility</p:attrName>
                                        </p:attrNameLst>
                                      </p:cBhvr>
                                      <p:to>
                                        <p:strVal val="visible"/>
                                      </p:to>
                                    </p:set>
                                    <p:animEffect transition="in" filter="wipe(left)">
                                      <p:cBhvr>
                                        <p:cTn id="17" dur="500"/>
                                        <p:tgtEl>
                                          <p:spTgt spid="29698">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9699">
                                            <p:txEl>
                                              <p:pRg st="0" end="0"/>
                                            </p:txEl>
                                          </p:spTgt>
                                        </p:tgtEl>
                                        <p:attrNameLst>
                                          <p:attrName>style.visibility</p:attrName>
                                        </p:attrNameLst>
                                      </p:cBhvr>
                                      <p:to>
                                        <p:strVal val="visible"/>
                                      </p:to>
                                    </p:set>
                                    <p:animEffect transition="in" filter="wipe(left)">
                                      <p:cBhvr>
                                        <p:cTn id="22" dur="500"/>
                                        <p:tgtEl>
                                          <p:spTgt spid="29699">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9699">
                                            <p:txEl>
                                              <p:pRg st="1" end="1"/>
                                            </p:txEl>
                                          </p:spTgt>
                                        </p:tgtEl>
                                        <p:attrNameLst>
                                          <p:attrName>style.visibility</p:attrName>
                                        </p:attrNameLst>
                                      </p:cBhvr>
                                      <p:to>
                                        <p:strVal val="visible"/>
                                      </p:to>
                                    </p:set>
                                    <p:animEffect transition="in" filter="wipe(left)">
                                      <p:cBhvr>
                                        <p:cTn id="27" dur="500"/>
                                        <p:tgtEl>
                                          <p:spTgt spid="29699">
                                            <p:txEl>
                                              <p:pRg st="1" end="1"/>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9699">
                                            <p:txEl>
                                              <p:pRg st="2" end="2"/>
                                            </p:txEl>
                                          </p:spTgt>
                                        </p:tgtEl>
                                        <p:attrNameLst>
                                          <p:attrName>style.visibility</p:attrName>
                                        </p:attrNameLst>
                                      </p:cBhvr>
                                      <p:to>
                                        <p:strVal val="visible"/>
                                      </p:to>
                                    </p:set>
                                    <p:animEffect transition="in" filter="wipe(left)">
                                      <p:cBhvr>
                                        <p:cTn id="32" dur="500"/>
                                        <p:tgtEl>
                                          <p:spTgt spid="29699">
                                            <p:txEl>
                                              <p:pRg st="2" end="2"/>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1" fill="hold" grpId="0" nodeType="clickEffect">
                                  <p:stCondLst>
                                    <p:cond delay="0"/>
                                  </p:stCondLst>
                                  <p:childTnLst>
                                    <p:set>
                                      <p:cBhvr>
                                        <p:cTn id="36" dur="1" fill="hold">
                                          <p:stCondLst>
                                            <p:cond delay="0"/>
                                          </p:stCondLst>
                                        </p:cTn>
                                        <p:tgtEl>
                                          <p:spTgt spid="29739"/>
                                        </p:tgtEl>
                                        <p:attrNameLst>
                                          <p:attrName>style.visibility</p:attrName>
                                        </p:attrNameLst>
                                      </p:cBhvr>
                                      <p:to>
                                        <p:strVal val="visible"/>
                                      </p:to>
                                    </p:set>
                                    <p:animEffect transition="in" filter="wipe(up)">
                                      <p:cBhvr>
                                        <p:cTn id="37" dur="500"/>
                                        <p:tgtEl>
                                          <p:spTgt spid="29739"/>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nodeType="clickEffect">
                                  <p:stCondLst>
                                    <p:cond delay="0"/>
                                  </p:stCondLst>
                                  <p:childTnLst>
                                    <p:set>
                                      <p:cBhvr>
                                        <p:cTn id="41" dur="1" fill="hold">
                                          <p:stCondLst>
                                            <p:cond delay="0"/>
                                          </p:stCondLst>
                                        </p:cTn>
                                        <p:tgtEl>
                                          <p:spTgt spid="29700"/>
                                        </p:tgtEl>
                                        <p:attrNameLst>
                                          <p:attrName>style.visibility</p:attrName>
                                        </p:attrNameLst>
                                      </p:cBhvr>
                                      <p:to>
                                        <p:strVal val="visible"/>
                                      </p:to>
                                    </p:set>
                                    <p:animEffect transition="in" filter="wipe(up)">
                                      <p:cBhvr>
                                        <p:cTn id="42" dur="500"/>
                                        <p:tgtEl>
                                          <p:spTgt spid="297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3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4"/>
          <p:cNvSpPr>
            <a:spLocks noChangeArrowheads="1"/>
          </p:cNvSpPr>
          <p:nvPr/>
        </p:nvSpPr>
        <p:spPr bwMode="auto">
          <a:xfrm>
            <a:off x="827088" y="476250"/>
            <a:ext cx="3700462"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b="1"/>
              <a:t>本月有关丁产品生产费用情况资料 </a:t>
            </a:r>
            <a:endParaRPr lang="zh-CN" altLang="en-US" b="1"/>
          </a:p>
        </p:txBody>
      </p:sp>
      <p:graphicFrame>
        <p:nvGraphicFramePr>
          <p:cNvPr id="28811" name="Group 139"/>
          <p:cNvGraphicFramePr>
            <a:graphicFrameLocks noGrp="1"/>
          </p:cNvGraphicFramePr>
          <p:nvPr/>
        </p:nvGraphicFramePr>
        <p:xfrm>
          <a:off x="684213" y="1196975"/>
          <a:ext cx="7991475" cy="2016126"/>
        </p:xfrm>
        <a:graphic>
          <a:graphicData uri="http://schemas.openxmlformats.org/drawingml/2006/table">
            <a:tbl>
              <a:tblPr/>
              <a:tblGrid>
                <a:gridCol w="2181225"/>
                <a:gridCol w="1314450"/>
                <a:gridCol w="1498600"/>
                <a:gridCol w="1497012"/>
                <a:gridCol w="1500188"/>
              </a:tblGrid>
              <a:tr h="3667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摘要</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直接材料</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直接人工</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制造费用</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合计</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13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月初在产品费用</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18 000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4 160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5 235</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27 395</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13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本月发生生产费用</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80 000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25 000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30 000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135 000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合计</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98 000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29 160</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35 235</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rPr>
                        <a:t>162 395</a:t>
                      </a: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9732" name="Rectangle 140"/>
          <p:cNvSpPr>
            <a:spLocks noChangeArrowheads="1"/>
          </p:cNvSpPr>
          <p:nvPr/>
        </p:nvSpPr>
        <p:spPr bwMode="auto">
          <a:xfrm>
            <a:off x="6659563" y="692150"/>
            <a:ext cx="156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gn="ctr"/>
            <a:r>
              <a:rPr lang="zh-CN" altLang="en-US" b="1"/>
              <a:t>金额单位：元</a:t>
            </a:r>
            <a:endParaRPr lang="zh-CN" altLang="en-US" b="1"/>
          </a:p>
        </p:txBody>
      </p:sp>
      <p:sp>
        <p:nvSpPr>
          <p:cNvPr id="29733" name="Rectangle 141"/>
          <p:cNvSpPr>
            <a:spLocks noChangeArrowheads="1"/>
          </p:cNvSpPr>
          <p:nvPr/>
        </p:nvSpPr>
        <p:spPr bwMode="auto">
          <a:xfrm>
            <a:off x="684213" y="3429000"/>
            <a:ext cx="6232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r>
              <a:rPr lang="zh-CN" altLang="en-US" b="1"/>
              <a:t>采用约当产量法计算完工丁产品成本和月末在产品的成本。 </a:t>
            </a:r>
            <a:endParaRPr lang="zh-CN" altLang="en-US" b="1"/>
          </a:p>
        </p:txBody>
      </p:sp>
      <p:sp>
        <p:nvSpPr>
          <p:cNvPr id="28817" name="Text Box 145"/>
          <p:cNvSpPr txBox="1">
            <a:spLocks noChangeArrowheads="1"/>
          </p:cNvSpPr>
          <p:nvPr/>
        </p:nvSpPr>
        <p:spPr bwMode="auto">
          <a:xfrm>
            <a:off x="827088" y="4005263"/>
            <a:ext cx="7345362" cy="2055812"/>
          </a:xfrm>
          <a:prstGeom prst="rect">
            <a:avLst/>
          </a:prstGeom>
          <a:solidFill>
            <a:srgbClr val="FFCCFF"/>
          </a:solidFill>
          <a:ln w="38100" cmpd="dbl">
            <a:solidFill>
              <a:schemeClr val="hlink"/>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en-US" altLang="zh-CN"/>
          </a:p>
          <a:p>
            <a:pPr eaLnBrk="1" hangingPunct="1">
              <a:spcBef>
                <a:spcPct val="50000"/>
              </a:spcBef>
            </a:pPr>
            <a:endParaRPr lang="en-US" altLang="zh-CN"/>
          </a:p>
          <a:p>
            <a:pPr eaLnBrk="1" hangingPunct="1">
              <a:spcBef>
                <a:spcPct val="50000"/>
              </a:spcBef>
            </a:pPr>
            <a:endParaRPr lang="en-US" altLang="zh-CN"/>
          </a:p>
          <a:p>
            <a:pPr eaLnBrk="1" hangingPunct="1">
              <a:spcBef>
                <a:spcPct val="50000"/>
              </a:spcBef>
            </a:pPr>
            <a:endParaRPr lang="en-US" altLang="zh-CN"/>
          </a:p>
          <a:p>
            <a:pPr eaLnBrk="1" hangingPunct="1">
              <a:spcBef>
                <a:spcPct val="50000"/>
              </a:spcBef>
            </a:pPr>
            <a:endParaRPr lang="en-US" altLang="zh-CN"/>
          </a:p>
        </p:txBody>
      </p:sp>
      <p:sp>
        <p:nvSpPr>
          <p:cNvPr id="28814" name="Text Box 142"/>
          <p:cNvSpPr txBox="1">
            <a:spLocks noChangeArrowheads="1"/>
          </p:cNvSpPr>
          <p:nvPr/>
        </p:nvSpPr>
        <p:spPr bwMode="auto">
          <a:xfrm>
            <a:off x="1116013" y="4294188"/>
            <a:ext cx="7004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t>直接材料分配率＝</a:t>
            </a:r>
            <a:r>
              <a:rPr lang="en-US" altLang="zh-CN" sz="2000" b="1"/>
              <a:t>98 000÷</a:t>
            </a:r>
            <a:r>
              <a:rPr lang="zh-CN" altLang="en-US" sz="2000" b="1"/>
              <a:t>（</a:t>
            </a:r>
            <a:r>
              <a:rPr lang="en-US" altLang="zh-CN" sz="2000" b="1"/>
              <a:t>1000+400</a:t>
            </a:r>
            <a:r>
              <a:rPr lang="zh-CN" altLang="en-US" sz="2000" b="1"/>
              <a:t>）＝</a:t>
            </a:r>
            <a:r>
              <a:rPr lang="en-US" altLang="zh-CN" sz="2000" b="1"/>
              <a:t>70</a:t>
            </a:r>
            <a:r>
              <a:rPr lang="zh-CN" altLang="en-US" sz="2000" b="1"/>
              <a:t>元</a:t>
            </a:r>
            <a:r>
              <a:rPr lang="en-US" altLang="zh-CN" sz="2000" b="1"/>
              <a:t>/</a:t>
            </a:r>
            <a:r>
              <a:rPr lang="zh-CN" altLang="en-US" sz="2000" b="1"/>
              <a:t>件</a:t>
            </a:r>
            <a:endParaRPr lang="zh-CN" altLang="en-US" sz="2000" b="1"/>
          </a:p>
        </p:txBody>
      </p:sp>
      <p:sp>
        <p:nvSpPr>
          <p:cNvPr id="28815" name="Text Box 143"/>
          <p:cNvSpPr txBox="1">
            <a:spLocks noChangeArrowheads="1"/>
          </p:cNvSpPr>
          <p:nvPr/>
        </p:nvSpPr>
        <p:spPr bwMode="auto">
          <a:xfrm>
            <a:off x="1116013" y="4725988"/>
            <a:ext cx="66246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2000" b="1"/>
              <a:t>直接工资分配率＝</a:t>
            </a:r>
            <a:r>
              <a:rPr lang="en-US" altLang="zh-CN" sz="2000" b="1"/>
              <a:t>29 160÷</a:t>
            </a:r>
            <a:r>
              <a:rPr lang="zh-CN" altLang="en-US" sz="2000" b="1"/>
              <a:t>（</a:t>
            </a:r>
            <a:r>
              <a:rPr lang="en-US" altLang="zh-CN" sz="2000" b="1"/>
              <a:t>1000+215</a:t>
            </a:r>
            <a:r>
              <a:rPr lang="zh-CN" altLang="en-US" sz="2000" b="1"/>
              <a:t>）＝</a:t>
            </a:r>
            <a:r>
              <a:rPr lang="en-US" altLang="zh-CN" sz="2000" b="1"/>
              <a:t>24</a:t>
            </a:r>
            <a:r>
              <a:rPr lang="zh-CN" altLang="en-US" sz="2000" b="1"/>
              <a:t>元</a:t>
            </a:r>
            <a:r>
              <a:rPr lang="en-US" altLang="zh-CN" sz="2000" b="1"/>
              <a:t>/</a:t>
            </a:r>
            <a:r>
              <a:rPr lang="zh-CN" altLang="en-US" sz="2000" b="1"/>
              <a:t>件</a:t>
            </a:r>
            <a:endParaRPr lang="zh-CN" altLang="en-US" sz="2000" b="1"/>
          </a:p>
        </p:txBody>
      </p:sp>
      <p:sp>
        <p:nvSpPr>
          <p:cNvPr id="28816" name="Text Box 144"/>
          <p:cNvSpPr txBox="1">
            <a:spLocks noChangeArrowheads="1"/>
          </p:cNvSpPr>
          <p:nvPr/>
        </p:nvSpPr>
        <p:spPr bwMode="auto">
          <a:xfrm>
            <a:off x="1116013" y="5157788"/>
            <a:ext cx="66960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20000"/>
              </a:spcBef>
            </a:pPr>
            <a:r>
              <a:rPr lang="zh-CN" altLang="en-US" sz="2000" b="1"/>
              <a:t>制造费用分配率＝</a:t>
            </a:r>
            <a:r>
              <a:rPr lang="en-US" altLang="zh-CN" sz="2000" b="1"/>
              <a:t>35 235÷</a:t>
            </a:r>
            <a:r>
              <a:rPr lang="zh-CN" altLang="en-US" sz="2000" b="1"/>
              <a:t>（</a:t>
            </a:r>
            <a:r>
              <a:rPr lang="en-US" altLang="zh-CN" sz="2000" b="1"/>
              <a:t>1000+215</a:t>
            </a:r>
            <a:r>
              <a:rPr lang="zh-CN" altLang="en-US" sz="2000" b="1"/>
              <a:t>）＝</a:t>
            </a:r>
            <a:r>
              <a:rPr lang="en-US" altLang="zh-CN" sz="2000" b="1"/>
              <a:t>29</a:t>
            </a:r>
            <a:r>
              <a:rPr lang="zh-CN" altLang="en-US" sz="2000" b="1"/>
              <a:t>元</a:t>
            </a:r>
            <a:r>
              <a:rPr lang="en-US" altLang="zh-CN" sz="2000" b="1"/>
              <a:t>/</a:t>
            </a:r>
            <a:r>
              <a:rPr lang="zh-CN" altLang="en-US" sz="2000" b="1"/>
              <a:t>件</a:t>
            </a:r>
            <a:endParaRPr lang="zh-CN" altLang="en-US" sz="2000" b="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8814"/>
                                        </p:tgtEl>
                                        <p:attrNameLst>
                                          <p:attrName>style.visibility</p:attrName>
                                        </p:attrNameLst>
                                      </p:cBhvr>
                                      <p:to>
                                        <p:strVal val="visible"/>
                                      </p:to>
                                    </p:set>
                                    <p:animEffect transition="in" filter="wipe(left)">
                                      <p:cBhvr>
                                        <p:cTn id="7" dur="500"/>
                                        <p:tgtEl>
                                          <p:spTgt spid="2881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8817"/>
                                        </p:tgtEl>
                                        <p:attrNameLst>
                                          <p:attrName>style.visibility</p:attrName>
                                        </p:attrNameLst>
                                      </p:cBhvr>
                                      <p:to>
                                        <p:strVal val="visible"/>
                                      </p:to>
                                    </p:set>
                                    <p:animEffect transition="in" filter="blinds(horizontal)">
                                      <p:cBhvr>
                                        <p:cTn id="10" dur="500"/>
                                        <p:tgtEl>
                                          <p:spTgt spid="28817"/>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grpId="0" nodeType="clickEffect">
                                  <p:stCondLst>
                                    <p:cond delay="0"/>
                                  </p:stCondLst>
                                  <p:childTnLst>
                                    <p:set>
                                      <p:cBhvr>
                                        <p:cTn id="14" dur="1" fill="hold">
                                          <p:stCondLst>
                                            <p:cond delay="0"/>
                                          </p:stCondLst>
                                        </p:cTn>
                                        <p:tgtEl>
                                          <p:spTgt spid="28815"/>
                                        </p:tgtEl>
                                        <p:attrNameLst>
                                          <p:attrName>style.visibility</p:attrName>
                                        </p:attrNameLst>
                                      </p:cBhvr>
                                      <p:to>
                                        <p:strVal val="visible"/>
                                      </p:to>
                                    </p:set>
                                    <p:animEffect transition="in" filter="wipe(left)">
                                      <p:cBhvr>
                                        <p:cTn id="15" dur="500"/>
                                        <p:tgtEl>
                                          <p:spTgt spid="28815"/>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28816"/>
                                        </p:tgtEl>
                                        <p:attrNameLst>
                                          <p:attrName>style.visibility</p:attrName>
                                        </p:attrNameLst>
                                      </p:cBhvr>
                                      <p:to>
                                        <p:strVal val="visible"/>
                                      </p:to>
                                    </p:set>
                                    <p:animEffect transition="in" filter="wipe(left)">
                                      <p:cBhvr>
                                        <p:cTn id="20" dur="500"/>
                                        <p:tgtEl>
                                          <p:spTgt spid="288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817" grpId="0" animBg="1"/>
      <p:bldP spid="28814" grpId="0"/>
      <p:bldP spid="28815" grpId="0"/>
      <p:bldP spid="288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073" name="Group 353"/>
          <p:cNvGraphicFramePr>
            <a:graphicFrameLocks noGrp="1"/>
          </p:cNvGraphicFramePr>
          <p:nvPr/>
        </p:nvGraphicFramePr>
        <p:xfrm>
          <a:off x="395288" y="1196975"/>
          <a:ext cx="8280400" cy="5507041"/>
        </p:xfrm>
        <a:graphic>
          <a:graphicData uri="http://schemas.openxmlformats.org/drawingml/2006/table">
            <a:tbl>
              <a:tblPr/>
              <a:tblGrid>
                <a:gridCol w="2376487"/>
                <a:gridCol w="1366838"/>
                <a:gridCol w="1366837"/>
                <a:gridCol w="1365250"/>
                <a:gridCol w="1804988"/>
              </a:tblGrid>
              <a:tr h="500063">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项  目</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成本项目</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hMerge="1">
                  <a:tcPr/>
                </a:tc>
              </a:tr>
              <a:tr h="501650">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直接材料</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直接人工</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制造费用</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合计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月初在产品费用</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18 000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4 160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5 235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27 395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本月发生生产费用</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80 000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25 000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30 000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135 000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合计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98 000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29 160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35 235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162 395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月末在产品约当产量</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400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215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215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完工产品数量</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约当产量合计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1 400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1 215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1 215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费用分配率</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70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24</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29</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125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16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完工产品成本</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70 000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24 000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29 000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123 000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月末在产品成本</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28000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5160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6235</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 39395</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0793" name="Rectangle 354"/>
          <p:cNvSpPr>
            <a:spLocks noChangeArrowheads="1"/>
          </p:cNvSpPr>
          <p:nvPr/>
        </p:nvSpPr>
        <p:spPr bwMode="auto">
          <a:xfrm>
            <a:off x="525463" y="333375"/>
            <a:ext cx="7605712"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lgn="ctr"/>
            <a:r>
              <a:rPr lang="zh-CN" altLang="en-US" b="1"/>
              <a:t>产品成本计算单（按约当产量法计算在产品成本）</a:t>
            </a:r>
            <a:endParaRPr lang="zh-CN" altLang="en-US" b="1"/>
          </a:p>
          <a:p>
            <a:pPr indent="228600" algn="ctr"/>
            <a:r>
              <a:rPr lang="zh-CN" altLang="en-US" b="1"/>
              <a:t>产品名称：丁产品                     </a:t>
            </a:r>
            <a:r>
              <a:rPr lang="en-US" altLang="zh-CN" b="1"/>
              <a:t>20××</a:t>
            </a:r>
            <a:r>
              <a:rPr lang="zh-CN" altLang="en-US" b="1"/>
              <a:t>年</a:t>
            </a:r>
            <a:r>
              <a:rPr lang="en-US" altLang="zh-CN" b="1"/>
              <a:t>×</a:t>
            </a:r>
            <a:r>
              <a:rPr lang="zh-CN" altLang="en-US" b="1"/>
              <a:t>月                       金额单位：元</a:t>
            </a:r>
            <a:endParaRPr lang="zh-CN" altLang="en-US" b="1"/>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636912"/>
            <a:ext cx="5606745" cy="1569660"/>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任务一  核算在产品</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项目三</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11560" y="1700808"/>
            <a:ext cx="7632700" cy="137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lnSpc>
                <a:spcPct val="140000"/>
              </a:lnSpc>
            </a:pPr>
            <a:r>
              <a:rPr lang="zh-CN" altLang="en-US" sz="2000" b="1" dirty="0">
                <a:ea typeface="楷体_GB2312" pitchFamily="49" charset="-122"/>
              </a:rPr>
              <a:t>        在产品按完工产品计算法，简称“完工产品法”。指月末在产品视同完工产品，按完工产品与月末在产品二者的数量比例分配各项生产费用。</a:t>
            </a:r>
            <a:endParaRPr lang="zh-CN" altLang="en-US" sz="2000" b="1" dirty="0">
              <a:ea typeface="楷体_GB2312" pitchFamily="49" charset="-122"/>
            </a:endParaRPr>
          </a:p>
        </p:txBody>
      </p:sp>
      <p:sp>
        <p:nvSpPr>
          <p:cNvPr id="3" name="Rectangle 5"/>
          <p:cNvSpPr>
            <a:spLocks noChangeArrowheads="1"/>
          </p:cNvSpPr>
          <p:nvPr/>
        </p:nvSpPr>
        <p:spPr bwMode="auto">
          <a:xfrm>
            <a:off x="755576" y="3494591"/>
            <a:ext cx="7488684" cy="180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eaLnBrk="0" hangingPunct="0">
              <a:lnSpc>
                <a:spcPct val="140000"/>
              </a:lnSpc>
              <a:defRPr/>
            </a:pPr>
            <a:r>
              <a:rPr lang="zh-CN" altLang="en-US" sz="2000" b="1" u="sng" dirty="0">
                <a:solidFill>
                  <a:schemeClr val="accent2"/>
                </a:solidFill>
                <a:effectLst>
                  <a:outerShdw blurRad="38100" dist="38100" dir="2700000" algn="tl">
                    <a:srgbClr val="C0C0C0"/>
                  </a:outerShdw>
                </a:effectLst>
                <a:latin typeface="楷体_GB2312" pitchFamily="49" charset="-122"/>
                <a:ea typeface="楷体_GB2312" pitchFamily="49" charset="-122"/>
              </a:rPr>
              <a:t>特点</a:t>
            </a:r>
            <a:endParaRPr lang="zh-CN" altLang="en-US" sz="2000" b="1" u="sng" dirty="0">
              <a:solidFill>
                <a:schemeClr val="accent2"/>
              </a:solidFill>
              <a:effectLst>
                <a:outerShdw blurRad="38100" dist="38100" dir="2700000" algn="tl">
                  <a:srgbClr val="C0C0C0"/>
                </a:outerShdw>
              </a:effectLst>
              <a:latin typeface="楷体_GB2312" pitchFamily="49" charset="-122"/>
              <a:ea typeface="楷体_GB2312" pitchFamily="49" charset="-122"/>
            </a:endParaRPr>
          </a:p>
          <a:p>
            <a:pPr eaLnBrk="0" hangingPunct="0">
              <a:lnSpc>
                <a:spcPct val="140000"/>
              </a:lnSpc>
              <a:defRPr/>
            </a:pPr>
            <a:r>
              <a:rPr lang="zh-CN" altLang="en-US" sz="2000" b="1" dirty="0">
                <a:latin typeface="楷体_GB2312" pitchFamily="49" charset="-122"/>
                <a:ea typeface="楷体_GB2312" pitchFamily="49" charset="-122"/>
              </a:rPr>
              <a:t>一件在产品与一件完工产品承担相同的生产费用。</a:t>
            </a:r>
            <a:endParaRPr lang="zh-CN" altLang="en-US" sz="2000" b="1" dirty="0">
              <a:latin typeface="楷体_GB2312" pitchFamily="49" charset="-122"/>
              <a:ea typeface="楷体_GB2312" pitchFamily="49" charset="-122"/>
            </a:endParaRPr>
          </a:p>
          <a:p>
            <a:pPr eaLnBrk="0" hangingPunct="0">
              <a:lnSpc>
                <a:spcPct val="140000"/>
              </a:lnSpc>
              <a:defRPr/>
            </a:pPr>
            <a:r>
              <a:rPr lang="zh-CN" altLang="en-US" sz="2000" b="1" u="sng" dirty="0">
                <a:solidFill>
                  <a:schemeClr val="accent2"/>
                </a:solidFill>
                <a:effectLst>
                  <a:outerShdw blurRad="38100" dist="38100" dir="2700000" algn="tl">
                    <a:srgbClr val="C0C0C0"/>
                  </a:outerShdw>
                </a:effectLst>
                <a:latin typeface="楷体_GB2312" pitchFamily="49" charset="-122"/>
                <a:ea typeface="楷体_GB2312" pitchFamily="49" charset="-122"/>
              </a:rPr>
              <a:t>适用范围</a:t>
            </a:r>
            <a:endParaRPr lang="zh-CN" altLang="en-US" sz="2000" b="1" u="sng" dirty="0">
              <a:solidFill>
                <a:schemeClr val="accent2"/>
              </a:solidFill>
              <a:effectLst>
                <a:outerShdw blurRad="38100" dist="38100" dir="2700000" algn="tl">
                  <a:srgbClr val="C0C0C0"/>
                </a:outerShdw>
              </a:effectLst>
              <a:latin typeface="楷体_GB2312" pitchFamily="49" charset="-122"/>
              <a:ea typeface="楷体_GB2312" pitchFamily="49" charset="-122"/>
            </a:endParaRPr>
          </a:p>
          <a:p>
            <a:pPr eaLnBrk="0" hangingPunct="0">
              <a:lnSpc>
                <a:spcPct val="140000"/>
              </a:lnSpc>
              <a:defRPr/>
            </a:pPr>
            <a:r>
              <a:rPr lang="zh-CN" altLang="en-US" sz="2000" b="1" dirty="0">
                <a:latin typeface="楷体_GB2312" pitchFamily="49" charset="-122"/>
                <a:ea typeface="楷体_GB2312" pitchFamily="49" charset="-122"/>
              </a:rPr>
              <a:t>适用于月末在产品已接近完工或已完工，但尚未入库的产品。 </a:t>
            </a:r>
            <a:endParaRPr lang="zh-CN" altLang="en-US" sz="2000" b="1" dirty="0">
              <a:latin typeface="楷体_GB2312" pitchFamily="49" charset="-122"/>
              <a:ea typeface="楷体_GB2312" pitchFamily="49" charset="-122"/>
            </a:endParaRPr>
          </a:p>
        </p:txBody>
      </p:sp>
      <p:sp>
        <p:nvSpPr>
          <p:cNvPr id="6"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五</a:t>
            </a:r>
            <a:r>
              <a:rPr lang="zh-CN" altLang="en-US" b="1" dirty="0" smtClean="0"/>
              <a:t>、在产品按完工产品计算法</a:t>
            </a:r>
            <a:endParaRPr lang="zh-CN" altLang="en-US" b="1"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六、在产品按定额成本计价法</a:t>
            </a:r>
            <a:endParaRPr lang="zh-CN" altLang="en-US" b="1" dirty="0"/>
          </a:p>
        </p:txBody>
      </p:sp>
      <p:sp>
        <p:nvSpPr>
          <p:cNvPr id="3" name="Rectangle 12"/>
          <p:cNvSpPr>
            <a:spLocks noChangeArrowheads="1"/>
          </p:cNvSpPr>
          <p:nvPr/>
        </p:nvSpPr>
        <p:spPr bwMode="auto">
          <a:xfrm>
            <a:off x="611188" y="1125538"/>
            <a:ext cx="8064500" cy="946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lnSpc>
                <a:spcPct val="140000"/>
              </a:lnSpc>
              <a:defRPr/>
            </a:pPr>
            <a:r>
              <a:rPr lang="zh-CN" altLang="en-US" dirty="0">
                <a:ea typeface="宋体" panose="02010600030101010101" pitchFamily="2" charset="-122"/>
              </a:rPr>
              <a:t>        </a:t>
            </a:r>
            <a:r>
              <a:rPr lang="zh-CN" altLang="en-US" sz="2000" b="1" dirty="0">
                <a:latin typeface="楷体_GB2312" pitchFamily="49" charset="-122"/>
                <a:ea typeface="楷体_GB2312" pitchFamily="49" charset="-122"/>
              </a:rPr>
              <a:t>简称</a:t>
            </a:r>
            <a:r>
              <a:rPr lang="zh-CN" altLang="en-US" sz="2000" b="1" u="sng" dirty="0">
                <a:solidFill>
                  <a:schemeClr val="accent2"/>
                </a:solidFill>
                <a:effectLst>
                  <a:outerShdw blurRad="38100" dist="38100" dir="2700000" algn="tl">
                    <a:srgbClr val="C0C0C0"/>
                  </a:outerShdw>
                </a:effectLst>
                <a:latin typeface="Arial" panose="020B0604020202020204"/>
                <a:ea typeface="楷体_GB2312" pitchFamily="49" charset="-122"/>
              </a:rPr>
              <a:t>“</a:t>
            </a:r>
            <a:r>
              <a:rPr lang="zh-CN" altLang="en-US" sz="2000" b="1" u="sng" dirty="0">
                <a:solidFill>
                  <a:schemeClr val="accent2"/>
                </a:solidFill>
                <a:effectLst>
                  <a:outerShdw blurRad="38100" dist="38100" dir="2700000" algn="tl">
                    <a:srgbClr val="C0C0C0"/>
                  </a:outerShdw>
                </a:effectLst>
                <a:latin typeface="楷体_GB2312" pitchFamily="49" charset="-122"/>
                <a:ea typeface="楷体_GB2312" pitchFamily="49" charset="-122"/>
              </a:rPr>
              <a:t>定额成本法</a:t>
            </a:r>
            <a:r>
              <a:rPr lang="zh-CN" altLang="en-US" sz="2000" b="1" u="sng" dirty="0">
                <a:solidFill>
                  <a:schemeClr val="accent2"/>
                </a:solidFill>
                <a:effectLst>
                  <a:outerShdw blurRad="38100" dist="38100" dir="2700000" algn="tl">
                    <a:srgbClr val="C0C0C0"/>
                  </a:outerShdw>
                </a:effectLst>
                <a:latin typeface="Arial" panose="020B0604020202020204"/>
                <a:ea typeface="楷体_GB2312" pitchFamily="49" charset="-122"/>
              </a:rPr>
              <a:t>”</a:t>
            </a:r>
            <a:r>
              <a:rPr lang="zh-CN" altLang="en-US" sz="2000" b="1" u="sng" dirty="0">
                <a:solidFill>
                  <a:schemeClr val="accent2"/>
                </a:solidFill>
                <a:effectLst>
                  <a:outerShdw blurRad="38100" dist="38100" dir="2700000" algn="tl">
                    <a:srgbClr val="C0C0C0"/>
                  </a:outerShdw>
                </a:effectLst>
                <a:latin typeface="楷体_GB2312" pitchFamily="49" charset="-122"/>
                <a:ea typeface="楷体_GB2312" pitchFamily="49" charset="-122"/>
              </a:rPr>
              <a:t>。</a:t>
            </a:r>
            <a:r>
              <a:rPr lang="zh-CN" altLang="en-US" sz="2000" b="1" dirty="0">
                <a:latin typeface="楷体_GB2312" pitchFamily="49" charset="-122"/>
                <a:ea typeface="楷体_GB2312" pitchFamily="49" charset="-122"/>
              </a:rPr>
              <a:t>是指先根据月末在产品数量和单位定额成本计算</a:t>
            </a:r>
            <a:r>
              <a:rPr lang="zh-CN" altLang="en-US" sz="2000" b="1" u="sng" dirty="0">
                <a:latin typeface="楷体_GB2312" pitchFamily="49" charset="-122"/>
                <a:ea typeface="楷体_GB2312" pitchFamily="49" charset="-122"/>
              </a:rPr>
              <a:t>月末在产品成本</a:t>
            </a:r>
            <a:r>
              <a:rPr lang="zh-CN" altLang="en-US" sz="2000" b="1" dirty="0">
                <a:latin typeface="楷体_GB2312" pitchFamily="49" charset="-122"/>
                <a:ea typeface="楷体_GB2312" pitchFamily="49" charset="-122"/>
              </a:rPr>
              <a:t>，然后倒挤确定本期完工产品成本的方法。 </a:t>
            </a:r>
            <a:endParaRPr lang="zh-CN" altLang="en-US" sz="2000" b="1" dirty="0">
              <a:latin typeface="楷体_GB2312" pitchFamily="49" charset="-122"/>
              <a:ea typeface="楷体_GB2312" pitchFamily="49" charset="-122"/>
            </a:endParaRPr>
          </a:p>
        </p:txBody>
      </p:sp>
      <p:sp>
        <p:nvSpPr>
          <p:cNvPr id="4" name="Text Box 13"/>
          <p:cNvSpPr txBox="1">
            <a:spLocks noChangeArrowheads="1"/>
          </p:cNvSpPr>
          <p:nvPr/>
        </p:nvSpPr>
        <p:spPr bwMode="auto">
          <a:xfrm>
            <a:off x="1037018" y="2303391"/>
            <a:ext cx="2665412" cy="396875"/>
          </a:xfrm>
          <a:prstGeom prst="rect">
            <a:avLst/>
          </a:prstGeom>
          <a:solidFill>
            <a:srgbClr val="66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t>     按成本项目计算</a:t>
            </a:r>
            <a:endParaRPr lang="zh-CN" altLang="en-US" sz="2000" b="1"/>
          </a:p>
        </p:txBody>
      </p:sp>
      <p:sp>
        <p:nvSpPr>
          <p:cNvPr id="5" name="AutoShape 14"/>
          <p:cNvSpPr>
            <a:spLocks noChangeArrowheads="1"/>
          </p:cNvSpPr>
          <p:nvPr/>
        </p:nvSpPr>
        <p:spPr bwMode="auto">
          <a:xfrm>
            <a:off x="2124075" y="2060575"/>
            <a:ext cx="251619" cy="215900"/>
          </a:xfrm>
          <a:prstGeom prst="upArrow">
            <a:avLst>
              <a:gd name="adj1" fmla="val 50000"/>
              <a:gd name="adj2" fmla="val 37569"/>
            </a:avLst>
          </a:prstGeom>
          <a:solidFill>
            <a:schemeClr val="hlink"/>
          </a:solidFill>
          <a:ln w="9525">
            <a:solidFill>
              <a:srgbClr val="000066"/>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nchor="ctr"/>
          <a:lstStyle/>
          <a:p>
            <a:endParaRPr lang="zh-CN" altLang="en-US"/>
          </a:p>
        </p:txBody>
      </p:sp>
      <p:sp>
        <p:nvSpPr>
          <p:cNvPr id="6" name="Rectangle 15"/>
          <p:cNvSpPr>
            <a:spLocks noChangeArrowheads="1"/>
          </p:cNvSpPr>
          <p:nvPr/>
        </p:nvSpPr>
        <p:spPr bwMode="auto">
          <a:xfrm>
            <a:off x="862315" y="2744788"/>
            <a:ext cx="68405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defRPr/>
            </a:pPr>
            <a:r>
              <a:rPr lang="zh-CN" altLang="en-US" sz="2000" b="1" dirty="0">
                <a:solidFill>
                  <a:schemeClr val="accent2"/>
                </a:solidFill>
                <a:effectLst>
                  <a:outerShdw blurRad="38100" dist="38100" dir="2700000" algn="tl">
                    <a:srgbClr val="C0C0C0"/>
                  </a:outerShdw>
                </a:effectLst>
                <a:ea typeface="楷体_GB2312" pitchFamily="49" charset="-122"/>
              </a:rPr>
              <a:t>月末在产品定额成本＝月末在产品数量</a:t>
            </a:r>
            <a:r>
              <a:rPr lang="en-US" altLang="zh-CN" sz="2000" b="1" dirty="0">
                <a:solidFill>
                  <a:schemeClr val="accent2"/>
                </a:solidFill>
                <a:effectLst>
                  <a:outerShdw blurRad="38100" dist="38100" dir="2700000" algn="tl">
                    <a:srgbClr val="C0C0C0"/>
                  </a:outerShdw>
                </a:effectLst>
                <a:ea typeface="楷体_GB2312" pitchFamily="49" charset="-122"/>
              </a:rPr>
              <a:t>×</a:t>
            </a:r>
            <a:r>
              <a:rPr lang="zh-CN" altLang="en-US" sz="2000" b="1" dirty="0">
                <a:solidFill>
                  <a:schemeClr val="accent2"/>
                </a:solidFill>
                <a:effectLst>
                  <a:outerShdw blurRad="38100" dist="38100" dir="2700000" algn="tl">
                    <a:srgbClr val="C0C0C0"/>
                  </a:outerShdw>
                </a:effectLst>
                <a:ea typeface="楷体_GB2312" pitchFamily="49" charset="-122"/>
              </a:rPr>
              <a:t>单位定额成本</a:t>
            </a:r>
            <a:endParaRPr lang="zh-CN" altLang="en-US" sz="2000" b="1" dirty="0">
              <a:solidFill>
                <a:schemeClr val="accent2"/>
              </a:solidFill>
              <a:effectLst>
                <a:outerShdw blurRad="38100" dist="38100" dir="2700000" algn="tl">
                  <a:srgbClr val="C0C0C0"/>
                </a:outerShdw>
              </a:effectLst>
              <a:ea typeface="楷体_GB2312" pitchFamily="49" charset="-122"/>
            </a:endParaRPr>
          </a:p>
        </p:txBody>
      </p:sp>
      <p:grpSp>
        <p:nvGrpSpPr>
          <p:cNvPr id="7" name="Group 31"/>
          <p:cNvGrpSpPr/>
          <p:nvPr/>
        </p:nvGrpSpPr>
        <p:grpSpPr bwMode="auto">
          <a:xfrm>
            <a:off x="1005190" y="3319463"/>
            <a:ext cx="6911975" cy="641350"/>
            <a:chOff x="612" y="2614"/>
            <a:chExt cx="4354" cy="404"/>
          </a:xfrm>
        </p:grpSpPr>
        <p:sp>
          <p:nvSpPr>
            <p:cNvPr id="8" name="Rectangle 24"/>
            <p:cNvSpPr>
              <a:spLocks noChangeArrowheads="1"/>
            </p:cNvSpPr>
            <p:nvPr/>
          </p:nvSpPr>
          <p:spPr bwMode="auto">
            <a:xfrm>
              <a:off x="3787" y="2704"/>
              <a:ext cx="19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zh-CN" sz="2000" b="1">
                  <a:solidFill>
                    <a:schemeClr val="accent2"/>
                  </a:solidFill>
                  <a:effectLst>
                    <a:outerShdw blurRad="38100" dist="38100" dir="2700000" algn="tl">
                      <a:srgbClr val="C0C0C0"/>
                    </a:outerShdw>
                  </a:effectLst>
                  <a:latin typeface="黑体" panose="02010609060101010101" pitchFamily="2" charset="-122"/>
                  <a:ea typeface="黑体" panose="02010609060101010101" pitchFamily="2" charset="-122"/>
                </a:rPr>
                <a:t>-</a:t>
              </a:r>
              <a:endParaRPr lang="zh-CN" altLang="en-US" sz="2000" b="1">
                <a:solidFill>
                  <a:schemeClr val="accent2"/>
                </a:solidFill>
                <a:effectLst>
                  <a:outerShdw blurRad="38100" dist="38100" dir="2700000" algn="tl">
                    <a:srgbClr val="C0C0C0"/>
                  </a:outerShdw>
                </a:effectLst>
                <a:latin typeface="黑体" panose="02010609060101010101" pitchFamily="2" charset="-122"/>
                <a:ea typeface="黑体" panose="02010609060101010101" pitchFamily="2" charset="-122"/>
              </a:endParaRPr>
            </a:p>
          </p:txBody>
        </p:sp>
        <p:sp>
          <p:nvSpPr>
            <p:cNvPr id="9" name="Rectangle 25"/>
            <p:cNvSpPr>
              <a:spLocks noChangeArrowheads="1"/>
            </p:cNvSpPr>
            <p:nvPr/>
          </p:nvSpPr>
          <p:spPr bwMode="auto">
            <a:xfrm>
              <a:off x="612" y="2614"/>
              <a:ext cx="861"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b="1">
                  <a:solidFill>
                    <a:schemeClr val="accent2"/>
                  </a:solidFill>
                  <a:effectLst>
                    <a:outerShdw blurRad="38100" dist="38100" dir="2700000" algn="tl">
                      <a:srgbClr val="C0C0C0"/>
                    </a:outerShdw>
                  </a:effectLst>
                  <a:ea typeface="宋体" panose="02010600030101010101" pitchFamily="2" charset="-122"/>
                </a:rPr>
                <a:t> 本期完工产品总成本</a:t>
              </a:r>
              <a:endParaRPr lang="zh-CN" altLang="en-US" b="1">
                <a:solidFill>
                  <a:schemeClr val="accent2"/>
                </a:solidFill>
                <a:effectLst>
                  <a:outerShdw blurRad="38100" dist="38100" dir="2700000" algn="tl">
                    <a:srgbClr val="C0C0C0"/>
                  </a:outerShdw>
                </a:effectLst>
                <a:ea typeface="宋体" panose="02010600030101010101" pitchFamily="2" charset="-122"/>
              </a:endParaRPr>
            </a:p>
          </p:txBody>
        </p:sp>
        <p:sp>
          <p:nvSpPr>
            <p:cNvPr id="10" name="Rectangle 26"/>
            <p:cNvSpPr>
              <a:spLocks noChangeArrowheads="1"/>
            </p:cNvSpPr>
            <p:nvPr/>
          </p:nvSpPr>
          <p:spPr bwMode="auto">
            <a:xfrm>
              <a:off x="1791" y="2614"/>
              <a:ext cx="908"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b="1">
                  <a:solidFill>
                    <a:schemeClr val="accent2"/>
                  </a:solidFill>
                  <a:effectLst>
                    <a:outerShdw blurRad="38100" dist="38100" dir="2700000" algn="tl">
                      <a:srgbClr val="C0C0C0"/>
                    </a:outerShdw>
                  </a:effectLst>
                  <a:ea typeface="宋体" panose="02010600030101010101" pitchFamily="2" charset="-122"/>
                </a:rPr>
                <a:t>月初在产品定额成本</a:t>
              </a:r>
              <a:endParaRPr lang="zh-CN" altLang="en-US" b="1">
                <a:solidFill>
                  <a:schemeClr val="accent2"/>
                </a:solidFill>
                <a:effectLst>
                  <a:outerShdw blurRad="38100" dist="38100" dir="2700000" algn="tl">
                    <a:srgbClr val="C0C0C0"/>
                  </a:outerShdw>
                </a:effectLst>
                <a:ea typeface="宋体" panose="02010600030101010101" pitchFamily="2" charset="-122"/>
              </a:endParaRPr>
            </a:p>
          </p:txBody>
        </p:sp>
        <p:sp>
          <p:nvSpPr>
            <p:cNvPr id="11" name="Rectangle 27"/>
            <p:cNvSpPr>
              <a:spLocks noChangeArrowheads="1"/>
            </p:cNvSpPr>
            <p:nvPr/>
          </p:nvSpPr>
          <p:spPr bwMode="auto">
            <a:xfrm>
              <a:off x="3016" y="2614"/>
              <a:ext cx="816"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b="1">
                  <a:solidFill>
                    <a:schemeClr val="accent2"/>
                  </a:solidFill>
                  <a:effectLst>
                    <a:outerShdw blurRad="38100" dist="38100" dir="2700000" algn="tl">
                      <a:srgbClr val="C0C0C0"/>
                    </a:outerShdw>
                  </a:effectLst>
                  <a:ea typeface="宋体" panose="02010600030101010101" pitchFamily="2" charset="-122"/>
                </a:rPr>
                <a:t>本月生产费用合计</a:t>
              </a:r>
              <a:endParaRPr lang="zh-CN" altLang="en-US" b="1">
                <a:solidFill>
                  <a:schemeClr val="accent2"/>
                </a:solidFill>
                <a:effectLst>
                  <a:outerShdw blurRad="38100" dist="38100" dir="2700000" algn="tl">
                    <a:srgbClr val="C0C0C0"/>
                  </a:outerShdw>
                </a:effectLst>
                <a:ea typeface="宋体" panose="02010600030101010101" pitchFamily="2" charset="-122"/>
              </a:endParaRPr>
            </a:p>
          </p:txBody>
        </p:sp>
        <p:sp>
          <p:nvSpPr>
            <p:cNvPr id="12" name="Rectangle 28"/>
            <p:cNvSpPr>
              <a:spLocks noChangeArrowheads="1"/>
            </p:cNvSpPr>
            <p:nvPr/>
          </p:nvSpPr>
          <p:spPr bwMode="auto">
            <a:xfrm>
              <a:off x="4059" y="2614"/>
              <a:ext cx="907" cy="4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defRPr/>
              </a:pPr>
              <a:r>
                <a:rPr lang="zh-CN" altLang="en-US" b="1">
                  <a:solidFill>
                    <a:schemeClr val="accent2"/>
                  </a:solidFill>
                  <a:effectLst>
                    <a:outerShdw blurRad="38100" dist="38100" dir="2700000" algn="tl">
                      <a:srgbClr val="C0C0C0"/>
                    </a:outerShdw>
                  </a:effectLst>
                  <a:ea typeface="宋体" panose="02010600030101010101" pitchFamily="2" charset="-122"/>
                </a:rPr>
                <a:t>月末在产品定额成本</a:t>
              </a:r>
              <a:endParaRPr lang="zh-CN" altLang="en-US" b="1">
                <a:solidFill>
                  <a:schemeClr val="accent2"/>
                </a:solidFill>
                <a:effectLst>
                  <a:outerShdw blurRad="38100" dist="38100" dir="2700000" algn="tl">
                    <a:srgbClr val="C0C0C0"/>
                  </a:outerShdw>
                </a:effectLst>
                <a:ea typeface="宋体" panose="02010600030101010101" pitchFamily="2" charset="-122"/>
              </a:endParaRPr>
            </a:p>
          </p:txBody>
        </p:sp>
        <p:sp>
          <p:nvSpPr>
            <p:cNvPr id="13" name="Rectangle 29"/>
            <p:cNvSpPr>
              <a:spLocks noChangeArrowheads="1"/>
            </p:cNvSpPr>
            <p:nvPr/>
          </p:nvSpPr>
          <p:spPr bwMode="auto">
            <a:xfrm>
              <a:off x="1519" y="2704"/>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zh-CN" b="1">
                  <a:solidFill>
                    <a:schemeClr val="accent2"/>
                  </a:solidFill>
                  <a:effectLst>
                    <a:outerShdw blurRad="38100" dist="38100" dir="2700000" algn="tl">
                      <a:srgbClr val="C0C0C0"/>
                    </a:outerShdw>
                  </a:effectLst>
                  <a:ea typeface="宋体" panose="02010600030101010101" pitchFamily="2" charset="-122"/>
                </a:rPr>
                <a:t>=</a:t>
              </a:r>
              <a:endParaRPr lang="zh-CN" altLang="en-US" b="1">
                <a:solidFill>
                  <a:schemeClr val="accent2"/>
                </a:solidFill>
                <a:effectLst>
                  <a:outerShdw blurRad="38100" dist="38100" dir="2700000" algn="tl">
                    <a:srgbClr val="C0C0C0"/>
                  </a:outerShdw>
                </a:effectLst>
                <a:ea typeface="宋体" panose="02010600030101010101" pitchFamily="2" charset="-122"/>
              </a:endParaRPr>
            </a:p>
          </p:txBody>
        </p:sp>
        <p:sp>
          <p:nvSpPr>
            <p:cNvPr id="14" name="Rectangle 30"/>
            <p:cNvSpPr>
              <a:spLocks noChangeArrowheads="1"/>
            </p:cNvSpPr>
            <p:nvPr/>
          </p:nvSpPr>
          <p:spPr bwMode="auto">
            <a:xfrm>
              <a:off x="2699" y="2704"/>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defRPr/>
              </a:pPr>
              <a:r>
                <a:rPr lang="en-US" altLang="zh-CN" b="1">
                  <a:solidFill>
                    <a:schemeClr val="accent2"/>
                  </a:solidFill>
                  <a:effectLst>
                    <a:outerShdw blurRad="38100" dist="38100" dir="2700000" algn="tl">
                      <a:srgbClr val="C0C0C0"/>
                    </a:outerShdw>
                  </a:effectLst>
                  <a:ea typeface="宋体" panose="02010600030101010101" pitchFamily="2" charset="-122"/>
                </a:rPr>
                <a:t>+</a:t>
              </a:r>
              <a:endParaRPr lang="zh-CN" altLang="en-US" b="1">
                <a:solidFill>
                  <a:schemeClr val="accent2"/>
                </a:solidFill>
                <a:effectLst>
                  <a:outerShdw blurRad="38100" dist="38100" dir="2700000" algn="tl">
                    <a:srgbClr val="C0C0C0"/>
                  </a:outerShdw>
                </a:effectLst>
                <a:ea typeface="宋体" panose="02010600030101010101" pitchFamily="2" charset="-122"/>
              </a:endParaRPr>
            </a:p>
          </p:txBody>
        </p:sp>
      </p:grpSp>
      <p:sp>
        <p:nvSpPr>
          <p:cNvPr id="15" name="Rectangle 32"/>
          <p:cNvSpPr>
            <a:spLocks noChangeArrowheads="1"/>
          </p:cNvSpPr>
          <p:nvPr/>
        </p:nvSpPr>
        <p:spPr bwMode="auto">
          <a:xfrm>
            <a:off x="646415" y="4184650"/>
            <a:ext cx="7993062" cy="1244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eaLnBrk="0" hangingPunct="0">
              <a:lnSpc>
                <a:spcPct val="140000"/>
              </a:lnSpc>
              <a:defRPr/>
            </a:pPr>
            <a:r>
              <a:rPr lang="en-US" altLang="zh-CN" b="1" u="sng">
                <a:ea typeface="宋体" panose="02010600030101010101" pitchFamily="2" charset="-122"/>
              </a:rPr>
              <a:t>  “</a:t>
            </a:r>
            <a:r>
              <a:rPr lang="zh-CN" altLang="en-US" b="1" u="sng">
                <a:ea typeface="宋体" panose="02010600030101010101" pitchFamily="2" charset="-122"/>
              </a:rPr>
              <a:t>直接材料</a:t>
            </a:r>
            <a:r>
              <a:rPr lang="en-US" altLang="zh-CN" b="1" u="sng">
                <a:ea typeface="宋体" panose="02010600030101010101" pitchFamily="2" charset="-122"/>
              </a:rPr>
              <a:t>”</a:t>
            </a:r>
            <a:r>
              <a:rPr lang="zh-CN" altLang="en-US" b="1" u="sng">
                <a:ea typeface="宋体" panose="02010600030101010101" pitchFamily="2" charset="-122"/>
              </a:rPr>
              <a:t>费用</a:t>
            </a:r>
            <a:r>
              <a:rPr lang="en-US" altLang="zh-CN" b="1" u="sng">
                <a:ea typeface="宋体" panose="02010600030101010101" pitchFamily="2" charset="-122"/>
              </a:rPr>
              <a:t>:</a:t>
            </a:r>
            <a:r>
              <a:rPr lang="en-US" altLang="zh-CN" b="1">
                <a:ea typeface="宋体" panose="02010600030101010101" pitchFamily="2" charset="-122"/>
              </a:rPr>
              <a:t>    </a:t>
            </a:r>
            <a:r>
              <a:rPr lang="zh-CN" altLang="en-US" b="1">
                <a:ea typeface="宋体" panose="02010600030101010101" pitchFamily="2" charset="-122"/>
              </a:rPr>
              <a:t>可根据在产品数量及单位在产品材料消耗定额确定；</a:t>
            </a:r>
            <a:endParaRPr lang="zh-CN" altLang="en-US" b="1">
              <a:ea typeface="宋体" panose="02010600030101010101" pitchFamily="2" charset="-122"/>
            </a:endParaRPr>
          </a:p>
          <a:p>
            <a:pPr eaLnBrk="0" hangingPunct="0">
              <a:lnSpc>
                <a:spcPct val="140000"/>
              </a:lnSpc>
              <a:defRPr/>
            </a:pPr>
            <a:r>
              <a:rPr lang="en-US" altLang="zh-CN" b="1" u="sng">
                <a:ea typeface="宋体" panose="02010600030101010101" pitchFamily="2" charset="-122"/>
              </a:rPr>
              <a:t>  “</a:t>
            </a:r>
            <a:r>
              <a:rPr lang="zh-CN" altLang="en-US" b="1" u="sng">
                <a:ea typeface="宋体" panose="02010600030101010101" pitchFamily="2" charset="-122"/>
              </a:rPr>
              <a:t>直接人工、制造费用</a:t>
            </a:r>
            <a:r>
              <a:rPr lang="en-US" altLang="zh-CN" b="1" u="sng">
                <a:ea typeface="宋体" panose="02010600030101010101" pitchFamily="2" charset="-122"/>
              </a:rPr>
              <a:t>”</a:t>
            </a:r>
            <a:r>
              <a:rPr lang="zh-CN" altLang="en-US" b="1" u="sng">
                <a:ea typeface="宋体" panose="02010600030101010101" pitchFamily="2" charset="-122"/>
              </a:rPr>
              <a:t>等项目</a:t>
            </a:r>
            <a:r>
              <a:rPr lang="en-US" altLang="zh-CN" b="1" u="sng">
                <a:ea typeface="宋体" panose="02010600030101010101" pitchFamily="2" charset="-122"/>
              </a:rPr>
              <a:t>:</a:t>
            </a:r>
            <a:r>
              <a:rPr lang="zh-CN" altLang="en-US" b="1">
                <a:ea typeface="宋体" panose="02010600030101010101" pitchFamily="2" charset="-122"/>
              </a:rPr>
              <a:t>可根据在产品的工时定额和</a:t>
            </a:r>
            <a:r>
              <a:rPr lang="zh-CN" altLang="en-US" b="1" u="sng">
                <a:solidFill>
                  <a:srgbClr val="669900"/>
                </a:solidFill>
                <a:effectLst>
                  <a:outerShdw blurRad="38100" dist="38100" dir="2700000" algn="tl">
                    <a:srgbClr val="C0C0C0"/>
                  </a:outerShdw>
                </a:effectLst>
                <a:ea typeface="宋体" panose="02010600030101010101" pitchFamily="2" charset="-122"/>
              </a:rPr>
              <a:t>单位工时费用定额</a:t>
            </a:r>
            <a:r>
              <a:rPr lang="zh-CN" altLang="en-US" b="1">
                <a:ea typeface="宋体" panose="02010600030101010101" pitchFamily="2" charset="-122"/>
              </a:rPr>
              <a:t>来确定。</a:t>
            </a:r>
            <a:endParaRPr lang="zh-CN" altLang="en-US" b="1">
              <a:ea typeface="宋体" panose="02010600030101010101" pitchFamily="2" charset="-122"/>
            </a:endParaRPr>
          </a:p>
        </p:txBody>
      </p:sp>
      <p:sp>
        <p:nvSpPr>
          <p:cNvPr id="16" name="AutoShape 33"/>
          <p:cNvSpPr>
            <a:spLocks noChangeArrowheads="1"/>
          </p:cNvSpPr>
          <p:nvPr/>
        </p:nvSpPr>
        <p:spPr bwMode="auto">
          <a:xfrm>
            <a:off x="2872173" y="5429250"/>
            <a:ext cx="3743325" cy="936625"/>
          </a:xfrm>
          <a:prstGeom prst="cloudCallout">
            <a:avLst>
              <a:gd name="adj1" fmla="val 71199"/>
              <a:gd name="adj2" fmla="val -107086"/>
            </a:avLst>
          </a:prstGeom>
          <a:solidFill>
            <a:srgbClr val="61E7F9"/>
          </a:solidFill>
          <a:ln w="9525">
            <a:solidFill>
              <a:schemeClr val="hlink"/>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r>
              <a:rPr lang="zh-CN" altLang="en-US" sz="2000" b="1" dirty="0">
                <a:ea typeface="楷体_GB2312" pitchFamily="49" charset="-122"/>
              </a:rPr>
              <a:t>小时工资定额、小时制造费用定额</a:t>
            </a:r>
            <a:endParaRPr lang="zh-CN" altLang="en-US" sz="2000" b="1" dirty="0">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wipe(left)">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wipe(left)">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wipe(left)">
                                      <p:cBhvr>
                                        <p:cTn id="30" dur="500"/>
                                        <p:tgtEl>
                                          <p:spTgt spid="15"/>
                                        </p:tgtEl>
                                      </p:cBhvr>
                                    </p:animEffec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wipe(left)">
                                      <p:cBhvr>
                                        <p:cTn id="35"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P spid="6" grpId="0"/>
      <p:bldP spid="15" grpId="0"/>
      <p:bldP spid="16"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2"/>
          <p:cNvSpPr txBox="1">
            <a:spLocks noChangeArrowheads="1"/>
          </p:cNvSpPr>
          <p:nvPr/>
        </p:nvSpPr>
        <p:spPr bwMode="auto">
          <a:xfrm>
            <a:off x="541338" y="620738"/>
            <a:ext cx="7777162" cy="9540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40000"/>
              </a:lnSpc>
              <a:spcBef>
                <a:spcPct val="50000"/>
              </a:spcBef>
            </a:pPr>
            <a:r>
              <a:rPr lang="en-US" altLang="zh-CN" sz="2000" b="1"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例</a:t>
            </a:r>
            <a:r>
              <a:rPr lang="en-US" altLang="zh-CN" sz="2000" b="1"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某企业生产丙产品，经过两道工序加工而成，原材料在各工序生产开始时一次投入，各道工序内在产品平均完工程度为</a:t>
            </a:r>
            <a:r>
              <a:rPr lang="en-US" altLang="zh-CN" sz="2000" b="1" dirty="0">
                <a:latin typeface="楷体_GB2312" pitchFamily="49" charset="-122"/>
                <a:ea typeface="楷体_GB2312" pitchFamily="49" charset="-122"/>
              </a:rPr>
              <a:t>50%</a:t>
            </a:r>
            <a:r>
              <a:rPr lang="zh-CN" altLang="en-US" sz="2000" b="1" dirty="0">
                <a:latin typeface="楷体_GB2312" pitchFamily="49" charset="-122"/>
                <a:ea typeface="楷体_GB2312" pitchFamily="49" charset="-122"/>
              </a:rPr>
              <a:t>。</a:t>
            </a:r>
            <a:endParaRPr lang="zh-CN" altLang="en-US" sz="2000" b="1" dirty="0">
              <a:latin typeface="楷体_GB2312" pitchFamily="49" charset="-122"/>
              <a:ea typeface="楷体_GB2312" pitchFamily="49" charset="-122"/>
            </a:endParaRPr>
          </a:p>
        </p:txBody>
      </p:sp>
      <p:graphicFrame>
        <p:nvGraphicFramePr>
          <p:cNvPr id="3" name="Group 33"/>
          <p:cNvGraphicFramePr>
            <a:graphicFrameLocks noGrp="1"/>
          </p:cNvGraphicFramePr>
          <p:nvPr/>
        </p:nvGraphicFramePr>
        <p:xfrm>
          <a:off x="684213" y="1628800"/>
          <a:ext cx="7489825" cy="1727201"/>
        </p:xfrm>
        <a:graphic>
          <a:graphicData uri="http://schemas.openxmlformats.org/drawingml/2006/table">
            <a:tbl>
              <a:tblPr/>
              <a:tblGrid>
                <a:gridCol w="1873250"/>
                <a:gridCol w="1873250"/>
                <a:gridCol w="1871662"/>
                <a:gridCol w="1871663"/>
              </a:tblGrid>
              <a:tr h="433388">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工序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在产品数量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材料定额</a:t>
                      </a: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/kg</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工时定额</a:t>
                      </a: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小时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190</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0213">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100</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3</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1800">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合计</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290</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40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8</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Text Box 34"/>
          <p:cNvSpPr txBox="1">
            <a:spLocks noChangeArrowheads="1"/>
          </p:cNvSpPr>
          <p:nvPr/>
        </p:nvSpPr>
        <p:spPr bwMode="auto">
          <a:xfrm>
            <a:off x="612775" y="3716363"/>
            <a:ext cx="8208963" cy="2744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1</a:t>
            </a:r>
            <a:r>
              <a:rPr lang="zh-CN" altLang="en-US" sz="2000" b="1" dirty="0">
                <a:latin typeface="楷体_GB2312" pitchFamily="49" charset="-122"/>
                <a:ea typeface="楷体_GB2312" pitchFamily="49" charset="-122"/>
              </a:rPr>
              <a:t>）直接材料费用定额</a:t>
            </a:r>
            <a:r>
              <a:rPr lang="en-US" altLang="zh-CN" sz="2000" b="1" dirty="0">
                <a:latin typeface="楷体_GB2312" pitchFamily="49" charset="-122"/>
                <a:ea typeface="楷体_GB2312" pitchFamily="49" charset="-122"/>
              </a:rPr>
              <a:t>1.10</a:t>
            </a:r>
            <a:r>
              <a:rPr lang="zh-CN" altLang="en-US" sz="2000" b="1" dirty="0">
                <a:latin typeface="楷体_GB2312" pitchFamily="49" charset="-122"/>
                <a:ea typeface="楷体_GB2312" pitchFamily="49" charset="-122"/>
              </a:rPr>
              <a:t>元。计算各工序</a:t>
            </a:r>
            <a:r>
              <a:rPr lang="zh-CN" altLang="en-US" sz="2000" b="1" u="sng" dirty="0">
                <a:solidFill>
                  <a:srgbClr val="669900"/>
                </a:solidFill>
                <a:effectLst>
                  <a:outerShdw blurRad="38100" dist="38100" dir="2700000" algn="tl">
                    <a:srgbClr val="C0C0C0"/>
                  </a:outerShdw>
                </a:effectLst>
                <a:latin typeface="楷体_GB2312" pitchFamily="49" charset="-122"/>
                <a:ea typeface="楷体_GB2312" pitchFamily="49" charset="-122"/>
              </a:rPr>
              <a:t>在产品直接材料定额成本</a:t>
            </a:r>
            <a:r>
              <a:rPr lang="zh-CN" altLang="en-US" sz="2000" b="1" dirty="0">
                <a:latin typeface="楷体_GB2312" pitchFamily="49" charset="-122"/>
                <a:ea typeface="楷体_GB2312" pitchFamily="49" charset="-122"/>
              </a:rPr>
              <a:t>。</a:t>
            </a:r>
            <a:endParaRPr lang="zh-CN" altLang="en-US" sz="2000" b="1" dirty="0">
              <a:latin typeface="楷体_GB2312" pitchFamily="49" charset="-122"/>
              <a:ea typeface="楷体_GB2312" pitchFamily="49" charset="-122"/>
            </a:endParaRPr>
          </a:p>
          <a:p>
            <a:pPr>
              <a:spcBef>
                <a:spcPct val="50000"/>
              </a:spcBef>
              <a:defRPr/>
            </a:pPr>
            <a:r>
              <a:rPr lang="zh-CN" altLang="en-US" sz="2000" b="1" dirty="0">
                <a:latin typeface="楷体_GB2312" pitchFamily="49" charset="-122"/>
                <a:ea typeface="楷体_GB2312" pitchFamily="49" charset="-122"/>
              </a:rPr>
              <a:t>第一工序：</a:t>
            </a:r>
            <a:r>
              <a:rPr lang="en-US" altLang="zh-CN" sz="2000" b="1" dirty="0">
                <a:latin typeface="楷体_GB2312" pitchFamily="49" charset="-122"/>
                <a:ea typeface="楷体_GB2312" pitchFamily="49" charset="-122"/>
              </a:rPr>
              <a:t>190×25×1.1</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5 225</a:t>
            </a:r>
            <a:r>
              <a:rPr lang="zh-CN" altLang="en-US" sz="2000" b="1" dirty="0">
                <a:latin typeface="楷体_GB2312" pitchFamily="49" charset="-122"/>
                <a:ea typeface="楷体_GB2312" pitchFamily="49" charset="-122"/>
              </a:rPr>
              <a:t>（元）</a:t>
            </a:r>
            <a:endParaRPr lang="zh-CN" altLang="en-US" sz="2000" b="1" dirty="0">
              <a:latin typeface="楷体_GB2312" pitchFamily="49" charset="-122"/>
              <a:ea typeface="楷体_GB2312" pitchFamily="49" charset="-122"/>
            </a:endParaRPr>
          </a:p>
          <a:p>
            <a:pPr>
              <a:spcBef>
                <a:spcPct val="50000"/>
              </a:spcBef>
              <a:defRPr/>
            </a:pPr>
            <a:r>
              <a:rPr lang="zh-CN" altLang="en-US" sz="2000" b="1" dirty="0">
                <a:latin typeface="楷体_GB2312" pitchFamily="49" charset="-122"/>
                <a:ea typeface="楷体_GB2312" pitchFamily="49" charset="-122"/>
              </a:rPr>
              <a:t>第二工序：</a:t>
            </a:r>
            <a:r>
              <a:rPr lang="en-US" altLang="zh-CN" sz="2000" b="1" dirty="0">
                <a:latin typeface="楷体_GB2312" pitchFamily="49" charset="-122"/>
                <a:ea typeface="楷体_GB2312" pitchFamily="49" charset="-122"/>
              </a:rPr>
              <a:t>100×40×1.1</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4 400</a:t>
            </a:r>
            <a:r>
              <a:rPr lang="zh-CN" altLang="en-US" sz="2000" b="1" dirty="0">
                <a:latin typeface="楷体_GB2312" pitchFamily="49" charset="-122"/>
                <a:ea typeface="楷体_GB2312" pitchFamily="49" charset="-122"/>
              </a:rPr>
              <a:t>（元）</a:t>
            </a:r>
            <a:endParaRPr lang="zh-CN" altLang="en-US" sz="2000" b="1" dirty="0">
              <a:latin typeface="楷体_GB2312" pitchFamily="49" charset="-122"/>
              <a:ea typeface="楷体_GB2312" pitchFamily="49" charset="-122"/>
            </a:endParaRPr>
          </a:p>
          <a:p>
            <a:pPr>
              <a:lnSpc>
                <a:spcPct val="140000"/>
              </a:lnSpc>
              <a:spcBef>
                <a:spcPct val="50000"/>
              </a:spcBef>
              <a:defRPr/>
            </a:pP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2</a:t>
            </a:r>
            <a:r>
              <a:rPr lang="zh-CN" altLang="en-US" sz="2000" b="1" dirty="0">
                <a:latin typeface="楷体_GB2312" pitchFamily="49" charset="-122"/>
                <a:ea typeface="楷体_GB2312" pitchFamily="49" charset="-122"/>
              </a:rPr>
              <a:t>）根据资料计算各工序</a:t>
            </a:r>
            <a:r>
              <a:rPr lang="zh-CN" altLang="en-US" sz="2000" b="1" u="sng" dirty="0">
                <a:solidFill>
                  <a:srgbClr val="669900"/>
                </a:solidFill>
                <a:effectLst>
                  <a:outerShdw blurRad="38100" dist="38100" dir="2700000" algn="tl">
                    <a:srgbClr val="C0C0C0"/>
                  </a:outerShdw>
                </a:effectLst>
                <a:latin typeface="楷体_GB2312" pitchFamily="49" charset="-122"/>
                <a:ea typeface="楷体_GB2312" pitchFamily="49" charset="-122"/>
              </a:rPr>
              <a:t>在产品定额工时</a:t>
            </a:r>
            <a:r>
              <a:rPr lang="zh-CN" altLang="en-US" sz="2000" b="1" dirty="0">
                <a:latin typeface="楷体_GB2312" pitchFamily="49" charset="-122"/>
                <a:ea typeface="楷体_GB2312" pitchFamily="49" charset="-122"/>
              </a:rPr>
              <a:t>。</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第一工序：</a:t>
            </a:r>
            <a:r>
              <a:rPr lang="en-US" altLang="zh-CN" sz="2000" b="1" dirty="0">
                <a:latin typeface="楷体_GB2312" pitchFamily="49" charset="-122"/>
                <a:ea typeface="楷体_GB2312" pitchFamily="49" charset="-122"/>
              </a:rPr>
              <a:t>190×5×50%</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475</a:t>
            </a:r>
            <a:r>
              <a:rPr lang="zh-CN" altLang="en-US" sz="2000" b="1" dirty="0">
                <a:latin typeface="楷体_GB2312" pitchFamily="49" charset="-122"/>
                <a:ea typeface="楷体_GB2312" pitchFamily="49" charset="-122"/>
              </a:rPr>
              <a:t>（小时）</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第二工序：</a:t>
            </a:r>
            <a:r>
              <a:rPr lang="en-US" altLang="zh-CN" sz="2000" b="1" dirty="0">
                <a:latin typeface="楷体_GB2312" pitchFamily="49" charset="-122"/>
                <a:ea typeface="楷体_GB2312" pitchFamily="49" charset="-122"/>
              </a:rPr>
              <a:t>100×</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5</a:t>
            </a:r>
            <a:r>
              <a:rPr lang="en-US"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3×50%</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650</a:t>
            </a:r>
            <a:r>
              <a:rPr lang="zh-CN" altLang="en-US" sz="2000" b="1">
                <a:latin typeface="楷体_GB2312" pitchFamily="49" charset="-122"/>
                <a:ea typeface="楷体_GB2312" pitchFamily="49" charset="-122"/>
              </a:rPr>
              <a:t>（小时）</a:t>
            </a:r>
            <a:endParaRPr lang="zh-CN" altLang="en-US" sz="20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wipe(left)">
                                      <p:cBhvr>
                                        <p:cTn id="17" dur="500"/>
                                        <p:tgtEl>
                                          <p:spTgt spid="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4">
                                            <p:txEl>
                                              <p:pRg st="3" end="3"/>
                                            </p:txEl>
                                          </p:spTgt>
                                        </p:tgtEl>
                                        <p:attrNameLst>
                                          <p:attrName>style.visibility</p:attrName>
                                        </p:attrNameLst>
                                      </p:cBhvr>
                                      <p:to>
                                        <p:strVal val="visible"/>
                                      </p:to>
                                    </p:set>
                                    <p:animEffect transition="in" filter="wipe(left)">
                                      <p:cBhvr>
                                        <p:cTn id="22" dur="500"/>
                                        <p:tgtEl>
                                          <p:spTgt spid="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4" end="4"/>
                                            </p:txEl>
                                          </p:spTgt>
                                        </p:tgtEl>
                                        <p:attrNameLst>
                                          <p:attrName>style.visibility</p:attrName>
                                        </p:attrNameLst>
                                      </p:cBhvr>
                                      <p:to>
                                        <p:strVal val="visible"/>
                                      </p:to>
                                    </p:set>
                                    <p:animEffect transition="in" filter="wipe(left)">
                                      <p:cBhvr>
                                        <p:cTn id="27" dur="500"/>
                                        <p:tgtEl>
                                          <p:spTgt spid="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xEl>
                                              <p:pRg st="5" end="5"/>
                                            </p:txEl>
                                          </p:spTgt>
                                        </p:tgtEl>
                                        <p:attrNameLst>
                                          <p:attrName>style.visibility</p:attrName>
                                        </p:attrNameLst>
                                      </p:cBhvr>
                                      <p:to>
                                        <p:strVal val="visible"/>
                                      </p:to>
                                    </p:set>
                                    <p:animEffect transition="in" filter="wipe(left)">
                                      <p:cBhvr>
                                        <p:cTn id="32"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827088" y="404813"/>
            <a:ext cx="7777162" cy="280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40000"/>
              </a:lnSpc>
              <a:spcBef>
                <a:spcPct val="50000"/>
              </a:spcBef>
              <a:defRPr/>
            </a:pP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3</a:t>
            </a:r>
            <a:r>
              <a:rPr lang="zh-CN" altLang="en-US" sz="2000" b="1" dirty="0">
                <a:latin typeface="楷体_GB2312" pitchFamily="49" charset="-122"/>
                <a:ea typeface="楷体_GB2312" pitchFamily="49" charset="-122"/>
              </a:rPr>
              <a:t>）直接人工</a:t>
            </a:r>
            <a:r>
              <a:rPr lang="en-US" altLang="zh-CN" sz="2000" b="1" dirty="0">
                <a:latin typeface="楷体_GB2312" pitchFamily="49" charset="-122"/>
                <a:ea typeface="楷体_GB2312" pitchFamily="49" charset="-122"/>
              </a:rPr>
              <a:t>2</a:t>
            </a:r>
            <a:r>
              <a:rPr lang="zh-CN" altLang="en-US" sz="2000" b="1" dirty="0">
                <a:latin typeface="楷体_GB2312" pitchFamily="49" charset="-122"/>
                <a:ea typeface="楷体_GB2312" pitchFamily="49" charset="-122"/>
              </a:rPr>
              <a:t>元</a:t>
            </a:r>
            <a:r>
              <a:rPr lang="en-US" altLang="zh-CN" sz="2000" b="1"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小时。计算各工序</a:t>
            </a:r>
            <a:r>
              <a:rPr lang="zh-CN" altLang="en-US" sz="2000" b="1" u="sng" dirty="0">
                <a:solidFill>
                  <a:srgbClr val="669900"/>
                </a:solidFill>
                <a:effectLst>
                  <a:outerShdw blurRad="38100" dist="38100" dir="2700000" algn="tl">
                    <a:srgbClr val="C0C0C0"/>
                  </a:outerShdw>
                </a:effectLst>
                <a:latin typeface="楷体_GB2312" pitchFamily="49" charset="-122"/>
                <a:ea typeface="楷体_GB2312" pitchFamily="49" charset="-122"/>
              </a:rPr>
              <a:t>在产品直接人工定额成本</a:t>
            </a:r>
            <a:r>
              <a:rPr lang="zh-CN" altLang="en-US" sz="2000" b="1" dirty="0">
                <a:latin typeface="楷体_GB2312" pitchFamily="49" charset="-122"/>
                <a:ea typeface="楷体_GB2312" pitchFamily="49" charset="-122"/>
              </a:rPr>
              <a:t>。</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第一工序：</a:t>
            </a:r>
            <a:r>
              <a:rPr lang="en-US" altLang="zh-CN" sz="2000" b="1" dirty="0">
                <a:latin typeface="楷体_GB2312" pitchFamily="49" charset="-122"/>
                <a:ea typeface="楷体_GB2312" pitchFamily="49" charset="-122"/>
              </a:rPr>
              <a:t>475×2</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950</a:t>
            </a:r>
            <a:r>
              <a:rPr lang="zh-CN" altLang="en-US" sz="2000" b="1" dirty="0">
                <a:latin typeface="楷体_GB2312" pitchFamily="49" charset="-122"/>
                <a:ea typeface="楷体_GB2312" pitchFamily="49" charset="-122"/>
              </a:rPr>
              <a:t>（元）</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第二工序：</a:t>
            </a:r>
            <a:r>
              <a:rPr lang="en-US" altLang="zh-CN" sz="2000" b="1" dirty="0">
                <a:latin typeface="楷体_GB2312" pitchFamily="49" charset="-122"/>
                <a:ea typeface="楷体_GB2312" pitchFamily="49" charset="-122"/>
              </a:rPr>
              <a:t>650×2</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1 300</a:t>
            </a:r>
            <a:r>
              <a:rPr lang="zh-CN" altLang="en-US" sz="2000" b="1" dirty="0">
                <a:latin typeface="楷体_GB2312" pitchFamily="49" charset="-122"/>
                <a:ea typeface="楷体_GB2312" pitchFamily="49" charset="-122"/>
              </a:rPr>
              <a:t>（元）</a:t>
            </a:r>
            <a:endParaRPr lang="zh-CN" altLang="en-US" sz="2000" b="1" dirty="0">
              <a:latin typeface="楷体_GB2312" pitchFamily="49" charset="-122"/>
              <a:ea typeface="楷体_GB2312" pitchFamily="49" charset="-122"/>
            </a:endParaRPr>
          </a:p>
          <a:p>
            <a:pPr>
              <a:lnSpc>
                <a:spcPct val="140000"/>
              </a:lnSpc>
              <a:spcBef>
                <a:spcPct val="50000"/>
              </a:spcBef>
              <a:defRPr/>
            </a:pP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4</a:t>
            </a:r>
            <a:r>
              <a:rPr lang="zh-CN" altLang="en-US" sz="2000" b="1" dirty="0">
                <a:latin typeface="楷体_GB2312" pitchFamily="49" charset="-122"/>
                <a:ea typeface="楷体_GB2312" pitchFamily="49" charset="-122"/>
              </a:rPr>
              <a:t>）制造费用</a:t>
            </a:r>
            <a:r>
              <a:rPr lang="en-US" altLang="zh-CN" sz="2000" b="1" dirty="0">
                <a:latin typeface="楷体_GB2312" pitchFamily="49" charset="-122"/>
                <a:ea typeface="楷体_GB2312" pitchFamily="49" charset="-122"/>
              </a:rPr>
              <a:t>2.5</a:t>
            </a:r>
            <a:r>
              <a:rPr lang="zh-CN" altLang="en-US" sz="2000" b="1" dirty="0">
                <a:latin typeface="楷体_GB2312" pitchFamily="49" charset="-122"/>
                <a:ea typeface="楷体_GB2312" pitchFamily="49" charset="-122"/>
              </a:rPr>
              <a:t>元</a:t>
            </a:r>
            <a:r>
              <a:rPr lang="en-US" altLang="zh-CN" sz="2000" b="1" dirty="0">
                <a:latin typeface="楷体_GB2312" pitchFamily="49" charset="-122"/>
                <a:ea typeface="楷体_GB2312" pitchFamily="49" charset="-122"/>
              </a:rPr>
              <a:t>/</a:t>
            </a:r>
            <a:r>
              <a:rPr lang="zh-CN" altLang="en-US" sz="2000" b="1" dirty="0">
                <a:latin typeface="楷体_GB2312" pitchFamily="49" charset="-122"/>
                <a:ea typeface="楷体_GB2312" pitchFamily="49" charset="-122"/>
              </a:rPr>
              <a:t>小时。计算各工序</a:t>
            </a:r>
            <a:r>
              <a:rPr lang="zh-CN" altLang="en-US" sz="2000" b="1" u="sng" dirty="0">
                <a:solidFill>
                  <a:srgbClr val="669900"/>
                </a:solidFill>
                <a:effectLst>
                  <a:outerShdw blurRad="38100" dist="38100" dir="2700000" algn="tl">
                    <a:srgbClr val="C0C0C0"/>
                  </a:outerShdw>
                </a:effectLst>
                <a:latin typeface="楷体_GB2312" pitchFamily="49" charset="-122"/>
                <a:ea typeface="楷体_GB2312" pitchFamily="49" charset="-122"/>
              </a:rPr>
              <a:t>在产品制造费用定额成本</a:t>
            </a:r>
            <a:r>
              <a:rPr lang="zh-CN" altLang="en-US" sz="2000" b="1" dirty="0">
                <a:latin typeface="楷体_GB2312" pitchFamily="49" charset="-122"/>
                <a:ea typeface="楷体_GB2312" pitchFamily="49" charset="-122"/>
              </a:rPr>
              <a:t>。</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第一工序：</a:t>
            </a:r>
            <a:r>
              <a:rPr lang="en-US" altLang="zh-CN" sz="2000" b="1" dirty="0">
                <a:latin typeface="楷体_GB2312" pitchFamily="49" charset="-122"/>
                <a:ea typeface="楷体_GB2312" pitchFamily="49" charset="-122"/>
              </a:rPr>
              <a:t>475×2.5</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1 187.5</a:t>
            </a:r>
            <a:r>
              <a:rPr lang="zh-CN" altLang="en-US" sz="2000" b="1" dirty="0">
                <a:latin typeface="楷体_GB2312" pitchFamily="49" charset="-122"/>
                <a:ea typeface="楷体_GB2312" pitchFamily="49" charset="-122"/>
              </a:rPr>
              <a:t>（元）</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第二工序：</a:t>
            </a:r>
            <a:r>
              <a:rPr lang="en-US" altLang="zh-CN" sz="2000" b="1" dirty="0">
                <a:latin typeface="楷体_GB2312" pitchFamily="49" charset="-122"/>
                <a:ea typeface="楷体_GB2312" pitchFamily="49" charset="-122"/>
              </a:rPr>
              <a:t>650×2.5</a:t>
            </a:r>
            <a:r>
              <a:rPr lang="zh-CN" altLang="en-US" sz="2000" b="1" dirty="0">
                <a:latin typeface="楷体_GB2312" pitchFamily="49" charset="-122"/>
                <a:ea typeface="楷体_GB2312" pitchFamily="49" charset="-122"/>
              </a:rPr>
              <a:t>＝</a:t>
            </a:r>
            <a:r>
              <a:rPr lang="en-US" altLang="zh-CN" sz="2000" b="1" dirty="0">
                <a:latin typeface="楷体_GB2312" pitchFamily="49" charset="-122"/>
                <a:ea typeface="楷体_GB2312" pitchFamily="49" charset="-122"/>
              </a:rPr>
              <a:t>1 625</a:t>
            </a:r>
            <a:r>
              <a:rPr lang="zh-CN" altLang="en-US" sz="2000" b="1" dirty="0">
                <a:latin typeface="楷体_GB2312" pitchFamily="49" charset="-122"/>
                <a:ea typeface="楷体_GB2312" pitchFamily="49" charset="-122"/>
              </a:rPr>
              <a:t>（元）</a:t>
            </a:r>
            <a:endParaRPr lang="zh-CN" altLang="en-US" sz="2000" b="1" dirty="0">
              <a:latin typeface="楷体_GB2312" pitchFamily="49" charset="-122"/>
              <a:ea typeface="楷体_GB2312" pitchFamily="49" charset="-122"/>
            </a:endParaRPr>
          </a:p>
        </p:txBody>
      </p:sp>
      <p:sp>
        <p:nvSpPr>
          <p:cNvPr id="3" name="Text Box 5"/>
          <p:cNvSpPr txBox="1">
            <a:spLocks noChangeArrowheads="1"/>
          </p:cNvSpPr>
          <p:nvPr/>
        </p:nvSpPr>
        <p:spPr bwMode="auto">
          <a:xfrm>
            <a:off x="2627313" y="3284538"/>
            <a:ext cx="34559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u="sng">
                <a:ea typeface="楷体_GB2312" pitchFamily="49" charset="-122"/>
              </a:rPr>
              <a:t>月末在产品</a:t>
            </a:r>
            <a:r>
              <a:rPr lang="zh-CN" altLang="en-US" sz="2000" b="1">
                <a:ea typeface="楷体_GB2312" pitchFamily="49" charset="-122"/>
              </a:rPr>
              <a:t>定额成本计算表</a:t>
            </a:r>
            <a:endParaRPr lang="zh-CN" altLang="en-US" sz="2000" b="1">
              <a:ea typeface="楷体_GB2312" pitchFamily="49" charset="-122"/>
            </a:endParaRPr>
          </a:p>
        </p:txBody>
      </p:sp>
      <p:graphicFrame>
        <p:nvGraphicFramePr>
          <p:cNvPr id="4" name="Group 52"/>
          <p:cNvGraphicFramePr>
            <a:graphicFrameLocks noGrp="1"/>
          </p:cNvGraphicFramePr>
          <p:nvPr/>
        </p:nvGraphicFramePr>
        <p:xfrm>
          <a:off x="539750" y="3933825"/>
          <a:ext cx="7993063" cy="2260601"/>
        </p:xfrm>
        <a:graphic>
          <a:graphicData uri="http://schemas.openxmlformats.org/drawingml/2006/table">
            <a:tbl>
              <a:tblPr/>
              <a:tblGrid>
                <a:gridCol w="1152525"/>
                <a:gridCol w="1511300"/>
                <a:gridCol w="1333500"/>
                <a:gridCol w="1331913"/>
                <a:gridCol w="1331912"/>
                <a:gridCol w="1331913"/>
              </a:tblGrid>
              <a:tr h="701237">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工序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在产品数量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定额材料成本</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直接人工</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制造费用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合计</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846">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190</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5 225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950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1 187.5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7 362.5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259">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100</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4 400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1 300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1 625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7 325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259">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合计</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290</a:t>
                      </a: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件</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9 625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2 250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2 812.5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14 687.5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marT="45733" marB="45733"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4" end="4"/>
                                            </p:txEl>
                                          </p:spTgt>
                                        </p:tgtEl>
                                        <p:attrNameLst>
                                          <p:attrName>style.visibility</p:attrName>
                                        </p:attrNameLst>
                                      </p:cBhvr>
                                      <p:to>
                                        <p:strVal val="visible"/>
                                      </p:to>
                                    </p:set>
                                    <p:animEffect transition="in" filter="wipe(left)">
                                      <p:cBhvr>
                                        <p:cTn id="27" dur="500"/>
                                        <p:tgtEl>
                                          <p:spTgt spid="2">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5" end="5"/>
                                            </p:txEl>
                                          </p:spTgt>
                                        </p:tgtEl>
                                        <p:attrNameLst>
                                          <p:attrName>style.visibility</p:attrName>
                                        </p:attrNameLst>
                                      </p:cBhvr>
                                      <p:to>
                                        <p:strVal val="visible"/>
                                      </p:to>
                                    </p:set>
                                    <p:animEffect transition="in" filter="wipe(left)">
                                      <p:cBhvr>
                                        <p:cTn id="32" dur="500"/>
                                        <p:tgtEl>
                                          <p:spTgt spid="2">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2" presetClass="entr" presetSubtype="1" fill="hold" nodeType="clickEffect">
                                  <p:stCondLst>
                                    <p:cond delay="0"/>
                                  </p:stCondLst>
                                  <p:childTnLst>
                                    <p:set>
                                      <p:cBhvr>
                                        <p:cTn id="40" dur="1" fill="hold">
                                          <p:stCondLst>
                                            <p:cond delay="0"/>
                                          </p:stCondLst>
                                        </p:cTn>
                                        <p:tgtEl>
                                          <p:spTgt spid="4"/>
                                        </p:tgtEl>
                                        <p:attrNameLst>
                                          <p:attrName>style.visibility</p:attrName>
                                        </p:attrNameLst>
                                      </p:cBhvr>
                                      <p:to>
                                        <p:strVal val="visible"/>
                                      </p:to>
                                    </p:set>
                                    <p:animEffect transition="in" filter="wipe(up)">
                                      <p:cBhvr>
                                        <p:cTn id="41"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5"/>
          <p:cNvSpPr txBox="1">
            <a:spLocks noChangeArrowheads="1"/>
          </p:cNvSpPr>
          <p:nvPr/>
        </p:nvSpPr>
        <p:spPr bwMode="auto">
          <a:xfrm>
            <a:off x="2302918" y="1988766"/>
            <a:ext cx="460851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ea typeface="楷体_GB2312" pitchFamily="49" charset="-122"/>
              </a:rPr>
              <a:t>产品成本计算单（按定额成本法计算）</a:t>
            </a:r>
            <a:endParaRPr lang="zh-CN" altLang="en-US" sz="2000" b="1" dirty="0">
              <a:ea typeface="楷体_GB2312" pitchFamily="49" charset="-122"/>
            </a:endParaRPr>
          </a:p>
        </p:txBody>
      </p:sp>
      <p:graphicFrame>
        <p:nvGraphicFramePr>
          <p:cNvPr id="3" name="Group 43"/>
          <p:cNvGraphicFramePr>
            <a:graphicFrameLocks noGrp="1"/>
          </p:cNvGraphicFramePr>
          <p:nvPr/>
        </p:nvGraphicFramePr>
        <p:xfrm>
          <a:off x="431255" y="2780928"/>
          <a:ext cx="8280400" cy="2232026"/>
        </p:xfrm>
        <a:graphic>
          <a:graphicData uri="http://schemas.openxmlformats.org/drawingml/2006/table">
            <a:tbl>
              <a:tblPr/>
              <a:tblGrid>
                <a:gridCol w="2616200"/>
                <a:gridCol w="1416050"/>
                <a:gridCol w="1416050"/>
                <a:gridCol w="1416050"/>
                <a:gridCol w="1416050"/>
              </a:tblGrid>
              <a:tr h="558800">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项     目</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直接材料</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直接人工</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制造费用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合计</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生产费用合计</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26 500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9 480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11 875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47 855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880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月末在产品定额成本</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9 625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2 250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2 812.5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14 687.5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57213">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rPr>
                        <a:t>完工产品成本</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16 875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7 230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9 062.5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rPr>
                        <a:t>   33 167.5</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49"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六、在产品按定额成本计价法</a:t>
            </a:r>
            <a:endParaRPr lang="zh-CN" altLang="en-US" b="1"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七、定额比例法</a:t>
            </a:r>
            <a:endParaRPr lang="zh-CN" altLang="en-US" b="1" dirty="0"/>
          </a:p>
        </p:txBody>
      </p:sp>
      <p:sp>
        <p:nvSpPr>
          <p:cNvPr id="3" name="矩形 2"/>
          <p:cNvSpPr/>
          <p:nvPr/>
        </p:nvSpPr>
        <p:spPr>
          <a:xfrm>
            <a:off x="611560" y="1700808"/>
            <a:ext cx="7344816" cy="3416320"/>
          </a:xfrm>
          <a:prstGeom prst="rect">
            <a:avLst/>
          </a:prstGeom>
          <a:ln>
            <a:solidFill>
              <a:srgbClr val="008000"/>
            </a:solidFill>
          </a:ln>
        </p:spPr>
        <p:txBody>
          <a:bodyPr wrap="square">
            <a:spAutoFit/>
          </a:bodyPr>
          <a:lstStyle/>
          <a:p>
            <a:pPr>
              <a:lnSpc>
                <a:spcPct val="150000"/>
              </a:lnSpc>
            </a:pPr>
            <a:r>
              <a:rPr lang="zh-CN" altLang="en-US" dirty="0" smtClean="0"/>
              <a:t>       定额比例法，是产品</a:t>
            </a:r>
            <a:r>
              <a:rPr lang="zh-CN" altLang="en-US" dirty="0"/>
              <a:t>的生产成本在完工产品和月末在产品之间按照两者的定额消耗量或</a:t>
            </a:r>
            <a:r>
              <a:rPr lang="zh-CN" altLang="en-US" dirty="0" smtClean="0"/>
              <a:t>定额费用的比例</a:t>
            </a:r>
            <a:r>
              <a:rPr lang="zh-CN" altLang="en-US" dirty="0"/>
              <a:t>分配</a:t>
            </a:r>
            <a:r>
              <a:rPr lang="zh-CN" altLang="en-US" dirty="0" smtClean="0"/>
              <a:t>，计算出完工产品成本和在产品成本的方法。</a:t>
            </a:r>
            <a:endParaRPr lang="en-US" altLang="zh-CN" dirty="0" smtClean="0"/>
          </a:p>
          <a:p>
            <a:pPr>
              <a:lnSpc>
                <a:spcPct val="150000"/>
              </a:lnSpc>
            </a:pPr>
            <a:r>
              <a:rPr lang="zh-CN" altLang="en-US" dirty="0" smtClean="0"/>
              <a:t>        按成本项目分配计算。其中</a:t>
            </a:r>
            <a:r>
              <a:rPr lang="zh-CN" altLang="en-US" dirty="0"/>
              <a:t>直接材料成本，按直接材料的定额消耗量或定额成本比例分配。直接人工等加工成本，可以按各该定额成本的比例分配，也可按定额工时比例分配</a:t>
            </a:r>
            <a:r>
              <a:rPr lang="zh-CN" altLang="en-US" dirty="0" smtClean="0"/>
              <a:t>。</a:t>
            </a:r>
            <a:endParaRPr lang="en-US" altLang="zh-CN" dirty="0" smtClean="0"/>
          </a:p>
          <a:p>
            <a:pPr>
              <a:lnSpc>
                <a:spcPct val="150000"/>
              </a:lnSpc>
            </a:pPr>
            <a:r>
              <a:rPr lang="zh-CN" altLang="en-US" dirty="0" smtClean="0"/>
              <a:t>        这种</a:t>
            </a:r>
            <a:r>
              <a:rPr lang="zh-CN" altLang="en-US" dirty="0"/>
              <a:t>方法适用于各项消耗定额或成本定额比较准确、稳定，但各月末在产品数量变动较大的产品。</a:t>
            </a:r>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90213" y="1951737"/>
            <a:ext cx="8070219" cy="3785652"/>
          </a:xfrm>
          <a:prstGeom prst="rect">
            <a:avLst/>
          </a:prstGeom>
        </p:spPr>
        <p:txBody>
          <a:bodyPr wrap="square">
            <a:spAutoFit/>
          </a:bodyPr>
          <a:lstStyle/>
          <a:p>
            <a:pPr>
              <a:lnSpc>
                <a:spcPct val="150000"/>
              </a:lnSpc>
            </a:pPr>
            <a:r>
              <a:rPr lang="zh-CN" altLang="en-US" sz="2000" b="1" u="sng" dirty="0" smtClean="0">
                <a:solidFill>
                  <a:srgbClr val="002060"/>
                </a:solidFill>
                <a:latin typeface="+mn-ea"/>
              </a:rPr>
              <a:t>直接材料：</a:t>
            </a:r>
            <a:endParaRPr lang="en-US" altLang="zh-CN" sz="2000" b="1" u="sng" dirty="0" smtClean="0">
              <a:solidFill>
                <a:srgbClr val="002060"/>
              </a:solidFill>
              <a:latin typeface="+mn-ea"/>
            </a:endParaRPr>
          </a:p>
          <a:p>
            <a:pPr>
              <a:lnSpc>
                <a:spcPct val="150000"/>
              </a:lnSpc>
            </a:pPr>
            <a:r>
              <a:rPr lang="zh-CN" altLang="en-US" sz="2000" dirty="0" smtClean="0">
                <a:latin typeface="+mn-ea"/>
              </a:rPr>
              <a:t>直接材料费用分配率</a:t>
            </a:r>
            <a:r>
              <a:rPr lang="en-US" altLang="zh-CN" sz="2000" dirty="0">
                <a:latin typeface="+mn-ea"/>
              </a:rPr>
              <a:t>=</a:t>
            </a:r>
            <a:r>
              <a:rPr lang="zh-CN" altLang="en-US" sz="2000" dirty="0">
                <a:latin typeface="+mn-ea"/>
              </a:rPr>
              <a:t>（月初在</a:t>
            </a:r>
            <a:r>
              <a:rPr lang="zh-CN" altLang="en-US" sz="2000" dirty="0" smtClean="0">
                <a:latin typeface="+mn-ea"/>
              </a:rPr>
              <a:t>产品材料费用</a:t>
            </a:r>
            <a:r>
              <a:rPr lang="en-US" altLang="zh-CN" sz="2000" dirty="0" smtClean="0">
                <a:latin typeface="+mn-ea"/>
              </a:rPr>
              <a:t>+</a:t>
            </a:r>
            <a:r>
              <a:rPr lang="zh-CN" altLang="en-US" sz="2000" dirty="0" smtClean="0">
                <a:latin typeface="+mn-ea"/>
              </a:rPr>
              <a:t>本期发生</a:t>
            </a:r>
            <a:r>
              <a:rPr lang="zh-CN" altLang="en-US" sz="2000" dirty="0">
                <a:latin typeface="+mn-ea"/>
              </a:rPr>
              <a:t>的</a:t>
            </a:r>
            <a:r>
              <a:rPr lang="zh-CN" altLang="en-US" sz="2000" dirty="0" smtClean="0">
                <a:latin typeface="+mn-ea"/>
              </a:rPr>
              <a:t>材料费用）</a:t>
            </a:r>
            <a:r>
              <a:rPr lang="en-US" altLang="zh-CN" sz="2000" dirty="0">
                <a:latin typeface="+mn-ea"/>
              </a:rPr>
              <a:t>÷</a:t>
            </a:r>
            <a:r>
              <a:rPr lang="zh-CN" altLang="en-US" sz="2000" dirty="0">
                <a:latin typeface="+mn-ea"/>
              </a:rPr>
              <a:t>（完工产品材料</a:t>
            </a:r>
            <a:r>
              <a:rPr lang="zh-CN" altLang="en-US" sz="2000" dirty="0" smtClean="0">
                <a:latin typeface="+mn-ea"/>
              </a:rPr>
              <a:t>定额</a:t>
            </a:r>
            <a:r>
              <a:rPr lang="zh-CN" altLang="en-US" sz="2000" dirty="0">
                <a:latin typeface="+mn-ea"/>
              </a:rPr>
              <a:t>耗用</a:t>
            </a:r>
            <a:r>
              <a:rPr lang="zh-CN" altLang="en-US" sz="2000" dirty="0" smtClean="0">
                <a:latin typeface="+mn-ea"/>
              </a:rPr>
              <a:t>量</a:t>
            </a:r>
            <a:r>
              <a:rPr lang="en-US" altLang="zh-CN" sz="2000" dirty="0" smtClean="0">
                <a:latin typeface="+mn-ea"/>
              </a:rPr>
              <a:t>+</a:t>
            </a:r>
            <a:r>
              <a:rPr lang="zh-CN" altLang="en-US" sz="2000" dirty="0">
                <a:latin typeface="+mn-ea"/>
              </a:rPr>
              <a:t>月末在产品材料</a:t>
            </a:r>
            <a:r>
              <a:rPr lang="zh-CN" altLang="en-US" sz="2000" dirty="0" smtClean="0">
                <a:latin typeface="+mn-ea"/>
              </a:rPr>
              <a:t>定额</a:t>
            </a:r>
            <a:r>
              <a:rPr lang="zh-CN" altLang="en-US" sz="2000" dirty="0">
                <a:latin typeface="+mn-ea"/>
              </a:rPr>
              <a:t>耗用</a:t>
            </a:r>
            <a:r>
              <a:rPr lang="zh-CN" altLang="en-US" sz="2000" dirty="0" smtClean="0">
                <a:latin typeface="+mn-ea"/>
              </a:rPr>
              <a:t>量</a:t>
            </a:r>
            <a:r>
              <a:rPr lang="zh-CN" altLang="en-US" sz="2000" dirty="0">
                <a:latin typeface="+mn-ea"/>
              </a:rPr>
              <a:t>）</a:t>
            </a:r>
            <a:endParaRPr lang="zh-CN" altLang="en-US" sz="2000" dirty="0">
              <a:latin typeface="+mn-ea"/>
            </a:endParaRPr>
          </a:p>
          <a:p>
            <a:pPr>
              <a:lnSpc>
                <a:spcPct val="150000"/>
              </a:lnSpc>
            </a:pPr>
            <a:r>
              <a:rPr lang="zh-CN" altLang="en-US" sz="2000" dirty="0">
                <a:latin typeface="+mn-ea"/>
              </a:rPr>
              <a:t>完工产品</a:t>
            </a:r>
            <a:r>
              <a:rPr lang="zh-CN" altLang="en-US" sz="2000" dirty="0" smtClean="0">
                <a:latin typeface="+mn-ea"/>
              </a:rPr>
              <a:t>应负担的</a:t>
            </a:r>
            <a:r>
              <a:rPr lang="zh-CN" altLang="en-US" sz="2000" dirty="0">
                <a:latin typeface="+mn-ea"/>
              </a:rPr>
              <a:t>直接</a:t>
            </a:r>
            <a:r>
              <a:rPr lang="zh-CN" altLang="en-US" sz="2000" dirty="0" smtClean="0">
                <a:latin typeface="+mn-ea"/>
              </a:rPr>
              <a:t>材料</a:t>
            </a:r>
            <a:r>
              <a:rPr lang="en-US" altLang="zh-CN" sz="2000" dirty="0" smtClean="0">
                <a:latin typeface="+mn-ea"/>
              </a:rPr>
              <a:t>=</a:t>
            </a:r>
            <a:r>
              <a:rPr lang="zh-CN" altLang="en-US" sz="2000" dirty="0">
                <a:latin typeface="+mn-ea"/>
              </a:rPr>
              <a:t>完工产品材料</a:t>
            </a:r>
            <a:r>
              <a:rPr lang="zh-CN" altLang="en-US" sz="2000" dirty="0" smtClean="0">
                <a:latin typeface="+mn-ea"/>
              </a:rPr>
              <a:t>定额</a:t>
            </a:r>
            <a:r>
              <a:rPr lang="zh-CN" altLang="en-US" sz="2000" dirty="0">
                <a:latin typeface="+mn-ea"/>
              </a:rPr>
              <a:t>耗用量</a:t>
            </a:r>
            <a:r>
              <a:rPr lang="en-US" altLang="zh-CN" sz="2000" dirty="0" smtClean="0">
                <a:latin typeface="+mn-ea"/>
              </a:rPr>
              <a:t>×</a:t>
            </a:r>
            <a:r>
              <a:rPr lang="zh-CN" altLang="en-US" sz="2000" dirty="0">
                <a:latin typeface="+mn-ea"/>
              </a:rPr>
              <a:t>直接</a:t>
            </a:r>
            <a:r>
              <a:rPr lang="zh-CN" altLang="en-US" sz="2000" dirty="0" smtClean="0">
                <a:latin typeface="+mn-ea"/>
              </a:rPr>
              <a:t>材料费用分配率</a:t>
            </a:r>
            <a:endParaRPr lang="zh-CN" altLang="en-US" sz="2000" dirty="0">
              <a:latin typeface="+mn-ea"/>
            </a:endParaRPr>
          </a:p>
          <a:p>
            <a:pPr>
              <a:lnSpc>
                <a:spcPct val="150000"/>
              </a:lnSpc>
            </a:pPr>
            <a:r>
              <a:rPr lang="zh-CN" altLang="en-US" sz="2000" dirty="0">
                <a:latin typeface="+mn-ea"/>
              </a:rPr>
              <a:t>月末在产品</a:t>
            </a:r>
            <a:r>
              <a:rPr lang="zh-CN" altLang="en-US" sz="2000" dirty="0" smtClean="0">
                <a:latin typeface="+mn-ea"/>
              </a:rPr>
              <a:t>应负担的</a:t>
            </a:r>
            <a:r>
              <a:rPr lang="zh-CN" altLang="en-US" sz="2000" dirty="0">
                <a:latin typeface="+mn-ea"/>
              </a:rPr>
              <a:t>直接</a:t>
            </a:r>
            <a:r>
              <a:rPr lang="zh-CN" altLang="en-US" sz="2000" dirty="0" smtClean="0">
                <a:latin typeface="+mn-ea"/>
              </a:rPr>
              <a:t>材料</a:t>
            </a:r>
            <a:r>
              <a:rPr lang="en-US" altLang="zh-CN" sz="2000" dirty="0" smtClean="0">
                <a:latin typeface="+mn-ea"/>
              </a:rPr>
              <a:t>=</a:t>
            </a:r>
            <a:r>
              <a:rPr lang="zh-CN" altLang="en-US" sz="2000" dirty="0">
                <a:latin typeface="+mn-ea"/>
              </a:rPr>
              <a:t>月末在产品材料定额消耗量</a:t>
            </a:r>
            <a:r>
              <a:rPr lang="en-US" altLang="zh-CN" sz="2000" dirty="0">
                <a:latin typeface="+mn-ea"/>
              </a:rPr>
              <a:t>×</a:t>
            </a:r>
            <a:r>
              <a:rPr lang="zh-CN" altLang="en-US" sz="2000" dirty="0">
                <a:latin typeface="+mn-ea"/>
              </a:rPr>
              <a:t>直接材料成本分配率</a:t>
            </a:r>
            <a:endParaRPr lang="zh-CN" altLang="en-US" sz="2000" dirty="0">
              <a:latin typeface="+mn-ea"/>
            </a:endParaRPr>
          </a:p>
          <a:p>
            <a:pPr>
              <a:lnSpc>
                <a:spcPct val="150000"/>
              </a:lnSpc>
            </a:pPr>
            <a:endParaRPr lang="zh-CN" altLang="en-US" sz="2000" dirty="0">
              <a:latin typeface="+mn-ea"/>
            </a:endParaRPr>
          </a:p>
        </p:txBody>
      </p:sp>
      <p:sp>
        <p:nvSpPr>
          <p:cNvPr id="4"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七、定额比例法</a:t>
            </a:r>
            <a:endParaRPr lang="zh-CN" altLang="en-US" b="1" dirty="0"/>
          </a:p>
        </p:txBody>
      </p:sp>
      <p:sp>
        <p:nvSpPr>
          <p:cNvPr id="5" name="文本占位符 3"/>
          <p:cNvSpPr txBox="1"/>
          <p:nvPr/>
        </p:nvSpPr>
        <p:spPr>
          <a:xfrm>
            <a:off x="426617" y="1357366"/>
            <a:ext cx="5369520"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50000"/>
                  </a:schemeClr>
                </a:solidFill>
              </a:rPr>
              <a:t>1.</a:t>
            </a:r>
            <a:r>
              <a:rPr lang="zh-CN" altLang="en-US" sz="2000" b="1" dirty="0" smtClean="0">
                <a:solidFill>
                  <a:schemeClr val="accent2">
                    <a:lumMod val="50000"/>
                  </a:schemeClr>
                </a:solidFill>
                <a:effectLst>
                  <a:outerShdw blurRad="38100" dist="38100" dir="2700000" algn="tl">
                    <a:srgbClr val="C0C0C0"/>
                  </a:outerShdw>
                </a:effectLst>
                <a:ea typeface="楷体_GB2312" pitchFamily="49" charset="-122"/>
              </a:rPr>
              <a:t>按定额耗用量比例分配（按成本项目分配）</a:t>
            </a:r>
            <a:endParaRPr lang="zh-CN" altLang="en-US" sz="2000" b="1" dirty="0">
              <a:solidFill>
                <a:schemeClr val="accent2">
                  <a:lumMod val="75000"/>
                </a:schemeClr>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395536" y="1928692"/>
            <a:ext cx="8136904" cy="4708981"/>
          </a:xfrm>
          <a:prstGeom prst="rect">
            <a:avLst/>
          </a:prstGeom>
        </p:spPr>
        <p:txBody>
          <a:bodyPr wrap="square">
            <a:spAutoFit/>
          </a:bodyPr>
          <a:lstStyle/>
          <a:p>
            <a:pPr>
              <a:lnSpc>
                <a:spcPct val="150000"/>
              </a:lnSpc>
            </a:pPr>
            <a:r>
              <a:rPr lang="zh-CN" altLang="en-US" sz="2000" b="1" u="sng" dirty="0">
                <a:solidFill>
                  <a:srgbClr val="002060"/>
                </a:solidFill>
                <a:latin typeface="+mn-ea"/>
              </a:rPr>
              <a:t>直接人工</a:t>
            </a:r>
            <a:r>
              <a:rPr lang="zh-CN" altLang="en-US" sz="2000" dirty="0">
                <a:latin typeface="+mn-ea"/>
              </a:rPr>
              <a:t>：</a:t>
            </a:r>
            <a:endParaRPr lang="zh-CN" altLang="en-US" sz="2000" dirty="0">
              <a:latin typeface="+mn-ea"/>
            </a:endParaRPr>
          </a:p>
          <a:p>
            <a:pPr>
              <a:lnSpc>
                <a:spcPct val="150000"/>
              </a:lnSpc>
            </a:pPr>
            <a:r>
              <a:rPr lang="zh-CN" altLang="en-US" sz="2000" dirty="0">
                <a:latin typeface="+mn-ea"/>
              </a:rPr>
              <a:t>直接人工成本分配率</a:t>
            </a:r>
            <a:r>
              <a:rPr lang="en-US" altLang="zh-CN" sz="2000" dirty="0">
                <a:latin typeface="+mn-ea"/>
              </a:rPr>
              <a:t>=</a:t>
            </a:r>
            <a:r>
              <a:rPr lang="zh-CN" altLang="en-US" sz="2000" dirty="0">
                <a:latin typeface="+mn-ea"/>
              </a:rPr>
              <a:t>（月初在产品直接人工成本</a:t>
            </a:r>
            <a:r>
              <a:rPr lang="en-US" altLang="zh-CN" sz="2000" dirty="0">
                <a:latin typeface="+mn-ea"/>
              </a:rPr>
              <a:t>+</a:t>
            </a:r>
            <a:r>
              <a:rPr lang="zh-CN" altLang="en-US" sz="2000" dirty="0">
                <a:latin typeface="+mn-ea"/>
              </a:rPr>
              <a:t>本月发生的直接人工成本）</a:t>
            </a:r>
            <a:r>
              <a:rPr lang="en-US" altLang="zh-CN" sz="2000" dirty="0">
                <a:latin typeface="+mn-ea"/>
              </a:rPr>
              <a:t>÷</a:t>
            </a:r>
            <a:r>
              <a:rPr lang="zh-CN" altLang="en-US" sz="2000" dirty="0">
                <a:latin typeface="+mn-ea"/>
              </a:rPr>
              <a:t>（完工产品定额工时</a:t>
            </a:r>
            <a:r>
              <a:rPr lang="en-US" altLang="zh-CN" sz="2000" dirty="0">
                <a:latin typeface="+mn-ea"/>
              </a:rPr>
              <a:t>+</a:t>
            </a:r>
            <a:r>
              <a:rPr lang="zh-CN" altLang="en-US" sz="2000" dirty="0">
                <a:latin typeface="+mn-ea"/>
              </a:rPr>
              <a:t>月末在产品定额</a:t>
            </a:r>
            <a:r>
              <a:rPr lang="zh-CN" altLang="en-US" sz="2000" dirty="0" smtClean="0">
                <a:latin typeface="+mn-ea"/>
              </a:rPr>
              <a:t>工时）</a:t>
            </a:r>
            <a:endParaRPr lang="en-US" altLang="zh-CN" sz="2000" dirty="0" smtClean="0">
              <a:latin typeface="+mn-ea"/>
            </a:endParaRPr>
          </a:p>
          <a:p>
            <a:pPr>
              <a:lnSpc>
                <a:spcPct val="150000"/>
              </a:lnSpc>
            </a:pPr>
            <a:r>
              <a:rPr lang="zh-CN" altLang="en-US" sz="2000" dirty="0" smtClean="0">
                <a:latin typeface="+mn-ea"/>
              </a:rPr>
              <a:t>完工</a:t>
            </a:r>
            <a:r>
              <a:rPr lang="zh-CN" altLang="en-US" sz="2000" dirty="0">
                <a:latin typeface="+mn-ea"/>
              </a:rPr>
              <a:t>产品应负担的直接人工</a:t>
            </a:r>
            <a:r>
              <a:rPr lang="en-US" altLang="zh-CN" sz="2000" dirty="0">
                <a:latin typeface="+mn-ea"/>
              </a:rPr>
              <a:t>=</a:t>
            </a:r>
            <a:r>
              <a:rPr lang="zh-CN" altLang="en-US" sz="2000" dirty="0">
                <a:latin typeface="+mn-ea"/>
              </a:rPr>
              <a:t>完工产品定额工时</a:t>
            </a:r>
            <a:r>
              <a:rPr lang="en-US" altLang="zh-CN" sz="2000" dirty="0">
                <a:latin typeface="+mn-ea"/>
              </a:rPr>
              <a:t>×</a:t>
            </a:r>
            <a:r>
              <a:rPr lang="zh-CN" altLang="en-US" sz="2000" dirty="0">
                <a:latin typeface="+mn-ea"/>
              </a:rPr>
              <a:t>直接人工分配率</a:t>
            </a:r>
            <a:endParaRPr lang="zh-CN" altLang="en-US" sz="2000" dirty="0">
              <a:latin typeface="+mn-ea"/>
            </a:endParaRPr>
          </a:p>
          <a:p>
            <a:pPr>
              <a:lnSpc>
                <a:spcPct val="150000"/>
              </a:lnSpc>
            </a:pPr>
            <a:r>
              <a:rPr lang="zh-CN" altLang="en-US" sz="2000" dirty="0">
                <a:latin typeface="+mn-ea"/>
              </a:rPr>
              <a:t>月末在产品应负担的直接人工</a:t>
            </a:r>
            <a:r>
              <a:rPr lang="en-US" altLang="zh-CN" sz="2000" dirty="0">
                <a:latin typeface="+mn-ea"/>
              </a:rPr>
              <a:t>=</a:t>
            </a:r>
            <a:r>
              <a:rPr lang="zh-CN" altLang="en-US" sz="2000" dirty="0">
                <a:latin typeface="+mn-ea"/>
              </a:rPr>
              <a:t>月末在产品定额工时</a:t>
            </a:r>
            <a:r>
              <a:rPr lang="en-US" altLang="zh-CN" sz="2000" dirty="0">
                <a:latin typeface="+mn-ea"/>
              </a:rPr>
              <a:t>×</a:t>
            </a:r>
            <a:r>
              <a:rPr lang="zh-CN" altLang="en-US" sz="2000" dirty="0">
                <a:latin typeface="+mn-ea"/>
              </a:rPr>
              <a:t>直接人工分配率</a:t>
            </a:r>
            <a:endParaRPr lang="zh-CN" altLang="en-US" sz="2000" dirty="0">
              <a:latin typeface="+mn-ea"/>
            </a:endParaRPr>
          </a:p>
          <a:p>
            <a:pPr>
              <a:lnSpc>
                <a:spcPct val="150000"/>
              </a:lnSpc>
            </a:pPr>
            <a:r>
              <a:rPr lang="zh-CN" altLang="en-US" sz="2000" b="1" u="sng" dirty="0" smtClean="0">
                <a:solidFill>
                  <a:srgbClr val="002060"/>
                </a:solidFill>
                <a:latin typeface="+mn-ea"/>
              </a:rPr>
              <a:t>制造</a:t>
            </a:r>
            <a:r>
              <a:rPr lang="zh-CN" altLang="en-US" sz="2000" b="1" u="sng" dirty="0">
                <a:solidFill>
                  <a:srgbClr val="002060"/>
                </a:solidFill>
                <a:latin typeface="+mn-ea"/>
              </a:rPr>
              <a:t>费用：</a:t>
            </a:r>
            <a:endParaRPr lang="zh-CN" altLang="en-US" sz="2000" b="1" u="sng" dirty="0">
              <a:solidFill>
                <a:srgbClr val="002060"/>
              </a:solidFill>
              <a:latin typeface="+mn-ea"/>
            </a:endParaRPr>
          </a:p>
          <a:p>
            <a:pPr>
              <a:lnSpc>
                <a:spcPct val="150000"/>
              </a:lnSpc>
            </a:pPr>
            <a:r>
              <a:rPr lang="zh-CN" altLang="en-US" sz="2000" dirty="0">
                <a:latin typeface="+mn-ea"/>
              </a:rPr>
              <a:t>制造费用分配率</a:t>
            </a:r>
            <a:r>
              <a:rPr lang="en-US" altLang="zh-CN" sz="2000" dirty="0">
                <a:latin typeface="+mn-ea"/>
              </a:rPr>
              <a:t>=</a:t>
            </a:r>
            <a:r>
              <a:rPr lang="zh-CN" altLang="en-US" sz="2000" dirty="0">
                <a:latin typeface="+mn-ea"/>
              </a:rPr>
              <a:t>（月初在产品的制造费用</a:t>
            </a:r>
            <a:r>
              <a:rPr lang="en-US" altLang="zh-CN" sz="2000" dirty="0">
                <a:latin typeface="+mn-ea"/>
              </a:rPr>
              <a:t>+</a:t>
            </a:r>
            <a:r>
              <a:rPr lang="zh-CN" altLang="en-US" sz="2000" dirty="0">
                <a:latin typeface="+mn-ea"/>
              </a:rPr>
              <a:t>本月发生的制造费用）</a:t>
            </a:r>
            <a:r>
              <a:rPr lang="en-US" altLang="zh-CN" sz="2000" dirty="0">
                <a:latin typeface="+mn-ea"/>
              </a:rPr>
              <a:t>÷</a:t>
            </a:r>
            <a:r>
              <a:rPr lang="zh-CN" altLang="en-US" sz="2000" dirty="0">
                <a:latin typeface="+mn-ea"/>
              </a:rPr>
              <a:t>（完工</a:t>
            </a:r>
            <a:r>
              <a:rPr lang="zh-CN" altLang="en-US" sz="2000" dirty="0" smtClean="0">
                <a:latin typeface="+mn-ea"/>
              </a:rPr>
              <a:t>产品定额</a:t>
            </a:r>
            <a:r>
              <a:rPr lang="zh-CN" altLang="en-US" sz="2000" dirty="0">
                <a:latin typeface="+mn-ea"/>
              </a:rPr>
              <a:t>工时</a:t>
            </a:r>
            <a:r>
              <a:rPr lang="en-US" altLang="zh-CN" sz="2000" dirty="0">
                <a:latin typeface="+mn-ea"/>
              </a:rPr>
              <a:t>+</a:t>
            </a:r>
            <a:r>
              <a:rPr lang="zh-CN" altLang="en-US" sz="2000" dirty="0">
                <a:latin typeface="+mn-ea"/>
              </a:rPr>
              <a:t>月末在产品定额工时）</a:t>
            </a:r>
            <a:endParaRPr lang="zh-CN" altLang="en-US" sz="2000" dirty="0">
              <a:latin typeface="+mn-ea"/>
            </a:endParaRPr>
          </a:p>
          <a:p>
            <a:pPr>
              <a:lnSpc>
                <a:spcPct val="150000"/>
              </a:lnSpc>
            </a:pPr>
            <a:r>
              <a:rPr lang="zh-CN" altLang="en-US" sz="2000" dirty="0">
                <a:latin typeface="+mn-ea"/>
              </a:rPr>
              <a:t>完工产品应负担的制造费用</a:t>
            </a:r>
            <a:r>
              <a:rPr lang="en-US" altLang="zh-CN" sz="2000" dirty="0">
                <a:latin typeface="+mn-ea"/>
              </a:rPr>
              <a:t>=</a:t>
            </a:r>
            <a:r>
              <a:rPr lang="zh-CN" altLang="en-US" sz="2000" dirty="0">
                <a:latin typeface="+mn-ea"/>
              </a:rPr>
              <a:t>完工</a:t>
            </a:r>
            <a:r>
              <a:rPr lang="zh-CN" altLang="en-US" sz="2000" dirty="0" smtClean="0">
                <a:latin typeface="+mn-ea"/>
              </a:rPr>
              <a:t>产品定额</a:t>
            </a:r>
            <a:r>
              <a:rPr lang="zh-CN" altLang="en-US" sz="2000" dirty="0">
                <a:latin typeface="+mn-ea"/>
              </a:rPr>
              <a:t>工时</a:t>
            </a:r>
            <a:r>
              <a:rPr lang="en-US" altLang="zh-CN" sz="2000" dirty="0">
                <a:latin typeface="+mn-ea"/>
              </a:rPr>
              <a:t>×</a:t>
            </a:r>
            <a:r>
              <a:rPr lang="zh-CN" altLang="en-US" sz="2000" dirty="0">
                <a:latin typeface="+mn-ea"/>
              </a:rPr>
              <a:t>制造费用分配率</a:t>
            </a:r>
            <a:endParaRPr lang="zh-CN" altLang="en-US" sz="2000" dirty="0">
              <a:latin typeface="+mn-ea"/>
            </a:endParaRPr>
          </a:p>
          <a:p>
            <a:pPr>
              <a:lnSpc>
                <a:spcPct val="150000"/>
              </a:lnSpc>
            </a:pPr>
            <a:r>
              <a:rPr lang="zh-CN" altLang="en-US" sz="2000" dirty="0">
                <a:latin typeface="+mn-ea"/>
              </a:rPr>
              <a:t>月末在产品应负担的制造费用</a:t>
            </a:r>
            <a:r>
              <a:rPr lang="en-US" altLang="zh-CN" sz="2000" dirty="0">
                <a:latin typeface="+mn-ea"/>
              </a:rPr>
              <a:t>=</a:t>
            </a:r>
            <a:r>
              <a:rPr lang="zh-CN" altLang="en-US" sz="2000" dirty="0">
                <a:latin typeface="+mn-ea"/>
              </a:rPr>
              <a:t>月末在</a:t>
            </a:r>
            <a:r>
              <a:rPr lang="zh-CN" altLang="en-US" sz="2000" dirty="0" smtClean="0">
                <a:latin typeface="+mn-ea"/>
              </a:rPr>
              <a:t>产品定额</a:t>
            </a:r>
            <a:r>
              <a:rPr lang="zh-CN" altLang="en-US" sz="2000" dirty="0">
                <a:latin typeface="+mn-ea"/>
              </a:rPr>
              <a:t>工时</a:t>
            </a:r>
            <a:r>
              <a:rPr lang="en-US" altLang="zh-CN" sz="2000" dirty="0">
                <a:latin typeface="+mn-ea"/>
              </a:rPr>
              <a:t>×</a:t>
            </a:r>
            <a:r>
              <a:rPr lang="zh-CN" altLang="en-US" sz="2000" dirty="0">
                <a:latin typeface="+mn-ea"/>
              </a:rPr>
              <a:t>制造费用分配率</a:t>
            </a:r>
            <a:endParaRPr lang="zh-CN" altLang="en-US" sz="2000" dirty="0">
              <a:latin typeface="+mn-ea"/>
            </a:endParaRPr>
          </a:p>
        </p:txBody>
      </p:sp>
      <p:sp>
        <p:nvSpPr>
          <p:cNvPr id="3"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七、定额比例法</a:t>
            </a:r>
            <a:endParaRPr lang="zh-CN" altLang="en-US" b="1" dirty="0"/>
          </a:p>
        </p:txBody>
      </p:sp>
      <p:sp>
        <p:nvSpPr>
          <p:cNvPr id="4" name="文本占位符 3"/>
          <p:cNvSpPr txBox="1"/>
          <p:nvPr/>
        </p:nvSpPr>
        <p:spPr>
          <a:xfrm>
            <a:off x="426617" y="1357366"/>
            <a:ext cx="5369520"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50000"/>
                  </a:schemeClr>
                </a:solidFill>
              </a:rPr>
              <a:t>1.</a:t>
            </a:r>
            <a:r>
              <a:rPr lang="zh-CN" altLang="en-US" sz="2000" b="1" dirty="0" smtClean="0">
                <a:solidFill>
                  <a:schemeClr val="accent2">
                    <a:lumMod val="50000"/>
                  </a:schemeClr>
                </a:solidFill>
                <a:effectLst>
                  <a:outerShdw blurRad="38100" dist="38100" dir="2700000" algn="tl">
                    <a:srgbClr val="C0C0C0"/>
                  </a:outerShdw>
                </a:effectLst>
                <a:ea typeface="楷体_GB2312" pitchFamily="49" charset="-122"/>
              </a:rPr>
              <a:t>按定额耗用量比例分配（按成本项目分配）</a:t>
            </a:r>
            <a:endParaRPr lang="zh-CN" altLang="en-US" sz="2000" b="1" dirty="0">
              <a:solidFill>
                <a:schemeClr val="accent2">
                  <a:lumMod val="75000"/>
                </a:schemeClr>
              </a:solidFill>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467544" y="1964352"/>
            <a:ext cx="7992478" cy="4708981"/>
          </a:xfrm>
          <a:prstGeom prst="rect">
            <a:avLst/>
          </a:prstGeom>
        </p:spPr>
        <p:txBody>
          <a:bodyPr wrap="square">
            <a:spAutoFit/>
          </a:bodyPr>
          <a:lstStyle/>
          <a:p>
            <a:pPr>
              <a:lnSpc>
                <a:spcPct val="150000"/>
              </a:lnSpc>
            </a:pPr>
            <a:r>
              <a:rPr lang="zh-CN" altLang="en-US" sz="2000" b="1" u="sng" dirty="0" smtClean="0">
                <a:solidFill>
                  <a:schemeClr val="accent2">
                    <a:lumMod val="50000"/>
                  </a:schemeClr>
                </a:solidFill>
              </a:rPr>
              <a:t>直接</a:t>
            </a:r>
            <a:r>
              <a:rPr lang="zh-CN" altLang="en-US" sz="2000" b="1" u="sng" dirty="0">
                <a:solidFill>
                  <a:schemeClr val="accent2">
                    <a:lumMod val="50000"/>
                  </a:schemeClr>
                </a:solidFill>
              </a:rPr>
              <a:t>材料</a:t>
            </a:r>
            <a:r>
              <a:rPr lang="zh-CN" altLang="en-US" sz="2000" dirty="0"/>
              <a:t>：</a:t>
            </a:r>
            <a:endParaRPr lang="zh-CN" altLang="en-US" sz="2000" dirty="0"/>
          </a:p>
          <a:p>
            <a:pPr>
              <a:lnSpc>
                <a:spcPct val="150000"/>
              </a:lnSpc>
            </a:pPr>
            <a:r>
              <a:rPr lang="zh-CN" altLang="en-US" sz="2000" dirty="0"/>
              <a:t>直接</a:t>
            </a:r>
            <a:r>
              <a:rPr lang="zh-CN" altLang="en-US" sz="2000" dirty="0" smtClean="0"/>
              <a:t>材料费用分配率</a:t>
            </a:r>
            <a:r>
              <a:rPr lang="en-US" altLang="zh-CN" sz="2000" dirty="0"/>
              <a:t>=</a:t>
            </a:r>
            <a:r>
              <a:rPr lang="zh-CN" altLang="en-US" sz="2000" dirty="0"/>
              <a:t>（月初在</a:t>
            </a:r>
            <a:r>
              <a:rPr lang="zh-CN" altLang="en-US" sz="2000" dirty="0" smtClean="0"/>
              <a:t>产品的材料费用</a:t>
            </a:r>
            <a:r>
              <a:rPr lang="en-US" altLang="zh-CN" sz="2000" dirty="0" smtClean="0"/>
              <a:t>+</a:t>
            </a:r>
            <a:r>
              <a:rPr lang="zh-CN" altLang="en-US" sz="2000" dirty="0"/>
              <a:t>本月投入</a:t>
            </a:r>
            <a:r>
              <a:rPr lang="zh-CN" altLang="en-US" sz="2000" dirty="0" smtClean="0"/>
              <a:t>的材料费用 ）</a:t>
            </a:r>
            <a:r>
              <a:rPr lang="en-US" altLang="zh-CN" sz="2000" dirty="0"/>
              <a:t>÷</a:t>
            </a:r>
            <a:r>
              <a:rPr lang="zh-CN" altLang="en-US" sz="2000" dirty="0"/>
              <a:t>（完工产品材料</a:t>
            </a:r>
            <a:r>
              <a:rPr lang="zh-CN" altLang="en-US" sz="2000" dirty="0" smtClean="0"/>
              <a:t>定额费用</a:t>
            </a:r>
            <a:r>
              <a:rPr lang="en-US" altLang="zh-CN" sz="2000" dirty="0" smtClean="0"/>
              <a:t>+</a:t>
            </a:r>
            <a:r>
              <a:rPr lang="zh-CN" altLang="en-US" sz="2000" dirty="0"/>
              <a:t>月末在产品材料</a:t>
            </a:r>
            <a:r>
              <a:rPr lang="zh-CN" altLang="en-US" sz="2000" dirty="0" smtClean="0"/>
              <a:t>定额费用）</a:t>
            </a:r>
            <a:endParaRPr lang="zh-CN" altLang="en-US" sz="2000" dirty="0"/>
          </a:p>
          <a:p>
            <a:pPr>
              <a:lnSpc>
                <a:spcPct val="150000"/>
              </a:lnSpc>
            </a:pPr>
            <a:r>
              <a:rPr lang="zh-CN" altLang="en-US" sz="2000" dirty="0"/>
              <a:t>完工产品应负担的直接</a:t>
            </a:r>
            <a:r>
              <a:rPr lang="zh-CN" altLang="en-US" sz="2000" dirty="0" smtClean="0"/>
              <a:t>材料</a:t>
            </a:r>
            <a:r>
              <a:rPr lang="en-US" altLang="zh-CN" sz="2000" dirty="0" smtClean="0"/>
              <a:t>=</a:t>
            </a:r>
            <a:r>
              <a:rPr lang="zh-CN" altLang="en-US" sz="2000" dirty="0"/>
              <a:t>完工产品材料</a:t>
            </a:r>
            <a:r>
              <a:rPr lang="zh-CN" altLang="en-US" sz="2000" dirty="0" smtClean="0"/>
              <a:t>定额费用</a:t>
            </a:r>
            <a:r>
              <a:rPr lang="en-US" altLang="zh-CN" sz="2000" dirty="0" smtClean="0"/>
              <a:t>×</a:t>
            </a:r>
            <a:r>
              <a:rPr lang="zh-CN" altLang="en-US" sz="2000" dirty="0"/>
              <a:t>直接</a:t>
            </a:r>
            <a:r>
              <a:rPr lang="zh-CN" altLang="en-US" sz="2000" dirty="0" smtClean="0"/>
              <a:t>材料费用分配率</a:t>
            </a:r>
            <a:endParaRPr lang="zh-CN" altLang="en-US" sz="2000" dirty="0"/>
          </a:p>
          <a:p>
            <a:pPr>
              <a:lnSpc>
                <a:spcPct val="150000"/>
              </a:lnSpc>
            </a:pPr>
            <a:r>
              <a:rPr lang="zh-CN" altLang="en-US" sz="2000" dirty="0"/>
              <a:t>月末在产品应负担的直接</a:t>
            </a:r>
            <a:r>
              <a:rPr lang="zh-CN" altLang="en-US" sz="2000" dirty="0" smtClean="0"/>
              <a:t>材料</a:t>
            </a:r>
            <a:r>
              <a:rPr lang="en-US" altLang="zh-CN" sz="2000" dirty="0" smtClean="0"/>
              <a:t>=</a:t>
            </a:r>
            <a:r>
              <a:rPr lang="zh-CN" altLang="en-US" sz="2000" dirty="0"/>
              <a:t>月末在产品材料</a:t>
            </a:r>
            <a:r>
              <a:rPr lang="zh-CN" altLang="en-US" sz="2000" dirty="0" smtClean="0"/>
              <a:t>定额费用</a:t>
            </a:r>
            <a:r>
              <a:rPr lang="en-US" altLang="zh-CN" sz="2000" dirty="0" smtClean="0"/>
              <a:t>×</a:t>
            </a:r>
            <a:r>
              <a:rPr lang="zh-CN" altLang="en-US" sz="2000" dirty="0"/>
              <a:t>直接</a:t>
            </a:r>
            <a:r>
              <a:rPr lang="zh-CN" altLang="en-US" sz="2000" dirty="0" smtClean="0"/>
              <a:t>材料</a:t>
            </a:r>
            <a:r>
              <a:rPr lang="zh-CN" altLang="en-US" sz="2000" dirty="0"/>
              <a:t>费用</a:t>
            </a:r>
            <a:r>
              <a:rPr lang="zh-CN" altLang="en-US" sz="2000" dirty="0" smtClean="0"/>
              <a:t>分配率</a:t>
            </a:r>
            <a:endParaRPr lang="zh-CN" altLang="en-US" sz="2000" dirty="0"/>
          </a:p>
          <a:p>
            <a:pPr>
              <a:lnSpc>
                <a:spcPct val="150000"/>
              </a:lnSpc>
            </a:pPr>
            <a:r>
              <a:rPr lang="zh-CN" altLang="en-US" sz="2000" b="1" u="sng" dirty="0">
                <a:solidFill>
                  <a:schemeClr val="accent2">
                    <a:lumMod val="50000"/>
                  </a:schemeClr>
                </a:solidFill>
              </a:rPr>
              <a:t>直接人工：</a:t>
            </a:r>
            <a:endParaRPr lang="zh-CN" altLang="en-US" sz="2000" b="1" u="sng" dirty="0">
              <a:solidFill>
                <a:schemeClr val="accent2">
                  <a:lumMod val="50000"/>
                </a:schemeClr>
              </a:solidFill>
            </a:endParaRPr>
          </a:p>
          <a:p>
            <a:pPr>
              <a:lnSpc>
                <a:spcPct val="150000"/>
              </a:lnSpc>
            </a:pPr>
            <a:r>
              <a:rPr lang="zh-CN" altLang="en-US" sz="2000" dirty="0"/>
              <a:t>直接</a:t>
            </a:r>
            <a:r>
              <a:rPr lang="zh-CN" altLang="en-US" sz="2000" dirty="0" smtClean="0"/>
              <a:t>人工</a:t>
            </a:r>
            <a:r>
              <a:rPr lang="zh-CN" altLang="en-US" sz="2000" dirty="0"/>
              <a:t>费用</a:t>
            </a:r>
            <a:r>
              <a:rPr lang="zh-CN" altLang="en-US" sz="2000" dirty="0" smtClean="0"/>
              <a:t>分配率</a:t>
            </a:r>
            <a:r>
              <a:rPr lang="en-US" altLang="zh-CN" sz="2000" dirty="0"/>
              <a:t>=</a:t>
            </a:r>
            <a:r>
              <a:rPr lang="zh-CN" altLang="en-US" sz="2000" dirty="0"/>
              <a:t>（月初在</a:t>
            </a:r>
            <a:r>
              <a:rPr lang="zh-CN" altLang="en-US" sz="2000" dirty="0" smtClean="0"/>
              <a:t>产品的直接人工</a:t>
            </a:r>
            <a:r>
              <a:rPr lang="en-US" altLang="zh-CN" sz="2000" dirty="0" smtClean="0"/>
              <a:t>+</a:t>
            </a:r>
            <a:r>
              <a:rPr lang="zh-CN" altLang="en-US" sz="2000" dirty="0" smtClean="0"/>
              <a:t>本月发生的直接人工）</a:t>
            </a:r>
            <a:r>
              <a:rPr lang="en-US" altLang="zh-CN" sz="2000" dirty="0"/>
              <a:t>÷</a:t>
            </a:r>
            <a:r>
              <a:rPr lang="zh-CN" altLang="en-US" sz="2000" dirty="0"/>
              <a:t>（完工产品人工定额成本</a:t>
            </a:r>
            <a:r>
              <a:rPr lang="en-US" altLang="zh-CN" sz="2000" dirty="0"/>
              <a:t>+</a:t>
            </a:r>
            <a:r>
              <a:rPr lang="zh-CN" altLang="en-US" sz="2000" dirty="0"/>
              <a:t>月末在产品人工定额成本</a:t>
            </a:r>
            <a:r>
              <a:rPr lang="zh-CN" altLang="en-US" sz="2000" dirty="0" smtClean="0"/>
              <a:t>）</a:t>
            </a:r>
            <a:endParaRPr lang="zh-CN" altLang="en-US" sz="2000" dirty="0"/>
          </a:p>
        </p:txBody>
      </p:sp>
      <p:sp>
        <p:nvSpPr>
          <p:cNvPr id="3"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七、定额比例法</a:t>
            </a:r>
            <a:endParaRPr lang="zh-CN" altLang="en-US" b="1" dirty="0"/>
          </a:p>
        </p:txBody>
      </p:sp>
      <p:sp>
        <p:nvSpPr>
          <p:cNvPr id="4" name="文本占位符 3"/>
          <p:cNvSpPr txBox="1"/>
          <p:nvPr/>
        </p:nvSpPr>
        <p:spPr>
          <a:xfrm>
            <a:off x="426617" y="1357366"/>
            <a:ext cx="5369520"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50000"/>
                  </a:schemeClr>
                </a:solidFill>
              </a:rPr>
              <a:t>2.</a:t>
            </a:r>
            <a:r>
              <a:rPr lang="zh-CN" altLang="en-US" sz="2000" b="1" dirty="0" smtClean="0">
                <a:solidFill>
                  <a:schemeClr val="accent2">
                    <a:lumMod val="50000"/>
                  </a:schemeClr>
                </a:solidFill>
                <a:effectLst>
                  <a:outerShdw blurRad="38100" dist="38100" dir="2700000" algn="tl">
                    <a:srgbClr val="C0C0C0"/>
                  </a:outerShdw>
                </a:effectLst>
                <a:ea typeface="楷体_GB2312" pitchFamily="49" charset="-122"/>
              </a:rPr>
              <a:t>按定额费用比例分配（按成本项目分配）</a:t>
            </a:r>
            <a:endParaRPr lang="zh-CN" altLang="en-US" sz="2000" b="1" dirty="0">
              <a:solidFill>
                <a:schemeClr val="accent2">
                  <a:lumMod val="75000"/>
                </a:schemeClr>
              </a:solidFill>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七、定额比例法</a:t>
            </a:r>
            <a:endParaRPr lang="zh-CN" altLang="en-US" b="1" dirty="0"/>
          </a:p>
        </p:txBody>
      </p:sp>
      <p:sp>
        <p:nvSpPr>
          <p:cNvPr id="3" name="文本占位符 3"/>
          <p:cNvSpPr txBox="1"/>
          <p:nvPr/>
        </p:nvSpPr>
        <p:spPr>
          <a:xfrm>
            <a:off x="426617" y="1349956"/>
            <a:ext cx="5369520"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50000"/>
                  </a:schemeClr>
                </a:solidFill>
              </a:rPr>
              <a:t>2.</a:t>
            </a:r>
            <a:r>
              <a:rPr lang="zh-CN" altLang="en-US" sz="2000" b="1" dirty="0" smtClean="0">
                <a:solidFill>
                  <a:schemeClr val="accent2">
                    <a:lumMod val="50000"/>
                  </a:schemeClr>
                </a:solidFill>
                <a:effectLst>
                  <a:outerShdw blurRad="38100" dist="38100" dir="2700000" algn="tl">
                    <a:srgbClr val="C0C0C0"/>
                  </a:outerShdw>
                </a:effectLst>
                <a:ea typeface="楷体_GB2312" pitchFamily="49" charset="-122"/>
              </a:rPr>
              <a:t>按定额费用比例分配（按成本项目分配）</a:t>
            </a:r>
            <a:endParaRPr lang="zh-CN" altLang="en-US" sz="2000" b="1" dirty="0">
              <a:solidFill>
                <a:schemeClr val="accent2">
                  <a:lumMod val="75000"/>
                </a:schemeClr>
              </a:solidFill>
            </a:endParaRPr>
          </a:p>
        </p:txBody>
      </p:sp>
      <p:sp>
        <p:nvSpPr>
          <p:cNvPr id="4" name="矩形 3"/>
          <p:cNvSpPr/>
          <p:nvPr/>
        </p:nvSpPr>
        <p:spPr>
          <a:xfrm>
            <a:off x="399197" y="1936964"/>
            <a:ext cx="8136904" cy="4708981"/>
          </a:xfrm>
          <a:prstGeom prst="rect">
            <a:avLst/>
          </a:prstGeom>
        </p:spPr>
        <p:txBody>
          <a:bodyPr wrap="square">
            <a:spAutoFit/>
          </a:bodyPr>
          <a:lstStyle/>
          <a:p>
            <a:pPr>
              <a:lnSpc>
                <a:spcPct val="150000"/>
              </a:lnSpc>
            </a:pPr>
            <a:r>
              <a:rPr lang="zh-CN" altLang="en-US" sz="2000" dirty="0"/>
              <a:t>完工产品应负担的直接</a:t>
            </a:r>
            <a:r>
              <a:rPr lang="zh-CN" altLang="en-US" sz="2000" dirty="0" smtClean="0"/>
              <a:t>人工</a:t>
            </a:r>
            <a:r>
              <a:rPr lang="en-US" altLang="zh-CN" sz="2000" dirty="0" smtClean="0"/>
              <a:t>=</a:t>
            </a:r>
            <a:r>
              <a:rPr lang="zh-CN" altLang="en-US" sz="2000" dirty="0"/>
              <a:t>完工产品人工定额成本</a:t>
            </a:r>
            <a:r>
              <a:rPr lang="en-US" altLang="zh-CN" sz="2000" dirty="0"/>
              <a:t>×</a:t>
            </a:r>
            <a:r>
              <a:rPr lang="zh-CN" altLang="en-US" sz="2000" dirty="0"/>
              <a:t>直接</a:t>
            </a:r>
            <a:r>
              <a:rPr lang="zh-CN" altLang="en-US" sz="2000" dirty="0" smtClean="0"/>
              <a:t>人工分配率</a:t>
            </a:r>
            <a:endParaRPr lang="zh-CN" altLang="en-US" sz="2000" dirty="0"/>
          </a:p>
          <a:p>
            <a:pPr>
              <a:lnSpc>
                <a:spcPct val="150000"/>
              </a:lnSpc>
            </a:pPr>
            <a:r>
              <a:rPr lang="zh-CN" altLang="en-US" sz="2000" dirty="0"/>
              <a:t>月末在产品应负担的直接</a:t>
            </a:r>
            <a:r>
              <a:rPr lang="zh-CN" altLang="en-US" sz="2000" dirty="0" smtClean="0"/>
              <a:t>人工</a:t>
            </a:r>
            <a:r>
              <a:rPr lang="en-US" altLang="zh-CN" sz="2000" dirty="0" smtClean="0"/>
              <a:t>=</a:t>
            </a:r>
            <a:r>
              <a:rPr lang="zh-CN" altLang="en-US" sz="2000" dirty="0"/>
              <a:t>月末在产品人工定额成本</a:t>
            </a:r>
            <a:r>
              <a:rPr lang="en-US" altLang="zh-CN" sz="2000" dirty="0"/>
              <a:t>×</a:t>
            </a:r>
            <a:r>
              <a:rPr lang="zh-CN" altLang="en-US" sz="2000" dirty="0"/>
              <a:t>直接</a:t>
            </a:r>
            <a:r>
              <a:rPr lang="zh-CN" altLang="en-US" sz="2000" dirty="0" smtClean="0"/>
              <a:t>人工分配率</a:t>
            </a:r>
            <a:endParaRPr lang="zh-CN" altLang="en-US" sz="2000" dirty="0"/>
          </a:p>
          <a:p>
            <a:pPr>
              <a:lnSpc>
                <a:spcPct val="150000"/>
              </a:lnSpc>
            </a:pPr>
            <a:r>
              <a:rPr lang="zh-CN" altLang="en-US" sz="2000" b="1" u="sng" dirty="0">
                <a:solidFill>
                  <a:schemeClr val="accent2">
                    <a:lumMod val="50000"/>
                  </a:schemeClr>
                </a:solidFill>
              </a:rPr>
              <a:t>制造费用</a:t>
            </a:r>
            <a:r>
              <a:rPr lang="zh-CN" altLang="en-US" sz="2000" dirty="0">
                <a:solidFill>
                  <a:schemeClr val="accent2">
                    <a:lumMod val="50000"/>
                  </a:schemeClr>
                </a:solidFill>
              </a:rPr>
              <a:t>：</a:t>
            </a:r>
            <a:endParaRPr lang="zh-CN" altLang="en-US" sz="2000" dirty="0">
              <a:solidFill>
                <a:schemeClr val="accent2">
                  <a:lumMod val="50000"/>
                </a:schemeClr>
              </a:solidFill>
            </a:endParaRPr>
          </a:p>
          <a:p>
            <a:pPr>
              <a:lnSpc>
                <a:spcPct val="150000"/>
              </a:lnSpc>
            </a:pPr>
            <a:r>
              <a:rPr lang="zh-CN" altLang="en-US" sz="2000" dirty="0"/>
              <a:t>制造费用分配率</a:t>
            </a:r>
            <a:r>
              <a:rPr lang="en-US" altLang="zh-CN" sz="2000" dirty="0"/>
              <a:t>=</a:t>
            </a:r>
            <a:r>
              <a:rPr lang="zh-CN" altLang="en-US" sz="2000" dirty="0"/>
              <a:t>（月初在</a:t>
            </a:r>
            <a:r>
              <a:rPr lang="zh-CN" altLang="en-US" sz="2000" dirty="0" smtClean="0"/>
              <a:t>产品</a:t>
            </a:r>
            <a:r>
              <a:rPr lang="zh-CN" altLang="en-US" sz="2000" dirty="0"/>
              <a:t>的</a:t>
            </a:r>
            <a:r>
              <a:rPr lang="zh-CN" altLang="en-US" sz="2000" dirty="0" smtClean="0"/>
              <a:t>制造</a:t>
            </a:r>
            <a:r>
              <a:rPr lang="zh-CN" altLang="en-US" sz="2000" dirty="0"/>
              <a:t>费用</a:t>
            </a:r>
            <a:r>
              <a:rPr lang="en-US" altLang="zh-CN" sz="2000" dirty="0"/>
              <a:t>+</a:t>
            </a:r>
            <a:r>
              <a:rPr lang="zh-CN" altLang="en-US" sz="2000" dirty="0" smtClean="0"/>
              <a:t>本月发生</a:t>
            </a:r>
            <a:r>
              <a:rPr lang="zh-CN" altLang="en-US" sz="2000" dirty="0"/>
              <a:t>的制造费用）</a:t>
            </a:r>
            <a:r>
              <a:rPr lang="en-US" altLang="zh-CN" sz="2000" dirty="0"/>
              <a:t>÷</a:t>
            </a:r>
            <a:r>
              <a:rPr lang="zh-CN" altLang="en-US" sz="2000" dirty="0"/>
              <a:t>（完工产品制造费用定额成本</a:t>
            </a:r>
            <a:r>
              <a:rPr lang="en-US" altLang="zh-CN" sz="2000" dirty="0"/>
              <a:t>+</a:t>
            </a:r>
            <a:r>
              <a:rPr lang="zh-CN" altLang="en-US" sz="2000" dirty="0"/>
              <a:t>月末在产品制造费用定额成本）</a:t>
            </a:r>
            <a:endParaRPr lang="zh-CN" altLang="en-US" sz="2000" dirty="0"/>
          </a:p>
          <a:p>
            <a:pPr>
              <a:lnSpc>
                <a:spcPct val="150000"/>
              </a:lnSpc>
            </a:pPr>
            <a:r>
              <a:rPr lang="zh-CN" altLang="en-US" sz="2000" dirty="0"/>
              <a:t>完工产品应负担的制造费用</a:t>
            </a:r>
            <a:r>
              <a:rPr lang="en-US" altLang="zh-CN" sz="2000" dirty="0"/>
              <a:t>=</a:t>
            </a:r>
            <a:r>
              <a:rPr lang="zh-CN" altLang="en-US" sz="2000" dirty="0"/>
              <a:t>完工产品制造费用定额成本</a:t>
            </a:r>
            <a:r>
              <a:rPr lang="en-US" altLang="zh-CN" sz="2000" dirty="0"/>
              <a:t>×</a:t>
            </a:r>
            <a:r>
              <a:rPr lang="zh-CN" altLang="en-US" sz="2000" dirty="0"/>
              <a:t>制造费用分配率</a:t>
            </a:r>
            <a:endParaRPr lang="zh-CN" altLang="en-US" sz="2000" dirty="0"/>
          </a:p>
          <a:p>
            <a:pPr>
              <a:lnSpc>
                <a:spcPct val="150000"/>
              </a:lnSpc>
            </a:pPr>
            <a:r>
              <a:rPr lang="zh-CN" altLang="en-US" sz="2000" dirty="0"/>
              <a:t>月末在产品应负担的制造费用</a:t>
            </a:r>
            <a:r>
              <a:rPr lang="en-US" altLang="zh-CN" sz="2000" dirty="0"/>
              <a:t>=</a:t>
            </a:r>
            <a:r>
              <a:rPr lang="zh-CN" altLang="en-US" sz="2000" dirty="0"/>
              <a:t>月末在产品制造费用定额成本</a:t>
            </a:r>
            <a:r>
              <a:rPr lang="en-US" altLang="zh-CN" sz="2000" dirty="0"/>
              <a:t>×</a:t>
            </a:r>
            <a:r>
              <a:rPr lang="zh-CN" altLang="en-US" sz="2000" dirty="0"/>
              <a:t>制造费用分配率</a:t>
            </a:r>
            <a:endParaRPr lang="zh-CN" altLang="en-US" sz="20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300991" y="182090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963286" y="248341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011239" y="2202894"/>
            <a:ext cx="5115571"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在</a:t>
              </a:r>
              <a:r>
                <a:rPr lang="zh-CN" altLang="en-US" sz="2400" b="1" dirty="0" smtClean="0">
                  <a:solidFill>
                    <a:schemeClr val="accent2">
                      <a:lumMod val="50000"/>
                    </a:schemeClr>
                  </a:solidFill>
                  <a:latin typeface="+mn-ea"/>
                </a:rPr>
                <a:t>产品数量的确定</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047073" y="3150688"/>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3.1</a:t>
            </a:r>
            <a:endParaRPr lang="zh-CN" altLang="en-US" sz="2800" b="1" dirty="0"/>
          </a:p>
        </p:txBody>
      </p:sp>
      <p:grpSp>
        <p:nvGrpSpPr>
          <p:cNvPr id="2" name="组合 1"/>
          <p:cNvGrpSpPr/>
          <p:nvPr/>
        </p:nvGrpSpPr>
        <p:grpSpPr>
          <a:xfrm>
            <a:off x="3011239" y="4197168"/>
            <a:ext cx="5194408" cy="576064"/>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000" b="1" dirty="0" smtClean="0">
                  <a:solidFill>
                    <a:schemeClr val="accent2">
                      <a:lumMod val="50000"/>
                    </a:schemeClr>
                  </a:solidFill>
                  <a:latin typeface="+mn-ea"/>
                </a:rPr>
                <a:t>   </a:t>
              </a:r>
              <a:endParaRPr lang="en-US" altLang="zh-CN" sz="2000" b="1" dirty="0" smtClean="0">
                <a:solidFill>
                  <a:schemeClr val="accent2">
                    <a:lumMod val="50000"/>
                  </a:schemeClr>
                </a:solidFill>
                <a:latin typeface="+mn-ea"/>
              </a:endParaRPr>
            </a:p>
            <a:p>
              <a:r>
                <a:rPr lang="en-US" altLang="zh-CN" sz="2000" b="1" dirty="0">
                  <a:solidFill>
                    <a:schemeClr val="accent2">
                      <a:lumMod val="50000"/>
                    </a:schemeClr>
                  </a:solidFill>
                  <a:latin typeface="+mn-ea"/>
                </a:rPr>
                <a:t> </a:t>
              </a:r>
              <a:r>
                <a:rPr lang="en-US" altLang="zh-CN" sz="2000" b="1" dirty="0" smtClean="0">
                  <a:solidFill>
                    <a:schemeClr val="accent2">
                      <a:lumMod val="50000"/>
                    </a:schemeClr>
                  </a:solidFill>
                  <a:latin typeface="+mn-ea"/>
                </a:rPr>
                <a:t>  </a:t>
              </a:r>
              <a:r>
                <a:rPr lang="zh-CN" altLang="en-US" sz="2000" b="1" dirty="0" smtClean="0">
                  <a:solidFill>
                    <a:schemeClr val="accent2">
                      <a:lumMod val="50000"/>
                    </a:schemeClr>
                  </a:solidFill>
                  <a:latin typeface="+mn-ea"/>
                </a:rPr>
                <a:t>在产品成本与完工产品成本的关系    </a:t>
              </a:r>
              <a:endParaRPr lang="en-US" altLang="zh-CN" sz="2000" b="1" dirty="0" smtClean="0">
                <a:solidFill>
                  <a:schemeClr val="accent2">
                    <a:lumMod val="50000"/>
                  </a:schemeClr>
                </a:solidFill>
                <a:latin typeface="+mn-ea"/>
              </a:endParaRPr>
            </a:p>
            <a:p>
              <a:r>
                <a:rPr lang="en-US" altLang="zh-CN" sz="2000" b="1" dirty="0">
                  <a:solidFill>
                    <a:schemeClr val="accent2">
                      <a:lumMod val="50000"/>
                    </a:schemeClr>
                  </a:solidFill>
                  <a:latin typeface="+mn-ea"/>
                </a:rPr>
                <a:t> </a:t>
              </a:r>
              <a:r>
                <a:rPr lang="en-US" altLang="zh-CN" sz="2000" b="1" dirty="0" smtClean="0">
                  <a:solidFill>
                    <a:schemeClr val="accent2">
                      <a:lumMod val="50000"/>
                    </a:schemeClr>
                  </a:solidFill>
                  <a:latin typeface="+mn-ea"/>
                </a:rPr>
                <a:t>   </a:t>
              </a:r>
              <a:endParaRPr lang="zh-CN" altLang="en-US" sz="20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1" name="组合 10"/>
          <p:cNvGrpSpPr/>
          <p:nvPr/>
        </p:nvGrpSpPr>
        <p:grpSpPr>
          <a:xfrm>
            <a:off x="3216938" y="3184429"/>
            <a:ext cx="4883454" cy="569720"/>
            <a:chOff x="3450129" y="3903750"/>
            <a:chExt cx="4327638" cy="569720"/>
          </a:xfrm>
        </p:grpSpPr>
        <p:sp>
          <p:nvSpPr>
            <p:cNvPr id="12" name="圆角矩形 11"/>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在</a:t>
              </a:r>
              <a:r>
                <a:rPr lang="zh-CN" altLang="en-US" sz="2400" b="1" dirty="0" smtClean="0">
                  <a:solidFill>
                    <a:schemeClr val="accent2">
                      <a:lumMod val="50000"/>
                    </a:schemeClr>
                  </a:solidFill>
                  <a:latin typeface="+mn-ea"/>
                </a:rPr>
                <a:t>产品清查及其盈亏的核算</a:t>
              </a:r>
              <a:endParaRPr lang="zh-CN" altLang="en-US" sz="2400" b="1" dirty="0">
                <a:solidFill>
                  <a:schemeClr val="accent2">
                    <a:lumMod val="50000"/>
                  </a:schemeClr>
                </a:solidFill>
                <a:latin typeface="+mn-ea"/>
              </a:endParaRPr>
            </a:p>
          </p:txBody>
        </p:sp>
        <p:sp>
          <p:nvSpPr>
            <p:cNvPr id="13" name="椭圆 12"/>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6"/>
          <p:cNvSpPr txBox="1">
            <a:spLocks noChangeArrowheads="1"/>
          </p:cNvSpPr>
          <p:nvPr/>
        </p:nvSpPr>
        <p:spPr bwMode="auto">
          <a:xfrm>
            <a:off x="862807" y="2460507"/>
            <a:ext cx="115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t>在产品</a:t>
            </a:r>
            <a:endParaRPr lang="zh-CN" altLang="en-US" sz="2000" b="1" dirty="0"/>
          </a:p>
        </p:txBody>
      </p:sp>
      <p:sp>
        <p:nvSpPr>
          <p:cNvPr id="5" name="AutoShape 7"/>
          <p:cNvSpPr/>
          <p:nvPr/>
        </p:nvSpPr>
        <p:spPr bwMode="auto">
          <a:xfrm>
            <a:off x="1870869" y="2316044"/>
            <a:ext cx="217488" cy="936625"/>
          </a:xfrm>
          <a:prstGeom prst="leftBrace">
            <a:avLst>
              <a:gd name="adj1" fmla="val 35888"/>
              <a:gd name="adj2" fmla="val 50000"/>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6" name="Text Box 8"/>
          <p:cNvSpPr txBox="1">
            <a:spLocks noChangeArrowheads="1"/>
          </p:cNvSpPr>
          <p:nvPr/>
        </p:nvSpPr>
        <p:spPr bwMode="auto">
          <a:xfrm>
            <a:off x="2159794" y="2171582"/>
            <a:ext cx="2390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t>广义在产品</a:t>
            </a:r>
            <a:endParaRPr lang="zh-CN" altLang="en-US" sz="2000" b="1"/>
          </a:p>
        </p:txBody>
      </p:sp>
      <p:sp>
        <p:nvSpPr>
          <p:cNvPr id="7" name="Text Box 9"/>
          <p:cNvSpPr txBox="1">
            <a:spLocks noChangeArrowheads="1"/>
          </p:cNvSpPr>
          <p:nvPr/>
        </p:nvSpPr>
        <p:spPr bwMode="auto">
          <a:xfrm>
            <a:off x="2159794" y="2892307"/>
            <a:ext cx="2390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t>狭义在产品**</a:t>
            </a:r>
            <a:endParaRPr lang="zh-CN" altLang="en-US" sz="2000" b="1"/>
          </a:p>
        </p:txBody>
      </p:sp>
      <p:sp>
        <p:nvSpPr>
          <p:cNvPr id="8" name="Text Box 10"/>
          <p:cNvSpPr txBox="1">
            <a:spLocks noChangeArrowheads="1"/>
          </p:cNvSpPr>
          <p:nvPr/>
        </p:nvSpPr>
        <p:spPr bwMode="auto">
          <a:xfrm>
            <a:off x="575469" y="4763969"/>
            <a:ext cx="1512888"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t>在产品数量的确定</a:t>
            </a:r>
            <a:endParaRPr lang="zh-CN" altLang="en-US" sz="2000" b="1"/>
          </a:p>
        </p:txBody>
      </p:sp>
      <p:sp>
        <p:nvSpPr>
          <p:cNvPr id="9" name="AutoShape 11"/>
          <p:cNvSpPr/>
          <p:nvPr/>
        </p:nvSpPr>
        <p:spPr bwMode="auto">
          <a:xfrm>
            <a:off x="2158207" y="4692532"/>
            <a:ext cx="217487" cy="936625"/>
          </a:xfrm>
          <a:prstGeom prst="leftBrace">
            <a:avLst>
              <a:gd name="adj1" fmla="val 35888"/>
              <a:gd name="adj2" fmla="val 50000"/>
            </a:avLst>
          </a:prstGeom>
          <a:noFill/>
          <a:ln w="2857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zh-CN" altLang="en-US"/>
          </a:p>
        </p:txBody>
      </p:sp>
      <p:sp>
        <p:nvSpPr>
          <p:cNvPr id="10" name="Text Box 12"/>
          <p:cNvSpPr txBox="1">
            <a:spLocks noChangeArrowheads="1"/>
          </p:cNvSpPr>
          <p:nvPr/>
        </p:nvSpPr>
        <p:spPr bwMode="auto">
          <a:xfrm>
            <a:off x="2447132" y="4548069"/>
            <a:ext cx="64087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t>按账面资料确定：设置“在产品收发存账簿”，也称台账</a:t>
            </a:r>
            <a:endParaRPr lang="zh-CN" altLang="en-US" sz="2000" b="1"/>
          </a:p>
        </p:txBody>
      </p:sp>
      <p:sp>
        <p:nvSpPr>
          <p:cNvPr id="11" name="Text Box 13"/>
          <p:cNvSpPr txBox="1">
            <a:spLocks noChangeArrowheads="1"/>
          </p:cNvSpPr>
          <p:nvPr/>
        </p:nvSpPr>
        <p:spPr bwMode="auto">
          <a:xfrm>
            <a:off x="2447132" y="5268794"/>
            <a:ext cx="239077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t>月末实地盘点确定</a:t>
            </a:r>
            <a:endParaRPr lang="zh-CN" altLang="en-US" sz="2000" b="1"/>
          </a:p>
        </p:txBody>
      </p:sp>
      <p:sp>
        <p:nvSpPr>
          <p:cNvPr id="1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、在产品数量的确定</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left)">
                                      <p:cBhvr>
                                        <p:cTn id="11" dur="500"/>
                                        <p:tgtEl>
                                          <p:spTgt spid="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wipe(left)">
                                      <p:cBhvr>
                                        <p:cTn id="15" dur="500"/>
                                        <p:tgtEl>
                                          <p:spTgt spid="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lef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8"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ipe(left)">
                                      <p:cBhvr>
                                        <p:cTn id="24" dur="500"/>
                                        <p:tgtEl>
                                          <p:spTgt spid="8"/>
                                        </p:tgtEl>
                                      </p:cBhvr>
                                    </p:animEffect>
                                  </p:childTnLst>
                                </p:cTn>
                              </p:par>
                            </p:childTnLst>
                          </p:cTn>
                        </p:par>
                        <p:par>
                          <p:cTn id="25" fill="hold">
                            <p:stCondLst>
                              <p:cond delay="500"/>
                            </p:stCondLst>
                            <p:childTnLst>
                              <p:par>
                                <p:cTn id="26" presetID="22" presetClass="entr" presetSubtype="8"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left)">
                                      <p:cBhvr>
                                        <p:cTn id="28" dur="500"/>
                                        <p:tgtEl>
                                          <p:spTgt spid="9"/>
                                        </p:tgtEl>
                                      </p:cBhvr>
                                    </p:animEffect>
                                  </p:childTnLst>
                                </p:cTn>
                              </p:par>
                            </p:childTnLst>
                          </p:cTn>
                        </p:par>
                        <p:par>
                          <p:cTn id="29" fill="hold">
                            <p:stCondLst>
                              <p:cond delay="1000"/>
                            </p:stCondLst>
                            <p:childTnLst>
                              <p:par>
                                <p:cTn id="30" presetID="22" presetClass="entr" presetSubtype="8" fill="hold" grpId="0"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500"/>
                                        <p:tgtEl>
                                          <p:spTgt spid="10"/>
                                        </p:tgtEl>
                                      </p:cBhvr>
                                    </p:animEffect>
                                  </p:childTnLst>
                                </p:cTn>
                              </p:par>
                            </p:childTnLst>
                          </p:cTn>
                        </p:par>
                        <p:par>
                          <p:cTn id="33" fill="hold">
                            <p:stCondLst>
                              <p:cond delay="1500"/>
                            </p:stCondLst>
                            <p:childTnLst>
                              <p:par>
                                <p:cTn id="34" presetID="22" presetClass="entr" presetSubtype="8"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left)">
                                      <p:cBhvr>
                                        <p:cTn id="36"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p:bldP spid="7" grpId="0"/>
      <p:bldP spid="8" grpId="0"/>
      <p:bldP spid="9" grpId="0" animBg="1"/>
      <p:bldP spid="1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二、在产品清查及盈亏的核算</a:t>
            </a:r>
            <a:endParaRPr lang="zh-CN" altLang="en-US" b="1" dirty="0"/>
          </a:p>
        </p:txBody>
      </p:sp>
      <p:sp>
        <p:nvSpPr>
          <p:cNvPr id="5" name="Rectangle 6"/>
          <p:cNvSpPr>
            <a:spLocks noChangeArrowheads="1"/>
          </p:cNvSpPr>
          <p:nvPr/>
        </p:nvSpPr>
        <p:spPr bwMode="auto">
          <a:xfrm>
            <a:off x="611188" y="2129675"/>
            <a:ext cx="6483350"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defRPr/>
            </a:pPr>
            <a:r>
              <a:rPr lang="zh-CN" altLang="en-US" sz="2000" b="1" dirty="0" smtClean="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清查</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中发现在产品盘盈时</a:t>
            </a:r>
            <a:endPar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endParaRPr>
          </a:p>
          <a:p>
            <a:pPr indent="304800">
              <a:lnSpc>
                <a:spcPct val="150000"/>
              </a:lnSpc>
              <a:defRPr/>
            </a:pPr>
            <a:r>
              <a:rPr lang="zh-CN" altLang="en-US" sz="2000" b="1" dirty="0">
                <a:latin typeface="楷体_GB2312" pitchFamily="49" charset="-122"/>
                <a:ea typeface="楷体_GB2312" pitchFamily="49" charset="-122"/>
              </a:rPr>
              <a:t>借：生产成本</a:t>
            </a:r>
            <a:endParaRPr lang="zh-CN" altLang="en-US" sz="2000" b="1" dirty="0">
              <a:latin typeface="楷体_GB2312" pitchFamily="49" charset="-122"/>
              <a:ea typeface="楷体_GB2312" pitchFamily="49" charset="-122"/>
            </a:endParaRPr>
          </a:p>
          <a:p>
            <a:pPr indent="304800">
              <a:lnSpc>
                <a:spcPct val="150000"/>
              </a:lnSpc>
              <a:defRPr/>
            </a:pPr>
            <a:r>
              <a:rPr lang="zh-CN" altLang="en-US" sz="2000" b="1" dirty="0">
                <a:latin typeface="楷体_GB2312" pitchFamily="49" charset="-122"/>
                <a:ea typeface="楷体_GB2312" pitchFamily="49" charset="-122"/>
              </a:rPr>
              <a:t>    贷：待处理财产损溢－待处理流动资产损溢</a:t>
            </a:r>
            <a:endParaRPr lang="zh-CN" altLang="en-US" sz="2000" b="1" dirty="0">
              <a:latin typeface="楷体_GB2312" pitchFamily="49" charset="-122"/>
              <a:ea typeface="楷体_GB2312" pitchFamily="49" charset="-122"/>
            </a:endParaRPr>
          </a:p>
          <a:p>
            <a:pPr indent="304800">
              <a:lnSpc>
                <a:spcPct val="150000"/>
              </a:lnSpc>
              <a:defRPr/>
            </a:pPr>
            <a:endParaRPr lang="zh-CN" altLang="en-US" sz="2000" b="1" dirty="0">
              <a:latin typeface="宋体" panose="02010600030101010101" pitchFamily="2" charset="-122"/>
              <a:ea typeface="宋体" panose="02010600030101010101" pitchFamily="2" charset="-122"/>
            </a:endParaRPr>
          </a:p>
          <a:p>
            <a:pPr indent="304800">
              <a:lnSpc>
                <a:spcPct val="150000"/>
              </a:lnSpc>
              <a:defRPr/>
            </a:pP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经过批准进行处理时</a:t>
            </a:r>
            <a:endPar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endParaRPr>
          </a:p>
          <a:p>
            <a:pPr indent="304800">
              <a:lnSpc>
                <a:spcPct val="150000"/>
              </a:lnSpc>
              <a:defRPr/>
            </a:pPr>
            <a:r>
              <a:rPr lang="zh-CN" altLang="en-US" sz="2000" b="1" dirty="0">
                <a:latin typeface="楷体_GB2312" pitchFamily="49" charset="-122"/>
                <a:ea typeface="楷体_GB2312" pitchFamily="49" charset="-122"/>
              </a:rPr>
              <a:t>借：待处理财产损溢－待处理流动资产损溢</a:t>
            </a:r>
            <a:endParaRPr lang="zh-CN" altLang="en-US" sz="2000" b="1" dirty="0">
              <a:latin typeface="楷体_GB2312" pitchFamily="49" charset="-122"/>
              <a:ea typeface="楷体_GB2312" pitchFamily="49" charset="-122"/>
            </a:endParaRPr>
          </a:p>
          <a:p>
            <a:pPr indent="304800">
              <a:lnSpc>
                <a:spcPct val="150000"/>
              </a:lnSpc>
              <a:defRPr/>
            </a:pPr>
            <a:r>
              <a:rPr lang="zh-CN" altLang="en-US" sz="2000" b="1" dirty="0">
                <a:latin typeface="楷体_GB2312" pitchFamily="49" charset="-122"/>
                <a:ea typeface="楷体_GB2312" pitchFamily="49" charset="-122"/>
              </a:rPr>
              <a:t>    贷：管理费用 </a:t>
            </a:r>
            <a:endParaRPr lang="zh-CN" altLang="en-US" sz="2000" b="1" dirty="0">
              <a:latin typeface="楷体_GB2312" pitchFamily="49" charset="-122"/>
              <a:ea typeface="楷体_GB2312" pitchFamily="49" charset="-122"/>
            </a:endParaRPr>
          </a:p>
        </p:txBody>
      </p:sp>
      <p:sp>
        <p:nvSpPr>
          <p:cNvPr id="6"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a:solidFill>
                  <a:schemeClr val="accent2">
                    <a:lumMod val="75000"/>
                  </a:schemeClr>
                </a:solidFill>
              </a:rPr>
              <a:t>盘</a:t>
            </a:r>
            <a:r>
              <a:rPr lang="zh-CN" altLang="en-US" sz="2000" b="1" dirty="0" smtClean="0">
                <a:solidFill>
                  <a:schemeClr val="accent2">
                    <a:lumMod val="75000"/>
                  </a:schemeClr>
                </a:solidFill>
              </a:rPr>
              <a:t>盈的会计处理</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wipe(left)">
                                      <p:cBhvr>
                                        <p:cTn id="7" dur="1000"/>
                                        <p:tgtEl>
                                          <p:spTgt spid="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xEl>
                                              <p:pRg st="1" end="1"/>
                                            </p:txEl>
                                          </p:spTgt>
                                        </p:tgtEl>
                                        <p:attrNameLst>
                                          <p:attrName>style.visibility</p:attrName>
                                        </p:attrNameLst>
                                      </p:cBhvr>
                                      <p:to>
                                        <p:strVal val="visible"/>
                                      </p:to>
                                    </p:set>
                                    <p:animEffect transition="in" filter="wipe(left)">
                                      <p:cBhvr>
                                        <p:cTn id="12" dur="1000"/>
                                        <p:tgtEl>
                                          <p:spTgt spid="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wipe(left)">
                                      <p:cBhvr>
                                        <p:cTn id="17" dur="10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4" end="4"/>
                                            </p:txEl>
                                          </p:spTgt>
                                        </p:tgtEl>
                                        <p:attrNameLst>
                                          <p:attrName>style.visibility</p:attrName>
                                        </p:attrNameLst>
                                      </p:cBhvr>
                                      <p:to>
                                        <p:strVal val="visible"/>
                                      </p:to>
                                    </p:set>
                                    <p:animEffect transition="in" filter="wipe(left)">
                                      <p:cBhvr>
                                        <p:cTn id="22" dur="1000"/>
                                        <p:tgtEl>
                                          <p:spTgt spid="5">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animEffect transition="in" filter="wipe(left)">
                                      <p:cBhvr>
                                        <p:cTn id="27" dur="1000"/>
                                        <p:tgtEl>
                                          <p:spTgt spid="5">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5">
                                            <p:txEl>
                                              <p:pRg st="6" end="6"/>
                                            </p:txEl>
                                          </p:spTgt>
                                        </p:tgtEl>
                                        <p:attrNameLst>
                                          <p:attrName>style.visibility</p:attrName>
                                        </p:attrNameLst>
                                      </p:cBhvr>
                                      <p:to>
                                        <p:strVal val="visible"/>
                                      </p:to>
                                    </p:set>
                                    <p:animEffect transition="in" filter="wipe(left)">
                                      <p:cBhvr>
                                        <p:cTn id="32" dur="1000"/>
                                        <p:tgtEl>
                                          <p:spTgt spid="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539552" y="2025908"/>
            <a:ext cx="7777162" cy="4401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40000"/>
              </a:lnSpc>
              <a:defRPr/>
            </a:pPr>
            <a:r>
              <a:rPr lang="zh-CN" altLang="en-US" sz="2000" b="1" dirty="0" smtClean="0">
                <a:solidFill>
                  <a:schemeClr val="accent2"/>
                </a:solidFill>
                <a:effectLst>
                  <a:outerShdw blurRad="38100" dist="38100" dir="2700000" algn="tl">
                    <a:srgbClr val="C0C0C0"/>
                  </a:outerShdw>
                </a:effectLst>
                <a:ea typeface="宋体" panose="02010600030101010101" pitchFamily="2" charset="-122"/>
              </a:rPr>
              <a:t>清查</a:t>
            </a:r>
            <a:r>
              <a:rPr lang="zh-CN" altLang="en-US" sz="2000" b="1" dirty="0">
                <a:solidFill>
                  <a:schemeClr val="accent2"/>
                </a:solidFill>
                <a:effectLst>
                  <a:outerShdw blurRad="38100" dist="38100" dir="2700000" algn="tl">
                    <a:srgbClr val="C0C0C0"/>
                  </a:outerShdw>
                </a:effectLst>
                <a:ea typeface="宋体" panose="02010600030101010101" pitchFamily="2" charset="-122"/>
              </a:rPr>
              <a:t>中发现在产品盘亏和毁损时</a:t>
            </a:r>
            <a:endParaRPr lang="zh-CN" altLang="en-US" sz="2000" b="1" dirty="0">
              <a:solidFill>
                <a:schemeClr val="accent2"/>
              </a:solidFill>
              <a:effectLst>
                <a:outerShdw blurRad="38100" dist="38100" dir="2700000" algn="tl">
                  <a:srgbClr val="C0C0C0"/>
                </a:outerShdw>
              </a:effectLst>
              <a:ea typeface="宋体" panose="02010600030101010101" pitchFamily="2" charset="-122"/>
            </a:endParaRPr>
          </a:p>
          <a:p>
            <a:pPr>
              <a:lnSpc>
                <a:spcPct val="140000"/>
              </a:lnSpc>
              <a:defRPr/>
            </a:pPr>
            <a:r>
              <a:rPr lang="zh-CN" altLang="en-US" sz="2000" b="1" dirty="0">
                <a:latin typeface="楷体_GB2312" pitchFamily="49" charset="-122"/>
                <a:ea typeface="楷体_GB2312" pitchFamily="49" charset="-122"/>
              </a:rPr>
              <a:t>借：待处理财产损溢－待处理流动资产损溢</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    贷：生产成本</a:t>
            </a:r>
            <a:endParaRPr lang="zh-CN" altLang="en-US" sz="2000" b="1" dirty="0">
              <a:latin typeface="楷体_GB2312" pitchFamily="49" charset="-122"/>
              <a:ea typeface="楷体_GB2312" pitchFamily="49" charset="-122"/>
            </a:endParaRPr>
          </a:p>
          <a:p>
            <a:pPr>
              <a:lnSpc>
                <a:spcPct val="140000"/>
              </a:lnSpc>
              <a:defRPr/>
            </a:pPr>
            <a:endParaRPr lang="zh-CN" altLang="en-US" sz="2000" b="1" dirty="0">
              <a:latin typeface="楷体_GB2312" pitchFamily="49" charset="-122"/>
              <a:ea typeface="楷体_GB2312" pitchFamily="49" charset="-122"/>
            </a:endParaRPr>
          </a:p>
          <a:p>
            <a:pPr>
              <a:lnSpc>
                <a:spcPct val="140000"/>
              </a:lnSpc>
              <a:defRPr/>
            </a:pPr>
            <a:r>
              <a:rPr lang="zh-CN" altLang="en-US" sz="2000" b="1" dirty="0">
                <a:solidFill>
                  <a:schemeClr val="accent2"/>
                </a:solidFill>
                <a:effectLst>
                  <a:outerShdw blurRad="38100" dist="38100" dir="2700000" algn="tl">
                    <a:srgbClr val="C0C0C0"/>
                  </a:outerShdw>
                </a:effectLst>
                <a:ea typeface="宋体" panose="02010600030101010101" pitchFamily="2" charset="-122"/>
              </a:rPr>
              <a:t>经批准后分别原因进行处理时</a:t>
            </a:r>
            <a:endParaRPr lang="zh-CN" altLang="en-US" sz="2000" b="1" dirty="0">
              <a:solidFill>
                <a:schemeClr val="accent2"/>
              </a:solidFill>
              <a:effectLst>
                <a:outerShdw blurRad="38100" dist="38100" dir="2700000" algn="tl">
                  <a:srgbClr val="C0C0C0"/>
                </a:outerShdw>
              </a:effectLst>
              <a:ea typeface="宋体" panose="02010600030101010101" pitchFamily="2" charset="-122"/>
            </a:endParaRPr>
          </a:p>
          <a:p>
            <a:pPr>
              <a:lnSpc>
                <a:spcPct val="140000"/>
              </a:lnSpc>
              <a:defRPr/>
            </a:pPr>
            <a:r>
              <a:rPr lang="zh-CN" altLang="en-US" sz="2000" b="1" dirty="0">
                <a:latin typeface="楷体_GB2312" pitchFamily="49" charset="-122"/>
                <a:ea typeface="楷体_GB2312" pitchFamily="49" charset="-122"/>
              </a:rPr>
              <a:t>借：原材料</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    其他应收款</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    营业外支出</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    管理费用</a:t>
            </a:r>
            <a:endParaRPr lang="zh-CN" altLang="en-US" sz="2000" b="1" dirty="0">
              <a:latin typeface="楷体_GB2312" pitchFamily="49" charset="-122"/>
              <a:ea typeface="楷体_GB2312" pitchFamily="49" charset="-122"/>
            </a:endParaRPr>
          </a:p>
          <a:p>
            <a:pPr>
              <a:lnSpc>
                <a:spcPct val="140000"/>
              </a:lnSpc>
              <a:defRPr/>
            </a:pPr>
            <a:r>
              <a:rPr lang="zh-CN" altLang="en-US" sz="2000" b="1" dirty="0">
                <a:latin typeface="楷体_GB2312" pitchFamily="49" charset="-122"/>
                <a:ea typeface="楷体_GB2312" pitchFamily="49" charset="-122"/>
              </a:rPr>
              <a:t>    贷：待处理财产损溢－待处理流动资产损溢</a:t>
            </a:r>
            <a:endParaRPr lang="zh-CN" altLang="en-US" sz="2000" b="1" dirty="0">
              <a:latin typeface="楷体_GB2312" pitchFamily="49" charset="-122"/>
              <a:ea typeface="楷体_GB2312" pitchFamily="49"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二、在产品清查及盈亏的核算</a:t>
            </a:r>
            <a:endParaRPr lang="zh-CN" altLang="en-US" b="1" dirty="0"/>
          </a:p>
        </p:txBody>
      </p:sp>
      <p:sp>
        <p:nvSpPr>
          <p:cNvPr id="4" name="文本占位符 3"/>
          <p:cNvSpPr txBox="1"/>
          <p:nvPr/>
        </p:nvSpPr>
        <p:spPr>
          <a:xfrm>
            <a:off x="415686" y="135736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在产品盘亏和毁损的会计处理</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10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10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10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10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left)">
                                      <p:cBhvr>
                                        <p:cTn id="27" dur="1000"/>
                                        <p:tgtEl>
                                          <p:spTgt spid="2">
                                            <p:txEl>
                                              <p:pRg st="5" end="5"/>
                                            </p:txEl>
                                          </p:spTgt>
                                        </p:tgtEl>
                                      </p:cBhvr>
                                    </p:animEffect>
                                  </p:childTnLst>
                                </p:cTn>
                              </p:par>
                            </p:childTnLst>
                          </p:cTn>
                        </p:par>
                        <p:par>
                          <p:cTn id="28" fill="hold">
                            <p:stCondLst>
                              <p:cond delay="1000"/>
                            </p:stCondLst>
                            <p:childTnLst>
                              <p:par>
                                <p:cTn id="29" presetID="22" presetClass="entr" presetSubtype="8" fill="hold" nodeType="afterEffect">
                                  <p:stCondLst>
                                    <p:cond delay="0"/>
                                  </p:stCondLst>
                                  <p:childTnLst>
                                    <p:set>
                                      <p:cBhvr>
                                        <p:cTn id="30" dur="1" fill="hold">
                                          <p:stCondLst>
                                            <p:cond delay="0"/>
                                          </p:stCondLst>
                                        </p:cTn>
                                        <p:tgtEl>
                                          <p:spTgt spid="2">
                                            <p:txEl>
                                              <p:pRg st="6" end="6"/>
                                            </p:txEl>
                                          </p:spTgt>
                                        </p:tgtEl>
                                        <p:attrNameLst>
                                          <p:attrName>style.visibility</p:attrName>
                                        </p:attrNameLst>
                                      </p:cBhvr>
                                      <p:to>
                                        <p:strVal val="visible"/>
                                      </p:to>
                                    </p:set>
                                    <p:animEffect transition="in" filter="wipe(left)">
                                      <p:cBhvr>
                                        <p:cTn id="31" dur="1000"/>
                                        <p:tgtEl>
                                          <p:spTgt spid="2">
                                            <p:txEl>
                                              <p:pRg st="6" end="6"/>
                                            </p:txEl>
                                          </p:spTgt>
                                        </p:tgtEl>
                                      </p:cBhvr>
                                    </p:animEffect>
                                  </p:childTnLst>
                                </p:cTn>
                              </p:par>
                            </p:childTnLst>
                          </p:cTn>
                        </p:par>
                        <p:par>
                          <p:cTn id="32" fill="hold">
                            <p:stCondLst>
                              <p:cond delay="2000"/>
                            </p:stCondLst>
                            <p:childTnLst>
                              <p:par>
                                <p:cTn id="33" presetID="22" presetClass="entr" presetSubtype="8" fill="hold" nodeType="afterEffect">
                                  <p:stCondLst>
                                    <p:cond delay="0"/>
                                  </p:stCondLst>
                                  <p:childTnLst>
                                    <p:set>
                                      <p:cBhvr>
                                        <p:cTn id="34" dur="1" fill="hold">
                                          <p:stCondLst>
                                            <p:cond delay="0"/>
                                          </p:stCondLst>
                                        </p:cTn>
                                        <p:tgtEl>
                                          <p:spTgt spid="2">
                                            <p:txEl>
                                              <p:pRg st="7" end="7"/>
                                            </p:txEl>
                                          </p:spTgt>
                                        </p:tgtEl>
                                        <p:attrNameLst>
                                          <p:attrName>style.visibility</p:attrName>
                                        </p:attrNameLst>
                                      </p:cBhvr>
                                      <p:to>
                                        <p:strVal val="visible"/>
                                      </p:to>
                                    </p:set>
                                    <p:animEffect transition="in" filter="wipe(left)">
                                      <p:cBhvr>
                                        <p:cTn id="35" dur="1000"/>
                                        <p:tgtEl>
                                          <p:spTgt spid="2">
                                            <p:txEl>
                                              <p:pRg st="7" end="7"/>
                                            </p:txEl>
                                          </p:spTgt>
                                        </p:tgtEl>
                                      </p:cBhvr>
                                    </p:animEffect>
                                  </p:childTnLst>
                                </p:cTn>
                              </p:par>
                            </p:childTnLst>
                          </p:cTn>
                        </p:par>
                        <p:par>
                          <p:cTn id="36" fill="hold">
                            <p:stCondLst>
                              <p:cond delay="3000"/>
                            </p:stCondLst>
                            <p:childTnLst>
                              <p:par>
                                <p:cTn id="37" presetID="22" presetClass="entr" presetSubtype="8" fill="hold" nodeType="afterEffect">
                                  <p:stCondLst>
                                    <p:cond delay="0"/>
                                  </p:stCondLst>
                                  <p:childTnLst>
                                    <p:set>
                                      <p:cBhvr>
                                        <p:cTn id="38" dur="1" fill="hold">
                                          <p:stCondLst>
                                            <p:cond delay="0"/>
                                          </p:stCondLst>
                                        </p:cTn>
                                        <p:tgtEl>
                                          <p:spTgt spid="2">
                                            <p:txEl>
                                              <p:pRg st="8" end="8"/>
                                            </p:txEl>
                                          </p:spTgt>
                                        </p:tgtEl>
                                        <p:attrNameLst>
                                          <p:attrName>style.visibility</p:attrName>
                                        </p:attrNameLst>
                                      </p:cBhvr>
                                      <p:to>
                                        <p:strVal val="visible"/>
                                      </p:to>
                                    </p:set>
                                    <p:animEffect transition="in" filter="wipe(left)">
                                      <p:cBhvr>
                                        <p:cTn id="39" dur="1000"/>
                                        <p:tgtEl>
                                          <p:spTgt spid="2">
                                            <p:txEl>
                                              <p:pRg st="8" end="8"/>
                                            </p:txEl>
                                          </p:spTgt>
                                        </p:tgtEl>
                                      </p:cBhvr>
                                    </p:animEffect>
                                  </p:childTnLst>
                                </p:cTn>
                              </p:par>
                            </p:childTnLst>
                          </p:cTn>
                        </p:par>
                        <p:par>
                          <p:cTn id="40" fill="hold">
                            <p:stCondLst>
                              <p:cond delay="4000"/>
                            </p:stCondLst>
                            <p:childTnLst>
                              <p:par>
                                <p:cTn id="41" presetID="22" presetClass="entr" presetSubtype="8" fill="hold" nodeType="afterEffect">
                                  <p:stCondLst>
                                    <p:cond delay="0"/>
                                  </p:stCondLst>
                                  <p:childTnLst>
                                    <p:set>
                                      <p:cBhvr>
                                        <p:cTn id="42" dur="1" fill="hold">
                                          <p:stCondLst>
                                            <p:cond delay="0"/>
                                          </p:stCondLst>
                                        </p:cTn>
                                        <p:tgtEl>
                                          <p:spTgt spid="2">
                                            <p:txEl>
                                              <p:pRg st="9" end="9"/>
                                            </p:txEl>
                                          </p:spTgt>
                                        </p:tgtEl>
                                        <p:attrNameLst>
                                          <p:attrName>style.visibility</p:attrName>
                                        </p:attrNameLst>
                                      </p:cBhvr>
                                      <p:to>
                                        <p:strVal val="visible"/>
                                      </p:to>
                                    </p:set>
                                    <p:animEffect transition="in" filter="wipe(left)">
                                      <p:cBhvr>
                                        <p:cTn id="43" dur="10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7056784"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三、在产品成本与完工产品成本的关系</a:t>
            </a:r>
            <a:endParaRPr lang="zh-CN" altLang="en-US" b="1" dirty="0"/>
          </a:p>
        </p:txBody>
      </p:sp>
      <p:sp>
        <p:nvSpPr>
          <p:cNvPr id="3" name="Rectangle 6"/>
          <p:cNvSpPr>
            <a:spLocks noChangeArrowheads="1"/>
          </p:cNvSpPr>
          <p:nvPr/>
        </p:nvSpPr>
        <p:spPr bwMode="auto">
          <a:xfrm>
            <a:off x="467544" y="936303"/>
            <a:ext cx="8229600" cy="56323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304800">
              <a:lnSpc>
                <a:spcPct val="150000"/>
              </a:lnSpc>
              <a:defRPr/>
            </a:pPr>
            <a:r>
              <a:rPr lang="zh-CN" altLang="en-US" sz="2000" b="1" dirty="0">
                <a:latin typeface="宋体" panose="02010600030101010101" pitchFamily="2" charset="-122"/>
                <a:ea typeface="宋体" panose="02010600030101010101" pitchFamily="2" charset="-122"/>
              </a:rPr>
              <a:t>公式一：</a:t>
            </a:r>
            <a:endParaRPr lang="zh-CN" altLang="en-US" sz="2000" b="1" dirty="0">
              <a:latin typeface="宋体" panose="02010600030101010101" pitchFamily="2" charset="-122"/>
              <a:ea typeface="宋体" panose="02010600030101010101" pitchFamily="2" charset="-122"/>
            </a:endParaRPr>
          </a:p>
          <a:p>
            <a:pPr indent="304800">
              <a:lnSpc>
                <a:spcPct val="150000"/>
              </a:lnSpc>
              <a:defRPr/>
            </a:pPr>
            <a:r>
              <a:rPr lang="zh-CN" altLang="en-US" sz="2000" b="1" dirty="0" smtClean="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月初</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在产品成本</a:t>
            </a:r>
            <a:r>
              <a:rPr lang="en-US" altLang="zh-CN"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本月生产费用</a:t>
            </a:r>
            <a:r>
              <a:rPr lang="en-US" altLang="zh-CN"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本月完工产品成本</a:t>
            </a:r>
            <a:r>
              <a:rPr lang="en-US" altLang="zh-CN"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月末在产品成本</a:t>
            </a:r>
            <a:endPar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endParaRPr>
          </a:p>
          <a:p>
            <a:pPr indent="304800">
              <a:lnSpc>
                <a:spcPct val="150000"/>
              </a:lnSpc>
              <a:defRPr/>
            </a:pPr>
            <a:r>
              <a:rPr lang="zh-CN" altLang="en-US" sz="2000" b="1" dirty="0" smtClean="0">
                <a:latin typeface="楷体_GB2312" pitchFamily="49" charset="-122"/>
                <a:ea typeface="楷体_GB2312" pitchFamily="49" charset="-122"/>
              </a:rPr>
              <a:t>  </a:t>
            </a:r>
            <a:r>
              <a:rPr lang="zh-CN" altLang="en-US" sz="2000" b="1" dirty="0">
                <a:latin typeface="楷体_GB2312" pitchFamily="49" charset="-122"/>
                <a:ea typeface="楷体_GB2312" pitchFamily="49" charset="-122"/>
              </a:rPr>
              <a:t>要将生产费用累计数在完工产品和月末在产品之间进行分配。分配方法有两类：一类是将前两项费用之和在完工产品和月末在产品之间按一定的比例进行分配，同时计算完工产品成本和月末在产品成本；另一类是先确定月末在产品成本，再从前两项费用之和中减去月末在产品成本，计算完工产品成本。由此得出，</a:t>
            </a:r>
            <a:endParaRPr lang="zh-CN" altLang="en-US" sz="2000" b="1" dirty="0">
              <a:latin typeface="楷体_GB2312" pitchFamily="49" charset="-122"/>
              <a:ea typeface="楷体_GB2312" pitchFamily="49" charset="-122"/>
            </a:endParaRPr>
          </a:p>
          <a:p>
            <a:pPr indent="304800">
              <a:lnSpc>
                <a:spcPct val="150000"/>
              </a:lnSpc>
              <a:defRPr/>
            </a:pPr>
            <a:endParaRPr lang="zh-CN" altLang="en-US" sz="2000" b="1" dirty="0">
              <a:latin typeface="楷体_GB2312" pitchFamily="49" charset="-122"/>
              <a:ea typeface="楷体_GB2312" pitchFamily="49" charset="-122"/>
            </a:endParaRPr>
          </a:p>
          <a:p>
            <a:pPr indent="304800">
              <a:lnSpc>
                <a:spcPct val="150000"/>
              </a:lnSpc>
              <a:defRPr/>
            </a:pPr>
            <a:r>
              <a:rPr lang="zh-CN" altLang="en-US" sz="2000" b="1" dirty="0">
                <a:latin typeface="宋体" panose="02010600030101010101" pitchFamily="2" charset="-122"/>
                <a:ea typeface="宋体" panose="02010600030101010101" pitchFamily="2" charset="-122"/>
              </a:rPr>
              <a:t>公式二：</a:t>
            </a:r>
            <a:endParaRPr lang="zh-CN" altLang="en-US" sz="2000" b="1" dirty="0">
              <a:latin typeface="宋体" panose="02010600030101010101" pitchFamily="2" charset="-122"/>
              <a:ea typeface="宋体" panose="02010600030101010101" pitchFamily="2" charset="-122"/>
            </a:endParaRPr>
          </a:p>
          <a:p>
            <a:pPr indent="304800">
              <a:lnSpc>
                <a:spcPct val="150000"/>
              </a:lnSpc>
              <a:defRPr/>
            </a:pPr>
            <a:r>
              <a:rPr lang="zh-CN" altLang="en-US" sz="2000" b="1" dirty="0" smtClean="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本月</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完工产品成本</a:t>
            </a:r>
            <a:r>
              <a:rPr lang="en-US" altLang="zh-CN"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月初在产品成本</a:t>
            </a:r>
            <a:r>
              <a:rPr lang="en-US" altLang="zh-CN"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本月生产费用</a:t>
            </a:r>
            <a:r>
              <a:rPr lang="en-US" altLang="zh-CN"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a:t>
            </a:r>
            <a:r>
              <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rPr>
              <a:t>月末在产品成本</a:t>
            </a:r>
            <a:endParaRPr lang="zh-CN" altLang="en-US" sz="2000" b="1" dirty="0">
              <a:solidFill>
                <a:schemeClr val="accent2"/>
              </a:solidFill>
              <a:effectLst>
                <a:outerShdw blurRad="38100" dist="38100" dir="2700000" algn="tl">
                  <a:srgbClr val="C0C0C0"/>
                </a:outerShdw>
              </a:effectLst>
              <a:latin typeface="宋体" panose="02010600030101010101" pitchFamily="2" charset="-122"/>
              <a:ea typeface="宋体" panose="02010600030101010101" pitchFamily="2" charset="-122"/>
            </a:endParaRPr>
          </a:p>
          <a:p>
            <a:pPr indent="304800">
              <a:lnSpc>
                <a:spcPct val="150000"/>
              </a:lnSpc>
              <a:defRPr/>
            </a:pPr>
            <a:r>
              <a:rPr lang="zh-CN" altLang="en-US" sz="2000" b="1" dirty="0" smtClean="0">
                <a:latin typeface="楷体_GB2312" pitchFamily="49" charset="-122"/>
                <a:ea typeface="楷体_GB2312" pitchFamily="49" charset="-122"/>
              </a:rPr>
              <a:t>从</a:t>
            </a:r>
            <a:r>
              <a:rPr lang="zh-CN" altLang="en-US" sz="2000" b="1" dirty="0">
                <a:latin typeface="楷体_GB2312" pitchFamily="49" charset="-122"/>
                <a:ea typeface="楷体_GB2312" pitchFamily="49" charset="-122"/>
              </a:rPr>
              <a:t>公式中可以看出，各月末在产品数量的大小及成本的多少，对完工产品成本有很大的影响。 </a:t>
            </a:r>
            <a:endParaRPr lang="zh-CN" altLang="en-US" sz="2000"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left)">
                                      <p:cBhvr>
                                        <p:cTn id="7" dur="500"/>
                                        <p:tgtEl>
                                          <p:spTgt spid="3">
                                            <p:txEl>
                                              <p:pRg st="0" end="0"/>
                                            </p:txEl>
                                          </p:spTgt>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wipe(left)">
                                      <p:cBhvr>
                                        <p:cTn id="11" dur="500"/>
                                        <p:tgtEl>
                                          <p:spTgt spid="3">
                                            <p:txEl>
                                              <p:pRg st="1" end="1"/>
                                            </p:txEl>
                                          </p:spTgt>
                                        </p:tgtEl>
                                      </p:cBhvr>
                                    </p:animEffect>
                                  </p:childTnLst>
                                </p:cTn>
                              </p:par>
                            </p:childTnLst>
                          </p:cTn>
                        </p:par>
                        <p:par>
                          <p:cTn id="12" fill="hold">
                            <p:stCondLst>
                              <p:cond delay="1000"/>
                            </p:stCondLst>
                            <p:childTnLst>
                              <p:par>
                                <p:cTn id="13" presetID="22" presetClass="entr" presetSubtype="8" fill="hold" nodeType="after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wipe(left)">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8" fill="hold"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wipe(left)">
                                      <p:cBhvr>
                                        <p:cTn id="20" dur="500"/>
                                        <p:tgtEl>
                                          <p:spTgt spid="3">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22" presetClass="entr" presetSubtype="8"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animEffect transition="in" filter="wipe(left)">
                                      <p:cBhvr>
                                        <p:cTn id="25" dur="500"/>
                                        <p:tgtEl>
                                          <p:spTgt spid="3">
                                            <p:txEl>
                                              <p:pRg st="5" end="5"/>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nodeType="clickEffect">
                                  <p:stCondLst>
                                    <p:cond delay="0"/>
                                  </p:stCondLst>
                                  <p:childTnLst>
                                    <p:set>
                                      <p:cBhvr>
                                        <p:cTn id="29" dur="1" fill="hold">
                                          <p:stCondLst>
                                            <p:cond delay="0"/>
                                          </p:stCondLst>
                                        </p:cTn>
                                        <p:tgtEl>
                                          <p:spTgt spid="3">
                                            <p:txEl>
                                              <p:pRg st="6" end="6"/>
                                            </p:txEl>
                                          </p:spTgt>
                                        </p:tgtEl>
                                        <p:attrNameLst>
                                          <p:attrName>style.visibility</p:attrName>
                                        </p:attrNameLst>
                                      </p:cBhvr>
                                      <p:to>
                                        <p:strVal val="visible"/>
                                      </p:to>
                                    </p:set>
                                    <p:animEffect transition="in" filter="wipe(left)">
                                      <p:cBhvr>
                                        <p:cTn id="30"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375302"/>
            <a:ext cx="5606745"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任务二  生产费用在完工产品与在产品之间分配的方法</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138093"/>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项目三</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6771</Words>
  <Application>WPS 演示</Application>
  <PresentationFormat>全屏显示(4:3)</PresentationFormat>
  <Paragraphs>950</Paragraphs>
  <Slides>41</Slides>
  <Notes>2</Notes>
  <HiddenSlides>0</HiddenSlides>
  <MMClips>0</MMClips>
  <ScaleCrop>false</ScaleCrop>
  <HeadingPairs>
    <vt:vector size="6" baseType="variant">
      <vt:variant>
        <vt:lpstr>已用的字体</vt:lpstr>
      </vt:variant>
      <vt:variant>
        <vt:i4>17</vt:i4>
      </vt:variant>
      <vt:variant>
        <vt:lpstr>主题</vt:lpstr>
      </vt:variant>
      <vt:variant>
        <vt:i4>1</vt:i4>
      </vt:variant>
      <vt:variant>
        <vt:lpstr>幻灯片标题</vt:lpstr>
      </vt:variant>
      <vt:variant>
        <vt:i4>41</vt:i4>
      </vt:variant>
    </vt:vector>
  </HeadingPairs>
  <TitlesOfParts>
    <vt:vector size="59" baseType="lpstr">
      <vt:lpstr>Arial</vt:lpstr>
      <vt:lpstr>宋体</vt:lpstr>
      <vt:lpstr>Wingdings</vt:lpstr>
      <vt:lpstr>Wingdings</vt:lpstr>
      <vt:lpstr>Wingdings 2</vt:lpstr>
      <vt:lpstr>微软雅黑 Light</vt:lpstr>
      <vt:lpstr>楷体_GB2312</vt:lpstr>
      <vt:lpstr>新宋体</vt:lpstr>
      <vt:lpstr>Century Schoolbook</vt:lpstr>
      <vt:lpstr>微软雅黑</vt:lpstr>
      <vt:lpstr>Arial Unicode MS</vt:lpstr>
      <vt:lpstr>华文楷体</vt:lpstr>
      <vt:lpstr>Calibri</vt:lpstr>
      <vt:lpstr>黑体</vt:lpstr>
      <vt:lpstr>Times New Roman</vt:lpstr>
      <vt:lpstr>Arial</vt:lpstr>
      <vt:lpstr>楷体_GB2312</vt:lpstr>
      <vt:lpstr>凸显</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项目六</dc:title>
  <dc:creator>陈光</dc:creator>
  <cp:lastModifiedBy>GuoYang</cp:lastModifiedBy>
  <cp:revision>88</cp:revision>
  <dcterms:created xsi:type="dcterms:W3CDTF">2019-06-16T08:41:00Z</dcterms:created>
  <dcterms:modified xsi:type="dcterms:W3CDTF">2022-02-24T05:51:44Z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