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handoutMasterIdLst>
    <p:handoutMasterId r:id="rId29"/>
  </p:handoutMasterIdLst>
  <p:sldIdLst>
    <p:sldId id="256" r:id="rId3"/>
    <p:sldId id="261" r:id="rId4"/>
    <p:sldId id="278" r:id="rId5"/>
    <p:sldId id="257" r:id="rId6"/>
    <p:sldId id="260" r:id="rId8"/>
    <p:sldId id="263" r:id="rId9"/>
    <p:sldId id="264" r:id="rId10"/>
    <p:sldId id="258" r:id="rId11"/>
    <p:sldId id="265" r:id="rId12"/>
    <p:sldId id="268" r:id="rId13"/>
    <p:sldId id="289" r:id="rId14"/>
    <p:sldId id="269" r:id="rId15"/>
    <p:sldId id="270" r:id="rId16"/>
    <p:sldId id="279" r:id="rId17"/>
    <p:sldId id="282" r:id="rId18"/>
    <p:sldId id="271" r:id="rId19"/>
    <p:sldId id="280" r:id="rId20"/>
    <p:sldId id="283" r:id="rId21"/>
    <p:sldId id="284" r:id="rId22"/>
    <p:sldId id="281" r:id="rId23"/>
    <p:sldId id="285" r:id="rId24"/>
    <p:sldId id="286" r:id="rId25"/>
    <p:sldId id="288" r:id="rId26"/>
    <p:sldId id="287" r:id="rId27"/>
    <p:sldId id="277" r:id="rId28"/>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2C836"/>
    <a:srgbClr val="F6F8F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1386" y="-72"/>
      </p:cViewPr>
      <p:guideLst>
        <p:guide orient="horz" pos="2160"/>
        <p:guide pos="2880"/>
      </p:guideLst>
    </p:cSldViewPr>
  </p:slideViewPr>
  <p:notesTextViewPr>
    <p:cViewPr>
      <p:scale>
        <a:sx n="1" d="1"/>
        <a:sy n="1" d="1"/>
      </p:scale>
      <p:origin x="0" y="0"/>
    </p:cViewPr>
  </p:notesTextViewPr>
  <p:notesViewPr>
    <p:cSldViewPr>
      <p:cViewPr varScale="1">
        <p:scale>
          <a:sx n="54" d="100"/>
          <a:sy n="54" d="100"/>
        </p:scale>
        <p:origin x="-2928"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notesMaster" Target="notesMasters/notesMaster1.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2" Type="http://schemas.openxmlformats.org/officeDocument/2006/relationships/tableStyles" Target="tableStyles.xml"/><Relationship Id="rId31" Type="http://schemas.openxmlformats.org/officeDocument/2006/relationships/viewProps" Target="viewProps.xml"/><Relationship Id="rId30" Type="http://schemas.openxmlformats.org/officeDocument/2006/relationships/presProps" Target="presProps.xml"/><Relationship Id="rId3" Type="http://schemas.openxmlformats.org/officeDocument/2006/relationships/slide" Target="slides/slide1.xml"/><Relationship Id="rId29" Type="http://schemas.openxmlformats.org/officeDocument/2006/relationships/handoutMaster" Target="handoutMasters/handoutMaster1.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97EA6BE7-4D90-4562-8C6F-1EF2864FA4B0}" type="doc">
      <dgm:prSet loTypeId="urn:microsoft.com/office/officeart/2005/8/layout/vList3" loCatId="picture" qsTypeId="urn:microsoft.com/office/officeart/2005/8/quickstyle/simple1" qsCatId="simple" csTypeId="urn:microsoft.com/office/officeart/2005/8/colors/colorful2" csCatId="colorful" phldr="1"/>
      <dgm:spPr/>
    </dgm:pt>
    <dgm:pt modelId="{A4C9AF7D-E768-48A2-83FA-DAEA33D0CC60}">
      <dgm:prSet phldrT="[文本]" custT="1"/>
      <dgm:spPr/>
      <dgm:t>
        <a:bodyPr/>
        <a:lstStyle/>
        <a:p>
          <a:r>
            <a:rPr lang="zh-CN" altLang="en-US" sz="2400" b="1" dirty="0" smtClean="0">
              <a:solidFill>
                <a:srgbClr val="002060"/>
              </a:solidFill>
            </a:rPr>
            <a:t>任务</a:t>
          </a:r>
          <a:r>
            <a:rPr lang="en-US" altLang="zh-CN" sz="2400" b="1" dirty="0" smtClean="0">
              <a:solidFill>
                <a:srgbClr val="002060"/>
              </a:solidFill>
            </a:rPr>
            <a:t>1.1 </a:t>
          </a:r>
          <a:r>
            <a:rPr lang="zh-CN" altLang="en-US" sz="2400" b="1" dirty="0" smtClean="0">
              <a:solidFill>
                <a:srgbClr val="002060"/>
              </a:solidFill>
            </a:rPr>
            <a:t>成本和成本会计</a:t>
          </a:r>
          <a:endParaRPr lang="zh-CN" altLang="en-US" sz="2400" b="1" dirty="0">
            <a:solidFill>
              <a:srgbClr val="002060"/>
            </a:solidFill>
          </a:endParaRPr>
        </a:p>
      </dgm:t>
    </dgm:pt>
    <dgm:pt modelId="{209DB94D-C758-4EB5-8C46-5F20937AC3E6}" cxnId="{F35DC166-830B-4684-BCDC-4CCE3FE52B5E}" type="parTrans">
      <dgm:prSet/>
      <dgm:spPr/>
      <dgm:t>
        <a:bodyPr/>
        <a:lstStyle/>
        <a:p>
          <a:endParaRPr lang="zh-CN" altLang="en-US" b="1">
            <a:solidFill>
              <a:srgbClr val="002060"/>
            </a:solidFill>
          </a:endParaRPr>
        </a:p>
      </dgm:t>
    </dgm:pt>
    <dgm:pt modelId="{8DBDCE94-CC60-4AD9-AEAE-379611E4D1E2}" cxnId="{F35DC166-830B-4684-BCDC-4CCE3FE52B5E}" type="sibTrans">
      <dgm:prSet/>
      <dgm:spPr/>
      <dgm:t>
        <a:bodyPr/>
        <a:lstStyle/>
        <a:p>
          <a:endParaRPr lang="zh-CN" altLang="en-US" b="1">
            <a:solidFill>
              <a:srgbClr val="002060"/>
            </a:solidFill>
          </a:endParaRPr>
        </a:p>
      </dgm:t>
    </dgm:pt>
    <dgm:pt modelId="{451EDAE5-00DD-43EF-BBB9-CE59278B625C}">
      <dgm:prSet phldrT="[文本]" custT="1"/>
      <dgm:spPr/>
      <dgm:t>
        <a:bodyPr/>
        <a:lstStyle/>
        <a:p>
          <a:r>
            <a:rPr lang="zh-CN" altLang="en-US" sz="2400" b="1" dirty="0" smtClean="0">
              <a:solidFill>
                <a:srgbClr val="002060"/>
              </a:solidFill>
            </a:rPr>
            <a:t>任务</a:t>
          </a:r>
          <a:r>
            <a:rPr lang="en-US" altLang="zh-CN" sz="2400" b="1" dirty="0" smtClean="0">
              <a:solidFill>
                <a:srgbClr val="002060"/>
              </a:solidFill>
            </a:rPr>
            <a:t>1.2 </a:t>
          </a:r>
          <a:r>
            <a:rPr lang="zh-CN" altLang="en-US" sz="2400" b="1" dirty="0" smtClean="0">
              <a:solidFill>
                <a:srgbClr val="002060"/>
              </a:solidFill>
            </a:rPr>
            <a:t>产品成本核算程序</a:t>
          </a:r>
          <a:endParaRPr lang="zh-CN" altLang="en-US" sz="2400" b="1" dirty="0">
            <a:solidFill>
              <a:srgbClr val="002060"/>
            </a:solidFill>
          </a:endParaRPr>
        </a:p>
      </dgm:t>
    </dgm:pt>
    <dgm:pt modelId="{D593E95B-FCDF-41B9-9CBA-CF0C9BC45A75}" cxnId="{39460E19-33E5-416D-AC75-67ADD60D1582}" type="parTrans">
      <dgm:prSet/>
      <dgm:spPr/>
      <dgm:t>
        <a:bodyPr/>
        <a:lstStyle/>
        <a:p>
          <a:endParaRPr lang="zh-CN" altLang="en-US" b="1">
            <a:solidFill>
              <a:srgbClr val="002060"/>
            </a:solidFill>
          </a:endParaRPr>
        </a:p>
      </dgm:t>
    </dgm:pt>
    <dgm:pt modelId="{7D35A5A1-E944-4997-9E88-9678552B92CB}" cxnId="{39460E19-33E5-416D-AC75-67ADD60D1582}" type="sibTrans">
      <dgm:prSet/>
      <dgm:spPr/>
      <dgm:t>
        <a:bodyPr/>
        <a:lstStyle/>
        <a:p>
          <a:endParaRPr lang="zh-CN" altLang="en-US" b="1">
            <a:solidFill>
              <a:srgbClr val="002060"/>
            </a:solidFill>
          </a:endParaRPr>
        </a:p>
      </dgm:t>
    </dgm:pt>
    <dgm:pt modelId="{3965989D-F95F-427A-989F-DDEBADB80993}" type="pres">
      <dgm:prSet presAssocID="{97EA6BE7-4D90-4562-8C6F-1EF2864FA4B0}" presName="linearFlow" presStyleCnt="0">
        <dgm:presLayoutVars>
          <dgm:dir/>
          <dgm:resizeHandles val="exact"/>
        </dgm:presLayoutVars>
      </dgm:prSet>
      <dgm:spPr/>
    </dgm:pt>
    <dgm:pt modelId="{2261525F-ACBC-4883-8EE4-768F6A0FCE10}" type="pres">
      <dgm:prSet presAssocID="{A4C9AF7D-E768-48A2-83FA-DAEA33D0CC60}" presName="composite" presStyleCnt="0"/>
      <dgm:spPr/>
    </dgm:pt>
    <dgm:pt modelId="{7BC45D66-3475-40CD-B900-E14909622B91}" type="pres">
      <dgm:prSet presAssocID="{A4C9AF7D-E768-48A2-83FA-DAEA33D0CC60}" presName="imgShp" presStyleLbl="fgImgPlace1" presStyleIdx="0" presStyleCnt="2"/>
      <dgm:spPr>
        <a:effectLst>
          <a:outerShdw blurRad="50800" dist="38100" dir="5400000" algn="t" rotWithShape="0">
            <a:prstClr val="black">
              <a:alpha val="40000"/>
            </a:prstClr>
          </a:outerShdw>
        </a:effectLst>
      </dgm:spPr>
    </dgm:pt>
    <dgm:pt modelId="{A1AB6B76-88FD-4A83-96D3-95F64343632B}" type="pres">
      <dgm:prSet presAssocID="{A4C9AF7D-E768-48A2-83FA-DAEA33D0CC60}" presName="txShp" presStyleLbl="node1" presStyleIdx="0" presStyleCnt="2" custLinFactNeighborX="-650" custLinFactNeighborY="1230">
        <dgm:presLayoutVars>
          <dgm:bulletEnabled val="1"/>
        </dgm:presLayoutVars>
      </dgm:prSet>
      <dgm:spPr/>
      <dgm:t>
        <a:bodyPr/>
        <a:lstStyle/>
        <a:p>
          <a:endParaRPr lang="zh-CN" altLang="en-US"/>
        </a:p>
      </dgm:t>
    </dgm:pt>
    <dgm:pt modelId="{56745915-E32C-4A5A-9A52-8081581A3699}" type="pres">
      <dgm:prSet presAssocID="{8DBDCE94-CC60-4AD9-AEAE-379611E4D1E2}" presName="spacing" presStyleCnt="0"/>
      <dgm:spPr/>
    </dgm:pt>
    <dgm:pt modelId="{7F83350B-1565-4B63-9E90-8468ED19C864}" type="pres">
      <dgm:prSet presAssocID="{451EDAE5-00DD-43EF-BBB9-CE59278B625C}" presName="composite" presStyleCnt="0"/>
      <dgm:spPr/>
    </dgm:pt>
    <dgm:pt modelId="{F4507BB0-FC98-4E34-A58B-FDF1AB460D89}" type="pres">
      <dgm:prSet presAssocID="{451EDAE5-00DD-43EF-BBB9-CE59278B625C}" presName="imgShp" presStyleLbl="fgImgPlace1" presStyleIdx="1" presStyleCnt="2"/>
      <dgm:spPr>
        <a:effectLst>
          <a:outerShdw blurRad="50800" dist="38100" dir="5400000" algn="t" rotWithShape="0">
            <a:prstClr val="black">
              <a:alpha val="40000"/>
            </a:prstClr>
          </a:outerShdw>
        </a:effectLst>
      </dgm:spPr>
    </dgm:pt>
    <dgm:pt modelId="{8E5C09A8-FD45-4745-8CC4-4CA1CBD3D467}" type="pres">
      <dgm:prSet presAssocID="{451EDAE5-00DD-43EF-BBB9-CE59278B625C}" presName="txShp" presStyleLbl="node1" presStyleIdx="1" presStyleCnt="2">
        <dgm:presLayoutVars>
          <dgm:bulletEnabled val="1"/>
        </dgm:presLayoutVars>
      </dgm:prSet>
      <dgm:spPr/>
      <dgm:t>
        <a:bodyPr/>
        <a:lstStyle/>
        <a:p>
          <a:endParaRPr lang="zh-CN" altLang="en-US"/>
        </a:p>
      </dgm:t>
    </dgm:pt>
  </dgm:ptLst>
  <dgm:cxnLst>
    <dgm:cxn modelId="{F35DC166-830B-4684-BCDC-4CCE3FE52B5E}" srcId="{97EA6BE7-4D90-4562-8C6F-1EF2864FA4B0}" destId="{A4C9AF7D-E768-48A2-83FA-DAEA33D0CC60}" srcOrd="0" destOrd="0" parTransId="{209DB94D-C758-4EB5-8C46-5F20937AC3E6}" sibTransId="{8DBDCE94-CC60-4AD9-AEAE-379611E4D1E2}"/>
    <dgm:cxn modelId="{BC96922A-CD44-43DD-9FA8-3A3BCD38A320}" type="presOf" srcId="{97EA6BE7-4D90-4562-8C6F-1EF2864FA4B0}" destId="{3965989D-F95F-427A-989F-DDEBADB80993}" srcOrd="0" destOrd="0" presId="urn:microsoft.com/office/officeart/2005/8/layout/vList3"/>
    <dgm:cxn modelId="{AC93E075-07F9-4042-BCC4-A7518E8CD35A}" type="presOf" srcId="{451EDAE5-00DD-43EF-BBB9-CE59278B625C}" destId="{8E5C09A8-FD45-4745-8CC4-4CA1CBD3D467}" srcOrd="0" destOrd="0" presId="urn:microsoft.com/office/officeart/2005/8/layout/vList3"/>
    <dgm:cxn modelId="{107CE9F9-4615-4CF1-8567-CE2A486DAC45}" type="presOf" srcId="{A4C9AF7D-E768-48A2-83FA-DAEA33D0CC60}" destId="{A1AB6B76-88FD-4A83-96D3-95F64343632B}" srcOrd="0" destOrd="0" presId="urn:microsoft.com/office/officeart/2005/8/layout/vList3"/>
    <dgm:cxn modelId="{39460E19-33E5-416D-AC75-67ADD60D1582}" srcId="{97EA6BE7-4D90-4562-8C6F-1EF2864FA4B0}" destId="{451EDAE5-00DD-43EF-BBB9-CE59278B625C}" srcOrd="1" destOrd="0" parTransId="{D593E95B-FCDF-41B9-9CBA-CF0C9BC45A75}" sibTransId="{7D35A5A1-E944-4997-9E88-9678552B92CB}"/>
    <dgm:cxn modelId="{5A402544-B64C-4542-BC07-9C157A29EA4C}" type="presParOf" srcId="{3965989D-F95F-427A-989F-DDEBADB80993}" destId="{2261525F-ACBC-4883-8EE4-768F6A0FCE10}" srcOrd="0" destOrd="0" presId="urn:microsoft.com/office/officeart/2005/8/layout/vList3"/>
    <dgm:cxn modelId="{E8C6C664-AC56-4902-B67B-D9FB069277BB}" type="presParOf" srcId="{2261525F-ACBC-4883-8EE4-768F6A0FCE10}" destId="{7BC45D66-3475-40CD-B900-E14909622B91}" srcOrd="0" destOrd="0" presId="urn:microsoft.com/office/officeart/2005/8/layout/vList3"/>
    <dgm:cxn modelId="{CFCFDF03-97C8-4C04-BBBD-000CD2DB5FC8}" type="presParOf" srcId="{2261525F-ACBC-4883-8EE4-768F6A0FCE10}" destId="{A1AB6B76-88FD-4A83-96D3-95F64343632B}" srcOrd="1" destOrd="0" presId="urn:microsoft.com/office/officeart/2005/8/layout/vList3"/>
    <dgm:cxn modelId="{3324EB8B-B7AA-4C84-BD21-3B5A06C5BA2A}" type="presParOf" srcId="{3965989D-F95F-427A-989F-DDEBADB80993}" destId="{56745915-E32C-4A5A-9A52-8081581A3699}" srcOrd="1" destOrd="0" presId="urn:microsoft.com/office/officeart/2005/8/layout/vList3"/>
    <dgm:cxn modelId="{1DB8E18F-9510-4C9A-9782-B85DF190EB9D}" type="presParOf" srcId="{3965989D-F95F-427A-989F-DDEBADB80993}" destId="{7F83350B-1565-4B63-9E90-8468ED19C864}" srcOrd="2" destOrd="0" presId="urn:microsoft.com/office/officeart/2005/8/layout/vList3"/>
    <dgm:cxn modelId="{BF2730EC-90F1-425F-B99A-3DC1B27C4C2A}" type="presParOf" srcId="{7F83350B-1565-4B63-9E90-8468ED19C864}" destId="{F4507BB0-FC98-4E34-A58B-FDF1AB460D89}" srcOrd="0" destOrd="0" presId="urn:microsoft.com/office/officeart/2005/8/layout/vList3"/>
    <dgm:cxn modelId="{9DCDB7F7-4D4A-45D8-89C5-F1CB56D4A28A}" type="presParOf" srcId="{7F83350B-1565-4B63-9E90-8468ED19C864}" destId="{8E5C09A8-FD45-4745-8CC4-4CA1CBD3D467}" srcOrd="1" destOrd="0" presId="urn:microsoft.com/office/officeart/2005/8/layout/vList3"/>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AB6B76-88FD-4A83-96D3-95F64343632B}">
      <dsp:nvSpPr>
        <dsp:cNvPr id="0" name=""/>
        <dsp:cNvSpPr/>
      </dsp:nvSpPr>
      <dsp:spPr>
        <a:xfrm rot="10800000">
          <a:off x="1320589" y="11265"/>
          <a:ext cx="4469071" cy="895880"/>
        </a:xfrm>
        <a:prstGeom prst="homePlat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059" tIns="91440" rIns="170688"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002060"/>
              </a:solidFill>
            </a:rPr>
            <a:t>任务</a:t>
          </a:r>
          <a:r>
            <a:rPr lang="en-US" altLang="zh-CN" sz="2400" b="1" kern="1200" dirty="0" smtClean="0">
              <a:solidFill>
                <a:srgbClr val="002060"/>
              </a:solidFill>
            </a:rPr>
            <a:t>1.1 </a:t>
          </a:r>
          <a:r>
            <a:rPr lang="zh-CN" altLang="en-US" sz="2400" b="1" kern="1200" dirty="0" smtClean="0">
              <a:solidFill>
                <a:srgbClr val="002060"/>
              </a:solidFill>
            </a:rPr>
            <a:t>成本和成本会计</a:t>
          </a:r>
          <a:endParaRPr lang="zh-CN" altLang="en-US" sz="2400" b="1" kern="1200" dirty="0">
            <a:solidFill>
              <a:srgbClr val="002060"/>
            </a:solidFill>
          </a:endParaRPr>
        </a:p>
      </dsp:txBody>
      <dsp:txXfrm rot="10800000">
        <a:off x="1544559" y="11265"/>
        <a:ext cx="4245101" cy="895880"/>
      </dsp:txXfrm>
    </dsp:sp>
    <dsp:sp modelId="{7BC45D66-3475-40CD-B900-E14909622B91}">
      <dsp:nvSpPr>
        <dsp:cNvPr id="0" name=""/>
        <dsp:cNvSpPr/>
      </dsp:nvSpPr>
      <dsp:spPr>
        <a:xfrm>
          <a:off x="901698" y="246"/>
          <a:ext cx="895880" cy="895880"/>
        </a:xfrm>
        <a:prstGeom prst="ellipse">
          <a:avLst/>
        </a:prstGeom>
        <a:solidFill>
          <a:schemeClr val="accent2">
            <a:tint val="50000"/>
            <a:hueOff val="0"/>
            <a:satOff val="0"/>
            <a:lumOff val="0"/>
            <a:alphaOff val="0"/>
          </a:schemeClr>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 modelId="{8E5C09A8-FD45-4745-8CC4-4CA1CBD3D467}">
      <dsp:nvSpPr>
        <dsp:cNvPr id="0" name=""/>
        <dsp:cNvSpPr/>
      </dsp:nvSpPr>
      <dsp:spPr>
        <a:xfrm rot="10800000">
          <a:off x="1349638" y="1120097"/>
          <a:ext cx="4469071" cy="895880"/>
        </a:xfrm>
        <a:prstGeom prst="homePlate">
          <a:avLst/>
        </a:prstGeom>
        <a:solidFill>
          <a:schemeClr val="accent2">
            <a:hueOff val="-12635355"/>
            <a:satOff val="21297"/>
            <a:lumOff val="-26079"/>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95059" tIns="91440" rIns="170688"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solidFill>
                <a:srgbClr val="002060"/>
              </a:solidFill>
            </a:rPr>
            <a:t>任务</a:t>
          </a:r>
          <a:r>
            <a:rPr lang="en-US" altLang="zh-CN" sz="2400" b="1" kern="1200" dirty="0" smtClean="0">
              <a:solidFill>
                <a:srgbClr val="002060"/>
              </a:solidFill>
            </a:rPr>
            <a:t>1.2 </a:t>
          </a:r>
          <a:r>
            <a:rPr lang="zh-CN" altLang="en-US" sz="2400" b="1" kern="1200" dirty="0" smtClean="0">
              <a:solidFill>
                <a:srgbClr val="002060"/>
              </a:solidFill>
            </a:rPr>
            <a:t>产品成本核算程序</a:t>
          </a:r>
          <a:endParaRPr lang="zh-CN" altLang="en-US" sz="2400" b="1" kern="1200" dirty="0">
            <a:solidFill>
              <a:srgbClr val="002060"/>
            </a:solidFill>
          </a:endParaRPr>
        </a:p>
      </dsp:txBody>
      <dsp:txXfrm rot="10800000">
        <a:off x="1573608" y="1120097"/>
        <a:ext cx="4245101" cy="895880"/>
      </dsp:txXfrm>
    </dsp:sp>
    <dsp:sp modelId="{F4507BB0-FC98-4E34-A58B-FDF1AB460D89}">
      <dsp:nvSpPr>
        <dsp:cNvPr id="0" name=""/>
        <dsp:cNvSpPr/>
      </dsp:nvSpPr>
      <dsp:spPr>
        <a:xfrm>
          <a:off x="901698" y="1120097"/>
          <a:ext cx="895880" cy="895880"/>
        </a:xfrm>
        <a:prstGeom prst="ellipse">
          <a:avLst/>
        </a:prstGeom>
        <a:solidFill>
          <a:schemeClr val="accent2">
            <a:tint val="50000"/>
            <a:hueOff val="-13218243"/>
            <a:satOff val="-16530"/>
            <a:lumOff val="-5735"/>
            <a:alphaOff val="0"/>
          </a:schemeClr>
        </a:solidFill>
        <a:ln w="25400" cap="flat" cmpd="sng" algn="ctr">
          <a:solidFill>
            <a:schemeClr val="lt1">
              <a:hueOff val="0"/>
              <a:satOff val="0"/>
              <a:lumOff val="0"/>
              <a:alphaOff val="0"/>
            </a:schemeClr>
          </a:solidFill>
          <a:prstDash val="solid"/>
        </a:ln>
        <a:effectLst>
          <a:outerShdw blurRad="50800" dist="38100" dir="5400000" algn="t" rotWithShape="0">
            <a:prstClr val="black">
              <a:alpha val="40000"/>
            </a:prstClr>
          </a:outerShdw>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type="homePlate" r:blip="" rot="180"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AB73FF64-2940-49EB-8B52-B401E94C5088}"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48FE564-F1B7-4B5C-9382-354A5C3701DC}"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0608810-4791-47FF-9D88-A0154E488D6C}"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5AA72AD-4A28-4141-B7BC-D0DF0B33DCEB}"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5AA72AD-4A28-4141-B7BC-D0DF0B33DCEB}"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Ref idx="1001">
        <a:schemeClr val="bg1"/>
      </p:bgRef>
    </p:bg>
    <p:spTree>
      <p:nvGrpSpPr>
        <p:cNvPr id="1" name=""/>
        <p:cNvGrpSpPr/>
        <p:nvPr/>
      </p:nvGrpSpPr>
      <p:grpSpPr>
        <a:xfrm>
          <a:off x="0" y="0"/>
          <a:ext cx="0" cy="0"/>
          <a:chOff x="0" y="0"/>
          <a:chExt cx="0" cy="0"/>
        </a:xfrm>
      </p:grpSpPr>
      <p:sp>
        <p:nvSpPr>
          <p:cNvPr id="8" name="标题 7"/>
          <p:cNvSpPr>
            <a:spLocks noGrp="1"/>
          </p:cNvSpPr>
          <p:nvPr>
            <p:ph type="ctrTitle"/>
          </p:nvPr>
        </p:nvSpPr>
        <p:spPr>
          <a:xfrm>
            <a:off x="2286000" y="3124200"/>
            <a:ext cx="6172200" cy="1894362"/>
          </a:xfrm>
        </p:spPr>
        <p:txBody>
          <a:bodyPr/>
          <a:lstStyle>
            <a:lvl1pPr>
              <a:defRPr b="1"/>
            </a:lvl1pPr>
          </a:lstStyle>
          <a:p>
            <a:r>
              <a:rPr kumimoji="0" lang="zh-CN" altLang="en-US" smtClean="0"/>
              <a:t>单击此处编辑母版标题样式</a:t>
            </a:r>
            <a:endParaRPr kumimoji="0" lang="en-US"/>
          </a:p>
        </p:txBody>
      </p:sp>
      <p:sp>
        <p:nvSpPr>
          <p:cNvPr id="9" name="副标题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zh-CN" altLang="en-US" smtClean="0"/>
              <a:t>单击此处编辑母版副标题样式</a:t>
            </a:r>
            <a:endParaRPr kumimoji="0" lang="en-US"/>
          </a:p>
        </p:txBody>
      </p:sp>
      <p:sp>
        <p:nvSpPr>
          <p:cNvPr id="28" name="日期占位符 27"/>
          <p:cNvSpPr>
            <a:spLocks noGrp="1"/>
          </p:cNvSpPr>
          <p:nvPr>
            <p:ph type="dt" sz="half" idx="10"/>
          </p:nvPr>
        </p:nvSpPr>
        <p:spPr bwMode="auto">
          <a:xfrm rot="5400000">
            <a:off x="7764621" y="1174097"/>
            <a:ext cx="2286000" cy="381000"/>
          </a:xfrm>
        </p:spPr>
        <p:txBody>
          <a:bodyPr/>
          <a:lstStyle/>
          <a:p>
            <a:fld id="{4D3FD56A-3058-4E8E-AA8F-7262A10222F8}" type="datetimeFigureOut">
              <a:rPr lang="zh-CN" altLang="en-US" smtClean="0"/>
            </a:fld>
            <a:endParaRPr lang="zh-CN" altLang="en-US"/>
          </a:p>
        </p:txBody>
      </p:sp>
      <p:sp>
        <p:nvSpPr>
          <p:cNvPr id="17" name="页脚占位符 16"/>
          <p:cNvSpPr>
            <a:spLocks noGrp="1"/>
          </p:cNvSpPr>
          <p:nvPr>
            <p:ph type="ftr" sz="quarter" idx="11"/>
          </p:nvPr>
        </p:nvSpPr>
        <p:spPr bwMode="auto">
          <a:xfrm rot="5400000">
            <a:off x="7077269" y="4181669"/>
            <a:ext cx="3657600" cy="384048"/>
          </a:xfrm>
        </p:spPr>
        <p:txBody>
          <a:bodyPr/>
          <a:lstStyle/>
          <a:p>
            <a:endParaRPr lang="zh-CN" altLang="en-US"/>
          </a:p>
        </p:txBody>
      </p:sp>
      <p:sp>
        <p:nvSpPr>
          <p:cNvPr id="10" name="矩形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矩形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矩形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直接连接符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直接连接符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直接连接符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矩形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椭圆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椭圆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椭圆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灯片编号占位符 28"/>
          <p:cNvSpPr>
            <a:spLocks noGrp="1"/>
          </p:cNvSpPr>
          <p:nvPr>
            <p:ph type="sldNum" sz="quarter" idx="12"/>
          </p:nvPr>
        </p:nvSpPr>
        <p:spPr bwMode="auto">
          <a:xfrm>
            <a:off x="1325544" y="4928702"/>
            <a:ext cx="609600" cy="517524"/>
          </a:xfrm>
        </p:spPr>
        <p:txBody>
          <a:bodyPr/>
          <a:lstStyle/>
          <a:p>
            <a:fld id="{53478902-1AB3-48D4-8E11-7A8E00BF78D9}" type="slidenum">
              <a:rPr lang="zh-CN" altLang="en-US" smtClean="0"/>
            </a:fld>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9"/>
            <a:ext cx="1676400" cy="5851525"/>
          </a:xfrm>
        </p:spPr>
        <p:txBody>
          <a:bodyPr vert="eaVert"/>
          <a:lstStyle/>
          <a:p>
            <a:r>
              <a:rPr kumimoji="0" lang="zh-CN" altLang="en-US" smtClean="0"/>
              <a:t>单击此处编辑母版标题样式</a:t>
            </a:r>
            <a:endParaRPr kumimoji="0" lang="en-US"/>
          </a:p>
        </p:txBody>
      </p:sp>
      <p:sp>
        <p:nvSpPr>
          <p:cNvPr id="3" name="竖排文字占位符 2"/>
          <p:cNvSpPr>
            <a:spLocks noGrp="1"/>
          </p:cNvSpPr>
          <p:nvPr>
            <p:ph type="body" orient="vert" idx="1"/>
          </p:nvPr>
        </p:nvSpPr>
        <p:spPr>
          <a:xfrm>
            <a:off x="457200" y="274638"/>
            <a:ext cx="6019800" cy="5851525"/>
          </a:xfrm>
        </p:spPr>
        <p:txBody>
          <a:bodyPr vert="eaVert"/>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4" name="日期占位符 3"/>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8" name="内容占位符 7"/>
          <p:cNvSpPr>
            <a:spLocks noGrp="1"/>
          </p:cNvSpPr>
          <p:nvPr>
            <p:ph sz="quarter" idx="1"/>
          </p:nvPr>
        </p:nvSpPr>
        <p:spPr>
          <a:xfrm>
            <a:off x="457200" y="1600200"/>
            <a:ext cx="7467600" cy="4873752"/>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7" name="日期占位符 6"/>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9" name="灯片编号占位符 8"/>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10" name="页脚占位符 9"/>
          <p:cNvSpPr>
            <a:spLocks noGrp="1"/>
          </p:cNvSpPr>
          <p:nvPr>
            <p:ph type="ftr" sz="quarter" idx="16"/>
          </p:nvPr>
        </p:nvSpPr>
        <p:spPr/>
        <p:txBody>
          <a:bodyPr rtlCol="0"/>
          <a:lstStyle/>
          <a:p>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Ref idx="1001">
        <a:schemeClr val="bg2"/>
      </p:bgRef>
    </p:bg>
    <p:spTree>
      <p:nvGrpSpPr>
        <p:cNvPr id="1" name=""/>
        <p:cNvGrpSpPr/>
        <p:nvPr/>
      </p:nvGrpSpPr>
      <p:grpSpPr>
        <a:xfrm>
          <a:off x="0" y="0"/>
          <a:ext cx="0" cy="0"/>
          <a:chOff x="0" y="0"/>
          <a:chExt cx="0" cy="0"/>
        </a:xfrm>
      </p:grpSpPr>
      <p:sp>
        <p:nvSpPr>
          <p:cNvPr id="2" name="标题 1"/>
          <p:cNvSpPr>
            <a:spLocks noGrp="1"/>
          </p:cNvSpPr>
          <p:nvPr>
            <p:ph type="title"/>
          </p:nvPr>
        </p:nvSpPr>
        <p:spPr>
          <a:xfrm>
            <a:off x="2286000" y="2895600"/>
            <a:ext cx="6172200" cy="2053590"/>
          </a:xfrm>
        </p:spPr>
        <p:txBody>
          <a:bodyPr/>
          <a:lstStyle>
            <a:lvl1pPr algn="l">
              <a:buNone/>
              <a:defRPr sz="3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zh-CN" altLang="en-US" smtClean="0"/>
              <a:t>单击此处编辑母版文本样式</a:t>
            </a:r>
            <a:endParaRPr kumimoji="0" lang="zh-CN" altLang="en-US" smtClean="0"/>
          </a:p>
        </p:txBody>
      </p:sp>
      <p:sp>
        <p:nvSpPr>
          <p:cNvPr id="4" name="日期占位符 3"/>
          <p:cNvSpPr>
            <a:spLocks noGrp="1"/>
          </p:cNvSpPr>
          <p:nvPr>
            <p:ph type="dt" sz="half" idx="10"/>
          </p:nvPr>
        </p:nvSpPr>
        <p:spPr bwMode="auto">
          <a:xfrm rot="5400000">
            <a:off x="7763256" y="1170432"/>
            <a:ext cx="2286000" cy="381000"/>
          </a:xfrm>
        </p:spPr>
        <p:txBody>
          <a:bodyPr/>
          <a:lstStyle/>
          <a:p>
            <a:fld id="{4D3FD56A-3058-4E8E-AA8F-7262A10222F8}" type="datetimeFigureOut">
              <a:rPr lang="zh-CN" altLang="en-US" smtClean="0"/>
            </a:fld>
            <a:endParaRPr lang="zh-CN" altLang="en-US"/>
          </a:p>
        </p:txBody>
      </p:sp>
      <p:sp>
        <p:nvSpPr>
          <p:cNvPr id="5" name="页脚占位符 4"/>
          <p:cNvSpPr>
            <a:spLocks noGrp="1"/>
          </p:cNvSpPr>
          <p:nvPr>
            <p:ph type="ftr" sz="quarter" idx="11"/>
          </p:nvPr>
        </p:nvSpPr>
        <p:spPr bwMode="auto">
          <a:xfrm rot="5400000">
            <a:off x="7077456" y="4178808"/>
            <a:ext cx="3657600" cy="384048"/>
          </a:xfrm>
        </p:spPr>
        <p:txBody>
          <a:bodyPr/>
          <a:lstStyle/>
          <a:p>
            <a:endParaRPr lang="zh-CN" altLang="en-US"/>
          </a:p>
        </p:txBody>
      </p:sp>
      <p:sp>
        <p:nvSpPr>
          <p:cNvPr id="9" name="矩形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矩形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矩形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矩形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直接连接符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直接连接符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直接连接符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直接连接符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矩形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椭圆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椭圆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椭圆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椭圆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椭圆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直接连接符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灯片编号占位符 5"/>
          <p:cNvSpPr>
            <a:spLocks noGrp="1"/>
          </p:cNvSpPr>
          <p:nvPr>
            <p:ph type="sldNum" sz="quarter" idx="12"/>
          </p:nvPr>
        </p:nvSpPr>
        <p:spPr bwMode="auto">
          <a:xfrm>
            <a:off x="1340616" y="4928702"/>
            <a:ext cx="609600" cy="517524"/>
          </a:xfrm>
        </p:spPr>
        <p:txBody>
          <a:bodyPr/>
          <a:lstStyle/>
          <a:p>
            <a:fld id="{53478902-1AB3-48D4-8E11-7A8E00BF78D9}" type="slidenum">
              <a:rPr lang="zh-CN" altLang="en-US" smtClean="0"/>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5" name="日期占位符 4"/>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9" name="内容占位符 8"/>
          <p:cNvSpPr>
            <a:spLocks noGrp="1"/>
          </p:cNvSpPr>
          <p:nvPr>
            <p:ph sz="quarter" idx="1"/>
          </p:nvPr>
        </p:nvSpPr>
        <p:spPr>
          <a:xfrm>
            <a:off x="457200"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1" name="内容占位符 10"/>
          <p:cNvSpPr>
            <a:spLocks noGrp="1"/>
          </p:cNvSpPr>
          <p:nvPr>
            <p:ph sz="quarter" idx="2"/>
          </p:nvPr>
        </p:nvSpPr>
        <p:spPr>
          <a:xfrm>
            <a:off x="4270248" y="1600200"/>
            <a:ext cx="3657600" cy="45720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7543800" cy="1143000"/>
          </a:xfrm>
        </p:spPr>
        <p:txBody>
          <a:bodyPr anchor="b"/>
          <a:lstStyle>
            <a:lvl1pPr>
              <a:defRPr/>
            </a:lvl1pPr>
          </a:lstStyle>
          <a:p>
            <a:r>
              <a:rPr kumimoji="0" lang="zh-CN" altLang="en-US" smtClean="0"/>
              <a:t>单击此处编辑母版标题样式</a:t>
            </a:r>
            <a:endParaRPr kumimoji="0" lang="en-US"/>
          </a:p>
        </p:txBody>
      </p:sp>
      <p:sp>
        <p:nvSpPr>
          <p:cNvPr id="7" name="日期占位符 6"/>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3478902-1AB3-48D4-8E11-7A8E00BF78D9}" type="slidenum">
              <a:rPr lang="zh-CN" altLang="en-US" smtClean="0"/>
            </a:fld>
            <a:endParaRPr lang="zh-CN" altLang="en-US"/>
          </a:p>
        </p:txBody>
      </p:sp>
      <p:sp>
        <p:nvSpPr>
          <p:cNvPr id="11" name="内容占位符 10"/>
          <p:cNvSpPr>
            <a:spLocks noGrp="1"/>
          </p:cNvSpPr>
          <p:nvPr>
            <p:ph sz="quarter" idx="2"/>
          </p:nvPr>
        </p:nvSpPr>
        <p:spPr>
          <a:xfrm>
            <a:off x="457200"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3" name="内容占位符 12"/>
          <p:cNvSpPr>
            <a:spLocks noGrp="1"/>
          </p:cNvSpPr>
          <p:nvPr>
            <p:ph sz="quarter" idx="4"/>
          </p:nvPr>
        </p:nvSpPr>
        <p:spPr>
          <a:xfrm>
            <a:off x="4371975" y="2362200"/>
            <a:ext cx="3657600" cy="3886200"/>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12" name="文本占位符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
        <p:nvSpPr>
          <p:cNvPr id="14" name="文本占位符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zh-CN" altLang="en-US" smtClean="0"/>
              <a:t>单击此处编辑母版文本样式</a:t>
            </a:r>
            <a:endParaRPr kumimoji="0" lang="zh-CN" altLang="en-US" smtClean="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mtClean="0"/>
              <a:t>单击此处编辑母版标题样式</a:t>
            </a:r>
            <a:endParaRPr kumimoji="0" lang="en-US"/>
          </a:p>
        </p:txBody>
      </p:sp>
      <p:sp>
        <p:nvSpPr>
          <p:cNvPr id="6" name="日期占位符 5"/>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7" name="灯片编号占位符 6"/>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8" name="页脚占位符 7"/>
          <p:cNvSpPr>
            <a:spLocks noGrp="1"/>
          </p:cNvSpPr>
          <p:nvPr>
            <p:ph type="ftr" sz="quarter" idx="12"/>
          </p:nvPr>
        </p:nvSpPr>
        <p:spPr/>
        <p:txBody>
          <a:bodyPr rtlCol="0"/>
          <a:lstStyle/>
          <a:p>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D3FD56A-3058-4E8E-AA8F-7262A10222F8}"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3478902-1AB3-48D4-8E11-7A8E00BF78D9}"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showMasterSp="0">
  <p:cSld name="内容与标题">
    <p:bg>
      <p:bgRef idx="1001">
        <a:schemeClr val="bg1"/>
      </p:bgRef>
    </p:bg>
    <p:spTree>
      <p:nvGrpSpPr>
        <p:cNvPr id="1" name=""/>
        <p:cNvGrpSpPr/>
        <p:nvPr/>
      </p:nvGrpSpPr>
      <p:grpSpPr>
        <a:xfrm>
          <a:off x="0" y="0"/>
          <a:ext cx="0" cy="0"/>
          <a:chOff x="0" y="0"/>
          <a:chExt cx="0" cy="0"/>
        </a:xfrm>
      </p:grpSpPr>
      <p:sp>
        <p:nvSpPr>
          <p:cNvPr id="10" name="直接连接符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标题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zh-CN" altLang="en-US" smtClean="0"/>
              <a:t>单击此处编辑母版标题样式</a:t>
            </a:r>
            <a:endParaRPr kumimoji="0" lang="en-US"/>
          </a:p>
        </p:txBody>
      </p:sp>
      <p:sp>
        <p:nvSpPr>
          <p:cNvPr id="3" name="文本占位符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zh-CN" altLang="en-US" smtClean="0"/>
              <a:t>单击此处编辑母版文本样式</a:t>
            </a:r>
            <a:endParaRPr kumimoji="0" lang="zh-CN" altLang="en-US" smtClean="0"/>
          </a:p>
        </p:txBody>
      </p:sp>
      <p:sp>
        <p:nvSpPr>
          <p:cNvPr id="8" name="直接连接符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直接连接符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直接连接符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矩形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直接连接符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椭圆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内容占位符 17"/>
          <p:cNvSpPr>
            <a:spLocks noGrp="1"/>
          </p:cNvSpPr>
          <p:nvPr>
            <p:ph sz="quarter" idx="1"/>
          </p:nvPr>
        </p:nvSpPr>
        <p:spPr>
          <a:xfrm>
            <a:off x="304800" y="274320"/>
            <a:ext cx="5638800" cy="6327648"/>
          </a:xfrm>
        </p:spPr>
        <p:txBody>
          <a:bodyPr/>
          <a:lstStyle/>
          <a:p>
            <a:pPr lvl="0" eaLnBrk="1" latinLnBrk="0" hangingPunct="1"/>
            <a:r>
              <a:rPr lang="zh-CN" altLang="en-US" smtClean="0"/>
              <a:t>单击此处编辑母版文本样式</a:t>
            </a:r>
            <a:endParaRPr lang="zh-CN" altLang="en-US" smtClean="0"/>
          </a:p>
          <a:p>
            <a:pPr lvl="1" eaLnBrk="1" latinLnBrk="0" hangingPunct="1"/>
            <a:r>
              <a:rPr lang="zh-CN" altLang="en-US" smtClean="0"/>
              <a:t>第二级</a:t>
            </a:r>
            <a:endParaRPr lang="zh-CN" altLang="en-US" smtClean="0"/>
          </a:p>
          <a:p>
            <a:pPr lvl="2" eaLnBrk="1" latinLnBrk="0" hangingPunct="1"/>
            <a:r>
              <a:rPr lang="zh-CN" altLang="en-US" smtClean="0"/>
              <a:t>第三级</a:t>
            </a:r>
            <a:endParaRPr lang="zh-CN" altLang="en-US" smtClean="0"/>
          </a:p>
          <a:p>
            <a:pPr lvl="3" eaLnBrk="1" latinLnBrk="0" hangingPunct="1"/>
            <a:r>
              <a:rPr lang="zh-CN" altLang="en-US" smtClean="0"/>
              <a:t>第四级</a:t>
            </a:r>
            <a:endParaRPr lang="zh-CN" altLang="en-US" smtClean="0"/>
          </a:p>
          <a:p>
            <a:pPr lvl="4" eaLnBrk="1" latinLnBrk="0" hangingPunct="1"/>
            <a:r>
              <a:rPr lang="zh-CN" altLang="en-US" smtClean="0"/>
              <a:t>第五级</a:t>
            </a:r>
            <a:endParaRPr kumimoji="0" lang="en-US"/>
          </a:p>
        </p:txBody>
      </p:sp>
      <p:sp>
        <p:nvSpPr>
          <p:cNvPr id="21" name="日期占位符 20"/>
          <p:cNvSpPr>
            <a:spLocks noGrp="1"/>
          </p:cNvSpPr>
          <p:nvPr>
            <p:ph type="dt" sz="half" idx="14"/>
          </p:nvPr>
        </p:nvSpPr>
        <p:spPr/>
        <p:txBody>
          <a:bodyPr rtlCol="0"/>
          <a:lstStyle/>
          <a:p>
            <a:fld id="{4D3FD56A-3058-4E8E-AA8F-7262A10222F8}" type="datetimeFigureOut">
              <a:rPr lang="zh-CN" altLang="en-US" smtClean="0"/>
            </a:fld>
            <a:endParaRPr lang="zh-CN" altLang="en-US"/>
          </a:p>
        </p:txBody>
      </p:sp>
      <p:sp>
        <p:nvSpPr>
          <p:cNvPr id="22" name="灯片编号占位符 21"/>
          <p:cNvSpPr>
            <a:spLocks noGrp="1"/>
          </p:cNvSpPr>
          <p:nvPr>
            <p:ph type="sldNum" sz="quarter" idx="15"/>
          </p:nvPr>
        </p:nvSpPr>
        <p:spPr/>
        <p:txBody>
          <a:bodyPr rtlCol="0"/>
          <a:lstStyle/>
          <a:p>
            <a:fld id="{53478902-1AB3-48D4-8E11-7A8E00BF78D9}" type="slidenum">
              <a:rPr lang="zh-CN" altLang="en-US" smtClean="0"/>
            </a:fld>
            <a:endParaRPr lang="zh-CN" altLang="en-US"/>
          </a:p>
        </p:txBody>
      </p:sp>
      <p:sp>
        <p:nvSpPr>
          <p:cNvPr id="23" name="页脚占位符 22"/>
          <p:cNvSpPr>
            <a:spLocks noGrp="1"/>
          </p:cNvSpPr>
          <p:nvPr>
            <p:ph type="ftr" sz="quarter" idx="16"/>
          </p:nvPr>
        </p:nvSpPr>
        <p:spPr/>
        <p:txBody>
          <a:bodyPr rtlCol="0"/>
          <a:lstStyle/>
          <a:p>
            <a:endParaRPr lang="zh-CN" alt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9" name="直接连接符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椭圆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标题 1"/>
          <p:cNvSpPr>
            <a:spLocks noGrp="1"/>
          </p:cNvSpPr>
          <p:nvPr>
            <p:ph type="title"/>
          </p:nvPr>
        </p:nvSpPr>
        <p:spPr>
          <a:xfrm rot="5400000">
            <a:off x="3350133" y="3200400"/>
            <a:ext cx="6309360" cy="457200"/>
          </a:xfrm>
        </p:spPr>
        <p:txBody>
          <a:bodyPr anchor="b"/>
          <a:lstStyle>
            <a:lvl1pPr algn="l">
              <a:buNone/>
              <a:defRPr sz="2000" b="1"/>
            </a:lvl1pPr>
          </a:lstStyle>
          <a:p>
            <a:r>
              <a:rPr kumimoji="0" lang="zh-CN" altLang="en-US" smtClean="0"/>
              <a:t>单击此处编辑母版标题样式</a:t>
            </a:r>
            <a:endParaRPr kumimoji="0" lang="en-US"/>
          </a:p>
        </p:txBody>
      </p:sp>
      <p:sp>
        <p:nvSpPr>
          <p:cNvPr id="3" name="图片占位符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zh-CN" altLang="en-US" smtClean="0"/>
              <a:t>单击图标添加图片</a:t>
            </a:r>
            <a:endParaRPr kumimoji="0" lang="en-US" dirty="0"/>
          </a:p>
        </p:txBody>
      </p:sp>
      <p:sp>
        <p:nvSpPr>
          <p:cNvPr id="4" name="文本占位符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zh-CN" altLang="en-US" smtClean="0"/>
              <a:t>单击此处编辑母版文本样式</a:t>
            </a:r>
            <a:endParaRPr kumimoji="0" lang="zh-CN" altLang="en-US" smtClean="0"/>
          </a:p>
        </p:txBody>
      </p:sp>
      <p:sp>
        <p:nvSpPr>
          <p:cNvPr id="10" name="直接连接符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矩形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直接连接符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直接连接符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直接连接符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日期占位符 16"/>
          <p:cNvSpPr>
            <a:spLocks noGrp="1"/>
          </p:cNvSpPr>
          <p:nvPr>
            <p:ph type="dt" sz="half" idx="10"/>
          </p:nvPr>
        </p:nvSpPr>
        <p:spPr/>
        <p:txBody>
          <a:bodyPr rtlCol="0"/>
          <a:lstStyle/>
          <a:p>
            <a:fld id="{4D3FD56A-3058-4E8E-AA8F-7262A10222F8}" type="datetimeFigureOut">
              <a:rPr lang="zh-CN" altLang="en-US" smtClean="0"/>
            </a:fld>
            <a:endParaRPr lang="zh-CN" altLang="en-US"/>
          </a:p>
        </p:txBody>
      </p:sp>
      <p:sp>
        <p:nvSpPr>
          <p:cNvPr id="18" name="灯片编号占位符 17"/>
          <p:cNvSpPr>
            <a:spLocks noGrp="1"/>
          </p:cNvSpPr>
          <p:nvPr>
            <p:ph type="sldNum" sz="quarter" idx="11"/>
          </p:nvPr>
        </p:nvSpPr>
        <p:spPr/>
        <p:txBody>
          <a:bodyPr rtlCol="0"/>
          <a:lstStyle/>
          <a:p>
            <a:fld id="{53478902-1AB3-48D4-8E11-7A8E00BF78D9}" type="slidenum">
              <a:rPr lang="zh-CN" altLang="en-US" smtClean="0"/>
            </a:fld>
            <a:endParaRPr lang="zh-CN" altLang="en-US"/>
          </a:p>
        </p:txBody>
      </p:sp>
      <p:sp>
        <p:nvSpPr>
          <p:cNvPr id="21" name="页脚占位符 20"/>
          <p:cNvSpPr>
            <a:spLocks noGrp="1"/>
          </p:cNvSpPr>
          <p:nvPr>
            <p:ph type="ftr" sz="quarter" idx="12"/>
          </p:nvPr>
        </p:nvSpPr>
        <p:spPr/>
        <p:txBody>
          <a:bodyPr rtlCol="0"/>
          <a:lstStyle/>
          <a:p>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直接连接符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标题占位符 21"/>
          <p:cNvSpPr>
            <a:spLocks noGrp="1"/>
          </p:cNvSpPr>
          <p:nvPr>
            <p:ph type="title"/>
          </p:nvPr>
        </p:nvSpPr>
        <p:spPr>
          <a:xfrm>
            <a:off x="457200" y="274638"/>
            <a:ext cx="7467600" cy="1143000"/>
          </a:xfrm>
          <a:prstGeom prst="rect">
            <a:avLst/>
          </a:prstGeom>
        </p:spPr>
        <p:txBody>
          <a:bodyPr vert="horz" anchor="b">
            <a:normAutofit/>
          </a:bodyPr>
          <a:lstStyle/>
          <a:p>
            <a:r>
              <a:rPr kumimoji="0" lang="zh-CN" altLang="en-US" smtClean="0"/>
              <a:t>单击此处编辑母版标题样式</a:t>
            </a:r>
            <a:endParaRPr kumimoji="0" lang="en-US"/>
          </a:p>
        </p:txBody>
      </p:sp>
      <p:sp>
        <p:nvSpPr>
          <p:cNvPr id="13" name="文本占位符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zh-CN" altLang="en-US" smtClean="0"/>
              <a:t>单击此处编辑母版文本样式</a:t>
            </a:r>
            <a:endParaRPr kumimoji="0" lang="zh-CN" altLang="en-US" smtClean="0"/>
          </a:p>
          <a:p>
            <a:pPr lvl="1" eaLnBrk="1" latinLnBrk="0" hangingPunct="1"/>
            <a:r>
              <a:rPr kumimoji="0" lang="zh-CN" altLang="en-US" smtClean="0"/>
              <a:t>第二级</a:t>
            </a:r>
            <a:endParaRPr kumimoji="0" lang="zh-CN" altLang="en-US" smtClean="0"/>
          </a:p>
          <a:p>
            <a:pPr lvl="2" eaLnBrk="1" latinLnBrk="0" hangingPunct="1"/>
            <a:r>
              <a:rPr kumimoji="0" lang="zh-CN" altLang="en-US" smtClean="0"/>
              <a:t>第三级</a:t>
            </a:r>
            <a:endParaRPr kumimoji="0" lang="zh-CN" altLang="en-US" smtClean="0"/>
          </a:p>
          <a:p>
            <a:pPr lvl="3" eaLnBrk="1" latinLnBrk="0" hangingPunct="1"/>
            <a:r>
              <a:rPr kumimoji="0" lang="zh-CN" altLang="en-US" smtClean="0"/>
              <a:t>第四级</a:t>
            </a:r>
            <a:endParaRPr kumimoji="0" lang="zh-CN" altLang="en-US" smtClean="0"/>
          </a:p>
          <a:p>
            <a:pPr lvl="4" eaLnBrk="1" latinLnBrk="0" hangingPunct="1"/>
            <a:r>
              <a:rPr kumimoji="0" lang="zh-CN" altLang="en-US" smtClean="0"/>
              <a:t>第五级</a:t>
            </a:r>
            <a:endParaRPr kumimoji="0" lang="en-US"/>
          </a:p>
        </p:txBody>
      </p:sp>
      <p:sp>
        <p:nvSpPr>
          <p:cNvPr id="14" name="日期占位符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4D3FD56A-3058-4E8E-AA8F-7262A10222F8}" type="datetimeFigureOut">
              <a:rPr lang="zh-CN" altLang="en-US" smtClean="0"/>
            </a:fld>
            <a:endParaRPr lang="zh-CN" altLang="en-US"/>
          </a:p>
        </p:txBody>
      </p:sp>
      <p:sp>
        <p:nvSpPr>
          <p:cNvPr id="3" name="页脚占位符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zh-CN" altLang="en-US"/>
          </a:p>
        </p:txBody>
      </p:sp>
      <p:sp>
        <p:nvSpPr>
          <p:cNvPr id="7" name="直接连接符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直接连接符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矩形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直接连接符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椭圆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灯片编号占位符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53478902-1AB3-48D4-8E11-7A8E00BF78D9}"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hyperlink" Target="&#25104;&#26412;&#12289;&#19977;&#26639;&#12289;&#22810;&#26639;&#12289;&#25968;&#37327;&#37329;&#39069;&#24335;.xls" TargetMode="External"/><Relationship Id="rId1" Type="http://schemas.openxmlformats.org/officeDocument/2006/relationships/image" Target="../media/image6.GIF"/></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7.png"/></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8.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995936" y="2132856"/>
            <a:ext cx="1584176" cy="523220"/>
          </a:xfrm>
          <a:prstGeom prst="rect">
            <a:avLst/>
          </a:prstGeom>
          <a:noFill/>
        </p:spPr>
        <p:txBody>
          <a:bodyPr wrap="square" rtlCol="0">
            <a:spAutoFit/>
          </a:bodyPr>
          <a:lstStyle/>
          <a:p>
            <a:r>
              <a:rPr lang="zh-CN" altLang="en-US" sz="2800" b="1" dirty="0">
                <a:effectLst>
                  <a:outerShdw blurRad="38100" dist="38100" dir="2700000" algn="tl">
                    <a:srgbClr val="000000">
                      <a:alpha val="43137"/>
                    </a:srgbClr>
                  </a:outerShdw>
                </a:effectLst>
              </a:rPr>
              <a:t>项目</a:t>
            </a:r>
            <a:r>
              <a:rPr lang="zh-CN" altLang="en-US" sz="2800" b="1" dirty="0" smtClean="0">
                <a:effectLst>
                  <a:outerShdw blurRad="38100" dist="38100" dir="2700000" algn="tl">
                    <a:srgbClr val="000000">
                      <a:alpha val="43137"/>
                    </a:srgbClr>
                  </a:outerShdw>
                </a:effectLst>
              </a:rPr>
              <a:t>一</a:t>
            </a:r>
            <a:endParaRPr lang="zh-CN" altLang="en-US" sz="2800" b="1" dirty="0">
              <a:effectLst>
                <a:outerShdw blurRad="38100" dist="38100" dir="2700000" algn="tl">
                  <a:srgbClr val="000000">
                    <a:alpha val="43137"/>
                  </a:srgbClr>
                </a:outerShdw>
              </a:effectLst>
            </a:endParaRPr>
          </a:p>
        </p:txBody>
      </p:sp>
      <p:sp>
        <p:nvSpPr>
          <p:cNvPr id="7" name="TextBox 6"/>
          <p:cNvSpPr txBox="1"/>
          <p:nvPr/>
        </p:nvSpPr>
        <p:spPr>
          <a:xfrm>
            <a:off x="2493647" y="3068960"/>
            <a:ext cx="5256584" cy="1014730"/>
          </a:xfrm>
          <a:prstGeom prst="rect">
            <a:avLst/>
          </a:prstGeom>
          <a:noFill/>
          <a:ln>
            <a:solidFill>
              <a:srgbClr val="0070C0"/>
            </a:solidFill>
          </a:ln>
        </p:spPr>
        <p:txBody>
          <a:bodyPr wrap="square" rtlCol="0">
            <a:spAutoFit/>
          </a:bodyPr>
          <a:lstStyle/>
          <a:p>
            <a:pPr lvl="1">
              <a:lnSpc>
                <a:spcPct val="150000"/>
              </a:lnSpc>
            </a:pPr>
            <a:r>
              <a:rPr lang="zh-CN" altLang="en-US" sz="4000" b="1" dirty="0" smtClean="0">
                <a:effectLst>
                  <a:outerShdw blurRad="38100" dist="38100" dir="2700000" algn="tl">
                    <a:srgbClr val="000000">
                      <a:alpha val="43137"/>
                    </a:srgbClr>
                  </a:outerShdw>
                </a:effectLst>
              </a:rPr>
              <a:t>熟悉</a:t>
            </a:r>
            <a:r>
              <a:rPr lang="zh-CN" altLang="en-US" sz="4000" b="1" dirty="0" smtClean="0">
                <a:effectLst>
                  <a:outerShdw blurRad="38100" dist="38100" dir="2700000" algn="tl">
                    <a:srgbClr val="000000">
                      <a:alpha val="43137"/>
                    </a:srgbClr>
                  </a:outerShdw>
                </a:effectLst>
              </a:rPr>
              <a:t>成本知识</a:t>
            </a:r>
            <a:endParaRPr lang="zh-CN" altLang="en-US" sz="40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一、成本及成本信息的作用</a:t>
            </a:r>
            <a:endParaRPr lang="zh-CN" altLang="en-US" b="1" dirty="0"/>
          </a:p>
        </p:txBody>
      </p:sp>
      <p:sp>
        <p:nvSpPr>
          <p:cNvPr id="3" name="文本占位符 2"/>
          <p:cNvSpPr txBox="1"/>
          <p:nvPr/>
        </p:nvSpPr>
        <p:spPr>
          <a:xfrm>
            <a:off x="395536" y="1340768"/>
            <a:ext cx="5184576"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t>4</a:t>
            </a:r>
            <a:r>
              <a:rPr lang="en-US" altLang="zh-CN" dirty="0" smtClean="0"/>
              <a:t>.</a:t>
            </a:r>
            <a:r>
              <a:rPr lang="zh-CN" altLang="en-US" dirty="0" smtClean="0"/>
              <a:t>成本会计</a:t>
            </a:r>
            <a:endParaRPr lang="zh-CN" altLang="en-US" dirty="0"/>
          </a:p>
        </p:txBody>
      </p:sp>
      <p:sp>
        <p:nvSpPr>
          <p:cNvPr id="9" name="内容占位符 4"/>
          <p:cNvSpPr txBox="1"/>
          <p:nvPr/>
        </p:nvSpPr>
        <p:spPr>
          <a:xfrm>
            <a:off x="457200" y="2362200"/>
            <a:ext cx="4978896" cy="3886200"/>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panose="05000000000000000000"/>
              <a:buNone/>
            </a:pPr>
            <a:endParaRPr lang="en-US" altLang="zh-CN" sz="2000" dirty="0" smtClean="0"/>
          </a:p>
          <a:p>
            <a:pPr marL="0" indent="0">
              <a:buFont typeface="Wingdings" panose="05000000000000000000"/>
              <a:buNone/>
            </a:pPr>
            <a:endParaRPr lang="zh-CN" altLang="en-US" sz="2000" dirty="0"/>
          </a:p>
        </p:txBody>
      </p:sp>
      <p:sp>
        <p:nvSpPr>
          <p:cNvPr id="10" name="矩形 9"/>
          <p:cNvSpPr/>
          <p:nvPr/>
        </p:nvSpPr>
        <p:spPr>
          <a:xfrm>
            <a:off x="457200" y="2564904"/>
            <a:ext cx="4572000" cy="1938992"/>
          </a:xfrm>
          <a:prstGeom prst="rect">
            <a:avLst/>
          </a:prstGeom>
        </p:spPr>
        <p:txBody>
          <a:bodyPr>
            <a:spAutoFit/>
          </a:bodyPr>
          <a:lstStyle/>
          <a:p>
            <a:pPr>
              <a:lnSpc>
                <a:spcPct val="150000"/>
              </a:lnSpc>
              <a:spcBef>
                <a:spcPct val="50000"/>
              </a:spcBef>
            </a:pPr>
            <a:r>
              <a:rPr lang="zh-CN" altLang="en-US" sz="2000" dirty="0" smtClean="0">
                <a:latin typeface="+mn-ea"/>
              </a:rPr>
              <a:t>    成本会计</a:t>
            </a:r>
            <a:r>
              <a:rPr lang="zh-CN" altLang="en-US" sz="2000" dirty="0">
                <a:latin typeface="+mn-ea"/>
              </a:rPr>
              <a:t>是以提高经济效益为目的，运用会计方法对企业生产经营管理过程中的成本费用进行核算和监督的一种管理活动。</a:t>
            </a:r>
            <a:endParaRPr lang="zh-CN" altLang="en-US" sz="2000" dirty="0">
              <a:latin typeface="+mn-ea"/>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3"/>
          <p:cNvSpPr txBox="1"/>
          <p:nvPr/>
        </p:nvSpPr>
        <p:spPr>
          <a:xfrm>
            <a:off x="457200" y="1569720"/>
            <a:ext cx="4906888"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5.</a:t>
            </a:r>
            <a:r>
              <a:rPr lang="zh-CN" altLang="en-US" dirty="0" smtClean="0"/>
              <a:t>制造业成本会计的具体内容</a:t>
            </a:r>
            <a:endParaRPr lang="zh-CN" altLang="en-US" dirty="0"/>
          </a:p>
        </p:txBody>
      </p:sp>
      <p:sp>
        <p:nvSpPr>
          <p:cNvPr id="3" name="内容占位符 4"/>
          <p:cNvSpPr txBox="1"/>
          <p:nvPr/>
        </p:nvSpPr>
        <p:spPr>
          <a:xfrm>
            <a:off x="457200" y="2362200"/>
            <a:ext cx="6131024" cy="3886200"/>
          </a:xfrm>
          <a:prstGeom prst="rect">
            <a:avLst/>
          </a:prstGeom>
          <a:ln w="6350">
            <a:solidFill>
              <a:srgbClr val="92D050"/>
            </a:solidFill>
          </a:ln>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Font typeface="Wingdings" panose="05000000000000000000"/>
              <a:buNone/>
            </a:pPr>
            <a:endParaRPr lang="en-US" altLang="zh-CN" sz="2000" dirty="0" smtClean="0"/>
          </a:p>
          <a:p>
            <a:pPr marL="0" indent="0">
              <a:buFont typeface="Wingdings" panose="05000000000000000000"/>
              <a:buNone/>
            </a:pPr>
            <a:endParaRPr lang="zh-CN" altLang="en-US" sz="2000" dirty="0"/>
          </a:p>
        </p:txBody>
      </p:sp>
      <p:sp>
        <p:nvSpPr>
          <p:cNvPr id="4" name="Rectangle 4"/>
          <p:cNvSpPr>
            <a:spLocks noChangeArrowheads="1"/>
          </p:cNvSpPr>
          <p:nvPr/>
        </p:nvSpPr>
        <p:spPr bwMode="auto">
          <a:xfrm>
            <a:off x="611560" y="2566362"/>
            <a:ext cx="5733020"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kumimoji="1" lang="en-US" altLang="zh-CN" sz="2000" b="1" dirty="0">
                <a:solidFill>
                  <a:srgbClr val="003366"/>
                </a:solidFill>
                <a:latin typeface="楷体_GB2312" pitchFamily="49" charset="-122"/>
                <a:ea typeface="楷体_GB2312" pitchFamily="49" charset="-122"/>
              </a:rPr>
              <a:t>    </a:t>
            </a:r>
            <a:r>
              <a:rPr kumimoji="1" lang="zh-CN" altLang="en-US" sz="2000" b="1" dirty="0">
                <a:solidFill>
                  <a:srgbClr val="003366"/>
                </a:solidFill>
                <a:latin typeface="楷体_GB2312" pitchFamily="49" charset="-122"/>
                <a:ea typeface="楷体_GB2312" pitchFamily="49" charset="-122"/>
              </a:rPr>
              <a:t>成本会计的内容是成本会计对象的具体化。在不同企业中包含的内容有所不同。就制造业而言，</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成本会计的具体内容主要是：</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    （</a:t>
            </a:r>
            <a:r>
              <a:rPr kumimoji="1" lang="en-US" altLang="zh-CN" sz="2000" b="1" dirty="0">
                <a:solidFill>
                  <a:srgbClr val="003366"/>
                </a:solidFill>
                <a:latin typeface="楷体_GB2312" pitchFamily="49" charset="-122"/>
                <a:ea typeface="楷体_GB2312" pitchFamily="49" charset="-122"/>
              </a:rPr>
              <a:t>1</a:t>
            </a:r>
            <a:r>
              <a:rPr kumimoji="1" lang="zh-CN" altLang="en-US" sz="2000" b="1" dirty="0">
                <a:solidFill>
                  <a:srgbClr val="003366"/>
                </a:solidFill>
                <a:latin typeface="楷体_GB2312" pitchFamily="49" charset="-122"/>
                <a:ea typeface="楷体_GB2312" pitchFamily="49" charset="-122"/>
              </a:rPr>
              <a:t>）供应过程中材料成本的归集、分配、计算与核算；</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    （</a:t>
            </a:r>
            <a:r>
              <a:rPr kumimoji="1" lang="en-US" altLang="zh-CN" sz="2000" b="1" dirty="0">
                <a:solidFill>
                  <a:srgbClr val="003366"/>
                </a:solidFill>
                <a:latin typeface="楷体_GB2312" pitchFamily="49" charset="-122"/>
                <a:ea typeface="楷体_GB2312" pitchFamily="49" charset="-122"/>
              </a:rPr>
              <a:t>2</a:t>
            </a:r>
            <a:r>
              <a:rPr kumimoji="1" lang="zh-CN" altLang="en-US" sz="2000" b="1" dirty="0">
                <a:solidFill>
                  <a:srgbClr val="003366"/>
                </a:solidFill>
                <a:latin typeface="楷体_GB2312" pitchFamily="49" charset="-122"/>
                <a:ea typeface="楷体_GB2312" pitchFamily="49" charset="-122"/>
              </a:rPr>
              <a:t>）生产过程中生产费用的归集与分配，产品成本的计算与核算；</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    （</a:t>
            </a:r>
            <a:r>
              <a:rPr kumimoji="1" lang="en-US" altLang="zh-CN" sz="2000" b="1" dirty="0">
                <a:solidFill>
                  <a:srgbClr val="003366"/>
                </a:solidFill>
                <a:latin typeface="楷体_GB2312" pitchFamily="49" charset="-122"/>
                <a:ea typeface="楷体_GB2312" pitchFamily="49" charset="-122"/>
              </a:rPr>
              <a:t>3</a:t>
            </a:r>
            <a:r>
              <a:rPr kumimoji="1" lang="zh-CN" altLang="en-US" sz="2000" b="1" dirty="0">
                <a:solidFill>
                  <a:srgbClr val="003366"/>
                </a:solidFill>
                <a:latin typeface="楷体_GB2312" pitchFamily="49" charset="-122"/>
                <a:ea typeface="楷体_GB2312" pitchFamily="49" charset="-122"/>
              </a:rPr>
              <a:t>）销售过程中产品销售成本的计算与核算；</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    （</a:t>
            </a:r>
            <a:r>
              <a:rPr kumimoji="1" lang="en-US" altLang="zh-CN" sz="2000" b="1" dirty="0">
                <a:solidFill>
                  <a:srgbClr val="003366"/>
                </a:solidFill>
                <a:latin typeface="楷体_GB2312" pitchFamily="49" charset="-122"/>
                <a:ea typeface="楷体_GB2312" pitchFamily="49" charset="-122"/>
              </a:rPr>
              <a:t>4</a:t>
            </a:r>
            <a:r>
              <a:rPr kumimoji="1" lang="zh-CN" altLang="en-US" sz="2000" b="1" dirty="0">
                <a:solidFill>
                  <a:srgbClr val="003366"/>
                </a:solidFill>
                <a:latin typeface="楷体_GB2312" pitchFamily="49" charset="-122"/>
                <a:ea typeface="楷体_GB2312" pitchFamily="49" charset="-122"/>
              </a:rPr>
              <a:t>）企业在生产经营过程中发生的期间费用；</a:t>
            </a:r>
            <a:endParaRPr kumimoji="1" lang="zh-CN" altLang="en-US" sz="2000" b="1" dirty="0">
              <a:solidFill>
                <a:srgbClr val="003366"/>
              </a:solidFill>
              <a:latin typeface="楷体_GB2312" pitchFamily="49" charset="-122"/>
              <a:ea typeface="楷体_GB2312" pitchFamily="49" charset="-122"/>
            </a:endParaRPr>
          </a:p>
          <a:p>
            <a:pPr eaLnBrk="1" hangingPunct="1"/>
            <a:r>
              <a:rPr kumimoji="1" lang="zh-CN" altLang="en-US" sz="2000" b="1" dirty="0">
                <a:solidFill>
                  <a:srgbClr val="003366"/>
                </a:solidFill>
                <a:latin typeface="楷体_GB2312" pitchFamily="49" charset="-122"/>
                <a:ea typeface="楷体_GB2312" pitchFamily="49" charset="-122"/>
              </a:rPr>
              <a:t>    （</a:t>
            </a:r>
            <a:r>
              <a:rPr kumimoji="1" lang="en-US" altLang="zh-CN" sz="2000" b="1" dirty="0">
                <a:solidFill>
                  <a:srgbClr val="003366"/>
                </a:solidFill>
                <a:latin typeface="楷体_GB2312" pitchFamily="49" charset="-122"/>
                <a:ea typeface="楷体_GB2312" pitchFamily="49" charset="-122"/>
              </a:rPr>
              <a:t>5</a:t>
            </a:r>
            <a:r>
              <a:rPr kumimoji="1" lang="zh-CN" altLang="en-US" sz="2000" b="1" dirty="0">
                <a:solidFill>
                  <a:srgbClr val="003366"/>
                </a:solidFill>
                <a:latin typeface="楷体_GB2312" pitchFamily="49" charset="-122"/>
                <a:ea typeface="楷体_GB2312" pitchFamily="49" charset="-122"/>
              </a:rPr>
              <a:t>）成本报表的编制与分析。</a:t>
            </a:r>
            <a:endParaRPr kumimoji="1" lang="zh-CN" altLang="en-US" sz="2000" b="1" dirty="0">
              <a:solidFill>
                <a:srgbClr val="003366"/>
              </a:solidFill>
              <a:latin typeface="楷体_GB2312" pitchFamily="49" charset="-122"/>
              <a:ea typeface="楷体_GB2312" pitchFamily="49" charset="-122"/>
            </a:endParaRPr>
          </a:p>
        </p:txBody>
      </p:sp>
      <p:sp>
        <p:nvSpPr>
          <p:cNvPr id="5"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一、成本及成本信息的作用</a:t>
            </a:r>
            <a:endParaRPr lang="zh-CN" altLang="en-US" b="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、成本会计组织形式</a:t>
            </a:r>
            <a:endParaRPr lang="zh-CN" altLang="en-US" b="1" dirty="0"/>
          </a:p>
        </p:txBody>
      </p:sp>
      <p:sp>
        <p:nvSpPr>
          <p:cNvPr id="3" name="文本占位符 2"/>
          <p:cNvSpPr txBox="1"/>
          <p:nvPr/>
        </p:nvSpPr>
        <p:spPr>
          <a:xfrm>
            <a:off x="395536" y="1340768"/>
            <a:ext cx="4032448"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1.</a:t>
            </a:r>
            <a:r>
              <a:rPr lang="zh-CN" altLang="en-US" dirty="0" smtClean="0"/>
              <a:t>设置成本会计机构</a:t>
            </a:r>
            <a:endParaRPr lang="zh-CN" altLang="en-US" dirty="0"/>
          </a:p>
        </p:txBody>
      </p:sp>
      <p:sp>
        <p:nvSpPr>
          <p:cNvPr id="4" name="文本框 3"/>
          <p:cNvSpPr txBox="1"/>
          <p:nvPr/>
        </p:nvSpPr>
        <p:spPr>
          <a:xfrm>
            <a:off x="899592" y="2257998"/>
            <a:ext cx="3672408" cy="728854"/>
          </a:xfrm>
          <a:prstGeom prst="rect">
            <a:avLst/>
          </a:prstGeom>
          <a:noFill/>
        </p:spPr>
        <p:txBody>
          <a:bodyPr wrap="square" rtlCol="0">
            <a:spAutoFit/>
          </a:bodyPr>
          <a:lstStyle/>
          <a:p>
            <a:r>
              <a:rPr lang="zh-CN" altLang="en-US" dirty="0" smtClean="0"/>
              <a:t>集中工作方式：</a:t>
            </a:r>
            <a:endParaRPr lang="en-US" altLang="zh-CN" dirty="0" smtClean="0"/>
          </a:p>
          <a:p>
            <a:pPr>
              <a:lnSpc>
                <a:spcPct val="150000"/>
              </a:lnSpc>
            </a:pPr>
            <a:r>
              <a:rPr lang="zh-CN" altLang="en-US" dirty="0"/>
              <a:t>分散工作</a:t>
            </a:r>
            <a:r>
              <a:rPr lang="zh-CN" altLang="en-US" dirty="0" smtClean="0"/>
              <a:t>方式：</a:t>
            </a:r>
            <a:endParaRPr lang="zh-CN" altLang="en-US" dirty="0"/>
          </a:p>
        </p:txBody>
      </p:sp>
      <p:sp>
        <p:nvSpPr>
          <p:cNvPr id="5" name="文本占位符 2"/>
          <p:cNvSpPr txBox="1"/>
          <p:nvPr/>
        </p:nvSpPr>
        <p:spPr>
          <a:xfrm>
            <a:off x="395536" y="3214882"/>
            <a:ext cx="4032448"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t>2</a:t>
            </a:r>
            <a:r>
              <a:rPr lang="en-US" altLang="zh-CN" dirty="0" smtClean="0"/>
              <a:t>.</a:t>
            </a:r>
            <a:r>
              <a:rPr lang="zh-CN" altLang="en-US" dirty="0" smtClean="0"/>
              <a:t>配备必需的成本会计人员</a:t>
            </a:r>
            <a:endParaRPr lang="zh-CN" altLang="en-US" dirty="0"/>
          </a:p>
        </p:txBody>
      </p:sp>
      <p:sp>
        <p:nvSpPr>
          <p:cNvPr id="6" name="文本占位符 2"/>
          <p:cNvSpPr txBox="1"/>
          <p:nvPr/>
        </p:nvSpPr>
        <p:spPr>
          <a:xfrm>
            <a:off x="395536" y="4759812"/>
            <a:ext cx="4032448"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t>3</a:t>
            </a:r>
            <a:r>
              <a:rPr lang="en-US" altLang="zh-CN" dirty="0" smtClean="0"/>
              <a:t>.</a:t>
            </a:r>
            <a:r>
              <a:rPr lang="zh-CN" altLang="en-US" dirty="0"/>
              <a:t>制定</a:t>
            </a:r>
            <a:r>
              <a:rPr lang="zh-CN" altLang="en-US" dirty="0" smtClean="0"/>
              <a:t>成本会计制度</a:t>
            </a:r>
            <a:endParaRPr lang="zh-CN" alt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三、成本会计的发展趋势</a:t>
            </a:r>
            <a:endParaRPr lang="zh-CN" altLang="en-US" b="1" dirty="0"/>
          </a:p>
        </p:txBody>
      </p:sp>
      <p:sp>
        <p:nvSpPr>
          <p:cNvPr id="3" name="文本占位符 2"/>
          <p:cNvSpPr txBox="1"/>
          <p:nvPr/>
        </p:nvSpPr>
        <p:spPr>
          <a:xfrm>
            <a:off x="395535" y="1340768"/>
            <a:ext cx="4464495" cy="658368"/>
          </a:xfrm>
          <a:prstGeom prst="roundRect">
            <a:avLst>
              <a:gd name="adj" fmla="val 16667"/>
            </a:avLst>
          </a:prstGeom>
          <a:no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1.</a:t>
            </a:r>
            <a:r>
              <a:rPr lang="zh-CN" altLang="en-US" dirty="0" smtClean="0"/>
              <a:t>适时制生产制度</a:t>
            </a:r>
            <a:endParaRPr lang="zh-CN" altLang="en-US" dirty="0"/>
          </a:p>
        </p:txBody>
      </p:sp>
      <p:sp>
        <p:nvSpPr>
          <p:cNvPr id="4" name="文本占位符 2"/>
          <p:cNvSpPr txBox="1"/>
          <p:nvPr/>
        </p:nvSpPr>
        <p:spPr>
          <a:xfrm>
            <a:off x="467544" y="2283894"/>
            <a:ext cx="4416571" cy="658368"/>
          </a:xfrm>
          <a:prstGeom prst="roundRect">
            <a:avLst>
              <a:gd name="adj" fmla="val 16667"/>
            </a:avLst>
          </a:prstGeom>
          <a:no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t>2</a:t>
            </a:r>
            <a:r>
              <a:rPr lang="en-US" altLang="zh-CN" dirty="0" smtClean="0"/>
              <a:t>.</a:t>
            </a:r>
            <a:r>
              <a:rPr lang="zh-CN" altLang="en-US" dirty="0" smtClean="0"/>
              <a:t>高科技生产企业的成本会计</a:t>
            </a:r>
            <a:endParaRPr lang="zh-CN" altLang="en-US" dirty="0"/>
          </a:p>
        </p:txBody>
      </p:sp>
      <p:sp>
        <p:nvSpPr>
          <p:cNvPr id="5" name="文本占位符 2"/>
          <p:cNvSpPr txBox="1"/>
          <p:nvPr/>
        </p:nvSpPr>
        <p:spPr>
          <a:xfrm>
            <a:off x="480446" y="3227020"/>
            <a:ext cx="4416570" cy="658368"/>
          </a:xfrm>
          <a:prstGeom prst="roundRect">
            <a:avLst>
              <a:gd name="adj" fmla="val 16667"/>
            </a:avLst>
          </a:prstGeom>
          <a:no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a:t>3</a:t>
            </a:r>
            <a:r>
              <a:rPr lang="en-US" altLang="zh-CN" dirty="0" smtClean="0"/>
              <a:t>.</a:t>
            </a:r>
            <a:r>
              <a:rPr lang="zh-CN" altLang="en-US" dirty="0" smtClean="0"/>
              <a:t>作业基础成本法</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83768" y="2636912"/>
            <a:ext cx="5606745" cy="2308324"/>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任务二  产品成本核算程序</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4"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项目一</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483768" y="1412776"/>
            <a:ext cx="1245185" cy="3816424"/>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3063887" y="1366477"/>
            <a:ext cx="4746323"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产品成本核算原则</a:t>
              </a:r>
              <a:endParaRPr lang="zh-CN" altLang="en-US" sz="24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8" name="组合 7"/>
          <p:cNvGrpSpPr/>
          <p:nvPr/>
        </p:nvGrpSpPr>
        <p:grpSpPr>
          <a:xfrm>
            <a:off x="3416150" y="2493825"/>
            <a:ext cx="4415179"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产品成本核算要求</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2974727" y="4770348"/>
            <a:ext cx="4831815"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产品成本核算账务处理程序</a:t>
              </a:r>
              <a:endParaRPr lang="zh-CN" altLang="en-US" sz="24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1.2</a:t>
            </a:r>
            <a:endParaRPr lang="zh-CN" altLang="en-US" sz="2800" b="1" dirty="0"/>
          </a:p>
        </p:txBody>
      </p:sp>
      <p:sp>
        <p:nvSpPr>
          <p:cNvPr id="17" name="圆角矩形 16"/>
          <p:cNvSpPr/>
          <p:nvPr/>
        </p:nvSpPr>
        <p:spPr>
          <a:xfrm>
            <a:off x="3577053" y="3645283"/>
            <a:ext cx="4254276" cy="561038"/>
          </a:xfrm>
          <a:prstGeom prst="roundRect">
            <a:avLst/>
          </a:prstGeom>
          <a:solidFill>
            <a:schemeClr val="bg2">
              <a:lumMod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产品成本核算基本程序</a:t>
            </a:r>
            <a:endParaRPr lang="zh-CN" altLang="en-US" sz="2400" b="1" dirty="0">
              <a:solidFill>
                <a:schemeClr val="accent2">
                  <a:lumMod val="50000"/>
                </a:schemeClr>
              </a:solidFill>
              <a:latin typeface="+mn-ea"/>
            </a:endParaRPr>
          </a:p>
        </p:txBody>
      </p:sp>
      <p:sp>
        <p:nvSpPr>
          <p:cNvPr id="18" name="椭圆 17"/>
          <p:cNvSpPr/>
          <p:nvPr/>
        </p:nvSpPr>
        <p:spPr>
          <a:xfrm>
            <a:off x="3433367" y="3614549"/>
            <a:ext cx="434207"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一</a:t>
            </a:r>
            <a:r>
              <a:rPr lang="zh-CN" altLang="en-US" b="1" dirty="0" smtClean="0"/>
              <a:t>、产品成本核算原则</a:t>
            </a:r>
            <a:endParaRPr lang="zh-CN" altLang="en-US" b="1"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79512" y="1056010"/>
            <a:ext cx="8766808" cy="5462489"/>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、产品成本核算</a:t>
            </a:r>
            <a:r>
              <a:rPr lang="zh-CN" altLang="en-US" b="1" dirty="0"/>
              <a:t>要求</a:t>
            </a:r>
            <a:endParaRPr lang="zh-CN" altLang="en-US" b="1" dirty="0"/>
          </a:p>
        </p:txBody>
      </p:sp>
      <p:sp>
        <p:nvSpPr>
          <p:cNvPr id="4" name="文本占位符 3"/>
          <p:cNvSpPr>
            <a:spLocks noGrp="1"/>
          </p:cNvSpPr>
          <p:nvPr>
            <p:ph type="body" sz="quarter" idx="1"/>
          </p:nvPr>
        </p:nvSpPr>
        <p:spPr>
          <a:solidFill>
            <a:schemeClr val="accent1">
              <a:lumMod val="20000"/>
              <a:lumOff val="80000"/>
            </a:schemeClr>
          </a:solidFill>
        </p:spPr>
        <p:txBody>
          <a:bodyPr/>
          <a:lstStyle/>
          <a:p>
            <a:r>
              <a:rPr lang="en-US" altLang="zh-CN" dirty="0" smtClean="0">
                <a:solidFill>
                  <a:schemeClr val="accent2">
                    <a:lumMod val="75000"/>
                  </a:schemeClr>
                </a:solidFill>
              </a:rPr>
              <a:t>1.</a:t>
            </a:r>
            <a:r>
              <a:rPr lang="zh-CN" altLang="en-US" dirty="0" smtClean="0">
                <a:solidFill>
                  <a:schemeClr val="accent2">
                    <a:lumMod val="75000"/>
                  </a:schemeClr>
                </a:solidFill>
              </a:rPr>
              <a:t>合理进行费用分类</a:t>
            </a:r>
            <a:endParaRPr lang="zh-CN" altLang="en-US" dirty="0">
              <a:solidFill>
                <a:schemeClr val="accent2">
                  <a:lumMod val="75000"/>
                </a:schemeClr>
              </a:solidFill>
            </a:endParaRPr>
          </a:p>
        </p:txBody>
      </p:sp>
      <p:sp>
        <p:nvSpPr>
          <p:cNvPr id="5" name="内容占位符 4"/>
          <p:cNvSpPr>
            <a:spLocks noGrp="1"/>
          </p:cNvSpPr>
          <p:nvPr>
            <p:ph sz="quarter" idx="2"/>
          </p:nvPr>
        </p:nvSpPr>
        <p:spPr>
          <a:ln w="6350">
            <a:solidFill>
              <a:srgbClr val="92D050"/>
            </a:solidFill>
          </a:ln>
        </p:spPr>
        <p:txBody>
          <a:bodyPr/>
          <a:lstStyle/>
          <a:p>
            <a:pPr marL="0" indent="0">
              <a:lnSpc>
                <a:spcPct val="150000"/>
              </a:lnSpc>
              <a:buNone/>
            </a:pPr>
            <a:r>
              <a:rPr lang="zh-CN" altLang="en-US" sz="2000" dirty="0" smtClean="0"/>
              <a:t> （</a:t>
            </a:r>
            <a:r>
              <a:rPr lang="en-US" altLang="zh-CN" sz="2000" dirty="0" smtClean="0"/>
              <a:t>1</a:t>
            </a:r>
            <a:r>
              <a:rPr lang="zh-CN" altLang="en-US" sz="2000" dirty="0" smtClean="0"/>
              <a:t>）按费用的经济内容或经济性质分类</a:t>
            </a:r>
            <a:endParaRPr lang="en-US" altLang="zh-CN" sz="2000" dirty="0" smtClean="0"/>
          </a:p>
          <a:p>
            <a:pPr marL="0" indent="0">
              <a:lnSpc>
                <a:spcPct val="150000"/>
              </a:lnSpc>
              <a:buNone/>
            </a:pPr>
            <a:r>
              <a:rPr lang="zh-CN" altLang="en-US" sz="2000" dirty="0" smtClean="0"/>
              <a:t>（</a:t>
            </a:r>
            <a:r>
              <a:rPr lang="en-US" altLang="zh-CN" sz="2000" dirty="0" smtClean="0"/>
              <a:t>2</a:t>
            </a:r>
            <a:r>
              <a:rPr lang="zh-CN" altLang="en-US" sz="2000" dirty="0" smtClean="0"/>
              <a:t>）按费用的经济用途分类</a:t>
            </a:r>
            <a:endParaRPr lang="en-US" altLang="zh-CN" sz="2000" dirty="0" smtClean="0"/>
          </a:p>
          <a:p>
            <a:pPr marL="0" indent="0">
              <a:lnSpc>
                <a:spcPct val="150000"/>
              </a:lnSpc>
              <a:buNone/>
            </a:pPr>
            <a:r>
              <a:rPr lang="zh-CN" altLang="en-US" sz="2000" dirty="0" smtClean="0"/>
              <a:t>（</a:t>
            </a:r>
            <a:r>
              <a:rPr lang="en-US" altLang="zh-CN" sz="2000" dirty="0" smtClean="0"/>
              <a:t>3</a:t>
            </a:r>
            <a:r>
              <a:rPr lang="zh-CN" altLang="en-US" sz="2000" dirty="0" smtClean="0"/>
              <a:t>）费用的其他分类</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按计入产品成本的方法分类</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按与产品产量的关系分类</a:t>
            </a:r>
            <a:endParaRPr lang="en-US" altLang="zh-CN" sz="2000" dirty="0" smtClean="0"/>
          </a:p>
          <a:p>
            <a:pPr marL="0" indent="0">
              <a:buNone/>
            </a:pPr>
            <a:endParaRPr lang="en-US" altLang="zh-CN" sz="2000" dirty="0"/>
          </a:p>
          <a:p>
            <a:pPr marL="0" indent="0">
              <a:buNone/>
            </a:pPr>
            <a:endParaRPr lang="en-US" altLang="zh-CN" sz="2000" dirty="0" smtClean="0"/>
          </a:p>
          <a:p>
            <a:pPr marL="0" indent="0">
              <a:buNone/>
            </a:pPr>
            <a:endParaRPr lang="zh-CN" altLang="en-US" sz="2000" dirty="0"/>
          </a:p>
        </p:txBody>
      </p:sp>
      <p:sp>
        <p:nvSpPr>
          <p:cNvPr id="6" name="文本占位符 5"/>
          <p:cNvSpPr>
            <a:spLocks noGrp="1"/>
          </p:cNvSpPr>
          <p:nvPr>
            <p:ph type="body" sz="quarter" idx="3"/>
          </p:nvPr>
        </p:nvSpPr>
        <p:spPr>
          <a:solidFill>
            <a:schemeClr val="accent1">
              <a:lumMod val="20000"/>
              <a:lumOff val="80000"/>
            </a:schemeClr>
          </a:solidFill>
        </p:spPr>
        <p:txBody>
          <a:bodyPr/>
          <a:lstStyle/>
          <a:p>
            <a:r>
              <a:rPr lang="en-US" altLang="zh-CN" dirty="0" smtClean="0">
                <a:solidFill>
                  <a:schemeClr val="accent2">
                    <a:lumMod val="75000"/>
                  </a:schemeClr>
                </a:solidFill>
              </a:rPr>
              <a:t>2.</a:t>
            </a:r>
            <a:r>
              <a:rPr lang="zh-CN" altLang="en-US" dirty="0" smtClean="0">
                <a:solidFill>
                  <a:schemeClr val="accent2">
                    <a:lumMod val="75000"/>
                  </a:schemeClr>
                </a:solidFill>
              </a:rPr>
              <a:t>分清各种费用界限</a:t>
            </a:r>
            <a:endParaRPr lang="zh-CN" altLang="en-US" dirty="0">
              <a:solidFill>
                <a:schemeClr val="accent2">
                  <a:lumMod val="75000"/>
                </a:schemeClr>
              </a:solidFill>
            </a:endParaRPr>
          </a:p>
        </p:txBody>
      </p:sp>
      <p:sp>
        <p:nvSpPr>
          <p:cNvPr id="7" name="内容占位符 6"/>
          <p:cNvSpPr>
            <a:spLocks noGrp="1"/>
          </p:cNvSpPr>
          <p:nvPr>
            <p:ph sz="quarter" idx="4"/>
          </p:nvPr>
        </p:nvSpPr>
        <p:spPr>
          <a:ln w="6350">
            <a:solidFill>
              <a:srgbClr val="92D050"/>
            </a:solidFill>
          </a:ln>
        </p:spPr>
        <p:txBody>
          <a:bodyPr>
            <a:normAutofit/>
          </a:bodyPr>
          <a:lstStyle/>
          <a:p>
            <a:pPr marL="0" indent="0">
              <a:buNone/>
            </a:pPr>
            <a:r>
              <a:rPr lang="zh-CN" altLang="en-US" sz="2000" dirty="0" smtClean="0"/>
              <a:t>（</a:t>
            </a:r>
            <a:r>
              <a:rPr lang="en-US" altLang="zh-CN" sz="2000" dirty="0" smtClean="0"/>
              <a:t>1</a:t>
            </a:r>
            <a:r>
              <a:rPr lang="zh-CN" altLang="en-US" sz="2000" dirty="0" smtClean="0"/>
              <a:t>）分清应计入成本与不计入成本费用的界限</a:t>
            </a:r>
            <a:endParaRPr lang="en-US" altLang="zh-CN" sz="2000" dirty="0" smtClean="0"/>
          </a:p>
          <a:p>
            <a:pPr marL="0" indent="0">
              <a:buNone/>
            </a:pPr>
            <a:r>
              <a:rPr lang="zh-CN" altLang="en-US" sz="2000" dirty="0" smtClean="0"/>
              <a:t>（</a:t>
            </a:r>
            <a:r>
              <a:rPr lang="en-US" altLang="zh-CN" sz="2000" dirty="0" smtClean="0"/>
              <a:t>2</a:t>
            </a:r>
            <a:r>
              <a:rPr lang="zh-CN" altLang="en-US" sz="2000" dirty="0" smtClean="0"/>
              <a:t>）分清生产费用与期间费用的界限</a:t>
            </a:r>
            <a:endParaRPr lang="en-US" altLang="zh-CN" sz="2000" dirty="0" smtClean="0"/>
          </a:p>
          <a:p>
            <a:pPr marL="0" indent="0">
              <a:buNone/>
            </a:pPr>
            <a:r>
              <a:rPr lang="zh-CN" altLang="en-US" sz="2000" dirty="0" smtClean="0"/>
              <a:t>（</a:t>
            </a:r>
            <a:r>
              <a:rPr lang="en-US" altLang="zh-CN" sz="2000" dirty="0" smtClean="0"/>
              <a:t>3</a:t>
            </a:r>
            <a:r>
              <a:rPr lang="zh-CN" altLang="en-US" sz="2000" dirty="0" smtClean="0"/>
              <a:t>）分清各个月份费用的界限</a:t>
            </a:r>
            <a:endParaRPr lang="en-US" altLang="zh-CN" sz="2000" dirty="0" smtClean="0"/>
          </a:p>
          <a:p>
            <a:pPr marL="0" indent="0">
              <a:buNone/>
            </a:pPr>
            <a:r>
              <a:rPr lang="zh-CN" altLang="en-US" sz="2000" dirty="0" smtClean="0"/>
              <a:t>（</a:t>
            </a:r>
            <a:r>
              <a:rPr lang="en-US" altLang="zh-CN" sz="2000" dirty="0" smtClean="0"/>
              <a:t>4</a:t>
            </a:r>
            <a:r>
              <a:rPr lang="zh-CN" altLang="en-US" sz="2000" dirty="0" smtClean="0"/>
              <a:t>）分清各种产品应负担费用的界限</a:t>
            </a:r>
            <a:endParaRPr lang="en-US" altLang="zh-CN" sz="2000" dirty="0" smtClean="0"/>
          </a:p>
          <a:p>
            <a:pPr marL="0" indent="0">
              <a:buNone/>
            </a:pPr>
            <a:r>
              <a:rPr lang="zh-CN" altLang="en-US" sz="2000" dirty="0" smtClean="0"/>
              <a:t>（</a:t>
            </a:r>
            <a:r>
              <a:rPr lang="en-US" altLang="zh-CN" sz="2000" dirty="0" smtClean="0"/>
              <a:t>5</a:t>
            </a:r>
            <a:r>
              <a:rPr lang="zh-CN" altLang="en-US" sz="2000" dirty="0" smtClean="0"/>
              <a:t>）分清完工产品与月末在产品费用的界限</a:t>
            </a:r>
            <a:endParaRPr lang="zh-CN" alt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、产品成本核算</a:t>
            </a:r>
            <a:r>
              <a:rPr lang="zh-CN" altLang="en-US" b="1" dirty="0"/>
              <a:t>要求</a:t>
            </a:r>
            <a:endParaRPr lang="zh-CN" altLang="en-US" b="1" dirty="0"/>
          </a:p>
        </p:txBody>
      </p:sp>
      <p:sp>
        <p:nvSpPr>
          <p:cNvPr id="4" name="文本占位符 3"/>
          <p:cNvSpPr>
            <a:spLocks noGrp="1"/>
          </p:cNvSpPr>
          <p:nvPr>
            <p:ph type="body" sz="quarter" idx="1"/>
          </p:nvPr>
        </p:nvSpPr>
        <p:spPr>
          <a:solidFill>
            <a:schemeClr val="accent1">
              <a:lumMod val="20000"/>
              <a:lumOff val="80000"/>
            </a:schemeClr>
          </a:solidFill>
        </p:spPr>
        <p:txBody>
          <a:bodyPr/>
          <a:lstStyle/>
          <a:p>
            <a:r>
              <a:rPr lang="en-US" altLang="zh-CN" dirty="0" smtClean="0">
                <a:solidFill>
                  <a:schemeClr val="accent2">
                    <a:lumMod val="75000"/>
                  </a:schemeClr>
                </a:solidFill>
              </a:rPr>
              <a:t>3.</a:t>
            </a:r>
            <a:r>
              <a:rPr lang="zh-CN" altLang="en-US" dirty="0" smtClean="0">
                <a:solidFill>
                  <a:schemeClr val="accent2">
                    <a:lumMod val="75000"/>
                  </a:schemeClr>
                </a:solidFill>
              </a:rPr>
              <a:t>确定财产物资的计价与价值结转的方法</a:t>
            </a:r>
            <a:endParaRPr lang="zh-CN" altLang="en-US" dirty="0">
              <a:solidFill>
                <a:schemeClr val="accent2">
                  <a:lumMod val="75000"/>
                </a:schemeClr>
              </a:solidFill>
            </a:endParaRPr>
          </a:p>
        </p:txBody>
      </p:sp>
      <p:sp>
        <p:nvSpPr>
          <p:cNvPr id="5" name="内容占位符 4"/>
          <p:cNvSpPr>
            <a:spLocks noGrp="1"/>
          </p:cNvSpPr>
          <p:nvPr>
            <p:ph sz="quarter" idx="2"/>
          </p:nvPr>
        </p:nvSpPr>
        <p:spPr>
          <a:ln w="6350">
            <a:solidFill>
              <a:srgbClr val="92D050"/>
            </a:solidFill>
          </a:ln>
        </p:spPr>
        <p:txBody>
          <a:bodyPr/>
          <a:lstStyle/>
          <a:p>
            <a:pPr marL="0" indent="0">
              <a:lnSpc>
                <a:spcPct val="150000"/>
              </a:lnSpc>
              <a:buNone/>
            </a:pPr>
            <a:r>
              <a:rPr lang="zh-CN" altLang="en-US" sz="2000" dirty="0" smtClean="0"/>
              <a:t> （</a:t>
            </a:r>
            <a:r>
              <a:rPr lang="en-US" altLang="zh-CN" sz="2000" dirty="0" smtClean="0"/>
              <a:t>1</a:t>
            </a:r>
            <a:r>
              <a:rPr lang="zh-CN" altLang="en-US" sz="2000" dirty="0" smtClean="0"/>
              <a:t>）直接消耗物资的计价与价值的结转</a:t>
            </a:r>
            <a:endParaRPr lang="en-US" altLang="zh-CN" sz="2000" dirty="0" smtClean="0"/>
          </a:p>
          <a:p>
            <a:pPr marL="0" indent="0">
              <a:lnSpc>
                <a:spcPct val="150000"/>
              </a:lnSpc>
              <a:buNone/>
            </a:pPr>
            <a:r>
              <a:rPr lang="zh-CN" altLang="en-US" sz="2000" dirty="0" smtClean="0"/>
              <a:t>（</a:t>
            </a:r>
            <a:r>
              <a:rPr lang="en-US" altLang="zh-CN" sz="2000" dirty="0" smtClean="0"/>
              <a:t>2</a:t>
            </a:r>
            <a:r>
              <a:rPr lang="zh-CN" altLang="en-US" sz="2000" dirty="0" smtClean="0"/>
              <a:t>）间接消耗物资的计价与价值的结转</a:t>
            </a:r>
            <a:endParaRPr lang="en-US" altLang="zh-CN" sz="2000" dirty="0" smtClean="0"/>
          </a:p>
          <a:p>
            <a:pPr marL="0" indent="0">
              <a:buNone/>
            </a:pPr>
            <a:endParaRPr lang="en-US" altLang="zh-CN" sz="2000" dirty="0"/>
          </a:p>
          <a:p>
            <a:pPr marL="0" indent="0">
              <a:buNone/>
            </a:pPr>
            <a:endParaRPr lang="en-US" altLang="zh-CN" sz="2000" dirty="0" smtClean="0"/>
          </a:p>
          <a:p>
            <a:pPr marL="0" indent="0">
              <a:buNone/>
            </a:pPr>
            <a:endParaRPr lang="zh-CN" altLang="en-US" sz="2000" dirty="0"/>
          </a:p>
        </p:txBody>
      </p:sp>
      <p:sp>
        <p:nvSpPr>
          <p:cNvPr id="6" name="文本占位符 5"/>
          <p:cNvSpPr>
            <a:spLocks noGrp="1"/>
          </p:cNvSpPr>
          <p:nvPr>
            <p:ph type="body" sz="quarter" idx="3"/>
          </p:nvPr>
        </p:nvSpPr>
        <p:spPr>
          <a:xfrm>
            <a:off x="4343400" y="1569720"/>
            <a:ext cx="3829000" cy="658368"/>
          </a:xfrm>
          <a:solidFill>
            <a:schemeClr val="accent1">
              <a:lumMod val="20000"/>
              <a:lumOff val="80000"/>
            </a:schemeClr>
          </a:solidFill>
        </p:spPr>
        <p:txBody>
          <a:bodyPr/>
          <a:lstStyle/>
          <a:p>
            <a:r>
              <a:rPr lang="en-US" altLang="zh-CN" dirty="0" smtClean="0">
                <a:solidFill>
                  <a:schemeClr val="accent2">
                    <a:lumMod val="75000"/>
                  </a:schemeClr>
                </a:solidFill>
              </a:rPr>
              <a:t>4.</a:t>
            </a:r>
            <a:r>
              <a:rPr lang="zh-CN" altLang="en-US" dirty="0" smtClean="0">
                <a:solidFill>
                  <a:schemeClr val="accent2">
                    <a:lumMod val="75000"/>
                  </a:schemeClr>
                </a:solidFill>
              </a:rPr>
              <a:t>做好产品成本核算的基础工作</a:t>
            </a:r>
            <a:endParaRPr lang="zh-CN" altLang="en-US" dirty="0">
              <a:solidFill>
                <a:schemeClr val="accent2">
                  <a:lumMod val="75000"/>
                </a:schemeClr>
              </a:solidFill>
            </a:endParaRPr>
          </a:p>
        </p:txBody>
      </p:sp>
      <p:sp>
        <p:nvSpPr>
          <p:cNvPr id="7" name="内容占位符 6"/>
          <p:cNvSpPr>
            <a:spLocks noGrp="1"/>
          </p:cNvSpPr>
          <p:nvPr>
            <p:ph sz="quarter" idx="4"/>
          </p:nvPr>
        </p:nvSpPr>
        <p:spPr>
          <a:ln w="6350">
            <a:solidFill>
              <a:srgbClr val="92D050"/>
            </a:solidFill>
          </a:ln>
        </p:spPr>
        <p:txBody>
          <a:bodyPr>
            <a:normAutofit/>
          </a:bodyPr>
          <a:lstStyle/>
          <a:p>
            <a:pPr marL="0" indent="0">
              <a:lnSpc>
                <a:spcPct val="150000"/>
              </a:lnSpc>
              <a:buNone/>
            </a:pPr>
            <a:r>
              <a:rPr lang="zh-CN" altLang="en-US" sz="2000" dirty="0" smtClean="0"/>
              <a:t>（</a:t>
            </a:r>
            <a:r>
              <a:rPr lang="en-US" altLang="zh-CN" sz="2000" dirty="0" smtClean="0"/>
              <a:t>1</a:t>
            </a:r>
            <a:r>
              <a:rPr lang="zh-CN" altLang="en-US" sz="2000" dirty="0" smtClean="0"/>
              <a:t>）健全原始记录</a:t>
            </a:r>
            <a:endParaRPr lang="en-US" altLang="zh-CN" sz="2000" dirty="0" smtClean="0"/>
          </a:p>
          <a:p>
            <a:pPr marL="0" indent="0">
              <a:lnSpc>
                <a:spcPct val="150000"/>
              </a:lnSpc>
              <a:buNone/>
            </a:pPr>
            <a:r>
              <a:rPr lang="zh-CN" altLang="en-US" sz="2000" dirty="0" smtClean="0"/>
              <a:t>（</a:t>
            </a:r>
            <a:r>
              <a:rPr lang="en-US" altLang="zh-CN" sz="2000" dirty="0" smtClean="0"/>
              <a:t>2</a:t>
            </a:r>
            <a:r>
              <a:rPr lang="zh-CN" altLang="en-US" sz="2000" dirty="0" smtClean="0"/>
              <a:t>）强化定额管理</a:t>
            </a:r>
            <a:endParaRPr lang="en-US" altLang="zh-CN" sz="2000" dirty="0" smtClean="0"/>
          </a:p>
          <a:p>
            <a:pPr marL="0" indent="0">
              <a:lnSpc>
                <a:spcPct val="150000"/>
              </a:lnSpc>
              <a:buNone/>
            </a:pPr>
            <a:r>
              <a:rPr lang="zh-CN" altLang="en-US" sz="2000" dirty="0" smtClean="0"/>
              <a:t>（</a:t>
            </a:r>
            <a:r>
              <a:rPr lang="en-US" altLang="zh-CN" sz="2000" dirty="0" smtClean="0"/>
              <a:t>3</a:t>
            </a:r>
            <a:r>
              <a:rPr lang="zh-CN" altLang="en-US" sz="2000" dirty="0" smtClean="0"/>
              <a:t>）严格计量验收</a:t>
            </a:r>
            <a:endParaRPr lang="en-US" altLang="zh-CN" sz="2000" dirty="0" smtClean="0"/>
          </a:p>
          <a:p>
            <a:pPr marL="0" indent="0">
              <a:lnSpc>
                <a:spcPct val="150000"/>
              </a:lnSpc>
              <a:buNone/>
            </a:pPr>
            <a:r>
              <a:rPr lang="zh-CN" altLang="en-US" sz="2000" dirty="0" smtClean="0"/>
              <a:t>（</a:t>
            </a:r>
            <a:r>
              <a:rPr lang="en-US" altLang="zh-CN" sz="2000" dirty="0" smtClean="0"/>
              <a:t>4</a:t>
            </a:r>
            <a:r>
              <a:rPr lang="zh-CN" altLang="en-US" sz="2000" dirty="0" smtClean="0"/>
              <a:t>）实施内部结算</a:t>
            </a:r>
            <a:endParaRPr lang="zh-CN" altLang="en-US" sz="2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二</a:t>
            </a:r>
            <a:r>
              <a:rPr lang="zh-CN" altLang="en-US" b="1" dirty="0" smtClean="0"/>
              <a:t>、产品成本核算</a:t>
            </a:r>
            <a:r>
              <a:rPr lang="zh-CN" altLang="en-US" b="1" dirty="0"/>
              <a:t>要求</a:t>
            </a:r>
            <a:endParaRPr lang="zh-CN" altLang="en-US" b="1" dirty="0"/>
          </a:p>
        </p:txBody>
      </p:sp>
      <p:sp>
        <p:nvSpPr>
          <p:cNvPr id="4" name="文本占位符 3"/>
          <p:cNvSpPr>
            <a:spLocks noGrp="1"/>
          </p:cNvSpPr>
          <p:nvPr>
            <p:ph type="body" sz="quarter" idx="1"/>
          </p:nvPr>
        </p:nvSpPr>
        <p:spPr>
          <a:solidFill>
            <a:schemeClr val="accent1">
              <a:lumMod val="20000"/>
              <a:lumOff val="80000"/>
            </a:schemeClr>
          </a:solidFill>
        </p:spPr>
        <p:txBody>
          <a:bodyPr/>
          <a:lstStyle/>
          <a:p>
            <a:r>
              <a:rPr lang="en-US" altLang="zh-CN" dirty="0" smtClean="0">
                <a:solidFill>
                  <a:schemeClr val="accent2">
                    <a:lumMod val="75000"/>
                  </a:schemeClr>
                </a:solidFill>
              </a:rPr>
              <a:t>5.</a:t>
            </a:r>
            <a:r>
              <a:rPr lang="zh-CN" altLang="en-US" dirty="0" smtClean="0">
                <a:solidFill>
                  <a:schemeClr val="accent2">
                    <a:lumMod val="75000"/>
                  </a:schemeClr>
                </a:solidFill>
              </a:rPr>
              <a:t>选用适当的成本计算方法</a:t>
            </a:r>
            <a:endParaRPr lang="zh-CN" altLang="en-US" dirty="0">
              <a:solidFill>
                <a:schemeClr val="accent2">
                  <a:lumMod val="75000"/>
                </a:schemeClr>
              </a:solidFill>
            </a:endParaRPr>
          </a:p>
        </p:txBody>
      </p:sp>
      <p:sp>
        <p:nvSpPr>
          <p:cNvPr id="5" name="内容占位符 4"/>
          <p:cNvSpPr>
            <a:spLocks noGrp="1"/>
          </p:cNvSpPr>
          <p:nvPr>
            <p:ph sz="quarter" idx="2"/>
          </p:nvPr>
        </p:nvSpPr>
        <p:spPr>
          <a:ln w="6350">
            <a:solidFill>
              <a:srgbClr val="92D050"/>
            </a:solidFill>
          </a:ln>
        </p:spPr>
        <p:txBody>
          <a:bodyPr/>
          <a:lstStyle/>
          <a:p>
            <a:pPr marL="0" indent="0">
              <a:lnSpc>
                <a:spcPct val="150000"/>
              </a:lnSpc>
              <a:buNone/>
            </a:pPr>
            <a:r>
              <a:rPr lang="zh-CN" altLang="en-US" sz="2000" dirty="0" smtClean="0"/>
              <a:t> 基本方法：</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品种法</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分批法</a:t>
            </a:r>
            <a:endParaRPr lang="en-US" altLang="zh-CN" sz="2000" dirty="0" smtClean="0"/>
          </a:p>
          <a:p>
            <a:pPr marL="0" indent="0">
              <a:lnSpc>
                <a:spcPct val="150000"/>
              </a:lnSpc>
              <a:buNone/>
            </a:pPr>
            <a:r>
              <a:rPr lang="en-US" altLang="zh-CN" sz="2000"/>
              <a:t> </a:t>
            </a:r>
            <a:r>
              <a:rPr lang="en-US" altLang="zh-CN" sz="2000" smtClean="0"/>
              <a:t>         </a:t>
            </a:r>
            <a:r>
              <a:rPr lang="zh-CN" altLang="en-US" sz="2000" smtClean="0"/>
              <a:t>分步法</a:t>
            </a:r>
            <a:endParaRPr lang="en-US" altLang="zh-CN" sz="2000" dirty="0" smtClean="0"/>
          </a:p>
          <a:p>
            <a:pPr marL="0" indent="0">
              <a:lnSpc>
                <a:spcPct val="150000"/>
              </a:lnSpc>
              <a:buNone/>
            </a:pPr>
            <a:r>
              <a:rPr lang="zh-CN" altLang="en-US" sz="2000" dirty="0" smtClean="0"/>
              <a:t>辅助方法</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分类法</a:t>
            </a:r>
            <a:endParaRPr lang="en-US" altLang="zh-CN" sz="2000" dirty="0" smtClean="0"/>
          </a:p>
          <a:p>
            <a:pPr marL="0" indent="0">
              <a:lnSpc>
                <a:spcPct val="150000"/>
              </a:lnSpc>
              <a:buNone/>
            </a:pPr>
            <a:r>
              <a:rPr lang="en-US" altLang="zh-CN" sz="2000" dirty="0"/>
              <a:t> </a:t>
            </a:r>
            <a:r>
              <a:rPr lang="en-US" altLang="zh-CN" sz="2000" dirty="0" smtClean="0"/>
              <a:t>          </a:t>
            </a:r>
            <a:r>
              <a:rPr lang="zh-CN" altLang="en-US" sz="2000" dirty="0" smtClean="0"/>
              <a:t>定额法</a:t>
            </a:r>
            <a:endParaRPr lang="en-US" altLang="zh-CN" sz="2000" dirty="0"/>
          </a:p>
          <a:p>
            <a:pPr marL="0" indent="0">
              <a:buNone/>
            </a:pPr>
            <a:endParaRPr lang="en-US" altLang="zh-CN" sz="2000" dirty="0" smtClean="0"/>
          </a:p>
          <a:p>
            <a:pPr marL="0" indent="0">
              <a:buNone/>
            </a:pPr>
            <a:endParaRPr lang="zh-CN" altLang="en-US" sz="20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图示 6"/>
          <p:cNvGraphicFramePr/>
          <p:nvPr/>
        </p:nvGraphicFramePr>
        <p:xfrm>
          <a:off x="2051720" y="2060848"/>
          <a:ext cx="6720408" cy="2016224"/>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三</a:t>
            </a:r>
            <a:r>
              <a:rPr lang="zh-CN" altLang="en-US" b="1" dirty="0" smtClean="0"/>
              <a:t>、产品成本核算</a:t>
            </a:r>
            <a:r>
              <a:rPr lang="zh-CN" altLang="en-US" b="1" dirty="0"/>
              <a:t>基本程序</a:t>
            </a:r>
            <a:endParaRPr lang="zh-CN" altLang="en-US" b="1"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971600" y="1556792"/>
            <a:ext cx="6590347" cy="4413887"/>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、产品成本核算</a:t>
            </a:r>
            <a:r>
              <a:rPr lang="zh-CN" altLang="en-US" b="1" dirty="0"/>
              <a:t>账</a:t>
            </a:r>
            <a:r>
              <a:rPr lang="zh-CN" altLang="en-US" b="1" dirty="0" smtClean="0"/>
              <a:t>务处理程序</a:t>
            </a:r>
            <a:endParaRPr lang="zh-CN" altLang="en-US" b="1"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67544" y="1556792"/>
            <a:ext cx="8102286" cy="4328535"/>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4"/>
          <p:cNvSpPr>
            <a:spLocks noChangeArrowheads="1"/>
          </p:cNvSpPr>
          <p:nvPr/>
        </p:nvSpPr>
        <p:spPr bwMode="auto">
          <a:xfrm>
            <a:off x="683568" y="1916758"/>
            <a:ext cx="2447925" cy="457200"/>
          </a:xfrm>
          <a:prstGeom prst="rect">
            <a:avLst/>
          </a:prstGeom>
          <a:solidFill>
            <a:srgbClr val="82C836">
              <a:alpha val="77647"/>
            </a:srgbClr>
          </a:solidFill>
          <a:ln>
            <a:noFill/>
          </a:ln>
          <a:effec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r>
              <a:rPr lang="zh-CN" altLang="en-US" sz="2400" b="1" dirty="0">
                <a:solidFill>
                  <a:srgbClr val="002060"/>
                </a:solidFill>
                <a:latin typeface="仿宋_GB2312" pitchFamily="49" charset="-122"/>
                <a:ea typeface="仿宋_GB2312" pitchFamily="49" charset="-122"/>
              </a:rPr>
              <a:t>成本核算的账户</a:t>
            </a:r>
            <a:endParaRPr lang="zh-CN" altLang="en-US" sz="2400" b="1" dirty="0">
              <a:solidFill>
                <a:srgbClr val="002060"/>
              </a:solidFill>
              <a:latin typeface="仿宋_GB2312" pitchFamily="49" charset="-122"/>
              <a:ea typeface="仿宋_GB2312" pitchFamily="49" charset="-122"/>
            </a:endParaRPr>
          </a:p>
        </p:txBody>
      </p:sp>
      <p:sp>
        <p:nvSpPr>
          <p:cNvPr id="3" name="Rectangle 5"/>
          <p:cNvSpPr>
            <a:spLocks noChangeArrowheads="1"/>
          </p:cNvSpPr>
          <p:nvPr/>
        </p:nvSpPr>
        <p:spPr bwMode="auto">
          <a:xfrm>
            <a:off x="683568" y="2708920"/>
            <a:ext cx="6858000" cy="1592263"/>
          </a:xfrm>
          <a:prstGeom prst="rect">
            <a:avLst/>
          </a:prstGeom>
          <a:solidFill>
            <a:srgbClr val="99FF33">
              <a:alpha val="76077"/>
            </a:srgbClr>
          </a:solidFill>
          <a:ln w="38100" cmpd="dbl">
            <a:solidFill>
              <a:srgbClr val="DDFC20"/>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60000"/>
              </a:lnSpc>
              <a:buFontTx/>
              <a:buBlip>
                <a:blip r:embed="rId1"/>
              </a:buBlip>
            </a:pPr>
            <a:r>
              <a:rPr lang="en-US" altLang="zh-CN" sz="2000" b="1" dirty="0">
                <a:latin typeface="Times New Roman" panose="02020603050405020304" pitchFamily="18" charset="0"/>
              </a:rPr>
              <a:t>“</a:t>
            </a:r>
            <a:r>
              <a:rPr lang="zh-CN" altLang="en-US" sz="2000" b="1" dirty="0">
                <a:latin typeface="宋体" panose="02010600030101010101" pitchFamily="2" charset="-122"/>
                <a:ea typeface="仿宋_GB2312" pitchFamily="49" charset="-122"/>
              </a:rPr>
              <a:t>生产成本</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和</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制造费用</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总账</a:t>
            </a:r>
            <a:r>
              <a:rPr lang="zh-CN" altLang="en-US" sz="2000" b="1" dirty="0" smtClean="0">
                <a:latin typeface="宋体" panose="02010600030101010101" pitchFamily="2" charset="-122"/>
                <a:ea typeface="仿宋_GB2312" pitchFamily="49" charset="-122"/>
              </a:rPr>
              <a:t>帐户</a:t>
            </a:r>
            <a:endParaRPr lang="zh-CN" altLang="en-US" sz="2000" b="1" dirty="0">
              <a:latin typeface="Arial Unicode MS" pitchFamily="34" charset="-122"/>
              <a:ea typeface="仿宋_GB2312" pitchFamily="49" charset="-122"/>
            </a:endParaRPr>
          </a:p>
          <a:p>
            <a:pPr algn="just" eaLnBrk="1" hangingPunct="1">
              <a:lnSpc>
                <a:spcPct val="160000"/>
              </a:lnSpc>
              <a:buFontTx/>
              <a:buBlip>
                <a:blip r:embed="rId1"/>
              </a:buBlip>
            </a:pP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生产成本</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总账账户下分别设立</a:t>
            </a:r>
            <a:r>
              <a:rPr lang="zh-CN" altLang="en-US" sz="2000" b="1" dirty="0">
                <a:latin typeface="Times New Roman" panose="02020603050405020304" pitchFamily="18" charset="0"/>
                <a:ea typeface="仿宋_GB2312" pitchFamily="49" charset="-122"/>
              </a:rPr>
              <a:t>“</a:t>
            </a:r>
            <a:r>
              <a:rPr lang="zh-CN" altLang="en-US" sz="2000" b="1" u="sng" dirty="0">
                <a:latin typeface="宋体" panose="02010600030101010101" pitchFamily="2" charset="-122"/>
                <a:ea typeface="仿宋_GB2312" pitchFamily="49" charset="-122"/>
              </a:rPr>
              <a:t>基本生产成本</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和</a:t>
            </a:r>
            <a:r>
              <a:rPr lang="zh-CN" altLang="en-US" sz="2000" b="1" dirty="0">
                <a:latin typeface="Times New Roman" panose="02020603050405020304" pitchFamily="18" charset="0"/>
                <a:ea typeface="仿宋_GB2312" pitchFamily="49" charset="-122"/>
              </a:rPr>
              <a:t>“</a:t>
            </a:r>
            <a:r>
              <a:rPr lang="zh-CN" altLang="en-US" sz="2000" b="1" u="sng" dirty="0">
                <a:latin typeface="宋体" panose="02010600030101010101" pitchFamily="2" charset="-122"/>
                <a:ea typeface="仿宋_GB2312" pitchFamily="49" charset="-122"/>
              </a:rPr>
              <a:t>辅助生产成本</a:t>
            </a:r>
            <a:r>
              <a:rPr lang="zh-CN" altLang="en-US" sz="2000" b="1" dirty="0">
                <a:latin typeface="Times New Roman" panose="02020603050405020304" pitchFamily="18" charset="0"/>
                <a:ea typeface="仿宋_GB2312" pitchFamily="49" charset="-122"/>
              </a:rPr>
              <a:t>”</a:t>
            </a:r>
            <a:r>
              <a:rPr lang="zh-CN" altLang="en-US" sz="2000" b="1" dirty="0">
                <a:latin typeface="宋体" panose="02010600030101010101" pitchFamily="2" charset="-122"/>
                <a:ea typeface="仿宋_GB2312" pitchFamily="49" charset="-122"/>
              </a:rPr>
              <a:t>两个二级明细帐户。</a:t>
            </a:r>
            <a:endParaRPr lang="zh-CN" altLang="en-US" sz="2000" b="1" dirty="0">
              <a:latin typeface="宋体" panose="02010600030101010101" pitchFamily="2" charset="-122"/>
              <a:ea typeface="仿宋_GB2312" pitchFamily="49" charset="-122"/>
            </a:endParaRPr>
          </a:p>
        </p:txBody>
      </p:sp>
      <p:sp>
        <p:nvSpPr>
          <p:cNvPr id="4" name="Text Box 9">
            <a:hlinkClick r:id="rId2" action="ppaction://hlinkfile"/>
          </p:cNvPr>
          <p:cNvSpPr txBox="1">
            <a:spLocks noChangeArrowheads="1"/>
          </p:cNvSpPr>
          <p:nvPr/>
        </p:nvSpPr>
        <p:spPr bwMode="auto">
          <a:xfrm>
            <a:off x="683568" y="4582170"/>
            <a:ext cx="2304256" cy="400110"/>
          </a:xfrm>
          <a:prstGeom prst="rect">
            <a:avLst/>
          </a:prstGeom>
          <a:solidFill>
            <a:srgbClr val="82C836"/>
          </a:solidFill>
          <a:ln w="9525">
            <a:solidFill>
              <a:schemeClr val="accent2"/>
            </a:solidFill>
            <a:miter lim="800000"/>
          </a:ln>
          <a:effec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en-US" altLang="zh-CN" sz="2000" b="1" dirty="0">
                <a:solidFill>
                  <a:srgbClr val="002060"/>
                </a:solidFill>
              </a:rPr>
              <a:t>   </a:t>
            </a:r>
            <a:r>
              <a:rPr lang="zh-CN" altLang="en-US" sz="2000" b="1" dirty="0">
                <a:solidFill>
                  <a:srgbClr val="002060"/>
                </a:solidFill>
              </a:rPr>
              <a:t>账页</a:t>
            </a:r>
            <a:r>
              <a:rPr lang="zh-CN" altLang="en-US" sz="2000" b="1" dirty="0" smtClean="0">
                <a:solidFill>
                  <a:srgbClr val="002060"/>
                </a:solidFill>
              </a:rPr>
              <a:t>格式（略）</a:t>
            </a:r>
            <a:endParaRPr lang="zh-CN" altLang="en-US" sz="2000" b="1" dirty="0">
              <a:solidFill>
                <a:srgbClr val="002060"/>
              </a:solidFill>
            </a:endParaRPr>
          </a:p>
        </p:txBody>
      </p:sp>
      <p:sp>
        <p:nvSpPr>
          <p:cNvPr id="5"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、产品成本核算</a:t>
            </a:r>
            <a:r>
              <a:rPr lang="zh-CN" altLang="en-US" b="1" dirty="0"/>
              <a:t>账</a:t>
            </a:r>
            <a:r>
              <a:rPr lang="zh-CN" altLang="en-US" b="1" dirty="0" smtClean="0"/>
              <a:t>务处理程序</a:t>
            </a:r>
            <a:endParaRPr lang="zh-CN" alt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ipe(up)">
                                      <p:cBhvr>
                                        <p:cTn id="12" dur="500"/>
                                        <p:tgtEl>
                                          <p:spTgt spid="3"/>
                                        </p:tgtEl>
                                      </p:cBhvr>
                                    </p:animEffect>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wipe(left)">
                                      <p:cBhvr>
                                        <p:cTn id="1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、产品成本核算</a:t>
            </a:r>
            <a:r>
              <a:rPr lang="zh-CN" altLang="en-US" b="1" dirty="0"/>
              <a:t>账</a:t>
            </a:r>
            <a:r>
              <a:rPr lang="zh-CN" altLang="en-US" b="1" dirty="0" smtClean="0"/>
              <a:t>务处理程序</a:t>
            </a:r>
            <a:endParaRPr lang="zh-CN" altLang="en-US" b="1"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472084" y="1106222"/>
            <a:ext cx="8199831" cy="5491130"/>
          </a:xfrm>
          <a:prstGeom prst="rect">
            <a:avLst/>
          </a:prstGeom>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a:t>四</a:t>
            </a:r>
            <a:r>
              <a:rPr lang="zh-CN" altLang="en-US" b="1" dirty="0" smtClean="0"/>
              <a:t>、产品成本核算</a:t>
            </a:r>
            <a:r>
              <a:rPr lang="zh-CN" altLang="en-US" b="1" dirty="0"/>
              <a:t>账</a:t>
            </a:r>
            <a:r>
              <a:rPr lang="zh-CN" altLang="en-US" b="1" dirty="0" smtClean="0"/>
              <a:t>务处理程序</a:t>
            </a:r>
            <a:endParaRPr lang="zh-CN" altLang="en-US" b="1" dirty="0"/>
          </a:p>
        </p:txBody>
      </p:sp>
      <p:pic>
        <p:nvPicPr>
          <p:cNvPr id="3" name="图片 2"/>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133727" y="1069643"/>
            <a:ext cx="8876545" cy="5671725"/>
          </a:xfrm>
          <a:prstGeom prst="rect">
            <a:avLst/>
          </a:prstGeom>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2483768" y="2636912"/>
            <a:ext cx="5606745" cy="2213426"/>
          </a:xfrm>
          <a:prstGeom prst="rect">
            <a:avLst/>
          </a:prstGeom>
          <a:noFill/>
          <a:ln>
            <a:solidFill>
              <a:schemeClr val="accent1">
                <a:lumMod val="40000"/>
                <a:lumOff val="60000"/>
              </a:schemeClr>
            </a:solidFill>
          </a:ln>
        </p:spPr>
        <p:txBody>
          <a:bodyPr wrap="square" rtlCol="0">
            <a:spAutoFit/>
          </a:bodyPr>
          <a:lstStyle/>
          <a:p>
            <a:pPr lvl="1">
              <a:lnSpc>
                <a:spcPct val="150000"/>
              </a:lnSpc>
            </a:pPr>
            <a:endParaRPr lang="en-US" altLang="zh-CN" sz="3200" b="1" dirty="0" smtClean="0">
              <a:effectLst>
                <a:outerShdw blurRad="38100" dist="38100" dir="2700000" algn="tl">
                  <a:srgbClr val="000000">
                    <a:alpha val="43137"/>
                  </a:srgbClr>
                </a:outerShdw>
              </a:effectLst>
            </a:endParaRPr>
          </a:p>
          <a:p>
            <a:pPr lvl="1">
              <a:lnSpc>
                <a:spcPct val="150000"/>
              </a:lnSpc>
            </a:pPr>
            <a:r>
              <a:rPr lang="zh-CN" altLang="en-US" sz="3200" b="1" dirty="0" smtClean="0">
                <a:effectLst>
                  <a:outerShdw blurRad="38100" dist="38100" dir="2700000" algn="tl">
                    <a:srgbClr val="000000">
                      <a:alpha val="43137"/>
                    </a:srgbClr>
                  </a:outerShdw>
                </a:effectLst>
              </a:rPr>
              <a:t>任务一  成本和成本会计</a:t>
            </a:r>
            <a:endParaRPr lang="en-US" altLang="zh-CN" sz="3200" b="1" dirty="0" smtClean="0">
              <a:effectLst>
                <a:outerShdw blurRad="38100" dist="38100" dir="2700000" algn="tl">
                  <a:srgbClr val="000000">
                    <a:alpha val="43137"/>
                  </a:srgbClr>
                </a:outerShdw>
              </a:effectLst>
            </a:endParaRPr>
          </a:p>
          <a:p>
            <a:pPr lvl="1">
              <a:lnSpc>
                <a:spcPct val="150000"/>
              </a:lnSpc>
            </a:pPr>
            <a:endParaRPr lang="zh-CN" altLang="en-US" sz="3200" b="1" dirty="0">
              <a:effectLst>
                <a:outerShdw blurRad="38100" dist="38100" dir="2700000" algn="tl">
                  <a:srgbClr val="000000">
                    <a:alpha val="43137"/>
                  </a:srgbClr>
                </a:outerShdw>
              </a:effectLst>
            </a:endParaRPr>
          </a:p>
        </p:txBody>
      </p:sp>
      <p:sp>
        <p:nvSpPr>
          <p:cNvPr id="4" name="TextBox 4"/>
          <p:cNvSpPr txBox="1"/>
          <p:nvPr/>
        </p:nvSpPr>
        <p:spPr>
          <a:xfrm>
            <a:off x="4495052" y="2375302"/>
            <a:ext cx="1584176" cy="523220"/>
          </a:xfrm>
          <a:prstGeom prst="rect">
            <a:avLst/>
          </a:prstGeom>
          <a:solidFill>
            <a:schemeClr val="bg1"/>
          </a:solidFill>
        </p:spPr>
        <p:txBody>
          <a:bodyPr wrap="square" rtlCol="0">
            <a:spAutoFit/>
          </a:bodyPr>
          <a:lstStyle/>
          <a:p>
            <a:r>
              <a:rPr lang="zh-CN" altLang="en-US" sz="2800" b="1" dirty="0" smtClean="0">
                <a:effectLst>
                  <a:outerShdw blurRad="38100" dist="38100" dir="2700000" algn="tl">
                    <a:srgbClr val="000000">
                      <a:alpha val="43137"/>
                    </a:srgbClr>
                  </a:outerShdw>
                </a:effectLst>
              </a:rPr>
              <a:t> 项目一</a:t>
            </a:r>
            <a:endParaRPr lang="zh-CN" altLang="en-US" sz="2800" b="1"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483768" y="1412776"/>
            <a:ext cx="1245185" cy="3816424"/>
          </a:xfrm>
          <a:custGeom>
            <a:avLst/>
            <a:gdLst>
              <a:gd name="connsiteX0" fmla="*/ 2047 w 1838342"/>
              <a:gd name="connsiteY0" fmla="*/ 0 h 3672590"/>
              <a:gd name="connsiteX1" fmla="*/ 1838342 w 1838342"/>
              <a:gd name="connsiteY1" fmla="*/ 1836295 h 3672590"/>
              <a:gd name="connsiteX2" fmla="*/ 2047 w 1838342"/>
              <a:gd name="connsiteY2" fmla="*/ 3672590 h 3672590"/>
              <a:gd name="connsiteX3" fmla="*/ 2047 w 1838342"/>
              <a:gd name="connsiteY3" fmla="*/ 20411 h 3672590"/>
              <a:gd name="connsiteX4" fmla="*/ 0 w 1838342"/>
              <a:gd name="connsiteY4" fmla="*/ 103 h 3672590"/>
              <a:gd name="connsiteX0-1" fmla="*/ 2047 w 1838342"/>
              <a:gd name="connsiteY0-2" fmla="*/ 0 h 3672590"/>
              <a:gd name="connsiteX1-3" fmla="*/ 1838342 w 1838342"/>
              <a:gd name="connsiteY1-4" fmla="*/ 1836295 h 3672590"/>
              <a:gd name="connsiteX2-5" fmla="*/ 2047 w 1838342"/>
              <a:gd name="connsiteY2-6" fmla="*/ 3672590 h 3672590"/>
              <a:gd name="connsiteX3-7" fmla="*/ 2047 w 1838342"/>
              <a:gd name="connsiteY3-8" fmla="*/ 20411 h 3672590"/>
              <a:gd name="connsiteX4-9" fmla="*/ 0 w 1838342"/>
              <a:gd name="connsiteY4-10" fmla="*/ 103 h 3672590"/>
              <a:gd name="connsiteX5" fmla="*/ 93487 w 1838342"/>
              <a:gd name="connsiteY5" fmla="*/ 91440 h 3672590"/>
              <a:gd name="connsiteX0-11" fmla="*/ 2047 w 1838342"/>
              <a:gd name="connsiteY0-12" fmla="*/ 0 h 3672590"/>
              <a:gd name="connsiteX1-13" fmla="*/ 1838342 w 1838342"/>
              <a:gd name="connsiteY1-14" fmla="*/ 1836295 h 3672590"/>
              <a:gd name="connsiteX2-15" fmla="*/ 2047 w 1838342"/>
              <a:gd name="connsiteY2-16" fmla="*/ 3672590 h 3672590"/>
              <a:gd name="connsiteX3-17" fmla="*/ 2047 w 1838342"/>
              <a:gd name="connsiteY3-18" fmla="*/ 20411 h 3672590"/>
              <a:gd name="connsiteX4-19" fmla="*/ 0 w 1838342"/>
              <a:gd name="connsiteY4-20" fmla="*/ 103 h 3672590"/>
              <a:gd name="connsiteX0-21" fmla="*/ 0 w 1836295"/>
              <a:gd name="connsiteY0-22" fmla="*/ 0 h 3672590"/>
              <a:gd name="connsiteX1-23" fmla="*/ 1836295 w 1836295"/>
              <a:gd name="connsiteY1-24" fmla="*/ 1836295 h 3672590"/>
              <a:gd name="connsiteX2-25" fmla="*/ 0 w 1836295"/>
              <a:gd name="connsiteY2-26" fmla="*/ 3672590 h 3672590"/>
              <a:gd name="connsiteX3-27" fmla="*/ 0 w 1836295"/>
              <a:gd name="connsiteY3-28" fmla="*/ 20411 h 3672590"/>
              <a:gd name="connsiteX0-29" fmla="*/ 0 w 1836295"/>
              <a:gd name="connsiteY0-30" fmla="*/ 0 h 3672590"/>
              <a:gd name="connsiteX1-31" fmla="*/ 1836295 w 1836295"/>
              <a:gd name="connsiteY1-32" fmla="*/ 1836295 h 3672590"/>
              <a:gd name="connsiteX2-33" fmla="*/ 0 w 1836295"/>
              <a:gd name="connsiteY2-34" fmla="*/ 3672590 h 3672590"/>
            </a:gdLst>
            <a:ahLst/>
            <a:cxnLst>
              <a:cxn ang="0">
                <a:pos x="connsiteX0-1" y="connsiteY0-2"/>
              </a:cxn>
              <a:cxn ang="0">
                <a:pos x="connsiteX1-3" y="connsiteY1-4"/>
              </a:cxn>
              <a:cxn ang="0">
                <a:pos x="connsiteX2-5" y="connsiteY2-6"/>
              </a:cxn>
            </a:cxnLst>
            <a:rect l="l" t="t" r="r" b="b"/>
            <a:pathLst>
              <a:path w="1836295" h="3672590">
                <a:moveTo>
                  <a:pt x="0" y="0"/>
                </a:moveTo>
                <a:cubicBezTo>
                  <a:pt x="1014158" y="0"/>
                  <a:pt x="1836295" y="822137"/>
                  <a:pt x="1836295" y="1836295"/>
                </a:cubicBezTo>
                <a:cubicBezTo>
                  <a:pt x="1836295" y="2850453"/>
                  <a:pt x="1014158" y="3672590"/>
                  <a:pt x="0" y="3672590"/>
                </a:cubicBezTo>
              </a:path>
            </a:pathLst>
          </a:cu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sp>
        <p:nvSpPr>
          <p:cNvPr id="4" name="椭圆 3"/>
          <p:cNvSpPr/>
          <p:nvPr/>
        </p:nvSpPr>
        <p:spPr>
          <a:xfrm>
            <a:off x="1362087" y="2507333"/>
            <a:ext cx="1704634" cy="1857771"/>
          </a:xfrm>
          <a:prstGeom prst="ellipse">
            <a:avLst/>
          </a:prstGeom>
          <a:no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ea typeface="微软雅黑 Light" panose="020B0502040204020203" pitchFamily="34" charset="-122"/>
            </a:endParaRPr>
          </a:p>
        </p:txBody>
      </p:sp>
      <p:grpSp>
        <p:nvGrpSpPr>
          <p:cNvPr id="5" name="组合 4"/>
          <p:cNvGrpSpPr/>
          <p:nvPr/>
        </p:nvGrpSpPr>
        <p:grpSpPr>
          <a:xfrm>
            <a:off x="3202067" y="1835061"/>
            <a:ext cx="4950025" cy="569720"/>
            <a:chOff x="4518168" y="1696467"/>
            <a:chExt cx="6834417" cy="569720"/>
          </a:xfrm>
          <a:solidFill>
            <a:schemeClr val="bg2">
              <a:lumMod val="90000"/>
            </a:schemeClr>
          </a:solidFill>
        </p:grpSpPr>
        <p:sp>
          <p:nvSpPr>
            <p:cNvPr id="6" name="圆角矩形 5"/>
            <p:cNvSpPr/>
            <p:nvPr/>
          </p:nvSpPr>
          <p:spPr>
            <a:xfrm>
              <a:off x="4648721" y="1700808"/>
              <a:ext cx="6703864"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成本及成本信息的作用</a:t>
              </a:r>
              <a:endParaRPr lang="zh-CN" altLang="en-US" sz="2400" b="1" dirty="0">
                <a:solidFill>
                  <a:schemeClr val="accent2">
                    <a:lumMod val="50000"/>
                  </a:schemeClr>
                </a:solidFill>
                <a:latin typeface="+mn-ea"/>
              </a:endParaRPr>
            </a:p>
          </p:txBody>
        </p:sp>
        <p:sp>
          <p:nvSpPr>
            <p:cNvPr id="7" name="椭圆 6"/>
            <p:cNvSpPr/>
            <p:nvPr/>
          </p:nvSpPr>
          <p:spPr>
            <a:xfrm>
              <a:off x="4518168" y="1696467"/>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8" name="组合 7"/>
          <p:cNvGrpSpPr/>
          <p:nvPr/>
        </p:nvGrpSpPr>
        <p:grpSpPr>
          <a:xfrm>
            <a:off x="3492109" y="3202871"/>
            <a:ext cx="4659984" cy="569720"/>
            <a:chOff x="5238248" y="2731928"/>
            <a:chExt cx="6114337" cy="569720"/>
          </a:xfrm>
          <a:solidFill>
            <a:schemeClr val="bg2">
              <a:lumMod val="90000"/>
            </a:schemeClr>
          </a:solidFill>
        </p:grpSpPr>
        <p:sp>
          <p:nvSpPr>
            <p:cNvPr id="9" name="圆角矩形 8"/>
            <p:cNvSpPr/>
            <p:nvPr/>
          </p:nvSpPr>
          <p:spPr>
            <a:xfrm>
              <a:off x="5329643" y="2736269"/>
              <a:ext cx="6022942"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成本会计组织形式</a:t>
              </a:r>
              <a:endParaRPr lang="zh-CN" altLang="en-US" sz="2400" b="1" dirty="0">
                <a:solidFill>
                  <a:schemeClr val="accent2">
                    <a:lumMod val="50000"/>
                  </a:schemeClr>
                </a:solidFill>
                <a:latin typeface="+mn-ea"/>
              </a:endParaRPr>
            </a:p>
          </p:txBody>
        </p:sp>
        <p:sp>
          <p:nvSpPr>
            <p:cNvPr id="10" name="椭圆 9"/>
            <p:cNvSpPr/>
            <p:nvPr/>
          </p:nvSpPr>
          <p:spPr>
            <a:xfrm>
              <a:off x="5238248" y="2731928"/>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grpSp>
        <p:nvGrpSpPr>
          <p:cNvPr id="14" name="组合 13"/>
          <p:cNvGrpSpPr/>
          <p:nvPr/>
        </p:nvGrpSpPr>
        <p:grpSpPr>
          <a:xfrm>
            <a:off x="3090372" y="4497236"/>
            <a:ext cx="5039186" cy="569720"/>
            <a:chOff x="5497612" y="3761200"/>
            <a:chExt cx="5854973" cy="569720"/>
          </a:xfrm>
          <a:solidFill>
            <a:schemeClr val="bg2">
              <a:lumMod val="90000"/>
            </a:schemeClr>
          </a:solidFill>
        </p:grpSpPr>
        <p:sp>
          <p:nvSpPr>
            <p:cNvPr id="15" name="圆角矩形 14"/>
            <p:cNvSpPr/>
            <p:nvPr/>
          </p:nvSpPr>
          <p:spPr>
            <a:xfrm>
              <a:off x="5601207" y="3765541"/>
              <a:ext cx="5751378" cy="561038"/>
            </a:xfrm>
            <a:prstGeom prst="round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2400" b="1" dirty="0" smtClean="0">
                  <a:solidFill>
                    <a:schemeClr val="accent2">
                      <a:lumMod val="50000"/>
                    </a:schemeClr>
                  </a:solidFill>
                  <a:latin typeface="+mn-ea"/>
                </a:rPr>
                <a:t>   成本会计的发展趋势</a:t>
              </a:r>
              <a:endParaRPr lang="zh-CN" altLang="en-US" sz="2400" b="1" dirty="0">
                <a:solidFill>
                  <a:schemeClr val="accent2">
                    <a:lumMod val="50000"/>
                  </a:schemeClr>
                </a:solidFill>
                <a:latin typeface="+mn-ea"/>
              </a:endParaRPr>
            </a:p>
          </p:txBody>
        </p:sp>
        <p:sp>
          <p:nvSpPr>
            <p:cNvPr id="16" name="椭圆 15"/>
            <p:cNvSpPr/>
            <p:nvPr/>
          </p:nvSpPr>
          <p:spPr>
            <a:xfrm>
              <a:off x="5497612" y="3761200"/>
              <a:ext cx="569720" cy="569720"/>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400" b="1" dirty="0">
                <a:solidFill>
                  <a:schemeClr val="accent2">
                    <a:lumMod val="50000"/>
                  </a:schemeClr>
                </a:solidFill>
                <a:latin typeface="+mn-ea"/>
              </a:endParaRPr>
            </a:p>
          </p:txBody>
        </p:sp>
      </p:grpSp>
      <p:sp>
        <p:nvSpPr>
          <p:cNvPr id="20" name="TextBox 19"/>
          <p:cNvSpPr txBox="1"/>
          <p:nvPr/>
        </p:nvSpPr>
        <p:spPr>
          <a:xfrm>
            <a:off x="1445874" y="3262599"/>
            <a:ext cx="1537059" cy="523220"/>
          </a:xfrm>
          <a:prstGeom prst="rect">
            <a:avLst/>
          </a:prstGeom>
          <a:noFill/>
          <a:ln>
            <a:solidFill>
              <a:schemeClr val="accent1"/>
            </a:solidFill>
          </a:ln>
        </p:spPr>
        <p:txBody>
          <a:bodyPr wrap="square" rtlCol="0">
            <a:spAutoFit/>
          </a:bodyPr>
          <a:lstStyle/>
          <a:p>
            <a:r>
              <a:rPr lang="zh-CN" altLang="en-US" sz="2800" b="1" dirty="0" smtClean="0"/>
              <a:t>任务</a:t>
            </a:r>
            <a:r>
              <a:rPr lang="en-US" altLang="zh-CN" sz="2800" b="1" dirty="0" smtClean="0"/>
              <a:t>1.1</a:t>
            </a:r>
            <a:endParaRPr lang="zh-CN" altLang="en-US" sz="2800" b="1"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5112568" cy="651346"/>
          </a:xfrm>
          <a:ln>
            <a:solidFill>
              <a:schemeClr val="accent1">
                <a:lumMod val="75000"/>
              </a:schemeClr>
            </a:solidFill>
          </a:ln>
        </p:spPr>
        <p:txBody>
          <a:bodyPr/>
          <a:lstStyle/>
          <a:p>
            <a:r>
              <a:rPr lang="zh-CN" altLang="en-US" b="1" dirty="0" smtClean="0"/>
              <a:t>一、成本及成本信息的作用</a:t>
            </a:r>
            <a:endParaRPr lang="zh-CN" altLang="en-US" b="1" dirty="0"/>
          </a:p>
        </p:txBody>
      </p:sp>
      <p:sp>
        <p:nvSpPr>
          <p:cNvPr id="3" name="文本占位符 2"/>
          <p:cNvSpPr>
            <a:spLocks noGrp="1"/>
          </p:cNvSpPr>
          <p:nvPr>
            <p:ph type="body" sz="quarter" idx="1"/>
          </p:nvPr>
        </p:nvSpPr>
        <p:spPr>
          <a:solidFill>
            <a:schemeClr val="accent1">
              <a:lumMod val="20000"/>
              <a:lumOff val="80000"/>
            </a:schemeClr>
          </a:solidFill>
        </p:spPr>
        <p:txBody>
          <a:bodyPr/>
          <a:lstStyle/>
          <a:p>
            <a:r>
              <a:rPr lang="en-US" altLang="zh-CN" dirty="0" smtClean="0">
                <a:solidFill>
                  <a:schemeClr val="accent2">
                    <a:lumMod val="75000"/>
                  </a:schemeClr>
                </a:solidFill>
              </a:rPr>
              <a:t>1.</a:t>
            </a:r>
            <a:r>
              <a:rPr lang="zh-CN" altLang="en-US" dirty="0" smtClean="0">
                <a:solidFill>
                  <a:schemeClr val="accent2">
                    <a:lumMod val="75000"/>
                  </a:schemeClr>
                </a:solidFill>
              </a:rPr>
              <a:t>成本概念</a:t>
            </a:r>
            <a:endParaRPr lang="zh-CN" altLang="en-US" dirty="0">
              <a:solidFill>
                <a:schemeClr val="accent2">
                  <a:lumMod val="75000"/>
                </a:schemeClr>
              </a:solidFill>
            </a:endParaRPr>
          </a:p>
        </p:txBody>
      </p:sp>
      <p:sp>
        <p:nvSpPr>
          <p:cNvPr id="5" name="文本占位符 4"/>
          <p:cNvSpPr>
            <a:spLocks noGrp="1"/>
          </p:cNvSpPr>
          <p:nvPr>
            <p:ph type="body" sz="quarter" idx="3"/>
          </p:nvPr>
        </p:nvSpPr>
        <p:spPr>
          <a:xfrm>
            <a:off x="4355976" y="1556792"/>
            <a:ext cx="3657600" cy="658368"/>
          </a:xfrm>
          <a:solidFill>
            <a:schemeClr val="accent1">
              <a:lumMod val="20000"/>
              <a:lumOff val="80000"/>
            </a:schemeClr>
          </a:solidFill>
        </p:spPr>
        <p:txBody>
          <a:bodyPr/>
          <a:lstStyle/>
          <a:p>
            <a:r>
              <a:rPr lang="en-US" altLang="zh-CN" dirty="0" smtClean="0">
                <a:solidFill>
                  <a:schemeClr val="accent2">
                    <a:lumMod val="75000"/>
                  </a:schemeClr>
                </a:solidFill>
              </a:rPr>
              <a:t>2.</a:t>
            </a:r>
            <a:r>
              <a:rPr lang="zh-CN" altLang="en-US" dirty="0" smtClean="0">
                <a:solidFill>
                  <a:schemeClr val="accent2">
                    <a:lumMod val="75000"/>
                  </a:schemeClr>
                </a:solidFill>
              </a:rPr>
              <a:t>成本信息的作用</a:t>
            </a:r>
            <a:endParaRPr lang="zh-CN" altLang="en-US" dirty="0">
              <a:solidFill>
                <a:schemeClr val="accent2">
                  <a:lumMod val="75000"/>
                </a:schemeClr>
              </a:solidFill>
            </a:endParaRPr>
          </a:p>
        </p:txBody>
      </p:sp>
      <p:sp>
        <p:nvSpPr>
          <p:cNvPr id="6" name="内容占位符 5"/>
          <p:cNvSpPr>
            <a:spLocks noGrp="1"/>
          </p:cNvSpPr>
          <p:nvPr>
            <p:ph sz="quarter" idx="4"/>
          </p:nvPr>
        </p:nvSpPr>
        <p:spPr>
          <a:xfrm>
            <a:off x="4283968" y="2513652"/>
            <a:ext cx="3657600" cy="3886200"/>
          </a:xfrm>
          <a:ln>
            <a:solidFill>
              <a:srgbClr val="92D050"/>
            </a:solidFill>
          </a:ln>
        </p:spPr>
        <p:txBody>
          <a:bodyPr>
            <a:normAutofit/>
          </a:bodyPr>
          <a:lstStyle/>
          <a:p>
            <a:pPr marL="0" indent="0">
              <a:lnSpc>
                <a:spcPct val="150000"/>
              </a:lnSpc>
              <a:buNone/>
            </a:pPr>
            <a:r>
              <a:rPr kumimoji="1" lang="zh-CN" altLang="en-US" sz="1800" b="1" dirty="0">
                <a:solidFill>
                  <a:srgbClr val="000066"/>
                </a:solidFill>
                <a:latin typeface="楷体_GB2312" pitchFamily="49" charset="-122"/>
                <a:ea typeface="楷体_GB2312" pitchFamily="49" charset="-122"/>
              </a:rPr>
              <a:t>（</a:t>
            </a:r>
            <a:r>
              <a:rPr kumimoji="1" lang="en-US" altLang="zh-CN" sz="1800" b="1" dirty="0">
                <a:solidFill>
                  <a:srgbClr val="000066"/>
                </a:solidFill>
                <a:latin typeface="楷体_GB2312" pitchFamily="49" charset="-122"/>
                <a:ea typeface="楷体_GB2312" pitchFamily="49" charset="-122"/>
              </a:rPr>
              <a:t>1</a:t>
            </a:r>
            <a:r>
              <a:rPr kumimoji="1" lang="zh-CN" altLang="en-US" sz="1800" b="1" dirty="0">
                <a:solidFill>
                  <a:srgbClr val="000066"/>
                </a:solidFill>
                <a:latin typeface="楷体_GB2312" pitchFamily="49" charset="-122"/>
                <a:ea typeface="楷体_GB2312" pitchFamily="49" charset="-122"/>
              </a:rPr>
              <a:t>）成本是补偿生产耗费的尺度</a:t>
            </a:r>
            <a:endParaRPr kumimoji="1" lang="zh-CN" altLang="en-US" sz="1800" b="1" dirty="0">
              <a:solidFill>
                <a:srgbClr val="000066"/>
              </a:solidFill>
              <a:latin typeface="楷体_GB2312" pitchFamily="49" charset="-122"/>
              <a:ea typeface="楷体_GB2312" pitchFamily="49" charset="-122"/>
            </a:endParaRPr>
          </a:p>
          <a:p>
            <a:pPr marL="0" indent="0">
              <a:lnSpc>
                <a:spcPct val="150000"/>
              </a:lnSpc>
              <a:buNone/>
            </a:pPr>
            <a:r>
              <a:rPr kumimoji="1" lang="zh-CN" altLang="en-US" sz="1800" b="1" dirty="0" smtClean="0">
                <a:solidFill>
                  <a:srgbClr val="000066"/>
                </a:solidFill>
                <a:latin typeface="楷体_GB2312" pitchFamily="49" charset="-122"/>
                <a:ea typeface="楷体_GB2312" pitchFamily="49" charset="-122"/>
              </a:rPr>
              <a:t>（</a:t>
            </a:r>
            <a:r>
              <a:rPr kumimoji="1" lang="en-US" altLang="zh-CN" sz="1800" b="1" dirty="0">
                <a:solidFill>
                  <a:srgbClr val="000066"/>
                </a:solidFill>
                <a:latin typeface="楷体_GB2312" pitchFamily="49" charset="-122"/>
                <a:ea typeface="楷体_GB2312" pitchFamily="49" charset="-122"/>
              </a:rPr>
              <a:t>2</a:t>
            </a:r>
            <a:r>
              <a:rPr kumimoji="1" lang="zh-CN" altLang="en-US" sz="1800" b="1" dirty="0">
                <a:solidFill>
                  <a:srgbClr val="000066"/>
                </a:solidFill>
                <a:latin typeface="楷体_GB2312" pitchFamily="49" charset="-122"/>
                <a:ea typeface="楷体_GB2312" pitchFamily="49" charset="-122"/>
              </a:rPr>
              <a:t>）成本是综合反映企业工作质量的重要指标</a:t>
            </a:r>
            <a:endParaRPr kumimoji="1" lang="zh-CN" altLang="en-US" sz="1800" b="1" dirty="0">
              <a:solidFill>
                <a:srgbClr val="000066"/>
              </a:solidFill>
              <a:latin typeface="楷体_GB2312" pitchFamily="49" charset="-122"/>
              <a:ea typeface="楷体_GB2312" pitchFamily="49" charset="-122"/>
            </a:endParaRPr>
          </a:p>
          <a:p>
            <a:pPr marL="0" indent="0">
              <a:lnSpc>
                <a:spcPct val="150000"/>
              </a:lnSpc>
              <a:buNone/>
            </a:pPr>
            <a:r>
              <a:rPr kumimoji="1" lang="zh-CN" altLang="en-US" sz="1800" b="1" dirty="0" smtClean="0">
                <a:solidFill>
                  <a:srgbClr val="000066"/>
                </a:solidFill>
                <a:latin typeface="楷体_GB2312" pitchFamily="49" charset="-122"/>
                <a:ea typeface="楷体_GB2312" pitchFamily="49" charset="-122"/>
              </a:rPr>
              <a:t>（</a:t>
            </a:r>
            <a:r>
              <a:rPr kumimoji="1" lang="en-US" altLang="zh-CN" sz="1800" b="1" dirty="0">
                <a:solidFill>
                  <a:srgbClr val="000066"/>
                </a:solidFill>
                <a:latin typeface="楷体_GB2312" pitchFamily="49" charset="-122"/>
                <a:ea typeface="楷体_GB2312" pitchFamily="49" charset="-122"/>
              </a:rPr>
              <a:t>3</a:t>
            </a:r>
            <a:r>
              <a:rPr kumimoji="1" lang="zh-CN" altLang="en-US" sz="1800" b="1" dirty="0">
                <a:solidFill>
                  <a:srgbClr val="000066"/>
                </a:solidFill>
                <a:latin typeface="楷体_GB2312" pitchFamily="49" charset="-122"/>
                <a:ea typeface="楷体_GB2312" pitchFamily="49" charset="-122"/>
              </a:rPr>
              <a:t>）成本是影响企业制定产品价格的重要因素之一</a:t>
            </a:r>
            <a:endParaRPr kumimoji="1" lang="zh-CN" altLang="en-US" sz="1800" b="1" dirty="0">
              <a:solidFill>
                <a:srgbClr val="000066"/>
              </a:solidFill>
              <a:latin typeface="楷体_GB2312" pitchFamily="49" charset="-122"/>
              <a:ea typeface="楷体_GB2312" pitchFamily="49" charset="-122"/>
            </a:endParaRPr>
          </a:p>
          <a:p>
            <a:pPr marL="0" indent="0">
              <a:lnSpc>
                <a:spcPct val="150000"/>
              </a:lnSpc>
              <a:buNone/>
            </a:pPr>
            <a:r>
              <a:rPr kumimoji="1" lang="zh-CN" altLang="en-US" sz="1800" b="1" dirty="0" smtClean="0">
                <a:solidFill>
                  <a:srgbClr val="000066"/>
                </a:solidFill>
                <a:latin typeface="楷体_GB2312" pitchFamily="49" charset="-122"/>
                <a:ea typeface="楷体_GB2312" pitchFamily="49" charset="-122"/>
              </a:rPr>
              <a:t>（</a:t>
            </a:r>
            <a:r>
              <a:rPr kumimoji="1" lang="en-US" altLang="zh-CN" sz="1800" b="1" dirty="0">
                <a:solidFill>
                  <a:srgbClr val="000066"/>
                </a:solidFill>
                <a:latin typeface="楷体_GB2312" pitchFamily="49" charset="-122"/>
                <a:ea typeface="楷体_GB2312" pitchFamily="49" charset="-122"/>
              </a:rPr>
              <a:t>4</a:t>
            </a:r>
            <a:r>
              <a:rPr kumimoji="1" lang="zh-CN" altLang="en-US" sz="1800" b="1" dirty="0">
                <a:solidFill>
                  <a:srgbClr val="000066"/>
                </a:solidFill>
                <a:latin typeface="楷体_GB2312" pitchFamily="49" charset="-122"/>
                <a:ea typeface="楷体_GB2312" pitchFamily="49" charset="-122"/>
              </a:rPr>
              <a:t>）成本是企业进行经营决策的重要依据</a:t>
            </a:r>
            <a:endParaRPr kumimoji="1" lang="zh-CN" altLang="en-US" sz="1800" b="1" dirty="0">
              <a:solidFill>
                <a:srgbClr val="000066"/>
              </a:solidFill>
              <a:latin typeface="楷体_GB2312" pitchFamily="49" charset="-122"/>
              <a:ea typeface="楷体_GB2312" pitchFamily="49" charset="-122"/>
            </a:endParaRPr>
          </a:p>
          <a:p>
            <a:pPr>
              <a:lnSpc>
                <a:spcPct val="150000"/>
              </a:lnSpc>
            </a:pPr>
            <a:endParaRPr lang="zh-CN" altLang="en-US" sz="1800" dirty="0"/>
          </a:p>
        </p:txBody>
      </p:sp>
      <p:pic>
        <p:nvPicPr>
          <p:cNvPr id="11" name="Picture 4" descr="Image0613"/>
          <p:cNvPicPr>
            <a:picLocks noGrp="1" noChangeAspect="1" noChangeArrowheads="1"/>
          </p:cNvPicPr>
          <p:nvPr>
            <p:ph sz="quarter" idx="2"/>
          </p:nvPr>
        </p:nvPicPr>
        <p:blipFill>
          <a:blip r:embed="rId1">
            <a:extLst>
              <a:ext uri="{28A0092B-C50C-407E-A947-70E740481C1C}">
                <a14:useLocalDpi xmlns:a14="http://schemas.microsoft.com/office/drawing/2010/main" val="0"/>
              </a:ext>
            </a:extLst>
          </a:blip>
          <a:srcRect/>
          <a:stretch>
            <a:fillRect/>
          </a:stretch>
        </p:blipFill>
        <p:spPr bwMode="auto">
          <a:xfrm>
            <a:off x="457200" y="2348880"/>
            <a:ext cx="3539011" cy="3413993"/>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pic>
      <p:sp>
        <p:nvSpPr>
          <p:cNvPr id="9" name="矩形 8"/>
          <p:cNvSpPr/>
          <p:nvPr/>
        </p:nvSpPr>
        <p:spPr>
          <a:xfrm>
            <a:off x="755576" y="5301208"/>
            <a:ext cx="3284984" cy="923330"/>
          </a:xfrm>
          <a:prstGeom prst="rect">
            <a:avLst/>
          </a:prstGeom>
        </p:spPr>
        <p:txBody>
          <a:bodyPr wrap="square">
            <a:spAutoFit/>
          </a:bodyPr>
          <a:lstStyle/>
          <a:p>
            <a:pPr>
              <a:spcBef>
                <a:spcPct val="50000"/>
              </a:spcBef>
            </a:pPr>
            <a:r>
              <a:rPr lang="zh-CN" altLang="en-US" b="1" dirty="0">
                <a:ea typeface="隶书" panose="02010509060101010101" pitchFamily="49" charset="-122"/>
              </a:rPr>
              <a:t>产品成本，是企业为生产产品或提供劳务而发生的各种耗费或支出。</a:t>
            </a:r>
            <a:endParaRPr lang="zh-CN" altLang="en-US" b="1" dirty="0">
              <a:ea typeface="隶书" panose="02010509060101010101" pitchFamily="49" charset="-122"/>
            </a:endParaRPr>
          </a:p>
        </p:txBody>
      </p:sp>
      <p:sp>
        <p:nvSpPr>
          <p:cNvPr id="12" name="TextBox 11"/>
          <p:cNvSpPr txBox="1"/>
          <p:nvPr/>
        </p:nvSpPr>
        <p:spPr>
          <a:xfrm>
            <a:off x="410006" y="2429534"/>
            <a:ext cx="3645024" cy="3970318"/>
          </a:xfrm>
          <a:prstGeom prst="rect">
            <a:avLst/>
          </a:prstGeom>
          <a:noFill/>
          <a:ln>
            <a:solidFill>
              <a:srgbClr val="00B050"/>
            </a:solidFill>
          </a:ln>
        </p:spPr>
        <p:txBody>
          <a:bodyPr wrap="square" rtlCol="0">
            <a:spAutoFit/>
          </a:bodyPr>
          <a:lstStyle/>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en-US" altLang="zh-CN" dirty="0">
              <a:ln>
                <a:solidFill>
                  <a:srgbClr val="92D050"/>
                </a:solidFill>
              </a:ln>
            </a:endParaRPr>
          </a:p>
          <a:p>
            <a:endParaRPr lang="en-US" altLang="zh-CN" dirty="0" smtClean="0">
              <a:ln>
                <a:solidFill>
                  <a:srgbClr val="92D050"/>
                </a:solidFill>
              </a:ln>
            </a:endParaRPr>
          </a:p>
          <a:p>
            <a:endParaRPr lang="zh-CN" altLang="en-US" dirty="0">
              <a:ln>
                <a:solidFill>
                  <a:srgbClr val="92D050"/>
                </a:solidFill>
              </a:ln>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67544" y="404664"/>
            <a:ext cx="5112568" cy="651346"/>
          </a:xfrm>
          <a:ln>
            <a:solidFill>
              <a:schemeClr val="accent1">
                <a:lumMod val="75000"/>
              </a:schemeClr>
            </a:solidFill>
          </a:ln>
        </p:spPr>
        <p:txBody>
          <a:bodyPr/>
          <a:lstStyle/>
          <a:p>
            <a:r>
              <a:rPr lang="zh-CN" altLang="en-US" b="1" dirty="0" smtClean="0"/>
              <a:t>一、成本及成本信息的作用</a:t>
            </a:r>
            <a:endParaRPr lang="zh-CN" altLang="en-US" b="1" dirty="0"/>
          </a:p>
        </p:txBody>
      </p:sp>
      <p:sp>
        <p:nvSpPr>
          <p:cNvPr id="3" name="文本占位符 2"/>
          <p:cNvSpPr>
            <a:spLocks noGrp="1"/>
          </p:cNvSpPr>
          <p:nvPr>
            <p:ph type="body" sz="quarter" idx="1"/>
          </p:nvPr>
        </p:nvSpPr>
        <p:spPr>
          <a:xfrm>
            <a:off x="395536" y="1340768"/>
            <a:ext cx="4464496" cy="658368"/>
          </a:xfrm>
          <a:solidFill>
            <a:schemeClr val="accent1">
              <a:lumMod val="20000"/>
              <a:lumOff val="80000"/>
            </a:schemeClr>
          </a:solidFill>
        </p:spPr>
        <p:txBody>
          <a:bodyPr/>
          <a:lstStyle/>
          <a:p>
            <a:r>
              <a:rPr lang="en-US" altLang="zh-CN" dirty="0" smtClean="0"/>
              <a:t>3.</a:t>
            </a:r>
            <a:r>
              <a:rPr lang="zh-CN" altLang="en-US" dirty="0" smtClean="0"/>
              <a:t>支出、费用与产品成本之间关系</a:t>
            </a:r>
            <a:endParaRPr lang="zh-CN" altLang="en-US" dirty="0"/>
          </a:p>
        </p:txBody>
      </p:sp>
      <p:sp>
        <p:nvSpPr>
          <p:cNvPr id="13" name="AutoShape 4"/>
          <p:cNvSpPr>
            <a:spLocks noChangeArrowheads="1"/>
          </p:cNvSpPr>
          <p:nvPr/>
        </p:nvSpPr>
        <p:spPr bwMode="auto">
          <a:xfrm>
            <a:off x="899592" y="2347912"/>
            <a:ext cx="3241675" cy="576263"/>
          </a:xfrm>
          <a:prstGeom prst="roundRect">
            <a:avLst>
              <a:gd name="adj" fmla="val 16667"/>
            </a:avLst>
          </a:prstGeom>
          <a:solidFill>
            <a:schemeClr val="tx2">
              <a:lumMod val="20000"/>
              <a:lumOff val="80000"/>
            </a:schemeClr>
          </a:solidFill>
          <a:ln w="9525">
            <a:solidFill>
              <a:srgbClr val="006600"/>
            </a:solidFill>
            <a:round/>
          </a:ln>
          <a:effectLst/>
        </p:spPr>
        <p:txBody>
          <a:bodyPr wrap="none" anchor="ctr"/>
          <a:lstStyle/>
          <a:p>
            <a:pPr algn="ctr">
              <a:defRPr/>
            </a:pPr>
            <a:r>
              <a:rPr lang="zh-CN" altLang="en-US" sz="2400" b="1" dirty="0">
                <a:solidFill>
                  <a:srgbClr val="000066"/>
                </a:solidFill>
                <a:ea typeface="楷体_GB2312" pitchFamily="49" charset="-122"/>
              </a:rPr>
              <a:t>资本性支出</a:t>
            </a:r>
            <a:endParaRPr lang="zh-CN" altLang="en-US" sz="2400" b="1" dirty="0">
              <a:solidFill>
                <a:srgbClr val="000066"/>
              </a:solidFill>
              <a:ea typeface="楷体_GB2312" pitchFamily="49" charset="-122"/>
            </a:endParaRPr>
          </a:p>
        </p:txBody>
      </p:sp>
      <p:sp>
        <p:nvSpPr>
          <p:cNvPr id="14" name="AutoShape 5"/>
          <p:cNvSpPr>
            <a:spLocks noChangeArrowheads="1"/>
          </p:cNvSpPr>
          <p:nvPr/>
        </p:nvSpPr>
        <p:spPr bwMode="auto">
          <a:xfrm>
            <a:off x="899592" y="3140074"/>
            <a:ext cx="3241675" cy="576263"/>
          </a:xfrm>
          <a:prstGeom prst="roundRect">
            <a:avLst>
              <a:gd name="adj" fmla="val 16667"/>
            </a:avLst>
          </a:prstGeom>
          <a:gradFill rotWithShape="1">
            <a:gsLst>
              <a:gs pos="0">
                <a:schemeClr val="bg1"/>
              </a:gs>
              <a:gs pos="50000">
                <a:srgbClr val="EE92E7"/>
              </a:gs>
              <a:gs pos="100000">
                <a:schemeClr val="bg1"/>
              </a:gs>
            </a:gsLst>
            <a:lin ang="5400000" scaled="1"/>
          </a:gradFill>
          <a:ln w="9525">
            <a:solidFill>
              <a:srgbClr val="FF00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2400" b="1">
                <a:solidFill>
                  <a:srgbClr val="000066"/>
                </a:solidFill>
                <a:ea typeface="楷体_GB2312" pitchFamily="49" charset="-122"/>
              </a:rPr>
              <a:t>收益性支出</a:t>
            </a:r>
            <a:endParaRPr lang="zh-CN" altLang="en-US" sz="2400" b="1">
              <a:solidFill>
                <a:srgbClr val="000066"/>
              </a:solidFill>
              <a:ea typeface="楷体_GB2312" pitchFamily="49" charset="-122"/>
            </a:endParaRPr>
          </a:p>
        </p:txBody>
      </p:sp>
      <p:sp>
        <p:nvSpPr>
          <p:cNvPr id="15" name="AutoShape 6"/>
          <p:cNvSpPr>
            <a:spLocks noChangeArrowheads="1"/>
          </p:cNvSpPr>
          <p:nvPr/>
        </p:nvSpPr>
        <p:spPr bwMode="auto">
          <a:xfrm>
            <a:off x="899592" y="3932237"/>
            <a:ext cx="3241675" cy="576263"/>
          </a:xfrm>
          <a:prstGeom prst="roundRect">
            <a:avLst>
              <a:gd name="adj" fmla="val 16667"/>
            </a:avLst>
          </a:prstGeom>
          <a:gradFill rotWithShape="1">
            <a:gsLst>
              <a:gs pos="0">
                <a:schemeClr val="bg1"/>
              </a:gs>
              <a:gs pos="50000">
                <a:srgbClr val="52F4F8"/>
              </a:gs>
              <a:gs pos="100000">
                <a:schemeClr val="bg1"/>
              </a:gs>
            </a:gsLst>
            <a:lin ang="5400000" scaled="1"/>
          </a:gradFill>
          <a:ln w="9525">
            <a:solidFill>
              <a:srgbClr val="00CCFF"/>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2400" b="1">
                <a:solidFill>
                  <a:srgbClr val="000066"/>
                </a:solidFill>
                <a:ea typeface="楷体_GB2312" pitchFamily="49" charset="-122"/>
              </a:rPr>
              <a:t>营业外支出</a:t>
            </a:r>
            <a:endParaRPr lang="zh-CN" altLang="en-US" sz="2400" b="1">
              <a:solidFill>
                <a:srgbClr val="000066"/>
              </a:solidFill>
              <a:ea typeface="楷体_GB2312" pitchFamily="49" charset="-122"/>
            </a:endParaRPr>
          </a:p>
        </p:txBody>
      </p:sp>
      <p:sp>
        <p:nvSpPr>
          <p:cNvPr id="16" name="AutoShape 7"/>
          <p:cNvSpPr>
            <a:spLocks noChangeArrowheads="1"/>
          </p:cNvSpPr>
          <p:nvPr/>
        </p:nvSpPr>
        <p:spPr bwMode="auto">
          <a:xfrm>
            <a:off x="899592" y="4795837"/>
            <a:ext cx="3241675" cy="576263"/>
          </a:xfrm>
          <a:prstGeom prst="roundRect">
            <a:avLst>
              <a:gd name="adj" fmla="val 16667"/>
            </a:avLst>
          </a:prstGeom>
          <a:gradFill rotWithShape="1">
            <a:gsLst>
              <a:gs pos="0">
                <a:schemeClr val="bg1"/>
              </a:gs>
              <a:gs pos="50000">
                <a:srgbClr val="EEFD2F"/>
              </a:gs>
              <a:gs pos="100000">
                <a:schemeClr val="bg1"/>
              </a:gs>
            </a:gsLst>
            <a:lin ang="5400000" scaled="1"/>
          </a:gradFill>
          <a:ln w="9525">
            <a:solidFill>
              <a:srgbClr val="FF9933"/>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2400" b="1">
                <a:solidFill>
                  <a:srgbClr val="000066"/>
                </a:solidFill>
                <a:ea typeface="楷体_GB2312" pitchFamily="49" charset="-122"/>
              </a:rPr>
              <a:t>所得税支出</a:t>
            </a:r>
            <a:endParaRPr lang="zh-CN" altLang="en-US" sz="2400" b="1">
              <a:solidFill>
                <a:srgbClr val="000066"/>
              </a:solidFill>
              <a:ea typeface="楷体_GB2312" pitchFamily="49" charset="-122"/>
            </a:endParaRPr>
          </a:p>
        </p:txBody>
      </p:sp>
      <p:sp>
        <p:nvSpPr>
          <p:cNvPr id="17" name="AutoShape 8"/>
          <p:cNvSpPr>
            <a:spLocks noChangeArrowheads="1"/>
          </p:cNvSpPr>
          <p:nvPr/>
        </p:nvSpPr>
        <p:spPr bwMode="auto">
          <a:xfrm>
            <a:off x="899592" y="5659437"/>
            <a:ext cx="3241675" cy="576263"/>
          </a:xfrm>
          <a:prstGeom prst="roundRect">
            <a:avLst>
              <a:gd name="adj" fmla="val 16667"/>
            </a:avLst>
          </a:prstGeom>
          <a:gradFill rotWithShape="1">
            <a:gsLst>
              <a:gs pos="0">
                <a:schemeClr val="bg1"/>
              </a:gs>
              <a:gs pos="50000">
                <a:srgbClr val="FB5D43"/>
              </a:gs>
              <a:gs pos="100000">
                <a:schemeClr val="bg1"/>
              </a:gs>
            </a:gsLst>
            <a:lin ang="5400000" scaled="1"/>
          </a:gradFill>
          <a:ln w="9525">
            <a:solidFill>
              <a:srgbClr val="FF0000"/>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defRPr/>
            </a:pPr>
            <a:r>
              <a:rPr lang="zh-CN" altLang="en-US" sz="2400" b="1">
                <a:solidFill>
                  <a:srgbClr val="000066"/>
                </a:solidFill>
                <a:ea typeface="楷体_GB2312" pitchFamily="49" charset="-122"/>
              </a:rPr>
              <a:t>利润分配支出</a:t>
            </a:r>
            <a:endParaRPr lang="zh-CN" altLang="en-US" sz="2400" b="1">
              <a:solidFill>
                <a:srgbClr val="000066"/>
              </a:solidFill>
              <a:ea typeface="楷体_GB2312" pitchFamily="49" charset="-122"/>
            </a:endParaRPr>
          </a:p>
        </p:txBody>
      </p:sp>
      <p:sp>
        <p:nvSpPr>
          <p:cNvPr id="18" name="Text Box 11"/>
          <p:cNvSpPr txBox="1">
            <a:spLocks noChangeArrowheads="1"/>
          </p:cNvSpPr>
          <p:nvPr/>
        </p:nvSpPr>
        <p:spPr bwMode="auto">
          <a:xfrm>
            <a:off x="5436096" y="3313905"/>
            <a:ext cx="1944688" cy="1955800"/>
          </a:xfrm>
          <a:prstGeom prst="rect">
            <a:avLst/>
          </a:prstGeom>
          <a:gradFill rotWithShape="1">
            <a:gsLst>
              <a:gs pos="0">
                <a:srgbClr val="3F26FA"/>
              </a:gs>
              <a:gs pos="50000">
                <a:schemeClr val="bg1"/>
              </a:gs>
              <a:gs pos="100000">
                <a:srgbClr val="3F26FA"/>
              </a:gs>
            </a:gsLst>
            <a:lin ang="18900000" scaled="1"/>
          </a:gradFill>
          <a:ln w="38100">
            <a:pattFill prst="wdDnDiag">
              <a:fgClr>
                <a:schemeClr val="tx1"/>
              </a:fgClr>
              <a:bgClr>
                <a:srgbClr val="EEFD2F"/>
              </a:bgClr>
            </a:patt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defRPr/>
            </a:pPr>
            <a:r>
              <a:rPr lang="zh-CN" altLang="en-US" sz="2400" b="1">
                <a:solidFill>
                  <a:srgbClr val="000066"/>
                </a:solidFill>
                <a:ea typeface="楷体_GB2312" pitchFamily="49" charset="-122"/>
              </a:rPr>
              <a:t>支出：企业在经济活动中发生的所有开支和耗费。</a:t>
            </a:r>
            <a:endParaRPr lang="zh-CN" altLang="en-US" sz="2400" b="1">
              <a:solidFill>
                <a:srgbClr val="000066"/>
              </a:solidFill>
              <a:ea typeface="楷体_GB2312" pitchFamily="49" charset="-122"/>
            </a:endParaRPr>
          </a:p>
        </p:txBody>
      </p:sp>
      <p:cxnSp>
        <p:nvCxnSpPr>
          <p:cNvPr id="20" name="直接连接符 19"/>
          <p:cNvCxnSpPr/>
          <p:nvPr/>
        </p:nvCxnSpPr>
        <p:spPr>
          <a:xfrm>
            <a:off x="4427984" y="2636043"/>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4788024" y="2636043"/>
            <a:ext cx="0" cy="3311525"/>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4427984" y="594756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4427984" y="422036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4400364" y="3428205"/>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4427984" y="506443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直接箭头连接符 30"/>
          <p:cNvCxnSpPr/>
          <p:nvPr/>
        </p:nvCxnSpPr>
        <p:spPr>
          <a:xfrm flipH="1">
            <a:off x="4868416" y="4236041"/>
            <a:ext cx="56768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p:cNvSpPr/>
          <p:nvPr/>
        </p:nvSpPr>
        <p:spPr>
          <a:xfrm>
            <a:off x="980298" y="2276872"/>
            <a:ext cx="6688045" cy="400110"/>
          </a:xfrm>
          <a:prstGeom prst="rect">
            <a:avLst/>
          </a:prstGeom>
        </p:spPr>
        <p:txBody>
          <a:bodyPr wrap="square">
            <a:spAutoFit/>
          </a:bodyPr>
          <a:lstStyle/>
          <a:p>
            <a:pPr>
              <a:spcBef>
                <a:spcPct val="50000"/>
              </a:spcBef>
            </a:pPr>
            <a:r>
              <a:rPr lang="zh-CN" altLang="en-US" sz="2000" b="1" dirty="0">
                <a:ea typeface="楷体_GB2312" pitchFamily="49" charset="-122"/>
              </a:rPr>
              <a:t>资本性支出：支出效益涉及几个会计年度的支出</a:t>
            </a:r>
            <a:r>
              <a:rPr lang="zh-CN" altLang="en-US" sz="2000" b="1" dirty="0" smtClean="0">
                <a:ea typeface="楷体_GB2312" pitchFamily="49" charset="-122"/>
              </a:rPr>
              <a:t>。包括：</a:t>
            </a:r>
            <a:endParaRPr lang="zh-CN" altLang="en-US" sz="2000" b="1" dirty="0">
              <a:ea typeface="楷体_GB2312" pitchFamily="49" charset="-122"/>
            </a:endParaRPr>
          </a:p>
        </p:txBody>
      </p:sp>
      <p:sp>
        <p:nvSpPr>
          <p:cNvPr id="3" name="标题 1"/>
          <p:cNvSpPr txBox="1"/>
          <p:nvPr/>
        </p:nvSpPr>
        <p:spPr>
          <a:xfrm>
            <a:off x="467544" y="404664"/>
            <a:ext cx="5400600"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smtClean="0"/>
              <a:t>一、成本及成本信息的作用</a:t>
            </a:r>
            <a:endParaRPr lang="zh-CN" altLang="en-US" b="1" dirty="0"/>
          </a:p>
        </p:txBody>
      </p:sp>
      <p:sp>
        <p:nvSpPr>
          <p:cNvPr id="4" name="文本占位符 2"/>
          <p:cNvSpPr txBox="1"/>
          <p:nvPr/>
        </p:nvSpPr>
        <p:spPr>
          <a:xfrm>
            <a:off x="395536" y="1340768"/>
            <a:ext cx="5184576"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3.</a:t>
            </a:r>
            <a:r>
              <a:rPr lang="zh-CN" altLang="en-US" dirty="0" smtClean="0"/>
              <a:t>支出、费用与产品成本之间关系</a:t>
            </a:r>
            <a:endParaRPr lang="zh-CN" altLang="en-US" dirty="0"/>
          </a:p>
        </p:txBody>
      </p:sp>
      <p:sp>
        <p:nvSpPr>
          <p:cNvPr id="5" name="TextBox 4"/>
          <p:cNvSpPr txBox="1"/>
          <p:nvPr/>
        </p:nvSpPr>
        <p:spPr>
          <a:xfrm>
            <a:off x="1221816" y="3284984"/>
            <a:ext cx="2016224" cy="1631216"/>
          </a:xfrm>
          <a:prstGeom prst="rect">
            <a:avLst/>
          </a:prstGeom>
          <a:noFill/>
        </p:spPr>
        <p:txBody>
          <a:bodyPr wrap="square" rtlCol="0">
            <a:spAutoFit/>
          </a:bodyPr>
          <a:lstStyle/>
          <a:p>
            <a:r>
              <a:rPr lang="zh-CN" altLang="en-US" sz="2000" b="1" dirty="0" smtClean="0"/>
              <a:t>固定资产支出</a:t>
            </a:r>
            <a:endParaRPr lang="en-US" altLang="zh-CN" sz="2000" b="1" dirty="0" smtClean="0"/>
          </a:p>
          <a:p>
            <a:endParaRPr lang="en-US" altLang="zh-CN" sz="2000" b="1" dirty="0" smtClean="0"/>
          </a:p>
          <a:p>
            <a:r>
              <a:rPr lang="zh-CN" altLang="en-US" sz="2000" b="1" dirty="0"/>
              <a:t>无形</a:t>
            </a:r>
            <a:r>
              <a:rPr lang="zh-CN" altLang="en-US" sz="2000" b="1" dirty="0" smtClean="0"/>
              <a:t>资产支出</a:t>
            </a:r>
            <a:endParaRPr lang="en-US" altLang="zh-CN" sz="2000" b="1" dirty="0" smtClean="0"/>
          </a:p>
          <a:p>
            <a:endParaRPr lang="en-US" altLang="zh-CN" sz="2000" b="1" dirty="0" smtClean="0"/>
          </a:p>
          <a:p>
            <a:r>
              <a:rPr lang="zh-CN" altLang="en-US" sz="2000" b="1" dirty="0"/>
              <a:t>长期</a:t>
            </a:r>
            <a:r>
              <a:rPr lang="zh-CN" altLang="en-US" sz="2000" b="1" dirty="0" smtClean="0"/>
              <a:t>投资支出</a:t>
            </a:r>
            <a:endParaRPr lang="zh-CN" altLang="en-US" sz="2000" b="1" dirty="0"/>
          </a:p>
        </p:txBody>
      </p:sp>
      <p:cxnSp>
        <p:nvCxnSpPr>
          <p:cNvPr id="11" name="直接箭头连接符 10"/>
          <p:cNvCxnSpPr/>
          <p:nvPr/>
        </p:nvCxnSpPr>
        <p:spPr>
          <a:xfrm>
            <a:off x="2968916" y="4725144"/>
            <a:ext cx="757896"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右大括号 11"/>
          <p:cNvSpPr/>
          <p:nvPr/>
        </p:nvSpPr>
        <p:spPr>
          <a:xfrm>
            <a:off x="2987824" y="3369359"/>
            <a:ext cx="360040" cy="792088"/>
          </a:xfrm>
          <a:prstGeom prst="rightBrace">
            <a:avLst>
              <a:gd name="adj1" fmla="val 8333"/>
              <a:gd name="adj2" fmla="val 46554"/>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a:p>
        </p:txBody>
      </p:sp>
      <p:sp>
        <p:nvSpPr>
          <p:cNvPr id="13" name="TextBox 12"/>
          <p:cNvSpPr txBox="1"/>
          <p:nvPr/>
        </p:nvSpPr>
        <p:spPr>
          <a:xfrm>
            <a:off x="3491880" y="3580737"/>
            <a:ext cx="2088232" cy="369332"/>
          </a:xfrm>
          <a:prstGeom prst="rect">
            <a:avLst/>
          </a:prstGeom>
          <a:noFill/>
        </p:spPr>
        <p:txBody>
          <a:bodyPr wrap="square" rtlCol="0">
            <a:spAutoFit/>
          </a:bodyPr>
          <a:lstStyle/>
          <a:p>
            <a:r>
              <a:rPr lang="zh-CN" altLang="en-US" b="1" dirty="0" smtClean="0"/>
              <a:t>可以转化为费用</a:t>
            </a:r>
            <a:endParaRPr lang="zh-CN" altLang="en-US" b="1" dirty="0"/>
          </a:p>
        </p:txBody>
      </p:sp>
      <p:sp>
        <p:nvSpPr>
          <p:cNvPr id="14" name="TextBox 13"/>
          <p:cNvSpPr txBox="1"/>
          <p:nvPr/>
        </p:nvSpPr>
        <p:spPr>
          <a:xfrm>
            <a:off x="3797911" y="4516201"/>
            <a:ext cx="2232248" cy="369332"/>
          </a:xfrm>
          <a:prstGeom prst="rect">
            <a:avLst/>
          </a:prstGeom>
          <a:noFill/>
        </p:spPr>
        <p:txBody>
          <a:bodyPr wrap="square" rtlCol="0">
            <a:spAutoFit/>
          </a:bodyPr>
          <a:lstStyle/>
          <a:p>
            <a:r>
              <a:rPr lang="zh-CN" altLang="en-US" b="1" dirty="0" smtClean="0"/>
              <a:t>不能转化为费用</a:t>
            </a:r>
            <a:endParaRPr lang="zh-CN" altLang="en-US" b="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一、成本及成本信息的作用</a:t>
            </a:r>
            <a:endParaRPr lang="zh-CN" altLang="en-US" b="1" dirty="0"/>
          </a:p>
        </p:txBody>
      </p:sp>
      <p:sp>
        <p:nvSpPr>
          <p:cNvPr id="3" name="文本占位符 2"/>
          <p:cNvSpPr txBox="1"/>
          <p:nvPr/>
        </p:nvSpPr>
        <p:spPr>
          <a:xfrm>
            <a:off x="395536" y="1340768"/>
            <a:ext cx="5184576"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3.</a:t>
            </a:r>
            <a:r>
              <a:rPr lang="zh-CN" altLang="en-US" dirty="0" smtClean="0"/>
              <a:t>支出、费用与产品成本之间关系</a:t>
            </a:r>
            <a:endParaRPr lang="zh-CN" altLang="en-US" dirty="0"/>
          </a:p>
        </p:txBody>
      </p:sp>
      <p:grpSp>
        <p:nvGrpSpPr>
          <p:cNvPr id="5" name="Group 13"/>
          <p:cNvGrpSpPr/>
          <p:nvPr/>
        </p:nvGrpSpPr>
        <p:grpSpPr bwMode="auto">
          <a:xfrm>
            <a:off x="2628230" y="2543194"/>
            <a:ext cx="5976938" cy="3024187"/>
            <a:chOff x="703" y="1524"/>
            <a:chExt cx="3765" cy="1905"/>
          </a:xfrm>
        </p:grpSpPr>
        <p:sp>
          <p:nvSpPr>
            <p:cNvPr id="6" name="AutoShape 4"/>
            <p:cNvSpPr>
              <a:spLocks noChangeArrowheads="1"/>
            </p:cNvSpPr>
            <p:nvPr/>
          </p:nvSpPr>
          <p:spPr bwMode="auto">
            <a:xfrm>
              <a:off x="703" y="1524"/>
              <a:ext cx="2042" cy="363"/>
            </a:xfrm>
            <a:prstGeom prst="roundRect">
              <a:avLst>
                <a:gd name="adj" fmla="val 16667"/>
              </a:avLst>
            </a:prstGeom>
            <a:solidFill>
              <a:srgbClr val="92D050"/>
            </a:solidFill>
            <a:ln w="57150" cmpd="thinThick">
              <a:solidFill>
                <a:srgbClr val="76C47A"/>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dirty="0">
                  <a:solidFill>
                    <a:srgbClr val="000066"/>
                  </a:solidFill>
                  <a:ea typeface="楷体_GB2312" pitchFamily="49" charset="-122"/>
                </a:rPr>
                <a:t>生产过程发生的支出</a:t>
              </a:r>
              <a:endParaRPr lang="zh-CN" altLang="en-US" sz="2400" b="1" dirty="0">
                <a:solidFill>
                  <a:srgbClr val="000066"/>
                </a:solidFill>
                <a:ea typeface="楷体_GB2312" pitchFamily="49" charset="-122"/>
              </a:endParaRPr>
            </a:p>
          </p:txBody>
        </p:sp>
        <p:sp>
          <p:nvSpPr>
            <p:cNvPr id="7" name="AutoShape 5"/>
            <p:cNvSpPr>
              <a:spLocks noChangeArrowheads="1"/>
            </p:cNvSpPr>
            <p:nvPr/>
          </p:nvSpPr>
          <p:spPr bwMode="auto">
            <a:xfrm>
              <a:off x="703" y="2023"/>
              <a:ext cx="2042" cy="363"/>
            </a:xfrm>
            <a:prstGeom prst="roundRect">
              <a:avLst>
                <a:gd name="adj" fmla="val 16667"/>
              </a:avLst>
            </a:prstGeom>
            <a:solidFill>
              <a:srgbClr val="92D050"/>
            </a:solidFill>
            <a:ln w="57150" cmpd="thinThick">
              <a:solidFill>
                <a:srgbClr val="76C47A"/>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a:solidFill>
                    <a:srgbClr val="000066"/>
                  </a:solidFill>
                  <a:ea typeface="楷体_GB2312" pitchFamily="49" charset="-122"/>
                </a:rPr>
                <a:t>销售过程发生的支出</a:t>
              </a:r>
              <a:endParaRPr lang="zh-CN" altLang="en-US" sz="2400" b="1">
                <a:solidFill>
                  <a:srgbClr val="000066"/>
                </a:solidFill>
                <a:ea typeface="楷体_GB2312" pitchFamily="49" charset="-122"/>
              </a:endParaRPr>
            </a:p>
          </p:txBody>
        </p:sp>
        <p:sp>
          <p:nvSpPr>
            <p:cNvPr id="8" name="AutoShape 6"/>
            <p:cNvSpPr>
              <a:spLocks noChangeArrowheads="1"/>
            </p:cNvSpPr>
            <p:nvPr/>
          </p:nvSpPr>
          <p:spPr bwMode="auto">
            <a:xfrm>
              <a:off x="703" y="2522"/>
              <a:ext cx="2042" cy="363"/>
            </a:xfrm>
            <a:prstGeom prst="roundRect">
              <a:avLst>
                <a:gd name="adj" fmla="val 16667"/>
              </a:avLst>
            </a:prstGeom>
            <a:solidFill>
              <a:srgbClr val="92D050"/>
            </a:solidFill>
            <a:ln w="57150" cmpd="thinThick">
              <a:solidFill>
                <a:srgbClr val="76C47A"/>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a:solidFill>
                    <a:srgbClr val="000066"/>
                  </a:solidFill>
                  <a:ea typeface="楷体_GB2312" pitchFamily="49" charset="-122"/>
                </a:rPr>
                <a:t>管理过程发生的支出</a:t>
              </a:r>
              <a:endParaRPr lang="zh-CN" altLang="en-US" sz="2400" b="1">
                <a:solidFill>
                  <a:srgbClr val="000066"/>
                </a:solidFill>
                <a:ea typeface="楷体_GB2312" pitchFamily="49" charset="-122"/>
              </a:endParaRPr>
            </a:p>
          </p:txBody>
        </p:sp>
        <p:sp>
          <p:nvSpPr>
            <p:cNvPr id="9" name="AutoShape 7"/>
            <p:cNvSpPr>
              <a:spLocks noChangeArrowheads="1"/>
            </p:cNvSpPr>
            <p:nvPr/>
          </p:nvSpPr>
          <p:spPr bwMode="auto">
            <a:xfrm>
              <a:off x="703" y="3066"/>
              <a:ext cx="2042" cy="363"/>
            </a:xfrm>
            <a:prstGeom prst="roundRect">
              <a:avLst>
                <a:gd name="adj" fmla="val 16667"/>
              </a:avLst>
            </a:prstGeom>
            <a:solidFill>
              <a:srgbClr val="92D050"/>
            </a:solidFill>
            <a:ln w="57150" cmpd="thinThick">
              <a:solidFill>
                <a:srgbClr val="76C47A"/>
              </a:solidFill>
              <a:rou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sz="2400" b="1">
                  <a:solidFill>
                    <a:srgbClr val="000066"/>
                  </a:solidFill>
                  <a:ea typeface="楷体_GB2312" pitchFamily="49" charset="-122"/>
                </a:rPr>
                <a:t>为筹资发生的支出</a:t>
              </a:r>
              <a:endParaRPr lang="zh-CN" altLang="en-US" sz="2400" b="1">
                <a:solidFill>
                  <a:srgbClr val="000066"/>
                </a:solidFill>
                <a:ea typeface="楷体_GB2312" pitchFamily="49" charset="-122"/>
              </a:endParaRPr>
            </a:p>
          </p:txBody>
        </p:sp>
        <p:sp>
          <p:nvSpPr>
            <p:cNvPr id="10" name="Text Box 9"/>
            <p:cNvSpPr txBox="1">
              <a:spLocks noChangeArrowheads="1"/>
            </p:cNvSpPr>
            <p:nvPr/>
          </p:nvSpPr>
          <p:spPr bwMode="auto">
            <a:xfrm>
              <a:off x="3379" y="2024"/>
              <a:ext cx="1089" cy="1042"/>
            </a:xfrm>
            <a:prstGeom prst="rect">
              <a:avLst/>
            </a:prstGeom>
            <a:gradFill rotWithShape="1">
              <a:gsLst>
                <a:gs pos="0">
                  <a:srgbClr val="FF00FF"/>
                </a:gs>
                <a:gs pos="100000">
                  <a:schemeClr val="bg1"/>
                </a:gs>
              </a:gsLst>
              <a:path path="rect">
                <a:fillToRect t="100000" r="100000"/>
              </a:path>
            </a:gradFill>
            <a:ln w="38100" cmpd="dbl">
              <a:solidFill>
                <a:srgbClr val="FF00FF"/>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a:ea typeface="楷体_GB2312" pitchFamily="49" charset="-122"/>
                </a:rPr>
                <a:t>收益性支出：支出的效益只涉及一个会计年度的支出。</a:t>
              </a:r>
              <a:endParaRPr lang="zh-CN" altLang="en-US" sz="2000" b="1">
                <a:ea typeface="楷体_GB2312" pitchFamily="49" charset="-122"/>
              </a:endParaRPr>
            </a:p>
          </p:txBody>
        </p:sp>
      </p:grpSp>
      <p:sp>
        <p:nvSpPr>
          <p:cNvPr id="11" name="Rectangle 23"/>
          <p:cNvSpPr>
            <a:spLocks noChangeArrowheads="1"/>
          </p:cNvSpPr>
          <p:nvPr/>
        </p:nvSpPr>
        <p:spPr bwMode="auto">
          <a:xfrm>
            <a:off x="610518" y="2616219"/>
            <a:ext cx="1223962" cy="504825"/>
          </a:xfrm>
          <a:prstGeom prst="rect">
            <a:avLst/>
          </a:prstGeom>
          <a:gradFill rotWithShape="1">
            <a:gsLst>
              <a:gs pos="0">
                <a:schemeClr val="bg1"/>
              </a:gs>
              <a:gs pos="100000">
                <a:srgbClr val="FF9933"/>
              </a:gs>
            </a:gsLst>
            <a:path path="shape">
              <a:fillToRect l="50000" t="50000" r="50000" b="50000"/>
            </a:path>
          </a:gradFill>
          <a:ln w="38100">
            <a:solidFill>
              <a:srgbClr val="FF9933"/>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solidFill>
                  <a:srgbClr val="000066"/>
                </a:solidFill>
              </a:rPr>
              <a:t>生产费用</a:t>
            </a:r>
            <a:endParaRPr lang="zh-CN" altLang="en-US" b="1" dirty="0">
              <a:solidFill>
                <a:srgbClr val="000066"/>
              </a:solidFill>
            </a:endParaRPr>
          </a:p>
        </p:txBody>
      </p:sp>
      <p:sp>
        <p:nvSpPr>
          <p:cNvPr id="12" name="Rectangle 24"/>
          <p:cNvSpPr>
            <a:spLocks noChangeArrowheads="1"/>
          </p:cNvSpPr>
          <p:nvPr/>
        </p:nvSpPr>
        <p:spPr bwMode="auto">
          <a:xfrm>
            <a:off x="610518" y="3371074"/>
            <a:ext cx="1223962" cy="504825"/>
          </a:xfrm>
          <a:prstGeom prst="rect">
            <a:avLst/>
          </a:prstGeom>
          <a:gradFill rotWithShape="1">
            <a:gsLst>
              <a:gs pos="0">
                <a:schemeClr val="bg1"/>
              </a:gs>
              <a:gs pos="100000">
                <a:srgbClr val="27E13D"/>
              </a:gs>
            </a:gsLst>
            <a:path path="shape">
              <a:fillToRect l="50000" t="50000" r="50000" b="50000"/>
            </a:path>
          </a:gradFill>
          <a:ln w="9525">
            <a:solidFill>
              <a:srgbClr val="27E13D"/>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dirty="0">
                <a:solidFill>
                  <a:srgbClr val="000066"/>
                </a:solidFill>
              </a:rPr>
              <a:t>销售费用</a:t>
            </a:r>
            <a:endParaRPr lang="zh-CN" altLang="en-US" b="1" dirty="0">
              <a:solidFill>
                <a:srgbClr val="000066"/>
              </a:solidFill>
            </a:endParaRPr>
          </a:p>
        </p:txBody>
      </p:sp>
      <p:sp>
        <p:nvSpPr>
          <p:cNvPr id="13" name="Rectangle 25"/>
          <p:cNvSpPr>
            <a:spLocks noChangeArrowheads="1"/>
          </p:cNvSpPr>
          <p:nvPr/>
        </p:nvSpPr>
        <p:spPr bwMode="auto">
          <a:xfrm>
            <a:off x="610518" y="4200544"/>
            <a:ext cx="1223962" cy="504825"/>
          </a:xfrm>
          <a:prstGeom prst="rect">
            <a:avLst/>
          </a:prstGeom>
          <a:gradFill rotWithShape="1">
            <a:gsLst>
              <a:gs pos="0">
                <a:schemeClr val="bg1"/>
              </a:gs>
              <a:gs pos="100000">
                <a:srgbClr val="27E13D"/>
              </a:gs>
            </a:gsLst>
            <a:path path="shape">
              <a:fillToRect l="50000" t="50000" r="50000" b="50000"/>
            </a:path>
          </a:gradFill>
          <a:ln w="9525">
            <a:solidFill>
              <a:srgbClr val="27E13D"/>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66"/>
                </a:solidFill>
              </a:rPr>
              <a:t>管理费用</a:t>
            </a:r>
            <a:endParaRPr lang="zh-CN" altLang="en-US" b="1">
              <a:solidFill>
                <a:srgbClr val="000066"/>
              </a:solidFill>
            </a:endParaRPr>
          </a:p>
        </p:txBody>
      </p:sp>
      <p:sp>
        <p:nvSpPr>
          <p:cNvPr id="14" name="Rectangle 26"/>
          <p:cNvSpPr>
            <a:spLocks noChangeArrowheads="1"/>
          </p:cNvSpPr>
          <p:nvPr/>
        </p:nvSpPr>
        <p:spPr bwMode="auto">
          <a:xfrm>
            <a:off x="610518" y="5135581"/>
            <a:ext cx="1223962" cy="504825"/>
          </a:xfrm>
          <a:prstGeom prst="rect">
            <a:avLst/>
          </a:prstGeom>
          <a:gradFill rotWithShape="1">
            <a:gsLst>
              <a:gs pos="0">
                <a:schemeClr val="bg1"/>
              </a:gs>
              <a:gs pos="100000">
                <a:srgbClr val="27E13D"/>
              </a:gs>
            </a:gsLst>
            <a:path path="shape">
              <a:fillToRect l="50000" t="50000" r="50000" b="50000"/>
            </a:path>
          </a:gradFill>
          <a:ln w="9525">
            <a:solidFill>
              <a:srgbClr val="27E13D"/>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zh-CN" altLang="en-US" b="1">
                <a:solidFill>
                  <a:srgbClr val="000066"/>
                </a:solidFill>
              </a:rPr>
              <a:t>财务费用</a:t>
            </a:r>
            <a:endParaRPr lang="zh-CN" altLang="en-US" b="1">
              <a:solidFill>
                <a:srgbClr val="000066"/>
              </a:solidFill>
            </a:endParaRPr>
          </a:p>
        </p:txBody>
      </p:sp>
      <p:cxnSp>
        <p:nvCxnSpPr>
          <p:cNvPr id="15" name="直接连接符 14"/>
          <p:cNvCxnSpPr/>
          <p:nvPr/>
        </p:nvCxnSpPr>
        <p:spPr>
          <a:xfrm>
            <a:off x="6012160" y="2797193"/>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a:off x="6372200" y="2797193"/>
            <a:ext cx="0" cy="24283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a:off x="6012160" y="4381518"/>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5984540" y="3589355"/>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a:off x="6012160" y="5225582"/>
            <a:ext cx="36004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flipH="1">
            <a:off x="6417522" y="4013999"/>
            <a:ext cx="423788" cy="1567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9" name="直接箭头连接符 28"/>
          <p:cNvCxnSpPr/>
          <p:nvPr/>
        </p:nvCxnSpPr>
        <p:spPr>
          <a:xfrm flipH="1">
            <a:off x="1979712" y="2872213"/>
            <a:ext cx="492558" cy="10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3" name="直接箭头连接符 82"/>
          <p:cNvCxnSpPr/>
          <p:nvPr/>
        </p:nvCxnSpPr>
        <p:spPr>
          <a:xfrm flipH="1">
            <a:off x="2037984" y="3623487"/>
            <a:ext cx="492558" cy="10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4" name="直接箭头连接符 83"/>
          <p:cNvCxnSpPr/>
          <p:nvPr/>
        </p:nvCxnSpPr>
        <p:spPr>
          <a:xfrm flipH="1">
            <a:off x="1995385" y="4452956"/>
            <a:ext cx="492558" cy="10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5" name="直接箭头连接符 84"/>
          <p:cNvCxnSpPr/>
          <p:nvPr/>
        </p:nvCxnSpPr>
        <p:spPr>
          <a:xfrm flipH="1">
            <a:off x="1979712" y="5360057"/>
            <a:ext cx="492558" cy="107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467544" y="404664"/>
            <a:ext cx="5877036" cy="651346"/>
          </a:xfrm>
          <a:prstGeom prst="rect">
            <a:avLst/>
          </a:prstGeom>
          <a:ln>
            <a:solidFill>
              <a:schemeClr val="accent1">
                <a:lumMod val="75000"/>
              </a:schemeClr>
            </a:solidFill>
          </a:ln>
        </p:spPr>
        <p:txBody>
          <a:bodyPr/>
          <a:lstStyle>
            <a:lvl1pPr algn="l" rtl="0" eaLnBrk="1" latinLnBrk="0" hangingPunct="1">
              <a:spcBef>
                <a:spcPct val="0"/>
              </a:spcBef>
              <a:buNone/>
              <a:defRPr kumimoji="0" sz="3000" b="0" kern="1200" cap="small" baseline="0">
                <a:solidFill>
                  <a:schemeClr val="tx2"/>
                </a:solidFill>
                <a:latin typeface="+mj-lt"/>
                <a:ea typeface="+mj-ea"/>
                <a:cs typeface="+mj-cs"/>
              </a:defRPr>
            </a:lvl1pPr>
          </a:lstStyle>
          <a:p>
            <a:r>
              <a:rPr lang="zh-CN" altLang="en-US" b="1" dirty="0" smtClean="0"/>
              <a:t>一、成本及成本信息的作用</a:t>
            </a:r>
            <a:endParaRPr lang="zh-CN" altLang="en-US" b="1" dirty="0"/>
          </a:p>
        </p:txBody>
      </p:sp>
      <p:sp>
        <p:nvSpPr>
          <p:cNvPr id="3" name="文本占位符 2"/>
          <p:cNvSpPr txBox="1"/>
          <p:nvPr/>
        </p:nvSpPr>
        <p:spPr>
          <a:xfrm>
            <a:off x="395536" y="1340768"/>
            <a:ext cx="5184576" cy="658368"/>
          </a:xfrm>
          <a:prstGeom prst="roundRect">
            <a:avLst>
              <a:gd name="adj" fmla="val 16667"/>
            </a:avLst>
          </a:prstGeom>
          <a:solidFill>
            <a:schemeClr val="accent1">
              <a:lumMod val="20000"/>
              <a:lumOff val="80000"/>
            </a:schemeClr>
          </a:solidFill>
        </p:spPr>
        <p:txBody>
          <a:bodyPr/>
          <a:lstStyle>
            <a:lvl1pPr marL="274320" indent="-274320" algn="l" rtl="0" eaLnBrk="1" latinLnBrk="0" hangingPunct="1">
              <a:spcBef>
                <a:spcPts val="600"/>
              </a:spcBef>
              <a:buClr>
                <a:schemeClr val="accent1"/>
              </a:buClr>
              <a:buSzPct val="70000"/>
              <a:buFont typeface="Wingdings" panose="05000000000000000000"/>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panose="05020102010507070707"/>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panose="05000000000000000000"/>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panose="05000000000000000000"/>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panose="05020102010507070707"/>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panose="05000000000000000000"/>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a:lstStyle>
          <a:p>
            <a:pPr marL="0" indent="0">
              <a:buNone/>
            </a:pPr>
            <a:r>
              <a:rPr lang="en-US" altLang="zh-CN" dirty="0" smtClean="0"/>
              <a:t>3.</a:t>
            </a:r>
            <a:r>
              <a:rPr lang="zh-CN" altLang="en-US" dirty="0" smtClean="0"/>
              <a:t>支出、费用与产品成本之间关系</a:t>
            </a:r>
            <a:endParaRPr lang="zh-CN" altLang="en-US" dirty="0"/>
          </a:p>
        </p:txBody>
      </p:sp>
      <p:sp>
        <p:nvSpPr>
          <p:cNvPr id="4" name="Text Box 4"/>
          <p:cNvSpPr txBox="1">
            <a:spLocks noChangeArrowheads="1"/>
          </p:cNvSpPr>
          <p:nvPr/>
        </p:nvSpPr>
        <p:spPr bwMode="auto">
          <a:xfrm>
            <a:off x="666999" y="2282794"/>
            <a:ext cx="3311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ct val="50000"/>
              </a:spcBef>
            </a:pPr>
            <a:r>
              <a:rPr lang="zh-CN" altLang="en-US" sz="2000" b="1" dirty="0">
                <a:solidFill>
                  <a:srgbClr val="000066"/>
                </a:solidFill>
                <a:ea typeface="楷体_GB2312" pitchFamily="49" charset="-122"/>
              </a:rPr>
              <a:t>生产费用与产品成本</a:t>
            </a:r>
            <a:endParaRPr lang="zh-CN" altLang="en-US" sz="2000" b="1" dirty="0">
              <a:solidFill>
                <a:srgbClr val="000066"/>
              </a:solidFill>
              <a:ea typeface="楷体_GB2312" pitchFamily="49" charset="-122"/>
            </a:endParaRPr>
          </a:p>
        </p:txBody>
      </p:sp>
      <p:sp>
        <p:nvSpPr>
          <p:cNvPr id="5" name="Rectangle 5"/>
          <p:cNvSpPr>
            <a:spLocks noChangeArrowheads="1"/>
          </p:cNvSpPr>
          <p:nvPr/>
        </p:nvSpPr>
        <p:spPr bwMode="auto">
          <a:xfrm>
            <a:off x="467543" y="2859056"/>
            <a:ext cx="7776865" cy="3416320"/>
          </a:xfrm>
          <a:prstGeom prst="rect">
            <a:avLst/>
          </a:prstGeom>
          <a:gradFill rotWithShape="1">
            <a:gsLst>
              <a:gs pos="0">
                <a:schemeClr val="bg1"/>
              </a:gs>
              <a:gs pos="100000">
                <a:srgbClr val="66FFFF"/>
              </a:gs>
            </a:gsLst>
            <a:lin ang="5400000" scaled="1"/>
          </a:gradFill>
          <a:ln w="57150" cmpd="thinThick">
            <a:solidFill>
              <a:srgbClr val="F1B9E6"/>
            </a:solidFill>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just" eaLnBrk="1" hangingPunct="1">
              <a:lnSpc>
                <a:spcPct val="150000"/>
              </a:lnSpc>
            </a:pPr>
            <a:endParaRPr lang="en-US" altLang="zh-CN" b="1" dirty="0">
              <a:latin typeface="楷体_GB2312" pitchFamily="49" charset="-122"/>
              <a:ea typeface="楷体_GB2312" pitchFamily="49" charset="-122"/>
            </a:endParaRPr>
          </a:p>
          <a:p>
            <a:pPr algn="just" eaLnBrk="1" hangingPunct="1">
              <a:lnSpc>
                <a:spcPct val="150000"/>
              </a:lnSpc>
            </a:pPr>
            <a:r>
              <a:rPr lang="zh-CN" altLang="en-US" b="1" dirty="0">
                <a:latin typeface="楷体_GB2312" pitchFamily="49" charset="-122"/>
                <a:ea typeface="楷体_GB2312" pitchFamily="49" charset="-122"/>
              </a:rPr>
              <a:t>生产费用</a:t>
            </a:r>
            <a:r>
              <a:rPr lang="en-US" altLang="zh-CN" b="1" dirty="0">
                <a:latin typeface="楷体_GB2312" pitchFamily="49" charset="-122"/>
                <a:ea typeface="楷体_GB2312" pitchFamily="49" charset="-122"/>
              </a:rPr>
              <a:t>:</a:t>
            </a:r>
            <a:r>
              <a:rPr lang="zh-CN" altLang="en-US" b="1" dirty="0">
                <a:latin typeface="楷体_GB2312" pitchFamily="49" charset="-122"/>
                <a:ea typeface="楷体_GB2312" pitchFamily="49" charset="-122"/>
              </a:rPr>
              <a:t>是企业在一定时期为生产产品而发生的各项支出。</a:t>
            </a:r>
            <a:endParaRPr lang="zh-CN" altLang="en-US" b="1" dirty="0">
              <a:latin typeface="楷体_GB2312" pitchFamily="49" charset="-122"/>
              <a:ea typeface="楷体_GB2312" pitchFamily="49" charset="-122"/>
            </a:endParaRPr>
          </a:p>
          <a:p>
            <a:pPr algn="just" eaLnBrk="1" hangingPunct="1">
              <a:lnSpc>
                <a:spcPct val="150000"/>
              </a:lnSpc>
            </a:pPr>
            <a:r>
              <a:rPr lang="zh-CN" altLang="en-US" b="1" dirty="0">
                <a:latin typeface="楷体_GB2312" pitchFamily="49" charset="-122"/>
                <a:ea typeface="楷体_GB2312" pitchFamily="49" charset="-122"/>
              </a:rPr>
              <a:t>产品成本：某一时期某一产品应负担的生产费用。</a:t>
            </a:r>
            <a:endParaRPr lang="zh-CN" altLang="en-US" b="1" dirty="0">
              <a:latin typeface="楷体_GB2312" pitchFamily="49" charset="-122"/>
              <a:ea typeface="楷体_GB2312" pitchFamily="49" charset="-122"/>
            </a:endParaRPr>
          </a:p>
          <a:p>
            <a:pPr algn="just" eaLnBrk="1" hangingPunct="1">
              <a:lnSpc>
                <a:spcPct val="150000"/>
              </a:lnSpc>
            </a:pPr>
            <a:r>
              <a:rPr lang="zh-CN" altLang="en-US" b="1" dirty="0">
                <a:latin typeface="楷体_GB2312" pitchFamily="49" charset="-122"/>
                <a:ea typeface="楷体_GB2312" pitchFamily="49" charset="-122"/>
              </a:rPr>
              <a:t>生产费用是产品成本的基础，产品成本是对象化了的生产费用。</a:t>
            </a:r>
            <a:endParaRPr lang="zh-CN" altLang="en-US" b="1" dirty="0">
              <a:latin typeface="楷体_GB2312" pitchFamily="49" charset="-122"/>
              <a:ea typeface="楷体_GB2312" pitchFamily="49" charset="-122"/>
            </a:endParaRPr>
          </a:p>
          <a:p>
            <a:pPr eaLnBrk="1" hangingPunct="1">
              <a:lnSpc>
                <a:spcPct val="150000"/>
              </a:lnSpc>
            </a:pPr>
            <a:r>
              <a:rPr lang="zh-CN" altLang="en-US" b="1" dirty="0">
                <a:latin typeface="楷体_GB2312" pitchFamily="49" charset="-122"/>
                <a:ea typeface="楷体_GB2312" pitchFamily="49" charset="-122"/>
              </a:rPr>
              <a:t>如果企业没有在产品，当期生产费用即为当期完工产品成本，如果企业有在产品，则生产费用与完工产品成本的关系是：</a:t>
            </a:r>
            <a:endParaRPr lang="zh-CN" altLang="en-US" b="1" dirty="0">
              <a:latin typeface="楷体_GB2312" pitchFamily="49" charset="-122"/>
              <a:ea typeface="楷体_GB2312" pitchFamily="49" charset="-122"/>
            </a:endParaRPr>
          </a:p>
          <a:p>
            <a:pPr eaLnBrk="1" hangingPunct="1">
              <a:lnSpc>
                <a:spcPct val="150000"/>
              </a:lnSpc>
            </a:pPr>
            <a:r>
              <a:rPr lang="zh-CN" altLang="en-US" b="1" dirty="0">
                <a:latin typeface="楷体_GB2312" pitchFamily="49" charset="-122"/>
                <a:ea typeface="楷体_GB2312" pitchFamily="49" charset="-122"/>
              </a:rPr>
              <a:t>本期完工产品成本＝期初在产品成本</a:t>
            </a:r>
            <a:r>
              <a:rPr lang="en-US" altLang="zh-CN" b="1" dirty="0">
                <a:latin typeface="楷体_GB2312" pitchFamily="49" charset="-122"/>
                <a:ea typeface="楷体_GB2312" pitchFamily="49" charset="-122"/>
              </a:rPr>
              <a:t>+</a:t>
            </a:r>
            <a:r>
              <a:rPr lang="zh-CN" altLang="en-US" b="1" dirty="0">
                <a:latin typeface="楷体_GB2312" pitchFamily="49" charset="-122"/>
                <a:ea typeface="楷体_GB2312" pitchFamily="49" charset="-122"/>
              </a:rPr>
              <a:t>本期生产费用－期末在产品成本。</a:t>
            </a:r>
            <a:endParaRPr lang="zh-CN" altLang="en-US" b="1" dirty="0">
              <a:latin typeface="楷体_GB2312" pitchFamily="49" charset="-122"/>
              <a:ea typeface="楷体_GB2312" pitchFamily="49" charset="-122"/>
            </a:endParaRPr>
          </a:p>
          <a:p>
            <a:pPr eaLnBrk="1" hangingPunct="1">
              <a:lnSpc>
                <a:spcPct val="150000"/>
              </a:lnSpc>
            </a:pPr>
            <a:endParaRPr lang="en-US" altLang="zh-CN" b="1" dirty="0">
              <a:latin typeface="楷体_GB2312" pitchFamily="49" charset="-122"/>
              <a:ea typeface="楷体_GB2312"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凸显">
  <a:themeElements>
    <a:clrScheme name="凸显">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凸显">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凸显">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Oriel</Template>
  <TotalTime>0</TotalTime>
  <Words>1695</Words>
  <Application>WPS 演示</Application>
  <PresentationFormat>全屏显示(4:3)</PresentationFormat>
  <Paragraphs>239</Paragraphs>
  <Slides>25</Slides>
  <Notes>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25</vt:i4>
      </vt:variant>
    </vt:vector>
  </HeadingPairs>
  <TitlesOfParts>
    <vt:vector size="44" baseType="lpstr">
      <vt:lpstr>Arial</vt:lpstr>
      <vt:lpstr>宋体</vt:lpstr>
      <vt:lpstr>Wingdings</vt:lpstr>
      <vt:lpstr>Wingdings</vt:lpstr>
      <vt:lpstr>Wingdings 2</vt:lpstr>
      <vt:lpstr>微软雅黑 Light</vt:lpstr>
      <vt:lpstr>楷体_GB2312</vt:lpstr>
      <vt:lpstr>新宋体</vt:lpstr>
      <vt:lpstr>隶书</vt:lpstr>
      <vt:lpstr>Century Schoolbook</vt:lpstr>
      <vt:lpstr>微软雅黑</vt:lpstr>
      <vt:lpstr>Arial Unicode MS</vt:lpstr>
      <vt:lpstr>华文楷体</vt:lpstr>
      <vt:lpstr>Calibri</vt:lpstr>
      <vt:lpstr>仿宋_GB2312</vt:lpstr>
      <vt:lpstr>仿宋</vt:lpstr>
      <vt:lpstr>Times New Roman</vt:lpstr>
      <vt:lpstr>Arial Unicode MS</vt:lpstr>
      <vt:lpstr>凸显</vt:lpstr>
      <vt:lpstr>PowerPoint 演示文稿</vt:lpstr>
      <vt:lpstr>PowerPoint 演示文稿</vt:lpstr>
      <vt:lpstr>PowerPoint 演示文稿</vt:lpstr>
      <vt:lpstr>PowerPoint 演示文稿</vt:lpstr>
      <vt:lpstr>一、成本及成本信息的作用</vt:lpstr>
      <vt:lpstr>一、成本及成本信息的作用</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项目六</dc:title>
  <dc:creator>陈光</dc:creator>
  <cp:lastModifiedBy>GuoYang</cp:lastModifiedBy>
  <cp:revision>39</cp:revision>
  <dcterms:created xsi:type="dcterms:W3CDTF">2019-06-16T08:41:00Z</dcterms:created>
  <dcterms:modified xsi:type="dcterms:W3CDTF">2022-02-24T05:50:59Z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2052-11.1.0.9208</vt:lpwstr>
  </property>
</Properties>
</file>