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6"/>
  </p:notesMasterIdLst>
  <p:handoutMasterIdLst>
    <p:handoutMasterId r:id="rId97"/>
  </p:handoutMasterIdLst>
  <p:sldIdLst>
    <p:sldId id="290" r:id="rId2"/>
    <p:sldId id="291" r:id="rId3"/>
    <p:sldId id="507" r:id="rId4"/>
    <p:sldId id="306" r:id="rId5"/>
    <p:sldId id="419" r:id="rId6"/>
    <p:sldId id="420" r:id="rId7"/>
    <p:sldId id="260" r:id="rId8"/>
    <p:sldId id="421" r:id="rId9"/>
    <p:sldId id="418" r:id="rId10"/>
    <p:sldId id="424" r:id="rId11"/>
    <p:sldId id="503" r:id="rId12"/>
    <p:sldId id="263" r:id="rId13"/>
    <p:sldId id="349" r:id="rId14"/>
    <p:sldId id="426" r:id="rId15"/>
    <p:sldId id="427" r:id="rId16"/>
    <p:sldId id="428" r:id="rId17"/>
    <p:sldId id="429" r:id="rId18"/>
    <p:sldId id="438" r:id="rId19"/>
    <p:sldId id="439" r:id="rId20"/>
    <p:sldId id="440" r:id="rId21"/>
    <p:sldId id="441" r:id="rId22"/>
    <p:sldId id="442" r:id="rId23"/>
    <p:sldId id="350" r:id="rId24"/>
    <p:sldId id="353" r:id="rId25"/>
    <p:sldId id="434" r:id="rId26"/>
    <p:sldId id="504" r:id="rId27"/>
    <p:sldId id="431" r:id="rId28"/>
    <p:sldId id="432" r:id="rId29"/>
    <p:sldId id="433" r:id="rId30"/>
    <p:sldId id="443" r:id="rId31"/>
    <p:sldId id="505" r:id="rId32"/>
    <p:sldId id="506" r:id="rId33"/>
    <p:sldId id="435" r:id="rId34"/>
    <p:sldId id="444" r:id="rId35"/>
    <p:sldId id="445" r:id="rId36"/>
    <p:sldId id="446" r:id="rId37"/>
    <p:sldId id="447" r:id="rId38"/>
    <p:sldId id="451" r:id="rId39"/>
    <p:sldId id="436" r:id="rId40"/>
    <p:sldId id="452" r:id="rId41"/>
    <p:sldId id="453" r:id="rId42"/>
    <p:sldId id="454" r:id="rId43"/>
    <p:sldId id="455" r:id="rId44"/>
    <p:sldId id="456" r:id="rId45"/>
    <p:sldId id="437" r:id="rId46"/>
    <p:sldId id="423" r:id="rId47"/>
    <p:sldId id="448" r:id="rId48"/>
    <p:sldId id="449" r:id="rId49"/>
    <p:sldId id="509" r:id="rId50"/>
    <p:sldId id="450" r:id="rId51"/>
    <p:sldId id="508" r:id="rId52"/>
    <p:sldId id="457" r:id="rId53"/>
    <p:sldId id="458" r:id="rId54"/>
    <p:sldId id="464" r:id="rId55"/>
    <p:sldId id="465" r:id="rId56"/>
    <p:sldId id="466" r:id="rId57"/>
    <p:sldId id="467" r:id="rId58"/>
    <p:sldId id="468" r:id="rId59"/>
    <p:sldId id="469" r:id="rId60"/>
    <p:sldId id="470" r:id="rId61"/>
    <p:sldId id="478" r:id="rId62"/>
    <p:sldId id="471" r:id="rId63"/>
    <p:sldId id="473" r:id="rId64"/>
    <p:sldId id="474" r:id="rId65"/>
    <p:sldId id="475" r:id="rId66"/>
    <p:sldId id="476" r:id="rId67"/>
    <p:sldId id="477" r:id="rId68"/>
    <p:sldId id="479" r:id="rId69"/>
    <p:sldId id="510" r:id="rId70"/>
    <p:sldId id="511" r:id="rId71"/>
    <p:sldId id="459" r:id="rId72"/>
    <p:sldId id="460" r:id="rId73"/>
    <p:sldId id="461" r:id="rId74"/>
    <p:sldId id="462" r:id="rId75"/>
    <p:sldId id="463" r:id="rId76"/>
    <p:sldId id="481" r:id="rId77"/>
    <p:sldId id="484" r:id="rId78"/>
    <p:sldId id="483" r:id="rId79"/>
    <p:sldId id="482" r:id="rId80"/>
    <p:sldId id="485" r:id="rId81"/>
    <p:sldId id="486" r:id="rId82"/>
    <p:sldId id="487" r:id="rId83"/>
    <p:sldId id="488" r:id="rId84"/>
    <p:sldId id="489" r:id="rId85"/>
    <p:sldId id="490" r:id="rId86"/>
    <p:sldId id="493" r:id="rId87"/>
    <p:sldId id="494" r:id="rId88"/>
    <p:sldId id="495" r:id="rId89"/>
    <p:sldId id="496" r:id="rId90"/>
    <p:sldId id="497" r:id="rId91"/>
    <p:sldId id="498" r:id="rId92"/>
    <p:sldId id="501" r:id="rId93"/>
    <p:sldId id="499" r:id="rId94"/>
    <p:sldId id="502" r:id="rId9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A64018C7-8E04-4A75-ADAA-4121E503F1FA}">
          <p14:sldIdLst>
            <p14:sldId id="290"/>
            <p14:sldId id="291"/>
            <p14:sldId id="507"/>
            <p14:sldId id="306"/>
            <p14:sldId id="419"/>
            <p14:sldId id="420"/>
            <p14:sldId id="260"/>
            <p14:sldId id="421"/>
            <p14:sldId id="418"/>
            <p14:sldId id="424"/>
            <p14:sldId id="503"/>
            <p14:sldId id="263"/>
            <p14:sldId id="349"/>
            <p14:sldId id="426"/>
            <p14:sldId id="427"/>
            <p14:sldId id="428"/>
            <p14:sldId id="429"/>
            <p14:sldId id="438"/>
            <p14:sldId id="439"/>
            <p14:sldId id="440"/>
            <p14:sldId id="441"/>
            <p14:sldId id="442"/>
            <p14:sldId id="350"/>
            <p14:sldId id="353"/>
            <p14:sldId id="434"/>
            <p14:sldId id="504"/>
            <p14:sldId id="431"/>
            <p14:sldId id="432"/>
            <p14:sldId id="433"/>
            <p14:sldId id="443"/>
            <p14:sldId id="505"/>
            <p14:sldId id="506"/>
            <p14:sldId id="435"/>
            <p14:sldId id="444"/>
            <p14:sldId id="445"/>
            <p14:sldId id="446"/>
            <p14:sldId id="447"/>
            <p14:sldId id="451"/>
            <p14:sldId id="436"/>
            <p14:sldId id="452"/>
            <p14:sldId id="453"/>
            <p14:sldId id="454"/>
            <p14:sldId id="455"/>
            <p14:sldId id="456"/>
            <p14:sldId id="437"/>
            <p14:sldId id="423"/>
            <p14:sldId id="448"/>
            <p14:sldId id="449"/>
            <p14:sldId id="509"/>
            <p14:sldId id="450"/>
            <p14:sldId id="508"/>
            <p14:sldId id="457"/>
            <p14:sldId id="458"/>
            <p14:sldId id="464"/>
            <p14:sldId id="465"/>
            <p14:sldId id="466"/>
            <p14:sldId id="467"/>
            <p14:sldId id="468"/>
            <p14:sldId id="469"/>
            <p14:sldId id="470"/>
            <p14:sldId id="478"/>
            <p14:sldId id="471"/>
            <p14:sldId id="473"/>
            <p14:sldId id="474"/>
            <p14:sldId id="475"/>
            <p14:sldId id="476"/>
            <p14:sldId id="477"/>
            <p14:sldId id="479"/>
            <p14:sldId id="510"/>
            <p14:sldId id="511"/>
            <p14:sldId id="459"/>
            <p14:sldId id="460"/>
            <p14:sldId id="461"/>
            <p14:sldId id="462"/>
            <p14:sldId id="463"/>
            <p14:sldId id="481"/>
            <p14:sldId id="484"/>
            <p14:sldId id="483"/>
            <p14:sldId id="482"/>
            <p14:sldId id="485"/>
            <p14:sldId id="486"/>
            <p14:sldId id="487"/>
            <p14:sldId id="488"/>
            <p14:sldId id="489"/>
            <p14:sldId id="490"/>
            <p14:sldId id="493"/>
            <p14:sldId id="494"/>
            <p14:sldId id="495"/>
            <p14:sldId id="496"/>
            <p14:sldId id="497"/>
            <p14:sldId id="498"/>
            <p14:sldId id="501"/>
            <p14:sldId id="499"/>
            <p14:sldId id="502"/>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66FF"/>
    <a:srgbClr val="FFFFCC"/>
    <a:srgbClr val="008000"/>
    <a:srgbClr val="32D2F2"/>
    <a:srgbClr val="82C836"/>
    <a:srgbClr val="FF643F"/>
    <a:srgbClr val="44F27E"/>
    <a:srgbClr val="CFDE08"/>
    <a:srgbClr val="13B91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079" autoAdjust="0"/>
  </p:normalViewPr>
  <p:slideViewPr>
    <p:cSldViewPr>
      <p:cViewPr varScale="1">
        <p:scale>
          <a:sx n="41" d="100"/>
          <a:sy n="41" d="100"/>
        </p:scale>
        <p:origin x="1332" y="20"/>
      </p:cViewPr>
      <p:guideLst>
        <p:guide orient="horz" pos="2160"/>
        <p:guide pos="2880"/>
      </p:guideLst>
    </p:cSldViewPr>
  </p:slideViewPr>
  <p:notesTextViewPr>
    <p:cViewPr>
      <p:scale>
        <a:sx n="1" d="1"/>
        <a:sy n="1" d="1"/>
      </p:scale>
      <p:origin x="0" y="0"/>
    </p:cViewPr>
  </p:notesTextViewPr>
  <p:notesViewPr>
    <p:cSldViewPr>
      <p:cViewPr varScale="1">
        <p:scale>
          <a:sx n="54" d="100"/>
          <a:sy n="54" d="100"/>
        </p:scale>
        <p:origin x="-292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EA6BE7-4D90-4562-8C6F-1EF2864FA4B0}" type="doc">
      <dgm:prSet loTypeId="urn:microsoft.com/office/officeart/2005/8/layout/vList3" loCatId="picture" qsTypeId="urn:microsoft.com/office/officeart/2005/8/quickstyle/simple1" qsCatId="simple" csTypeId="urn:microsoft.com/office/officeart/2005/8/colors/colorful2" csCatId="colorful" phldr="1"/>
      <dgm:spPr/>
    </dgm:pt>
    <dgm:pt modelId="{A4C9AF7D-E768-48A2-83FA-DAEA33D0CC60}">
      <dgm:prSet phldrT="[文本]" custT="1"/>
      <dgm:spPr>
        <a:solidFill>
          <a:srgbClr val="CFDE08"/>
        </a:solidFill>
      </dgm:spPr>
      <dgm:t>
        <a:bodyPr/>
        <a:lstStyle/>
        <a:p>
          <a:pPr algn="l"/>
          <a:r>
            <a:rPr lang="zh-CN" altLang="en-US" sz="2000" b="1" dirty="0">
              <a:solidFill>
                <a:srgbClr val="002060"/>
              </a:solidFill>
            </a:rPr>
            <a:t>任务</a:t>
          </a:r>
          <a:r>
            <a:rPr lang="en-US" altLang="zh-CN" sz="2000" b="1" dirty="0">
              <a:solidFill>
                <a:srgbClr val="002060"/>
              </a:solidFill>
            </a:rPr>
            <a:t>4.1 </a:t>
          </a:r>
          <a:r>
            <a:rPr lang="zh-CN" altLang="en-US" sz="2000" b="1" dirty="0">
              <a:solidFill>
                <a:srgbClr val="002060"/>
              </a:solidFill>
            </a:rPr>
            <a:t>品种法</a:t>
          </a:r>
        </a:p>
      </dgm:t>
    </dgm:pt>
    <dgm:pt modelId="{209DB94D-C758-4EB5-8C46-5F20937AC3E6}" type="parTrans" cxnId="{F35DC166-830B-4684-BCDC-4CCE3FE52B5E}">
      <dgm:prSet/>
      <dgm:spPr/>
      <dgm:t>
        <a:bodyPr/>
        <a:lstStyle/>
        <a:p>
          <a:pPr algn="l"/>
          <a:endParaRPr lang="zh-CN" altLang="en-US" sz="2000" b="1">
            <a:solidFill>
              <a:srgbClr val="002060"/>
            </a:solidFill>
          </a:endParaRPr>
        </a:p>
      </dgm:t>
    </dgm:pt>
    <dgm:pt modelId="{8DBDCE94-CC60-4AD9-AEAE-379611E4D1E2}" type="sibTrans" cxnId="{F35DC166-830B-4684-BCDC-4CCE3FE52B5E}">
      <dgm:prSet/>
      <dgm:spPr/>
      <dgm:t>
        <a:bodyPr/>
        <a:lstStyle/>
        <a:p>
          <a:pPr algn="l"/>
          <a:endParaRPr lang="zh-CN" altLang="en-US" sz="2000" b="1">
            <a:solidFill>
              <a:srgbClr val="002060"/>
            </a:solidFill>
          </a:endParaRPr>
        </a:p>
      </dgm:t>
    </dgm:pt>
    <dgm:pt modelId="{2EFA5F74-8FDE-40C0-B8F5-458D7EDFFAFE}">
      <dgm:prSet phldrT="[文本]" custT="1"/>
      <dgm:spPr>
        <a:solidFill>
          <a:srgbClr val="44F27E"/>
        </a:solidFill>
      </dgm:spPr>
      <dgm:t>
        <a:bodyPr/>
        <a:lstStyle/>
        <a:p>
          <a:pPr algn="l"/>
          <a:r>
            <a:rPr lang="zh-CN" altLang="en-US" sz="2000" b="1" dirty="0">
              <a:solidFill>
                <a:srgbClr val="002060"/>
              </a:solidFill>
            </a:rPr>
            <a:t>任务</a:t>
          </a:r>
          <a:r>
            <a:rPr lang="en-US" altLang="zh-CN" sz="2000" b="1" dirty="0">
              <a:solidFill>
                <a:srgbClr val="002060"/>
              </a:solidFill>
            </a:rPr>
            <a:t>4.2 </a:t>
          </a:r>
          <a:r>
            <a:rPr lang="zh-CN" altLang="en-US" sz="2000" b="1" dirty="0">
              <a:solidFill>
                <a:srgbClr val="002060"/>
              </a:solidFill>
            </a:rPr>
            <a:t>分步法</a:t>
          </a:r>
        </a:p>
      </dgm:t>
    </dgm:pt>
    <dgm:pt modelId="{A6AB8790-D861-4C1C-87F7-6070106184AA}" type="parTrans" cxnId="{F9DB584D-7BD5-4530-885F-6A4895591DFA}">
      <dgm:prSet/>
      <dgm:spPr/>
      <dgm:t>
        <a:bodyPr/>
        <a:lstStyle/>
        <a:p>
          <a:pPr algn="l"/>
          <a:endParaRPr lang="zh-CN" altLang="en-US" sz="2000" b="1">
            <a:solidFill>
              <a:srgbClr val="002060"/>
            </a:solidFill>
          </a:endParaRPr>
        </a:p>
      </dgm:t>
    </dgm:pt>
    <dgm:pt modelId="{5BE603F4-3C61-4D9E-ABD6-002B79D43E60}" type="sibTrans" cxnId="{F9DB584D-7BD5-4530-885F-6A4895591DFA}">
      <dgm:prSet/>
      <dgm:spPr/>
      <dgm:t>
        <a:bodyPr/>
        <a:lstStyle/>
        <a:p>
          <a:pPr algn="l"/>
          <a:endParaRPr lang="zh-CN" altLang="en-US" sz="2000" b="1">
            <a:solidFill>
              <a:srgbClr val="002060"/>
            </a:solidFill>
          </a:endParaRPr>
        </a:p>
      </dgm:t>
    </dgm:pt>
    <dgm:pt modelId="{3965989D-F95F-427A-989F-DDEBADB80993}" type="pres">
      <dgm:prSet presAssocID="{97EA6BE7-4D90-4562-8C6F-1EF2864FA4B0}" presName="linearFlow" presStyleCnt="0">
        <dgm:presLayoutVars>
          <dgm:dir/>
          <dgm:resizeHandles val="exact"/>
        </dgm:presLayoutVars>
      </dgm:prSet>
      <dgm:spPr/>
    </dgm:pt>
    <dgm:pt modelId="{2261525F-ACBC-4883-8EE4-768F6A0FCE10}" type="pres">
      <dgm:prSet presAssocID="{A4C9AF7D-E768-48A2-83FA-DAEA33D0CC60}" presName="composite" presStyleCnt="0"/>
      <dgm:spPr/>
    </dgm:pt>
    <dgm:pt modelId="{7BC45D66-3475-40CD-B900-E14909622B91}" type="pres">
      <dgm:prSet presAssocID="{A4C9AF7D-E768-48A2-83FA-DAEA33D0CC60}" presName="imgShp" presStyleLbl="fgImgPlace1" presStyleIdx="0" presStyleCnt="2" custLinFactNeighborX="-1142" custLinFactNeighborY="-8065"/>
      <dgm:spPr>
        <a:solidFill>
          <a:srgbClr val="CFDE08"/>
        </a:solidFill>
        <a:effectLst>
          <a:outerShdw blurRad="50800" dist="38100" dir="5400000" algn="t" rotWithShape="0">
            <a:prstClr val="black">
              <a:alpha val="40000"/>
            </a:prstClr>
          </a:outerShdw>
        </a:effectLst>
      </dgm:spPr>
    </dgm:pt>
    <dgm:pt modelId="{A1AB6B76-88FD-4A83-96D3-95F64343632B}" type="pres">
      <dgm:prSet presAssocID="{A4C9AF7D-E768-48A2-83FA-DAEA33D0CC60}" presName="txShp" presStyleLbl="node1" presStyleIdx="0" presStyleCnt="2" custLinFactNeighborX="-650" custLinFactNeighborY="1230">
        <dgm:presLayoutVars>
          <dgm:bulletEnabled val="1"/>
        </dgm:presLayoutVars>
      </dgm:prSet>
      <dgm:spPr/>
    </dgm:pt>
    <dgm:pt modelId="{56745915-E32C-4A5A-9A52-8081581A3699}" type="pres">
      <dgm:prSet presAssocID="{8DBDCE94-CC60-4AD9-AEAE-379611E4D1E2}" presName="spacing" presStyleCnt="0"/>
      <dgm:spPr/>
    </dgm:pt>
    <dgm:pt modelId="{C5E464D4-9620-4D31-89EC-4AD019E5D87B}" type="pres">
      <dgm:prSet presAssocID="{2EFA5F74-8FDE-40C0-B8F5-458D7EDFFAFE}" presName="composite" presStyleCnt="0"/>
      <dgm:spPr/>
    </dgm:pt>
    <dgm:pt modelId="{4A63D22A-B94C-44B2-BD20-93AD5E9CA51B}" type="pres">
      <dgm:prSet presAssocID="{2EFA5F74-8FDE-40C0-B8F5-458D7EDFFAFE}" presName="imgShp" presStyleLbl="fgImgPlace1" presStyleIdx="1" presStyleCnt="2"/>
      <dgm:spPr>
        <a:solidFill>
          <a:srgbClr val="44F27E"/>
        </a:solidFill>
      </dgm:spPr>
    </dgm:pt>
    <dgm:pt modelId="{920477EA-2A29-4881-99B4-2192B688A5C3}" type="pres">
      <dgm:prSet presAssocID="{2EFA5F74-8FDE-40C0-B8F5-458D7EDFFAFE}" presName="txShp" presStyleLbl="node1" presStyleIdx="1" presStyleCnt="2">
        <dgm:presLayoutVars>
          <dgm:bulletEnabled val="1"/>
        </dgm:presLayoutVars>
      </dgm:prSet>
      <dgm:spPr/>
    </dgm:pt>
  </dgm:ptLst>
  <dgm:cxnLst>
    <dgm:cxn modelId="{13D3CE33-B982-440F-B091-393AEAF68DDE}" type="presOf" srcId="{A4C9AF7D-E768-48A2-83FA-DAEA33D0CC60}" destId="{A1AB6B76-88FD-4A83-96D3-95F64343632B}" srcOrd="0" destOrd="0" presId="urn:microsoft.com/office/officeart/2005/8/layout/vList3"/>
    <dgm:cxn modelId="{F35DC166-830B-4684-BCDC-4CCE3FE52B5E}" srcId="{97EA6BE7-4D90-4562-8C6F-1EF2864FA4B0}" destId="{A4C9AF7D-E768-48A2-83FA-DAEA33D0CC60}" srcOrd="0" destOrd="0" parTransId="{209DB94D-C758-4EB5-8C46-5F20937AC3E6}" sibTransId="{8DBDCE94-CC60-4AD9-AEAE-379611E4D1E2}"/>
    <dgm:cxn modelId="{F9DB584D-7BD5-4530-885F-6A4895591DFA}" srcId="{97EA6BE7-4D90-4562-8C6F-1EF2864FA4B0}" destId="{2EFA5F74-8FDE-40C0-B8F5-458D7EDFFAFE}" srcOrd="1" destOrd="0" parTransId="{A6AB8790-D861-4C1C-87F7-6070106184AA}" sibTransId="{5BE603F4-3C61-4D9E-ABD6-002B79D43E60}"/>
    <dgm:cxn modelId="{C673576F-1E5D-40E7-85D8-08B6A46CE00B}" type="presOf" srcId="{97EA6BE7-4D90-4562-8C6F-1EF2864FA4B0}" destId="{3965989D-F95F-427A-989F-DDEBADB80993}" srcOrd="0" destOrd="0" presId="urn:microsoft.com/office/officeart/2005/8/layout/vList3"/>
    <dgm:cxn modelId="{B1F110ED-9C0B-48B7-B2D7-EAE36122E425}" type="presOf" srcId="{2EFA5F74-8FDE-40C0-B8F5-458D7EDFFAFE}" destId="{920477EA-2A29-4881-99B4-2192B688A5C3}" srcOrd="0" destOrd="0" presId="urn:microsoft.com/office/officeart/2005/8/layout/vList3"/>
    <dgm:cxn modelId="{AB1DC3E0-455B-406A-9619-4CEEA308DE51}" type="presParOf" srcId="{3965989D-F95F-427A-989F-DDEBADB80993}" destId="{2261525F-ACBC-4883-8EE4-768F6A0FCE10}" srcOrd="0" destOrd="0" presId="urn:microsoft.com/office/officeart/2005/8/layout/vList3"/>
    <dgm:cxn modelId="{6FF4BEAF-4256-44B2-8C99-C12E883F9344}" type="presParOf" srcId="{2261525F-ACBC-4883-8EE4-768F6A0FCE10}" destId="{7BC45D66-3475-40CD-B900-E14909622B91}" srcOrd="0" destOrd="0" presId="urn:microsoft.com/office/officeart/2005/8/layout/vList3"/>
    <dgm:cxn modelId="{7A752D3E-A389-46FF-8571-48433572D9C2}" type="presParOf" srcId="{2261525F-ACBC-4883-8EE4-768F6A0FCE10}" destId="{A1AB6B76-88FD-4A83-96D3-95F64343632B}" srcOrd="1" destOrd="0" presId="urn:microsoft.com/office/officeart/2005/8/layout/vList3"/>
    <dgm:cxn modelId="{AF1E5D3B-8A12-498F-97E1-0F401B954851}" type="presParOf" srcId="{3965989D-F95F-427A-989F-DDEBADB80993}" destId="{56745915-E32C-4A5A-9A52-8081581A3699}" srcOrd="1" destOrd="0" presId="urn:microsoft.com/office/officeart/2005/8/layout/vList3"/>
    <dgm:cxn modelId="{E8B2A63A-223D-4AA6-A268-B5495F5761F8}" type="presParOf" srcId="{3965989D-F95F-427A-989F-DDEBADB80993}" destId="{C5E464D4-9620-4D31-89EC-4AD019E5D87B}" srcOrd="2" destOrd="0" presId="urn:microsoft.com/office/officeart/2005/8/layout/vList3"/>
    <dgm:cxn modelId="{8E381CA6-B871-40F6-9D22-B181185B0117}" type="presParOf" srcId="{C5E464D4-9620-4D31-89EC-4AD019E5D87B}" destId="{4A63D22A-B94C-44B2-BD20-93AD5E9CA51B}" srcOrd="0" destOrd="0" presId="urn:microsoft.com/office/officeart/2005/8/layout/vList3"/>
    <dgm:cxn modelId="{16CC487F-6268-447A-B6B8-741B74E90ED2}" type="presParOf" srcId="{C5E464D4-9620-4D31-89EC-4AD019E5D87B}" destId="{920477EA-2A29-4881-99B4-2192B688A5C3}"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AB6B76-88FD-4A83-96D3-95F64343632B}">
      <dsp:nvSpPr>
        <dsp:cNvPr id="0" name=""/>
        <dsp:cNvSpPr/>
      </dsp:nvSpPr>
      <dsp:spPr>
        <a:xfrm rot="10800000">
          <a:off x="1364225" y="12472"/>
          <a:ext cx="4549105" cy="991868"/>
        </a:xfrm>
        <a:prstGeom prst="homePlate">
          <a:avLst/>
        </a:prstGeom>
        <a:solidFill>
          <a:srgbClr val="CFDE0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7386" tIns="76200" rIns="142240" bIns="76200" numCol="1" spcCol="1270" anchor="ctr" anchorCtr="0">
          <a:noAutofit/>
        </a:bodyPr>
        <a:lstStyle/>
        <a:p>
          <a:pPr marL="0" lvl="0" indent="0" algn="l" defTabSz="889000">
            <a:lnSpc>
              <a:spcPct val="90000"/>
            </a:lnSpc>
            <a:spcBef>
              <a:spcPct val="0"/>
            </a:spcBef>
            <a:spcAft>
              <a:spcPct val="35000"/>
            </a:spcAft>
            <a:buNone/>
          </a:pPr>
          <a:r>
            <a:rPr lang="zh-CN" altLang="en-US" sz="2000" b="1" kern="1200" dirty="0">
              <a:solidFill>
                <a:srgbClr val="002060"/>
              </a:solidFill>
            </a:rPr>
            <a:t>任务</a:t>
          </a:r>
          <a:r>
            <a:rPr lang="en-US" altLang="zh-CN" sz="2000" b="1" kern="1200" dirty="0">
              <a:solidFill>
                <a:srgbClr val="002060"/>
              </a:solidFill>
            </a:rPr>
            <a:t>4.1 </a:t>
          </a:r>
          <a:r>
            <a:rPr lang="zh-CN" altLang="en-US" sz="2000" b="1" kern="1200" dirty="0">
              <a:solidFill>
                <a:srgbClr val="002060"/>
              </a:solidFill>
            </a:rPr>
            <a:t>品种法</a:t>
          </a:r>
        </a:p>
      </dsp:txBody>
      <dsp:txXfrm rot="10800000">
        <a:off x="1612192" y="12472"/>
        <a:ext cx="4301138" cy="991868"/>
      </dsp:txXfrm>
    </dsp:sp>
    <dsp:sp modelId="{7BC45D66-3475-40CD-B900-E14909622B91}">
      <dsp:nvSpPr>
        <dsp:cNvPr id="0" name=""/>
        <dsp:cNvSpPr/>
      </dsp:nvSpPr>
      <dsp:spPr>
        <a:xfrm>
          <a:off x="886533" y="0"/>
          <a:ext cx="991868" cy="991868"/>
        </a:xfrm>
        <a:prstGeom prst="ellipse">
          <a:avLst/>
        </a:prstGeom>
        <a:solidFill>
          <a:srgbClr val="CFDE08"/>
        </a:solidFill>
        <a:ln w="25400" cap="flat" cmpd="sng" algn="ctr">
          <a:solidFill>
            <a:schemeClr val="lt1">
              <a:hueOff val="0"/>
              <a:satOff val="0"/>
              <a:lumOff val="0"/>
              <a:alphaOff val="0"/>
            </a:schemeClr>
          </a:solidFill>
          <a:prstDash val="solid"/>
        </a:ln>
        <a:effectLst>
          <a:outerShdw blurRad="50800" dist="38100" dir="5400000" algn="t" rotWithShape="0">
            <a:prstClr val="black">
              <a:alpha val="40000"/>
            </a:prstClr>
          </a:outerShdw>
        </a:effectLst>
      </dsp:spPr>
      <dsp:style>
        <a:lnRef idx="2">
          <a:scrgbClr r="0" g="0" b="0"/>
        </a:lnRef>
        <a:fillRef idx="1">
          <a:scrgbClr r="0" g="0" b="0"/>
        </a:fillRef>
        <a:effectRef idx="0">
          <a:scrgbClr r="0" g="0" b="0"/>
        </a:effectRef>
        <a:fontRef idx="minor"/>
      </dsp:style>
    </dsp:sp>
    <dsp:sp modelId="{920477EA-2A29-4881-99B4-2192B688A5C3}">
      <dsp:nvSpPr>
        <dsp:cNvPr id="0" name=""/>
        <dsp:cNvSpPr/>
      </dsp:nvSpPr>
      <dsp:spPr>
        <a:xfrm rot="10800000">
          <a:off x="1393794" y="1240107"/>
          <a:ext cx="4549105" cy="991868"/>
        </a:xfrm>
        <a:prstGeom prst="homePlate">
          <a:avLst/>
        </a:prstGeom>
        <a:solidFill>
          <a:srgbClr val="44F27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7386" tIns="76200" rIns="142240" bIns="76200" numCol="1" spcCol="1270" anchor="ctr" anchorCtr="0">
          <a:noAutofit/>
        </a:bodyPr>
        <a:lstStyle/>
        <a:p>
          <a:pPr marL="0" lvl="0" indent="0" algn="l" defTabSz="889000">
            <a:lnSpc>
              <a:spcPct val="90000"/>
            </a:lnSpc>
            <a:spcBef>
              <a:spcPct val="0"/>
            </a:spcBef>
            <a:spcAft>
              <a:spcPct val="35000"/>
            </a:spcAft>
            <a:buNone/>
          </a:pPr>
          <a:r>
            <a:rPr lang="zh-CN" altLang="en-US" sz="2000" b="1" kern="1200" dirty="0">
              <a:solidFill>
                <a:srgbClr val="002060"/>
              </a:solidFill>
            </a:rPr>
            <a:t>任务</a:t>
          </a:r>
          <a:r>
            <a:rPr lang="en-US" altLang="zh-CN" sz="2000" b="1" kern="1200" dirty="0">
              <a:solidFill>
                <a:srgbClr val="002060"/>
              </a:solidFill>
            </a:rPr>
            <a:t>4.2 </a:t>
          </a:r>
          <a:r>
            <a:rPr lang="zh-CN" altLang="en-US" sz="2000" b="1" kern="1200" dirty="0">
              <a:solidFill>
                <a:srgbClr val="002060"/>
              </a:solidFill>
            </a:rPr>
            <a:t>分步法</a:t>
          </a:r>
        </a:p>
      </dsp:txBody>
      <dsp:txXfrm rot="10800000">
        <a:off x="1641761" y="1240107"/>
        <a:ext cx="4301138" cy="991868"/>
      </dsp:txXfrm>
    </dsp:sp>
    <dsp:sp modelId="{4A63D22A-B94C-44B2-BD20-93AD5E9CA51B}">
      <dsp:nvSpPr>
        <dsp:cNvPr id="0" name=""/>
        <dsp:cNvSpPr/>
      </dsp:nvSpPr>
      <dsp:spPr>
        <a:xfrm>
          <a:off x="897860" y="1240107"/>
          <a:ext cx="991868" cy="991868"/>
        </a:xfrm>
        <a:prstGeom prst="ellipse">
          <a:avLst/>
        </a:prstGeom>
        <a:solidFill>
          <a:srgbClr val="44F27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B73FF64-2940-49EB-8B52-B401E94C5088}" type="datetimeFigureOut">
              <a:rPr lang="zh-CN" altLang="en-US" smtClean="0"/>
              <a:t>2022/2/23</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48FE564-F1B7-4B5C-9382-354A5C3701DC}" type="slidenum">
              <a:rPr lang="zh-CN" altLang="en-US" smtClean="0"/>
              <a:t>‹#›</a:t>
            </a:fld>
            <a:endParaRPr lang="zh-CN" altLang="en-US"/>
          </a:p>
        </p:txBody>
      </p:sp>
    </p:spTree>
    <p:extLst>
      <p:ext uri="{BB962C8B-B14F-4D97-AF65-F5344CB8AC3E}">
        <p14:creationId xmlns:p14="http://schemas.microsoft.com/office/powerpoint/2010/main" val="5620943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608810-4791-47FF-9D88-A0154E488D6C}" type="datetimeFigureOut">
              <a:rPr lang="zh-CN" altLang="en-US" smtClean="0"/>
              <a:t>2022/2/23</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AA72AD-4A28-4141-B7BC-D0DF0B33DCEB}" type="slidenum">
              <a:rPr lang="zh-CN" altLang="en-US" smtClean="0"/>
              <a:t>‹#›</a:t>
            </a:fld>
            <a:endParaRPr lang="zh-CN" altLang="en-US"/>
          </a:p>
        </p:txBody>
      </p:sp>
    </p:spTree>
    <p:extLst>
      <p:ext uri="{BB962C8B-B14F-4D97-AF65-F5344CB8AC3E}">
        <p14:creationId xmlns:p14="http://schemas.microsoft.com/office/powerpoint/2010/main" val="1439095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AA72AD-4A28-4141-B7BC-D0DF0B33DCEB}" type="slidenum">
              <a:rPr lang="zh-CN" altLang="en-US" smtClean="0"/>
              <a:t>2</a:t>
            </a:fld>
            <a:endParaRPr lang="zh-CN" altLang="en-US"/>
          </a:p>
        </p:txBody>
      </p:sp>
    </p:spTree>
    <p:extLst>
      <p:ext uri="{BB962C8B-B14F-4D97-AF65-F5344CB8AC3E}">
        <p14:creationId xmlns:p14="http://schemas.microsoft.com/office/powerpoint/2010/main" val="23723627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5AA72AD-4A28-4141-B7BC-D0DF0B33DCEB}" type="slidenum">
              <a:rPr lang="zh-CN" altLang="en-US" smtClean="0"/>
              <a:t>3</a:t>
            </a:fld>
            <a:endParaRPr lang="zh-CN" altLang="en-US"/>
          </a:p>
        </p:txBody>
      </p:sp>
    </p:spTree>
    <p:extLst>
      <p:ext uri="{BB962C8B-B14F-4D97-AF65-F5344CB8AC3E}">
        <p14:creationId xmlns:p14="http://schemas.microsoft.com/office/powerpoint/2010/main" val="23602025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t>8</a:t>
            </a:fld>
            <a:endParaRPr lang="zh-CN" altLang="en-US"/>
          </a:p>
        </p:txBody>
      </p:sp>
    </p:spTree>
    <p:extLst>
      <p:ext uri="{BB962C8B-B14F-4D97-AF65-F5344CB8AC3E}">
        <p14:creationId xmlns:p14="http://schemas.microsoft.com/office/powerpoint/2010/main" val="3984354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1">
        <a:schemeClr val="bg1"/>
      </p:bgRef>
    </p:bg>
    <p:spTree>
      <p:nvGrpSpPr>
        <p:cNvPr id="1" name=""/>
        <p:cNvGrpSpPr/>
        <p:nvPr/>
      </p:nvGrpSpPr>
      <p:grpSpPr>
        <a:xfrm>
          <a:off x="0" y="0"/>
          <a:ext cx="0" cy="0"/>
          <a:chOff x="0" y="0"/>
          <a:chExt cx="0" cy="0"/>
        </a:xfrm>
      </p:grpSpPr>
      <p:sp>
        <p:nvSpPr>
          <p:cNvPr id="8" name="标题 7"/>
          <p:cNvSpPr>
            <a:spLocks noGrp="1"/>
          </p:cNvSpPr>
          <p:nvPr>
            <p:ph type="ctrTitle"/>
          </p:nvPr>
        </p:nvSpPr>
        <p:spPr>
          <a:xfrm>
            <a:off x="2286000" y="3124200"/>
            <a:ext cx="6172200" cy="1894362"/>
          </a:xfrm>
        </p:spPr>
        <p:txBody>
          <a:bodyPr/>
          <a:lstStyle>
            <a:lvl1pPr>
              <a:defRPr b="1"/>
            </a:lvl1pPr>
          </a:lstStyle>
          <a:p>
            <a:r>
              <a:rPr kumimoji="0" lang="zh-CN" altLang="en-US"/>
              <a:t>单击此处编辑母版标题样式</a:t>
            </a:r>
            <a:endParaRPr kumimoji="0" lang="en-US"/>
          </a:p>
        </p:txBody>
      </p:sp>
      <p:sp>
        <p:nvSpPr>
          <p:cNvPr id="9" name="副标题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a:t>单击此处编辑母版副标题样式</a:t>
            </a:r>
            <a:endParaRPr kumimoji="0" lang="en-US"/>
          </a:p>
        </p:txBody>
      </p:sp>
      <p:sp>
        <p:nvSpPr>
          <p:cNvPr id="28" name="日期占位符 27"/>
          <p:cNvSpPr>
            <a:spLocks noGrp="1"/>
          </p:cNvSpPr>
          <p:nvPr>
            <p:ph type="dt" sz="half" idx="10"/>
          </p:nvPr>
        </p:nvSpPr>
        <p:spPr bwMode="auto">
          <a:xfrm rot="5400000">
            <a:off x="7764621" y="1174097"/>
            <a:ext cx="2286000" cy="381000"/>
          </a:xfrm>
        </p:spPr>
        <p:txBody>
          <a:bodyPr/>
          <a:lstStyle/>
          <a:p>
            <a:fld id="{4D3FD56A-3058-4E8E-AA8F-7262A10222F8}" type="datetimeFigureOut">
              <a:rPr lang="zh-CN" altLang="en-US" smtClean="0"/>
              <a:t>2022/2/23</a:t>
            </a:fld>
            <a:endParaRPr lang="zh-CN" altLang="en-US"/>
          </a:p>
        </p:txBody>
      </p:sp>
      <p:sp>
        <p:nvSpPr>
          <p:cNvPr id="17" name="页脚占位符 16"/>
          <p:cNvSpPr>
            <a:spLocks noGrp="1"/>
          </p:cNvSpPr>
          <p:nvPr>
            <p:ph type="ftr" sz="quarter" idx="11"/>
          </p:nvPr>
        </p:nvSpPr>
        <p:spPr bwMode="auto">
          <a:xfrm rot="5400000">
            <a:off x="7077269" y="4181669"/>
            <a:ext cx="3657600" cy="384048"/>
          </a:xfrm>
        </p:spPr>
        <p:txBody>
          <a:bodyPr/>
          <a:lstStyle/>
          <a:p>
            <a:endParaRPr lang="zh-CN" altLang="en-US"/>
          </a:p>
        </p:txBody>
      </p:sp>
      <p:sp>
        <p:nvSpPr>
          <p:cNvPr id="10" name="矩形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矩形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矩形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矩形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接连接符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直接连接符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直接连接符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接连接符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接连接符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直接连接符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矩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椭圆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椭圆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椭圆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椭圆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椭圆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灯片编号占位符 28"/>
          <p:cNvSpPr>
            <a:spLocks noGrp="1"/>
          </p:cNvSpPr>
          <p:nvPr>
            <p:ph type="sldNum" sz="quarter" idx="12"/>
          </p:nvPr>
        </p:nvSpPr>
        <p:spPr bwMode="auto">
          <a:xfrm>
            <a:off x="1325544" y="4928702"/>
            <a:ext cx="609600" cy="517524"/>
          </a:xfrm>
        </p:spPr>
        <p:txBody>
          <a:bodyPr/>
          <a:lstStyle/>
          <a:p>
            <a:fld id="{53478902-1AB3-48D4-8E11-7A8E00BF78D9}" type="slidenum">
              <a:rPr lang="zh-CN" altLang="en-US" smtClean="0"/>
              <a:t>‹#›</a:t>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fld id="{4D3FD56A-3058-4E8E-AA8F-7262A10222F8}" type="datetimeFigureOut">
              <a:rPr lang="zh-CN" altLang="en-US" smtClean="0"/>
              <a:t>2022/2/23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478902-1AB3-48D4-8E11-7A8E00BF78D9}"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kumimoji="0" lang="zh-CN" altLang="en-US"/>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4" name="日期占位符 3"/>
          <p:cNvSpPr>
            <a:spLocks noGrp="1"/>
          </p:cNvSpPr>
          <p:nvPr>
            <p:ph type="dt" sz="half" idx="10"/>
          </p:nvPr>
        </p:nvSpPr>
        <p:spPr/>
        <p:txBody>
          <a:bodyPr/>
          <a:lstStyle/>
          <a:p>
            <a:fld id="{4D3FD56A-3058-4E8E-AA8F-7262A10222F8}" type="datetimeFigureOut">
              <a:rPr lang="zh-CN" altLang="en-US" smtClean="0"/>
              <a:t>2022/2/23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478902-1AB3-48D4-8E11-7A8E00BF78D9}"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8" name="内容占位符 7"/>
          <p:cNvSpPr>
            <a:spLocks noGrp="1"/>
          </p:cNvSpPr>
          <p:nvPr>
            <p:ph sz="quarter" idx="1"/>
          </p:nvPr>
        </p:nvSpPr>
        <p:spPr>
          <a:xfrm>
            <a:off x="457200" y="1600200"/>
            <a:ext cx="7467600" cy="4873752"/>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7" name="日期占位符 6"/>
          <p:cNvSpPr>
            <a:spLocks noGrp="1"/>
          </p:cNvSpPr>
          <p:nvPr>
            <p:ph type="dt" sz="half" idx="14"/>
          </p:nvPr>
        </p:nvSpPr>
        <p:spPr/>
        <p:txBody>
          <a:bodyPr rtlCol="0"/>
          <a:lstStyle/>
          <a:p>
            <a:fld id="{4D3FD56A-3058-4E8E-AA8F-7262A10222F8}" type="datetimeFigureOut">
              <a:rPr lang="zh-CN" altLang="en-US" smtClean="0"/>
              <a:t>2022/2/23</a:t>
            </a:fld>
            <a:endParaRPr lang="zh-CN" altLang="en-US"/>
          </a:p>
        </p:txBody>
      </p:sp>
      <p:sp>
        <p:nvSpPr>
          <p:cNvPr id="9" name="灯片编号占位符 8"/>
          <p:cNvSpPr>
            <a:spLocks noGrp="1"/>
          </p:cNvSpPr>
          <p:nvPr>
            <p:ph type="sldNum" sz="quarter" idx="15"/>
          </p:nvPr>
        </p:nvSpPr>
        <p:spPr/>
        <p:txBody>
          <a:bodyPr rtlCol="0"/>
          <a:lstStyle/>
          <a:p>
            <a:fld id="{53478902-1AB3-48D4-8E11-7A8E00BF78D9}" type="slidenum">
              <a:rPr lang="zh-CN" altLang="en-US" smtClean="0"/>
              <a:t>‹#›</a:t>
            </a:fld>
            <a:endParaRPr lang="zh-CN" altLang="en-US"/>
          </a:p>
        </p:txBody>
      </p:sp>
      <p:sp>
        <p:nvSpPr>
          <p:cNvPr id="10" name="页脚占位符 9"/>
          <p:cNvSpPr>
            <a:spLocks noGrp="1"/>
          </p:cNvSpPr>
          <p:nvPr>
            <p:ph type="ftr" sz="quarter" idx="16"/>
          </p:nvPr>
        </p:nvSpPr>
        <p:spPr/>
        <p:txBody>
          <a:bodyPr rtlCol="0"/>
          <a:lstStyle/>
          <a:p>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kumimoji="0" lang="zh-CN" altLang="en-US"/>
              <a:t>单击此处编辑母版标题样式</a:t>
            </a:r>
            <a:endParaRPr kumimoji="0" lang="en-US"/>
          </a:p>
        </p:txBody>
      </p:sp>
      <p:sp>
        <p:nvSpPr>
          <p:cNvPr id="3" name="文本占位符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a:t>单击此处编辑母版文本样式</a:t>
            </a:r>
          </a:p>
        </p:txBody>
      </p:sp>
      <p:sp>
        <p:nvSpPr>
          <p:cNvPr id="4" name="日期占位符 3"/>
          <p:cNvSpPr>
            <a:spLocks noGrp="1"/>
          </p:cNvSpPr>
          <p:nvPr>
            <p:ph type="dt" sz="half" idx="10"/>
          </p:nvPr>
        </p:nvSpPr>
        <p:spPr bwMode="auto">
          <a:xfrm rot="5400000">
            <a:off x="7763256" y="1170432"/>
            <a:ext cx="2286000" cy="381000"/>
          </a:xfrm>
        </p:spPr>
        <p:txBody>
          <a:bodyPr/>
          <a:lstStyle/>
          <a:p>
            <a:fld id="{4D3FD56A-3058-4E8E-AA8F-7262A10222F8}" type="datetimeFigureOut">
              <a:rPr lang="zh-CN" altLang="en-US" smtClean="0"/>
              <a:t>2022/2/23</a:t>
            </a:fld>
            <a:endParaRPr lang="zh-CN" altLang="en-US"/>
          </a:p>
        </p:txBody>
      </p:sp>
      <p:sp>
        <p:nvSpPr>
          <p:cNvPr id="5" name="页脚占位符 4"/>
          <p:cNvSpPr>
            <a:spLocks noGrp="1"/>
          </p:cNvSpPr>
          <p:nvPr>
            <p:ph type="ftr" sz="quarter" idx="11"/>
          </p:nvPr>
        </p:nvSpPr>
        <p:spPr bwMode="auto">
          <a:xfrm rot="5400000">
            <a:off x="7077456" y="4178808"/>
            <a:ext cx="3657600" cy="384048"/>
          </a:xfrm>
        </p:spPr>
        <p:txBody>
          <a:bodyPr/>
          <a:lstStyle/>
          <a:p>
            <a:endParaRPr lang="zh-CN" altLang="en-US"/>
          </a:p>
        </p:txBody>
      </p:sp>
      <p:sp>
        <p:nvSpPr>
          <p:cNvPr id="9" name="矩形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矩形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矩形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接连接符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直接连接符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接连接符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接连接符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直接连接符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矩形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椭圆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椭圆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椭圆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椭圆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椭圆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直接连接符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灯片编号占位符 5"/>
          <p:cNvSpPr>
            <a:spLocks noGrp="1"/>
          </p:cNvSpPr>
          <p:nvPr>
            <p:ph type="sldNum" sz="quarter" idx="12"/>
          </p:nvPr>
        </p:nvSpPr>
        <p:spPr bwMode="auto">
          <a:xfrm>
            <a:off x="1340616" y="4928702"/>
            <a:ext cx="609600" cy="517524"/>
          </a:xfrm>
        </p:spPr>
        <p:txBody>
          <a:bodyPr/>
          <a:lstStyle/>
          <a:p>
            <a:fld id="{53478902-1AB3-48D4-8E11-7A8E00BF78D9}" type="slidenum">
              <a:rPr lang="zh-CN" altLang="en-US" smtClean="0"/>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5" name="日期占位符 4"/>
          <p:cNvSpPr>
            <a:spLocks noGrp="1"/>
          </p:cNvSpPr>
          <p:nvPr>
            <p:ph type="dt" sz="half" idx="10"/>
          </p:nvPr>
        </p:nvSpPr>
        <p:spPr/>
        <p:txBody>
          <a:bodyPr/>
          <a:lstStyle/>
          <a:p>
            <a:fld id="{4D3FD56A-3058-4E8E-AA8F-7262A10222F8}" type="datetimeFigureOut">
              <a:rPr lang="zh-CN" altLang="en-US" smtClean="0"/>
              <a:t>2022/2/23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3478902-1AB3-48D4-8E11-7A8E00BF78D9}" type="slidenum">
              <a:rPr lang="zh-CN" altLang="en-US" smtClean="0"/>
              <a:t>‹#›</a:t>
            </a:fld>
            <a:endParaRPr lang="zh-CN" altLang="en-US"/>
          </a:p>
        </p:txBody>
      </p:sp>
      <p:sp>
        <p:nvSpPr>
          <p:cNvPr id="9" name="内容占位符 8"/>
          <p:cNvSpPr>
            <a:spLocks noGrp="1"/>
          </p:cNvSpPr>
          <p:nvPr>
            <p:ph sz="quarter" idx="1"/>
          </p:nvPr>
        </p:nvSpPr>
        <p:spPr>
          <a:xfrm>
            <a:off x="457200" y="1600200"/>
            <a:ext cx="3657600" cy="45720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11" name="内容占位符 10"/>
          <p:cNvSpPr>
            <a:spLocks noGrp="1"/>
          </p:cNvSpPr>
          <p:nvPr>
            <p:ph sz="quarter" idx="2"/>
          </p:nvPr>
        </p:nvSpPr>
        <p:spPr>
          <a:xfrm>
            <a:off x="4270248" y="1600200"/>
            <a:ext cx="3657600" cy="45720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nchor="b"/>
          <a:lstStyle>
            <a:lvl1pPr>
              <a:defRPr/>
            </a:lvl1pPr>
          </a:lstStyle>
          <a:p>
            <a:r>
              <a:rPr kumimoji="0" lang="zh-CN" altLang="en-US"/>
              <a:t>单击此处编辑母版标题样式</a:t>
            </a:r>
            <a:endParaRPr kumimoji="0" lang="en-US"/>
          </a:p>
        </p:txBody>
      </p:sp>
      <p:sp>
        <p:nvSpPr>
          <p:cNvPr id="7" name="日期占位符 6"/>
          <p:cNvSpPr>
            <a:spLocks noGrp="1"/>
          </p:cNvSpPr>
          <p:nvPr>
            <p:ph type="dt" sz="half" idx="10"/>
          </p:nvPr>
        </p:nvSpPr>
        <p:spPr/>
        <p:txBody>
          <a:bodyPr/>
          <a:lstStyle/>
          <a:p>
            <a:fld id="{4D3FD56A-3058-4E8E-AA8F-7262A10222F8}" type="datetimeFigureOut">
              <a:rPr lang="zh-CN" altLang="en-US" smtClean="0"/>
              <a:t>2022/2/23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3478902-1AB3-48D4-8E11-7A8E00BF78D9}" type="slidenum">
              <a:rPr lang="zh-CN" altLang="en-US" smtClean="0"/>
              <a:t>‹#›</a:t>
            </a:fld>
            <a:endParaRPr lang="zh-CN" altLang="en-US"/>
          </a:p>
        </p:txBody>
      </p:sp>
      <p:sp>
        <p:nvSpPr>
          <p:cNvPr id="11" name="内容占位符 10"/>
          <p:cNvSpPr>
            <a:spLocks noGrp="1"/>
          </p:cNvSpPr>
          <p:nvPr>
            <p:ph sz="quarter" idx="2"/>
          </p:nvPr>
        </p:nvSpPr>
        <p:spPr>
          <a:xfrm>
            <a:off x="457200" y="2362200"/>
            <a:ext cx="3657600" cy="38862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13" name="内容占位符 12"/>
          <p:cNvSpPr>
            <a:spLocks noGrp="1"/>
          </p:cNvSpPr>
          <p:nvPr>
            <p:ph sz="quarter" idx="4"/>
          </p:nvPr>
        </p:nvSpPr>
        <p:spPr>
          <a:xfrm>
            <a:off x="4371975" y="2362200"/>
            <a:ext cx="3657600" cy="3886200"/>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a:t>单击此处编辑母版文本样式</a:t>
            </a:r>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a:t>单击此处编辑母版文本样式</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a:t>单击此处编辑母版标题样式</a:t>
            </a:r>
            <a:endParaRPr kumimoji="0" lang="en-US"/>
          </a:p>
        </p:txBody>
      </p:sp>
      <p:sp>
        <p:nvSpPr>
          <p:cNvPr id="6" name="日期占位符 5"/>
          <p:cNvSpPr>
            <a:spLocks noGrp="1"/>
          </p:cNvSpPr>
          <p:nvPr>
            <p:ph type="dt" sz="half" idx="10"/>
          </p:nvPr>
        </p:nvSpPr>
        <p:spPr/>
        <p:txBody>
          <a:bodyPr rtlCol="0"/>
          <a:lstStyle/>
          <a:p>
            <a:fld id="{4D3FD56A-3058-4E8E-AA8F-7262A10222F8}" type="datetimeFigureOut">
              <a:rPr lang="zh-CN" altLang="en-US" smtClean="0"/>
              <a:t>2022/2/23</a:t>
            </a:fld>
            <a:endParaRPr lang="zh-CN" altLang="en-US"/>
          </a:p>
        </p:txBody>
      </p:sp>
      <p:sp>
        <p:nvSpPr>
          <p:cNvPr id="7" name="灯片编号占位符 6"/>
          <p:cNvSpPr>
            <a:spLocks noGrp="1"/>
          </p:cNvSpPr>
          <p:nvPr>
            <p:ph type="sldNum" sz="quarter" idx="11"/>
          </p:nvPr>
        </p:nvSpPr>
        <p:spPr/>
        <p:txBody>
          <a:bodyPr rtlCol="0"/>
          <a:lstStyle/>
          <a:p>
            <a:fld id="{53478902-1AB3-48D4-8E11-7A8E00BF78D9}" type="slidenum">
              <a:rPr lang="zh-CN" altLang="en-US" smtClean="0"/>
              <a:t>‹#›</a:t>
            </a:fld>
            <a:endParaRPr lang="zh-CN" altLang="en-US"/>
          </a:p>
        </p:txBody>
      </p:sp>
      <p:sp>
        <p:nvSpPr>
          <p:cNvPr id="8" name="页脚占位符 7"/>
          <p:cNvSpPr>
            <a:spLocks noGrp="1"/>
          </p:cNvSpPr>
          <p:nvPr>
            <p:ph type="ftr" sz="quarter" idx="12"/>
          </p:nvPr>
        </p:nvSpPr>
        <p:spPr/>
        <p:txBody>
          <a:bodyPr rtlCol="0"/>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D3FD56A-3058-4E8E-AA8F-7262A10222F8}" type="datetimeFigureOut">
              <a:rPr lang="zh-CN" altLang="en-US" smtClean="0"/>
              <a:t>2022/2/23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3478902-1AB3-48D4-8E11-7A8E00BF78D9}"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bg>
      <p:bgRef idx="1001">
        <a:schemeClr val="bg1"/>
      </p:bgRef>
    </p:bg>
    <p:spTree>
      <p:nvGrpSpPr>
        <p:cNvPr id="1" name=""/>
        <p:cNvGrpSpPr/>
        <p:nvPr/>
      </p:nvGrpSpPr>
      <p:grpSpPr>
        <a:xfrm>
          <a:off x="0" y="0"/>
          <a:ext cx="0" cy="0"/>
          <a:chOff x="0" y="0"/>
          <a:chExt cx="0" cy="0"/>
        </a:xfrm>
      </p:grpSpPr>
      <p:sp>
        <p:nvSpPr>
          <p:cNvPr id="10" name="直接连接符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标题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zh-CN" altLang="en-US"/>
              <a:t>单击此处编辑母版标题样式</a:t>
            </a:r>
            <a:endParaRPr kumimoji="0"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zh-CN" altLang="en-US"/>
              <a:t>单击此处编辑母版文本样式</a:t>
            </a:r>
          </a:p>
        </p:txBody>
      </p:sp>
      <p:sp>
        <p:nvSpPr>
          <p:cNvPr id="8" name="直接连接符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直接连接符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直接连接符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矩形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接连接符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椭圆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内容占位符 17"/>
          <p:cNvSpPr>
            <a:spLocks noGrp="1"/>
          </p:cNvSpPr>
          <p:nvPr>
            <p:ph sz="quarter" idx="1"/>
          </p:nvPr>
        </p:nvSpPr>
        <p:spPr>
          <a:xfrm>
            <a:off x="304800" y="274320"/>
            <a:ext cx="5638800" cy="6327648"/>
          </a:xfrm>
        </p:spPr>
        <p:txBody>
          <a:bodyPr/>
          <a:lstStyle/>
          <a:p>
            <a:pPr lvl="0" eaLnBrk="1" latinLnBrk="0" hangingPunct="1"/>
            <a:r>
              <a:rPr lang="zh-CN" altLang="en-US"/>
              <a:t>单击此处编辑母版文本样式</a:t>
            </a:r>
          </a:p>
          <a:p>
            <a:pPr lvl="1" eaLnBrk="1" latinLnBrk="0" hangingPunct="1"/>
            <a:r>
              <a:rPr lang="zh-CN" altLang="en-US"/>
              <a:t>第二级</a:t>
            </a:r>
          </a:p>
          <a:p>
            <a:pPr lvl="2" eaLnBrk="1" latinLnBrk="0" hangingPunct="1"/>
            <a:r>
              <a:rPr lang="zh-CN" altLang="en-US"/>
              <a:t>第三级</a:t>
            </a:r>
          </a:p>
          <a:p>
            <a:pPr lvl="3" eaLnBrk="1" latinLnBrk="0" hangingPunct="1"/>
            <a:r>
              <a:rPr lang="zh-CN" altLang="en-US"/>
              <a:t>第四级</a:t>
            </a:r>
          </a:p>
          <a:p>
            <a:pPr lvl="4" eaLnBrk="1" latinLnBrk="0" hangingPunct="1"/>
            <a:r>
              <a:rPr lang="zh-CN" altLang="en-US"/>
              <a:t>第五级</a:t>
            </a:r>
            <a:endParaRPr kumimoji="0" lang="en-US"/>
          </a:p>
        </p:txBody>
      </p:sp>
      <p:sp>
        <p:nvSpPr>
          <p:cNvPr id="21" name="日期占位符 20"/>
          <p:cNvSpPr>
            <a:spLocks noGrp="1"/>
          </p:cNvSpPr>
          <p:nvPr>
            <p:ph type="dt" sz="half" idx="14"/>
          </p:nvPr>
        </p:nvSpPr>
        <p:spPr/>
        <p:txBody>
          <a:bodyPr rtlCol="0"/>
          <a:lstStyle/>
          <a:p>
            <a:fld id="{4D3FD56A-3058-4E8E-AA8F-7262A10222F8}" type="datetimeFigureOut">
              <a:rPr lang="zh-CN" altLang="en-US" smtClean="0"/>
              <a:t>2022/2/23</a:t>
            </a:fld>
            <a:endParaRPr lang="zh-CN" altLang="en-US"/>
          </a:p>
        </p:txBody>
      </p:sp>
      <p:sp>
        <p:nvSpPr>
          <p:cNvPr id="22" name="灯片编号占位符 21"/>
          <p:cNvSpPr>
            <a:spLocks noGrp="1"/>
          </p:cNvSpPr>
          <p:nvPr>
            <p:ph type="sldNum" sz="quarter" idx="15"/>
          </p:nvPr>
        </p:nvSpPr>
        <p:spPr/>
        <p:txBody>
          <a:bodyPr rtlCol="0"/>
          <a:lstStyle/>
          <a:p>
            <a:fld id="{53478902-1AB3-48D4-8E11-7A8E00BF78D9}" type="slidenum">
              <a:rPr lang="zh-CN" altLang="en-US" smtClean="0"/>
              <a:t>‹#›</a:t>
            </a:fld>
            <a:endParaRPr lang="zh-CN" altLang="en-US"/>
          </a:p>
        </p:txBody>
      </p:sp>
      <p:sp>
        <p:nvSpPr>
          <p:cNvPr id="23" name="页脚占位符 22"/>
          <p:cNvSpPr>
            <a:spLocks noGrp="1"/>
          </p:cNvSpPr>
          <p:nvPr>
            <p:ph type="ftr" sz="quarter" idx="16"/>
          </p:nvPr>
        </p:nvSpPr>
        <p:spPr/>
        <p:txBody>
          <a:bodyPr rtlCol="0"/>
          <a:lstStyle/>
          <a:p>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9" name="直接连接符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椭圆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标题 1"/>
          <p:cNvSpPr>
            <a:spLocks noGrp="1"/>
          </p:cNvSpPr>
          <p:nvPr>
            <p:ph type="title"/>
          </p:nvPr>
        </p:nvSpPr>
        <p:spPr>
          <a:xfrm rot="5400000">
            <a:off x="3350133" y="3200400"/>
            <a:ext cx="6309360" cy="457200"/>
          </a:xfrm>
        </p:spPr>
        <p:txBody>
          <a:bodyPr anchor="b"/>
          <a:lstStyle>
            <a:lvl1pPr algn="l">
              <a:buNone/>
              <a:defRPr sz="2000" b="1"/>
            </a:lvl1pPr>
          </a:lstStyle>
          <a:p>
            <a:r>
              <a:rPr kumimoji="0" lang="zh-CN" altLang="en-US"/>
              <a:t>单击此处编辑母版标题样式</a:t>
            </a:r>
            <a:endParaRPr kumimoji="0"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zh-CN" altLang="en-US"/>
              <a:t>单击图标添加图片</a:t>
            </a:r>
            <a:endParaRPr kumimoji="0" lang="en-US" dirty="0"/>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zh-CN" altLang="en-US"/>
              <a:t>单击此处编辑母版文本样式</a:t>
            </a:r>
          </a:p>
        </p:txBody>
      </p:sp>
      <p:sp>
        <p:nvSpPr>
          <p:cNvPr id="10" name="直接连接符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矩形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直接连接符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直接连接符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直接连接符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日期占位符 16"/>
          <p:cNvSpPr>
            <a:spLocks noGrp="1"/>
          </p:cNvSpPr>
          <p:nvPr>
            <p:ph type="dt" sz="half" idx="10"/>
          </p:nvPr>
        </p:nvSpPr>
        <p:spPr/>
        <p:txBody>
          <a:bodyPr rtlCol="0"/>
          <a:lstStyle/>
          <a:p>
            <a:fld id="{4D3FD56A-3058-4E8E-AA8F-7262A10222F8}" type="datetimeFigureOut">
              <a:rPr lang="zh-CN" altLang="en-US" smtClean="0"/>
              <a:t>2022/2/23</a:t>
            </a:fld>
            <a:endParaRPr lang="zh-CN" altLang="en-US"/>
          </a:p>
        </p:txBody>
      </p:sp>
      <p:sp>
        <p:nvSpPr>
          <p:cNvPr id="18" name="灯片编号占位符 17"/>
          <p:cNvSpPr>
            <a:spLocks noGrp="1"/>
          </p:cNvSpPr>
          <p:nvPr>
            <p:ph type="sldNum" sz="quarter" idx="11"/>
          </p:nvPr>
        </p:nvSpPr>
        <p:spPr/>
        <p:txBody>
          <a:bodyPr rtlCol="0"/>
          <a:lstStyle/>
          <a:p>
            <a:fld id="{53478902-1AB3-48D4-8E11-7A8E00BF78D9}" type="slidenum">
              <a:rPr lang="zh-CN" altLang="en-US" smtClean="0"/>
              <a:t>‹#›</a:t>
            </a:fld>
            <a:endParaRPr lang="zh-CN" altLang="en-US"/>
          </a:p>
        </p:txBody>
      </p:sp>
      <p:sp>
        <p:nvSpPr>
          <p:cNvPr id="21" name="页脚占位符 20"/>
          <p:cNvSpPr>
            <a:spLocks noGrp="1"/>
          </p:cNvSpPr>
          <p:nvPr>
            <p:ph type="ftr" sz="quarter" idx="12"/>
          </p:nvPr>
        </p:nvSpPr>
        <p:spPr/>
        <p:txBody>
          <a:bodyPr rtlCol="0"/>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kumimoji="0" lang="zh-CN" altLang="en-US"/>
              <a:t>单击此处编辑母版标题样式</a:t>
            </a:r>
            <a:endParaRPr kumimoji="0" lang="en-US"/>
          </a:p>
        </p:txBody>
      </p:sp>
      <p:sp>
        <p:nvSpPr>
          <p:cNvPr id="13" name="文本占位符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zh-CN" altLang="en-US"/>
              <a:t>单击此处编辑母版文本样式</a:t>
            </a:r>
          </a:p>
          <a:p>
            <a:pPr lvl="1" eaLnBrk="1" latinLnBrk="0" hangingPunct="1"/>
            <a:r>
              <a:rPr kumimoji="0" lang="zh-CN" altLang="en-US"/>
              <a:t>第二级</a:t>
            </a:r>
          </a:p>
          <a:p>
            <a:pPr lvl="2" eaLnBrk="1" latinLnBrk="0" hangingPunct="1"/>
            <a:r>
              <a:rPr kumimoji="0" lang="zh-CN" altLang="en-US"/>
              <a:t>第三级</a:t>
            </a:r>
          </a:p>
          <a:p>
            <a:pPr lvl="3" eaLnBrk="1" latinLnBrk="0" hangingPunct="1"/>
            <a:r>
              <a:rPr kumimoji="0" lang="zh-CN" altLang="en-US"/>
              <a:t>第四级</a:t>
            </a:r>
          </a:p>
          <a:p>
            <a:pPr lvl="4" eaLnBrk="1" latinLnBrk="0" hangingPunct="1"/>
            <a:r>
              <a:rPr kumimoji="0" lang="zh-CN" altLang="en-US"/>
              <a:t>第五级</a:t>
            </a:r>
            <a:endParaRPr kumimoji="0" lang="en-US"/>
          </a:p>
        </p:txBody>
      </p:sp>
      <p:sp>
        <p:nvSpPr>
          <p:cNvPr id="14" name="日期占位符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D3FD56A-3058-4E8E-AA8F-7262A10222F8}" type="datetimeFigureOut">
              <a:rPr lang="zh-CN" altLang="en-US" smtClean="0"/>
              <a:t>2022/2/23</a:t>
            </a:fld>
            <a:endParaRPr lang="zh-CN" altLang="en-US"/>
          </a:p>
        </p:txBody>
      </p:sp>
      <p:sp>
        <p:nvSpPr>
          <p:cNvPr id="3" name="页脚占位符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zh-CN" altLang="en-US"/>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椭圆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灯片编号占位符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3478902-1AB3-48D4-8E11-7A8E00BF78D9}"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slide" Target="slide18.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slide" Target="slide2.xml"/><Relationship Id="rId2" Type="http://schemas.openxmlformats.org/officeDocument/2006/relationships/slide" Target="slide14.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95936" y="2132856"/>
            <a:ext cx="1584176" cy="523220"/>
          </a:xfrm>
          <a:prstGeom prst="rect">
            <a:avLst/>
          </a:prstGeom>
          <a:noFill/>
        </p:spPr>
        <p:txBody>
          <a:bodyPr wrap="square" rtlCol="0">
            <a:spAutoFit/>
          </a:bodyPr>
          <a:lstStyle/>
          <a:p>
            <a:r>
              <a:rPr lang="zh-CN" altLang="en-US" sz="2800" b="1" dirty="0">
                <a:effectLst>
                  <a:outerShdw blurRad="38100" dist="38100" dir="2700000" algn="tl">
                    <a:srgbClr val="000000">
                      <a:alpha val="43137"/>
                    </a:srgbClr>
                  </a:outerShdw>
                </a:effectLst>
              </a:rPr>
              <a:t>项目四</a:t>
            </a:r>
          </a:p>
        </p:txBody>
      </p:sp>
      <p:sp>
        <p:nvSpPr>
          <p:cNvPr id="7" name="TextBox 6"/>
          <p:cNvSpPr txBox="1"/>
          <p:nvPr/>
        </p:nvSpPr>
        <p:spPr>
          <a:xfrm>
            <a:off x="2267744" y="3080821"/>
            <a:ext cx="5534737" cy="892552"/>
          </a:xfrm>
          <a:prstGeom prst="rect">
            <a:avLst/>
          </a:prstGeom>
          <a:noFill/>
          <a:ln>
            <a:solidFill>
              <a:srgbClr val="0070C0"/>
            </a:solidFill>
          </a:ln>
        </p:spPr>
        <p:txBody>
          <a:bodyPr wrap="square" rtlCol="0">
            <a:spAutoFit/>
          </a:bodyPr>
          <a:lstStyle/>
          <a:p>
            <a:pPr lvl="1" algn="ctr">
              <a:lnSpc>
                <a:spcPct val="150000"/>
              </a:lnSpc>
            </a:pPr>
            <a:r>
              <a:rPr lang="zh-CN" altLang="en-US" sz="4000" b="1" dirty="0">
                <a:effectLst>
                  <a:outerShdw blurRad="38100" dist="38100" dir="2700000" algn="tl">
                    <a:srgbClr val="000000">
                      <a:alpha val="43137"/>
                    </a:srgbClr>
                  </a:outerShdw>
                </a:effectLst>
              </a:rPr>
              <a:t>计算产品成本</a:t>
            </a:r>
          </a:p>
        </p:txBody>
      </p:sp>
    </p:spTree>
    <p:extLst>
      <p:ext uri="{BB962C8B-B14F-4D97-AF65-F5344CB8AC3E}">
        <p14:creationId xmlns:p14="http://schemas.microsoft.com/office/powerpoint/2010/main" val="351196703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9679" y="476672"/>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4.1.3</a:t>
            </a:r>
            <a:r>
              <a:rPr lang="zh-CN" altLang="en-US" b="1" dirty="0"/>
              <a:t> 品种法的计算程序</a:t>
            </a:r>
          </a:p>
        </p:txBody>
      </p:sp>
      <p:sp>
        <p:nvSpPr>
          <p:cNvPr id="11" name="Rectangle 1">
            <a:extLst>
              <a:ext uri="{FF2B5EF4-FFF2-40B4-BE49-F238E27FC236}">
                <a16:creationId xmlns:a16="http://schemas.microsoft.com/office/drawing/2014/main" id="{DEC5DBCA-D873-4CB7-9798-60720D1B988A}"/>
              </a:ext>
            </a:extLst>
          </p:cNvPr>
          <p:cNvSpPr>
            <a:spLocks noChangeArrowheads="1"/>
          </p:cNvSpPr>
          <p:nvPr/>
        </p:nvSpPr>
        <p:spPr bwMode="auto">
          <a:xfrm>
            <a:off x="755576" y="1186865"/>
            <a:ext cx="7035552" cy="52014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endParaRPr lang="zh-CN" altLang="en-US" sz="2000" dirty="0">
              <a:solidFill>
                <a:srgbClr val="009ED5"/>
              </a:solidFill>
              <a:latin typeface="Arial" panose="020B0604020202020204" pitchFamily="34" charset="0"/>
              <a:cs typeface="微软雅黑" panose="020B0503020204020204" pitchFamily="34" charset="-122"/>
            </a:endParaRPr>
          </a:p>
          <a:p>
            <a:pPr lvl="0" eaLnBrk="0" fontAlgn="base" hangingPunct="0">
              <a:lnSpc>
                <a:spcPct val="150000"/>
              </a:lnSpc>
              <a:spcBef>
                <a:spcPct val="0"/>
              </a:spcBef>
              <a:spcAft>
                <a:spcPct val="0"/>
              </a:spcAft>
            </a:pPr>
            <a:r>
              <a:rPr kumimoji="0" lang="en-US" altLang="zh-CN" sz="2400" b="0" i="0" u="none" strike="noStrike" cap="none" normalizeH="0" baseline="0" dirty="0">
                <a:ln>
                  <a:noFill/>
                </a:ln>
                <a:effectLst/>
                <a:latin typeface="+mn-ea"/>
                <a:cs typeface="微软雅黑" panose="020B0503020204020204" pitchFamily="34" charset="-122"/>
              </a:rPr>
              <a:t>1</a:t>
            </a:r>
            <a:r>
              <a:rPr lang="en-US" altLang="zh-CN" sz="2400" dirty="0">
                <a:latin typeface="+mn-ea"/>
                <a:cs typeface="微软雅黑" panose="020B0503020204020204" pitchFamily="34" charset="-122"/>
              </a:rPr>
              <a:t>.</a:t>
            </a:r>
            <a:r>
              <a:rPr kumimoji="0" lang="zh-CN" altLang="en-US" sz="2400" b="0" i="0" u="none" strike="noStrike" cap="none" normalizeH="0" baseline="0" dirty="0">
                <a:ln>
                  <a:noFill/>
                </a:ln>
                <a:effectLst/>
                <a:latin typeface="+mn-ea"/>
                <a:cs typeface="微软雅黑" panose="020B0503020204020204" pitchFamily="34" charset="-122"/>
              </a:rPr>
              <a:t>根据生产过程中所发生的各项费用的原始凭证和有关资料， 分配各项要素费用。</a:t>
            </a:r>
            <a:endParaRPr kumimoji="0" lang="en-US" altLang="zh-CN" sz="2400" b="0" i="0" u="none" strike="noStrike" cap="none" normalizeH="0" baseline="0" dirty="0">
              <a:ln>
                <a:noFill/>
              </a:ln>
              <a:effectLst/>
              <a:latin typeface="+mn-ea"/>
              <a:cs typeface="微软雅黑" panose="020B0503020204020204" pitchFamily="34" charset="-122"/>
            </a:endParaRPr>
          </a:p>
          <a:p>
            <a:pPr lvl="0" eaLnBrk="0" fontAlgn="base" hangingPunct="0">
              <a:lnSpc>
                <a:spcPct val="150000"/>
              </a:lnSpc>
              <a:spcBef>
                <a:spcPct val="0"/>
              </a:spcBef>
              <a:spcAft>
                <a:spcPct val="0"/>
              </a:spcAft>
            </a:pPr>
            <a:r>
              <a:rPr kumimoji="0" lang="en-US" altLang="zh-CN" sz="2400" b="0" i="0" u="none" strike="noStrike" cap="none" normalizeH="0" baseline="0" dirty="0">
                <a:ln>
                  <a:noFill/>
                </a:ln>
                <a:effectLst/>
                <a:latin typeface="+mn-ea"/>
                <a:cs typeface="微软雅黑" panose="020B0503020204020204" pitchFamily="34" charset="-122"/>
              </a:rPr>
              <a:t>2.</a:t>
            </a:r>
            <a:r>
              <a:rPr kumimoji="0" lang="zh-CN" altLang="en-US" sz="2400" b="0" i="0" u="none" strike="noStrike" cap="none" normalizeH="0" baseline="0" dirty="0">
                <a:ln>
                  <a:noFill/>
                </a:ln>
                <a:effectLst/>
                <a:latin typeface="+mn-ea"/>
                <a:cs typeface="微软雅黑" panose="020B0503020204020204" pitchFamily="34" charset="-122"/>
              </a:rPr>
              <a:t>根据各项要素费用分配表登记基本生产成本明细账或产品成本计算单、 辅助生产成本明细账和制造费用明细账等。</a:t>
            </a:r>
            <a:r>
              <a:rPr kumimoji="0" lang="zh-CN" altLang="en-US" sz="2400" b="0" i="0" u="none" strike="noStrike" cap="none" normalizeH="0" baseline="0" dirty="0">
                <a:ln>
                  <a:noFill/>
                </a:ln>
                <a:effectLst/>
                <a:latin typeface="+mn-ea"/>
              </a:rPr>
              <a:t> </a:t>
            </a:r>
            <a:endParaRPr kumimoji="0" lang="en-US" altLang="zh-CN" sz="2400" b="0" i="0" u="none" strike="noStrike" cap="none" normalizeH="0" baseline="0" dirty="0">
              <a:ln>
                <a:noFill/>
              </a:ln>
              <a:effectLst/>
              <a:latin typeface="+mn-ea"/>
            </a:endParaRPr>
          </a:p>
          <a:p>
            <a:pPr lvl="0" eaLnBrk="0" fontAlgn="base" hangingPunct="0">
              <a:lnSpc>
                <a:spcPct val="150000"/>
              </a:lnSpc>
              <a:spcBef>
                <a:spcPct val="0"/>
              </a:spcBef>
              <a:spcAft>
                <a:spcPct val="0"/>
              </a:spcAft>
            </a:pPr>
            <a:r>
              <a:rPr lang="en-US" altLang="zh-CN" sz="2400" dirty="0">
                <a:latin typeface="+mn-ea"/>
              </a:rPr>
              <a:t>3.</a:t>
            </a:r>
            <a:r>
              <a:rPr lang="zh-CN" altLang="zh-CN" sz="2400" kern="100" dirty="0">
                <a:effectLst/>
                <a:latin typeface="+mn-ea"/>
                <a:cs typeface="微软雅黑" panose="020B0503020204020204" pitchFamily="34" charset="-122"/>
              </a:rPr>
              <a:t>分配辅助生产费用</a:t>
            </a:r>
            <a:endParaRPr lang="en-US" altLang="zh-CN" sz="2400" kern="100" dirty="0">
              <a:latin typeface="+mn-ea"/>
              <a:cs typeface="微软雅黑" panose="020B0503020204020204" pitchFamily="34" charset="-122"/>
            </a:endParaRPr>
          </a:p>
          <a:p>
            <a:pPr lvl="0" eaLnBrk="0" fontAlgn="base" hangingPunct="0">
              <a:lnSpc>
                <a:spcPct val="150000"/>
              </a:lnSpc>
              <a:spcBef>
                <a:spcPct val="0"/>
              </a:spcBef>
              <a:spcAft>
                <a:spcPct val="0"/>
              </a:spcAft>
            </a:pPr>
            <a:r>
              <a:rPr kumimoji="0" lang="en-US" altLang="zh-CN" sz="2400" b="0" i="0" u="none" strike="noStrike" kern="100" cap="none" normalizeH="0" baseline="0" dirty="0">
                <a:ln>
                  <a:noFill/>
                </a:ln>
                <a:effectLst/>
                <a:latin typeface="+mn-ea"/>
              </a:rPr>
              <a:t>4.</a:t>
            </a:r>
            <a:r>
              <a:rPr lang="zh-CN" altLang="zh-CN" sz="2400" kern="100" dirty="0">
                <a:effectLst/>
                <a:latin typeface="+mn-ea"/>
                <a:cs typeface="微软雅黑" panose="020B0503020204020204" pitchFamily="34" charset="-122"/>
              </a:rPr>
              <a:t>分配制造费用。</a:t>
            </a:r>
            <a:endParaRPr lang="en-US" altLang="zh-CN" sz="2400" kern="100" dirty="0">
              <a:effectLst/>
              <a:latin typeface="+mn-ea"/>
              <a:cs typeface="微软雅黑" panose="020B0503020204020204" pitchFamily="34" charset="-122"/>
            </a:endParaRPr>
          </a:p>
          <a:p>
            <a:pPr lvl="0" eaLnBrk="0" fontAlgn="base" hangingPunct="0">
              <a:lnSpc>
                <a:spcPct val="150000"/>
              </a:lnSpc>
              <a:spcBef>
                <a:spcPct val="0"/>
              </a:spcBef>
              <a:spcAft>
                <a:spcPct val="0"/>
              </a:spcAft>
            </a:pPr>
            <a:r>
              <a:rPr kumimoji="0" lang="en-US" altLang="zh-CN" sz="2400" b="0" i="0" u="none" strike="noStrike" kern="100" cap="none" normalizeH="0" baseline="0" dirty="0">
                <a:ln>
                  <a:noFill/>
                </a:ln>
                <a:latin typeface="+mn-ea"/>
              </a:rPr>
              <a:t>5.</a:t>
            </a:r>
            <a:r>
              <a:rPr lang="zh-CN" altLang="zh-CN" sz="2400" kern="100" dirty="0">
                <a:effectLst/>
                <a:latin typeface="+mn-ea"/>
                <a:cs typeface="微软雅黑" panose="020B0503020204020204" pitchFamily="34" charset="-122"/>
              </a:rPr>
              <a:t>计算完工产品成本和月末在产品成本。</a:t>
            </a:r>
            <a:endParaRPr kumimoji="0" lang="en-US" altLang="zh-CN" sz="2400" b="0" i="0" u="none" strike="noStrike" cap="none" normalizeH="0" baseline="0" dirty="0">
              <a:ln>
                <a:noFill/>
              </a:ln>
              <a:effectLst/>
              <a:latin typeface="+mn-ea"/>
            </a:endParaRPr>
          </a:p>
          <a:p>
            <a:pPr lvl="0" eaLnBrk="0" fontAlgn="base" hangingPunct="0">
              <a:spcBef>
                <a:spcPct val="0"/>
              </a:spcBef>
              <a:spcAft>
                <a:spcPct val="0"/>
              </a:spcAft>
            </a:pPr>
            <a:endParaRPr kumimoji="0" lang="zh-CN" altLang="en-US" sz="2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53153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9679" y="476672"/>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4.1.3</a:t>
            </a:r>
            <a:r>
              <a:rPr lang="zh-CN" altLang="en-US" b="1" dirty="0"/>
              <a:t> 品种法的计算程序</a:t>
            </a:r>
          </a:p>
        </p:txBody>
      </p:sp>
      <p:pic>
        <p:nvPicPr>
          <p:cNvPr id="4" name="Picture 838912">
            <a:extLst>
              <a:ext uri="{FF2B5EF4-FFF2-40B4-BE49-F238E27FC236}">
                <a16:creationId xmlns:a16="http://schemas.microsoft.com/office/drawing/2014/main" id="{8E67F254-1945-4842-BF63-5DF9EC5044AF}"/>
              </a:ext>
            </a:extLst>
          </p:cNvPr>
          <p:cNvPicPr/>
          <p:nvPr/>
        </p:nvPicPr>
        <p:blipFill>
          <a:blip r:embed="rId2" cstate="print"/>
          <a:stretch>
            <a:fillRect/>
          </a:stretch>
        </p:blipFill>
        <p:spPr>
          <a:xfrm>
            <a:off x="719572" y="1628800"/>
            <a:ext cx="7704856" cy="4536504"/>
          </a:xfrm>
          <a:prstGeom prst="rect">
            <a:avLst/>
          </a:prstGeom>
        </p:spPr>
      </p:pic>
    </p:spTree>
    <p:extLst>
      <p:ext uri="{BB962C8B-B14F-4D97-AF65-F5344CB8AC3E}">
        <p14:creationId xmlns:p14="http://schemas.microsoft.com/office/powerpoint/2010/main" val="172821083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4">
            <a:extLst>
              <a:ext uri="{FF2B5EF4-FFF2-40B4-BE49-F238E27FC236}">
                <a16:creationId xmlns:a16="http://schemas.microsoft.com/office/drawing/2014/main" id="{F4BD18AE-A552-413D-AABA-BD664F0F3C46}"/>
              </a:ext>
            </a:extLst>
          </p:cNvPr>
          <p:cNvSpPr>
            <a:spLocks noRot="1" noChangeArrowheads="1"/>
          </p:cNvSpPr>
          <p:nvPr/>
        </p:nvSpPr>
        <p:spPr bwMode="auto">
          <a:xfrm>
            <a:off x="304800" y="958192"/>
            <a:ext cx="8280400" cy="1223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nSpc>
                <a:spcPct val="130000"/>
              </a:lnSpc>
              <a:spcBef>
                <a:spcPct val="20000"/>
              </a:spcBef>
            </a:pPr>
            <a:r>
              <a:rPr lang="en-US" altLang="zh-CN" sz="2000" b="1" dirty="0">
                <a:latin typeface="楷体_GB2312" pitchFamily="49" charset="-122"/>
                <a:ea typeface="楷体_GB2312" pitchFamily="49" charset="-122"/>
              </a:rPr>
              <a:t>      </a:t>
            </a:r>
            <a:r>
              <a:rPr lang="zh-CN" altLang="en-US" sz="2000" b="1" dirty="0">
                <a:latin typeface="楷体_GB2312" pitchFamily="49" charset="-122"/>
                <a:ea typeface="楷体_GB2312" pitchFamily="49" charset="-122"/>
              </a:rPr>
              <a:t>宏达公司只有一个产品生产车间，单步骤大量生产甲、乙两种产品，月末在产品完工程度为</a:t>
            </a:r>
            <a:r>
              <a:rPr lang="en-US" altLang="zh-CN" sz="2000" b="1" dirty="0">
                <a:latin typeface="楷体_GB2312" pitchFamily="49" charset="-122"/>
                <a:ea typeface="楷体_GB2312" pitchFamily="49" charset="-122"/>
              </a:rPr>
              <a:t>50%</a:t>
            </a:r>
            <a:r>
              <a:rPr lang="zh-CN" altLang="en-US" sz="2000" b="1" dirty="0">
                <a:latin typeface="楷体_GB2312" pitchFamily="49" charset="-122"/>
                <a:ea typeface="楷体_GB2312" pitchFamily="49" charset="-122"/>
              </a:rPr>
              <a:t>，原材料均为生产开始时一次投入（投料程度</a:t>
            </a:r>
            <a:r>
              <a:rPr lang="en-US" altLang="zh-CN" sz="2000" b="1" dirty="0">
                <a:latin typeface="楷体_GB2312" pitchFamily="49" charset="-122"/>
                <a:ea typeface="楷体_GB2312" pitchFamily="49" charset="-122"/>
              </a:rPr>
              <a:t>100%</a:t>
            </a:r>
            <a:r>
              <a:rPr lang="zh-CN" altLang="en-US" sz="2000" b="1" dirty="0">
                <a:latin typeface="楷体_GB2312" pitchFamily="49" charset="-122"/>
                <a:ea typeface="楷体_GB2312" pitchFamily="49" charset="-122"/>
              </a:rPr>
              <a:t>）， 该公司</a:t>
            </a:r>
            <a:r>
              <a:rPr lang="en-US" altLang="zh-CN" sz="2000" b="1" dirty="0">
                <a:latin typeface="楷体_GB2312" pitchFamily="49" charset="-122"/>
                <a:ea typeface="楷体_GB2312" pitchFamily="49" charset="-122"/>
              </a:rPr>
              <a:t>20XX</a:t>
            </a:r>
            <a:r>
              <a:rPr lang="zh-CN" altLang="en-US" sz="2000" b="1" dirty="0">
                <a:latin typeface="楷体_GB2312" pitchFamily="49" charset="-122"/>
                <a:ea typeface="楷体_GB2312" pitchFamily="49" charset="-122"/>
              </a:rPr>
              <a:t>年</a:t>
            </a:r>
            <a:r>
              <a:rPr lang="en-US" altLang="zh-CN" sz="2000" b="1" dirty="0">
                <a:latin typeface="楷体_GB2312" pitchFamily="49" charset="-122"/>
                <a:ea typeface="楷体_GB2312" pitchFamily="49" charset="-122"/>
              </a:rPr>
              <a:t>5</a:t>
            </a:r>
            <a:r>
              <a:rPr lang="zh-CN" altLang="en-US" sz="2000" b="1" dirty="0">
                <a:latin typeface="楷体_GB2312" pitchFamily="49" charset="-122"/>
                <a:ea typeface="楷体_GB2312" pitchFamily="49" charset="-122"/>
              </a:rPr>
              <a:t>月有关资料如下：</a:t>
            </a:r>
          </a:p>
        </p:txBody>
      </p:sp>
      <p:sp>
        <p:nvSpPr>
          <p:cNvPr id="21506" name="Rectangle 5">
            <a:extLst>
              <a:ext uri="{FF2B5EF4-FFF2-40B4-BE49-F238E27FC236}">
                <a16:creationId xmlns:a16="http://schemas.microsoft.com/office/drawing/2014/main" id="{1B998B94-464B-4CF3-A2D0-E9B78FE587FF}"/>
              </a:ext>
            </a:extLst>
          </p:cNvPr>
          <p:cNvSpPr>
            <a:spLocks noChangeArrowheads="1"/>
          </p:cNvSpPr>
          <p:nvPr/>
        </p:nvSpPr>
        <p:spPr bwMode="auto">
          <a:xfrm>
            <a:off x="468313" y="2354727"/>
            <a:ext cx="7272337"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20000"/>
              </a:spcBef>
              <a:buClr>
                <a:schemeClr val="hlink"/>
              </a:buClr>
              <a:buSzPct val="70000"/>
              <a:buFont typeface="Wingdings" panose="05000000000000000000" pitchFamily="2" charset="2"/>
              <a:buNone/>
            </a:pPr>
            <a:r>
              <a:rPr lang="en-US" altLang="zh-CN" sz="2000" b="1">
                <a:latin typeface="楷体_GB2312" pitchFamily="49" charset="-122"/>
                <a:ea typeface="楷体_GB2312" pitchFamily="49" charset="-122"/>
              </a:rPr>
              <a:t>(</a:t>
            </a:r>
            <a:r>
              <a:rPr lang="zh-CN" altLang="en-US" sz="2000" b="1">
                <a:latin typeface="楷体_GB2312" pitchFamily="49" charset="-122"/>
                <a:ea typeface="楷体_GB2312" pitchFamily="49" charset="-122"/>
              </a:rPr>
              <a:t>一） 本月领用材料情况     </a:t>
            </a:r>
          </a:p>
        </p:txBody>
      </p:sp>
      <p:graphicFrame>
        <p:nvGraphicFramePr>
          <p:cNvPr id="12293" name="Group 5">
            <a:extLst>
              <a:ext uri="{FF2B5EF4-FFF2-40B4-BE49-F238E27FC236}">
                <a16:creationId xmlns:a16="http://schemas.microsoft.com/office/drawing/2014/main" id="{850ADAFD-4C0F-4CC3-80D7-F0FE7304E12E}"/>
              </a:ext>
            </a:extLst>
          </p:cNvPr>
          <p:cNvGraphicFramePr>
            <a:graphicFrameLocks noGrp="1"/>
          </p:cNvGraphicFramePr>
          <p:nvPr>
            <p:extLst>
              <p:ext uri="{D42A27DB-BD31-4B8C-83A1-F6EECF244321}">
                <p14:modId xmlns:p14="http://schemas.microsoft.com/office/powerpoint/2010/main" val="1900487379"/>
              </p:ext>
            </p:extLst>
          </p:nvPr>
        </p:nvGraphicFramePr>
        <p:xfrm>
          <a:off x="468313" y="2924175"/>
          <a:ext cx="8351837" cy="2236849"/>
        </p:xfrm>
        <a:graphic>
          <a:graphicData uri="http://schemas.openxmlformats.org/drawingml/2006/table">
            <a:tbl>
              <a:tblPr/>
              <a:tblGrid>
                <a:gridCol w="2360612">
                  <a:extLst>
                    <a:ext uri="{9D8B030D-6E8A-4147-A177-3AD203B41FA5}">
                      <a16:colId xmlns:a16="http://schemas.microsoft.com/office/drawing/2014/main" val="20000"/>
                    </a:ext>
                  </a:extLst>
                </a:gridCol>
                <a:gridCol w="1311027">
                  <a:extLst>
                    <a:ext uri="{9D8B030D-6E8A-4147-A177-3AD203B41FA5}">
                      <a16:colId xmlns:a16="http://schemas.microsoft.com/office/drawing/2014/main" val="20001"/>
                    </a:ext>
                  </a:extLst>
                </a:gridCol>
                <a:gridCol w="1671886">
                  <a:extLst>
                    <a:ext uri="{9D8B030D-6E8A-4147-A177-3AD203B41FA5}">
                      <a16:colId xmlns:a16="http://schemas.microsoft.com/office/drawing/2014/main" val="20002"/>
                    </a:ext>
                  </a:extLst>
                </a:gridCol>
                <a:gridCol w="1274762">
                  <a:extLst>
                    <a:ext uri="{9D8B030D-6E8A-4147-A177-3AD203B41FA5}">
                      <a16:colId xmlns:a16="http://schemas.microsoft.com/office/drawing/2014/main" val="20003"/>
                    </a:ext>
                  </a:extLst>
                </a:gridCol>
                <a:gridCol w="1733550">
                  <a:extLst>
                    <a:ext uri="{9D8B030D-6E8A-4147-A177-3AD203B41FA5}">
                      <a16:colId xmlns:a16="http://schemas.microsoft.com/office/drawing/2014/main" val="20004"/>
                    </a:ext>
                  </a:extLst>
                </a:gridCol>
              </a:tblGrid>
              <a:tr h="701001">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用途</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A</a:t>
                      </a: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材料（元）</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B</a:t>
                      </a: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材料（元）</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合计（元）</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B</a:t>
                      </a: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材料定额耗用量（千克）</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1139565">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甲产品</a:t>
                      </a:r>
                    </a:p>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乙产品</a:t>
                      </a:r>
                    </a:p>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小计</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4000</a:t>
                      </a:r>
                    </a:p>
                    <a:p>
                      <a:pPr marL="0" marR="0" lvl="0" indent="0" algn="l"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5000</a:t>
                      </a:r>
                    </a:p>
                    <a:p>
                      <a:pPr marL="0" marR="0" lvl="0" indent="0" algn="l"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9000</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en-US" altLang="zh-CN" sz="2000" b="1" i="0" u="none" strike="noStrike" cap="none" normalizeH="0" baseline="0">
                        <a:ln>
                          <a:noFill/>
                        </a:ln>
                        <a:solidFill>
                          <a:schemeClr val="tx1"/>
                        </a:solidFill>
                        <a:effectLst/>
                        <a:latin typeface="楷体_GB2312" pitchFamily="49" charset="-122"/>
                        <a:ea typeface="楷体_GB2312" pitchFamily="49" charset="-122"/>
                      </a:endParaRPr>
                    </a:p>
                    <a:p>
                      <a:pPr marL="0" marR="0" lvl="0" indent="0" algn="l" defTabSz="914400" rtl="0" eaLnBrk="1" fontAlgn="base" latinLnBrk="0" hangingPunct="1">
                        <a:lnSpc>
                          <a:spcPct val="100000"/>
                        </a:lnSpc>
                        <a:spcBef>
                          <a:spcPct val="20000"/>
                        </a:spcBef>
                        <a:spcAft>
                          <a:spcPct val="0"/>
                        </a:spcAft>
                        <a:buClrTx/>
                        <a:buSzTx/>
                        <a:buFontTx/>
                        <a:buNone/>
                      </a:pPr>
                      <a:endParaRPr kumimoji="0" lang="en-US" altLang="zh-CN" sz="2000" b="1" i="0" u="none" strike="noStrike" cap="none" normalizeH="0" baseline="0">
                        <a:ln>
                          <a:noFill/>
                        </a:ln>
                        <a:solidFill>
                          <a:schemeClr val="tx1"/>
                        </a:solidFill>
                        <a:effectLst/>
                        <a:latin typeface="楷体_GB2312" pitchFamily="49" charset="-122"/>
                        <a:ea typeface="楷体_GB2312" pitchFamily="49" charset="-122"/>
                      </a:endParaRPr>
                    </a:p>
                    <a:p>
                      <a:pPr marL="0" marR="0" lvl="0" indent="0" algn="l"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21000</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en-US" altLang="zh-CN" sz="2000" b="1" i="0" u="none" strike="noStrike" cap="none" normalizeH="0" baseline="0">
                        <a:ln>
                          <a:noFill/>
                        </a:ln>
                        <a:solidFill>
                          <a:schemeClr val="tx1"/>
                        </a:solidFill>
                        <a:effectLst/>
                        <a:latin typeface="楷体_GB2312" pitchFamily="49" charset="-122"/>
                        <a:ea typeface="楷体_GB2312" pitchFamily="49" charset="-122"/>
                      </a:endParaRPr>
                    </a:p>
                    <a:p>
                      <a:pPr marL="0" marR="0" lvl="0" indent="0" algn="l" defTabSz="914400" rtl="0" eaLnBrk="1" fontAlgn="base" latinLnBrk="0" hangingPunct="1">
                        <a:lnSpc>
                          <a:spcPct val="100000"/>
                        </a:lnSpc>
                        <a:spcBef>
                          <a:spcPct val="20000"/>
                        </a:spcBef>
                        <a:spcAft>
                          <a:spcPct val="0"/>
                        </a:spcAft>
                        <a:buClrTx/>
                        <a:buSzTx/>
                        <a:buFontTx/>
                        <a:buNone/>
                      </a:pPr>
                      <a:endParaRPr kumimoji="0" lang="en-US" altLang="zh-CN" sz="2000" b="1" i="0" u="none" strike="noStrike" cap="none" normalizeH="0" baseline="0">
                        <a:ln>
                          <a:noFill/>
                        </a:ln>
                        <a:solidFill>
                          <a:schemeClr val="tx1"/>
                        </a:solidFill>
                        <a:effectLst/>
                        <a:latin typeface="楷体_GB2312" pitchFamily="49" charset="-122"/>
                        <a:ea typeface="楷体_GB2312" pitchFamily="49" charset="-122"/>
                      </a:endParaRPr>
                    </a:p>
                    <a:p>
                      <a:pPr marL="0" marR="0" lvl="0" indent="0" algn="l"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30000</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1000</a:t>
                      </a:r>
                    </a:p>
                    <a:p>
                      <a:pPr marL="0" marR="0" lvl="0" indent="0" algn="l"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1100</a:t>
                      </a: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96222">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2000" b="1" i="0" u="none" strike="noStrike" cap="none" normalizeH="0" baseline="0" dirty="0">
                          <a:ln>
                            <a:noFill/>
                          </a:ln>
                          <a:solidFill>
                            <a:schemeClr val="tx1"/>
                          </a:solidFill>
                          <a:effectLst/>
                          <a:latin typeface="楷体_GB2312" pitchFamily="49" charset="-122"/>
                          <a:ea typeface="楷体_GB2312" pitchFamily="49" charset="-122"/>
                        </a:rPr>
                        <a:t>基本车间一般耗用</a:t>
                      </a:r>
                    </a:p>
                  </a:txBody>
                  <a:tcPr marT="45721" marB="4572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5000</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000" b="1" i="0" u="none" strike="noStrike" cap="none" normalizeH="0" baseline="0">
                        <a:ln>
                          <a:noFill/>
                        </a:ln>
                        <a:solidFill>
                          <a:schemeClr val="tx1"/>
                        </a:solidFill>
                        <a:effectLst/>
                        <a:latin typeface="楷体_GB2312" pitchFamily="49" charset="-122"/>
                        <a:ea typeface="楷体_GB2312" pitchFamily="49" charset="-122"/>
                      </a:endParaRP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5000</a:t>
                      </a:r>
                    </a:p>
                  </a:txBody>
                  <a:tcPr marT="45721" marB="4572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000" b="1" i="0" u="none" strike="noStrike" cap="none" normalizeH="0" baseline="0" dirty="0">
                        <a:ln>
                          <a:noFill/>
                        </a:ln>
                        <a:solidFill>
                          <a:schemeClr val="tx1"/>
                        </a:solidFill>
                        <a:effectLst/>
                        <a:latin typeface="楷体_GB2312" pitchFamily="49" charset="-122"/>
                        <a:ea typeface="楷体_GB2312" pitchFamily="49" charset="-122"/>
                      </a:endParaRPr>
                    </a:p>
                  </a:txBody>
                  <a:tcPr marT="45721" marB="4572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15392" name="Text Box 32">
            <a:extLst>
              <a:ext uri="{FF2B5EF4-FFF2-40B4-BE49-F238E27FC236}">
                <a16:creationId xmlns:a16="http://schemas.microsoft.com/office/drawing/2014/main" id="{D5C09694-1EDD-4A28-9058-4E62C9E69B56}"/>
              </a:ext>
            </a:extLst>
          </p:cNvPr>
          <p:cNvSpPr txBox="1">
            <a:spLocks noChangeArrowheads="1"/>
          </p:cNvSpPr>
          <p:nvPr/>
        </p:nvSpPr>
        <p:spPr bwMode="auto">
          <a:xfrm>
            <a:off x="304800" y="5445125"/>
            <a:ext cx="8839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zh-CN" altLang="en-US" sz="2000" b="1">
                <a:ea typeface="楷体_GB2312" pitchFamily="49" charset="-122"/>
              </a:rPr>
              <a:t>甲、乙产品耗用的原材料均系开工时一次投入，材料按定额耗用量比例分配。</a:t>
            </a:r>
          </a:p>
        </p:txBody>
      </p:sp>
      <p:sp>
        <p:nvSpPr>
          <p:cNvPr id="6" name="标题 1">
            <a:extLst>
              <a:ext uri="{FF2B5EF4-FFF2-40B4-BE49-F238E27FC236}">
                <a16:creationId xmlns:a16="http://schemas.microsoft.com/office/drawing/2014/main" id="{56912D1B-77DC-44B1-B722-230ABBD82201}"/>
              </a:ext>
            </a:extLst>
          </p:cNvPr>
          <p:cNvSpPr txBox="1">
            <a:spLocks/>
          </p:cNvSpPr>
          <p:nvPr/>
        </p:nvSpPr>
        <p:spPr>
          <a:xfrm>
            <a:off x="468313" y="18209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4.1.4</a:t>
            </a:r>
            <a:r>
              <a:rPr lang="zh-CN" altLang="en-US" b="1" dirty="0"/>
              <a:t> 品种法的应用举例</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9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Text Box 4">
            <a:extLst>
              <a:ext uri="{FF2B5EF4-FFF2-40B4-BE49-F238E27FC236}">
                <a16:creationId xmlns:a16="http://schemas.microsoft.com/office/drawing/2014/main" id="{98AE5AF8-9593-412E-9755-C5CDF74ABCF1}"/>
              </a:ext>
            </a:extLst>
          </p:cNvPr>
          <p:cNvSpPr txBox="1">
            <a:spLocks noChangeArrowheads="1"/>
          </p:cNvSpPr>
          <p:nvPr/>
        </p:nvSpPr>
        <p:spPr bwMode="auto">
          <a:xfrm>
            <a:off x="827088" y="981075"/>
            <a:ext cx="69389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en-US" altLang="zh-CN" sz="2000" b="1">
                <a:latin typeface="楷体_GB2312" pitchFamily="49" charset="-122"/>
                <a:ea typeface="楷体_GB2312" pitchFamily="49" charset="-122"/>
              </a:rPr>
              <a:t>B</a:t>
            </a:r>
            <a:r>
              <a:rPr lang="zh-CN" altLang="en-US" sz="2000" b="1">
                <a:latin typeface="楷体_GB2312" pitchFamily="49" charset="-122"/>
                <a:ea typeface="楷体_GB2312" pitchFamily="49" charset="-122"/>
              </a:rPr>
              <a:t>材料费用分配率</a:t>
            </a:r>
            <a:r>
              <a:rPr lang="en-US" altLang="zh-CN" sz="2000" b="1">
                <a:latin typeface="楷体_GB2312" pitchFamily="49" charset="-122"/>
                <a:ea typeface="楷体_GB2312" pitchFamily="49" charset="-122"/>
              </a:rPr>
              <a:t>=21000 ÷ </a:t>
            </a:r>
            <a:r>
              <a:rPr lang="zh-CN" altLang="en-US" sz="2000" b="1">
                <a:latin typeface="楷体_GB2312" pitchFamily="49" charset="-122"/>
                <a:ea typeface="楷体_GB2312" pitchFamily="49" charset="-122"/>
              </a:rPr>
              <a:t>（</a:t>
            </a:r>
            <a:r>
              <a:rPr lang="en-US" altLang="zh-CN" sz="2000" b="1">
                <a:latin typeface="楷体_GB2312" pitchFamily="49" charset="-122"/>
                <a:ea typeface="楷体_GB2312" pitchFamily="49" charset="-122"/>
              </a:rPr>
              <a:t>1000+1100</a:t>
            </a:r>
            <a:r>
              <a:rPr lang="zh-CN" altLang="en-US" sz="2000" b="1">
                <a:latin typeface="楷体_GB2312" pitchFamily="49" charset="-122"/>
                <a:ea typeface="楷体_GB2312" pitchFamily="49" charset="-122"/>
              </a:rPr>
              <a:t>）</a:t>
            </a:r>
            <a:r>
              <a:rPr lang="en-US" altLang="zh-CN" sz="2000" b="1">
                <a:latin typeface="楷体_GB2312" pitchFamily="49" charset="-122"/>
                <a:ea typeface="楷体_GB2312" pitchFamily="49" charset="-122"/>
              </a:rPr>
              <a:t>=10</a:t>
            </a:r>
            <a:endParaRPr lang="en-US" altLang="zh-CN" sz="2000">
              <a:latin typeface="楷体_GB2312" pitchFamily="49" charset="-122"/>
              <a:ea typeface="楷体_GB2312" pitchFamily="49" charset="-122"/>
            </a:endParaRPr>
          </a:p>
        </p:txBody>
      </p:sp>
      <p:sp>
        <p:nvSpPr>
          <p:cNvPr id="22530" name="Text Box 5">
            <a:extLst>
              <a:ext uri="{FF2B5EF4-FFF2-40B4-BE49-F238E27FC236}">
                <a16:creationId xmlns:a16="http://schemas.microsoft.com/office/drawing/2014/main" id="{4D2CAE6B-8B07-46D5-A137-5218A79A1CA4}"/>
              </a:ext>
            </a:extLst>
          </p:cNvPr>
          <p:cNvSpPr txBox="1">
            <a:spLocks noChangeArrowheads="1"/>
          </p:cNvSpPr>
          <p:nvPr/>
        </p:nvSpPr>
        <p:spPr bwMode="auto">
          <a:xfrm>
            <a:off x="827088" y="2133600"/>
            <a:ext cx="67691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zh-CN" altLang="en-US" sz="2000" b="1">
                <a:latin typeface="楷体_GB2312" pitchFamily="49" charset="-122"/>
                <a:ea typeface="楷体_GB2312" pitchFamily="49" charset="-122"/>
              </a:rPr>
              <a:t>乙产品应分配的材料费用</a:t>
            </a:r>
            <a:r>
              <a:rPr lang="en-US" altLang="zh-CN" sz="2000" b="1">
                <a:latin typeface="楷体_GB2312" pitchFamily="49" charset="-122"/>
                <a:ea typeface="楷体_GB2312" pitchFamily="49" charset="-122"/>
              </a:rPr>
              <a:t>=1100×10=11000</a:t>
            </a:r>
            <a:r>
              <a:rPr lang="zh-CN" altLang="en-US" sz="2000" b="1">
                <a:latin typeface="楷体_GB2312" pitchFamily="49" charset="-122"/>
                <a:ea typeface="楷体_GB2312" pitchFamily="49" charset="-122"/>
              </a:rPr>
              <a:t>（元）</a:t>
            </a:r>
            <a:endParaRPr lang="zh-CN" altLang="en-US" sz="2000">
              <a:latin typeface="楷体_GB2312" pitchFamily="49" charset="-122"/>
              <a:ea typeface="楷体_GB2312" pitchFamily="49" charset="-122"/>
            </a:endParaRPr>
          </a:p>
        </p:txBody>
      </p:sp>
      <p:sp>
        <p:nvSpPr>
          <p:cNvPr id="22531" name="Text Box 6">
            <a:extLst>
              <a:ext uri="{FF2B5EF4-FFF2-40B4-BE49-F238E27FC236}">
                <a16:creationId xmlns:a16="http://schemas.microsoft.com/office/drawing/2014/main" id="{883594D1-10E8-4C66-A759-F15E6CB64F9E}"/>
              </a:ext>
            </a:extLst>
          </p:cNvPr>
          <p:cNvSpPr txBox="1">
            <a:spLocks noChangeArrowheads="1"/>
          </p:cNvSpPr>
          <p:nvPr/>
        </p:nvSpPr>
        <p:spPr bwMode="auto">
          <a:xfrm>
            <a:off x="827088" y="1628775"/>
            <a:ext cx="669766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zh-CN" altLang="en-US" sz="2000" b="1">
                <a:latin typeface="楷体_GB2312" pitchFamily="49" charset="-122"/>
                <a:ea typeface="楷体_GB2312" pitchFamily="49" charset="-122"/>
              </a:rPr>
              <a:t>甲产品应分配的材料费用</a:t>
            </a:r>
            <a:r>
              <a:rPr lang="en-US" altLang="zh-CN" sz="2000" b="1">
                <a:latin typeface="楷体_GB2312" pitchFamily="49" charset="-122"/>
                <a:ea typeface="楷体_GB2312" pitchFamily="49" charset="-122"/>
              </a:rPr>
              <a:t>=1000×10=10000</a:t>
            </a:r>
            <a:r>
              <a:rPr lang="zh-CN" altLang="en-US" sz="2000" b="1">
                <a:latin typeface="楷体_GB2312" pitchFamily="49" charset="-122"/>
                <a:ea typeface="楷体_GB2312" pitchFamily="49" charset="-122"/>
              </a:rPr>
              <a:t>（元）</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Rot="1" noChangeArrowheads="1"/>
          </p:cNvSpPr>
          <p:nvPr/>
        </p:nvSpPr>
        <p:spPr bwMode="auto">
          <a:xfrm>
            <a:off x="1760855" y="332656"/>
            <a:ext cx="6531017"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altLang="en-US" sz="2000" dirty="0">
                <a:solidFill>
                  <a:schemeClr val="tx2"/>
                </a:solidFill>
                <a:latin typeface="楷体_GB2312" pitchFamily="49" charset="-122"/>
                <a:ea typeface="楷体_GB2312" pitchFamily="49" charset="-122"/>
              </a:rPr>
              <a:t>材料费用分配表           单位：元</a:t>
            </a:r>
          </a:p>
        </p:txBody>
      </p:sp>
      <p:graphicFrame>
        <p:nvGraphicFramePr>
          <p:cNvPr id="3" name="Group 79"/>
          <p:cNvGraphicFramePr>
            <a:graphicFrameLocks noGrp="1"/>
          </p:cNvGraphicFramePr>
          <p:nvPr>
            <p:extLst>
              <p:ext uri="{D42A27DB-BD31-4B8C-83A1-F6EECF244321}">
                <p14:modId xmlns:p14="http://schemas.microsoft.com/office/powerpoint/2010/main" val="1119030295"/>
              </p:ext>
            </p:extLst>
          </p:nvPr>
        </p:nvGraphicFramePr>
        <p:xfrm>
          <a:off x="323849" y="908720"/>
          <a:ext cx="8064575" cy="3384923"/>
        </p:xfrm>
        <a:graphic>
          <a:graphicData uri="http://schemas.openxmlformats.org/drawingml/2006/table">
            <a:tbl>
              <a:tblPr/>
              <a:tblGrid>
                <a:gridCol w="851722">
                  <a:extLst>
                    <a:ext uri="{9D8B030D-6E8A-4147-A177-3AD203B41FA5}">
                      <a16:colId xmlns:a16="http://schemas.microsoft.com/office/drawing/2014/main" val="20000"/>
                    </a:ext>
                  </a:extLst>
                </a:gridCol>
                <a:gridCol w="1209628">
                  <a:extLst>
                    <a:ext uri="{9D8B030D-6E8A-4147-A177-3AD203B41FA5}">
                      <a16:colId xmlns:a16="http://schemas.microsoft.com/office/drawing/2014/main" val="20001"/>
                    </a:ext>
                  </a:extLst>
                </a:gridCol>
                <a:gridCol w="1205097">
                  <a:extLst>
                    <a:ext uri="{9D8B030D-6E8A-4147-A177-3AD203B41FA5}">
                      <a16:colId xmlns:a16="http://schemas.microsoft.com/office/drawing/2014/main" val="20002"/>
                    </a:ext>
                  </a:extLst>
                </a:gridCol>
                <a:gridCol w="980084">
                  <a:extLst>
                    <a:ext uri="{9D8B030D-6E8A-4147-A177-3AD203B41FA5}">
                      <a16:colId xmlns:a16="http://schemas.microsoft.com/office/drawing/2014/main" val="20003"/>
                    </a:ext>
                  </a:extLst>
                </a:gridCol>
                <a:gridCol w="1079755">
                  <a:extLst>
                    <a:ext uri="{9D8B030D-6E8A-4147-A177-3AD203B41FA5}">
                      <a16:colId xmlns:a16="http://schemas.microsoft.com/office/drawing/2014/main" val="20004"/>
                    </a:ext>
                  </a:extLst>
                </a:gridCol>
                <a:gridCol w="922699">
                  <a:extLst>
                    <a:ext uri="{9D8B030D-6E8A-4147-A177-3AD203B41FA5}">
                      <a16:colId xmlns:a16="http://schemas.microsoft.com/office/drawing/2014/main" val="20005"/>
                    </a:ext>
                  </a:extLst>
                </a:gridCol>
                <a:gridCol w="964984">
                  <a:extLst>
                    <a:ext uri="{9D8B030D-6E8A-4147-A177-3AD203B41FA5}">
                      <a16:colId xmlns:a16="http://schemas.microsoft.com/office/drawing/2014/main" val="20006"/>
                    </a:ext>
                  </a:extLst>
                </a:gridCol>
                <a:gridCol w="850606">
                  <a:extLst>
                    <a:ext uri="{9D8B030D-6E8A-4147-A177-3AD203B41FA5}">
                      <a16:colId xmlns:a16="http://schemas.microsoft.com/office/drawing/2014/main" val="20007"/>
                    </a:ext>
                  </a:extLst>
                </a:gridCol>
              </a:tblGrid>
              <a:tr h="367722">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a:ln>
                            <a:noFill/>
                          </a:ln>
                          <a:solidFill>
                            <a:schemeClr val="tx1"/>
                          </a:solidFill>
                          <a:effectLst/>
                          <a:latin typeface="楷体_GB2312" pitchFamily="49" charset="-122"/>
                          <a:ea typeface="楷体_GB2312" pitchFamily="49" charset="-122"/>
                        </a:rPr>
                        <a:t>应借帐户</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zh-CN" sz="1800" b="0" i="0" u="none" strike="noStrike" cap="none" normalizeH="0" baseline="0">
                        <a:ln>
                          <a:noFill/>
                        </a:ln>
                        <a:solidFill>
                          <a:schemeClr val="tx1"/>
                        </a:solidFill>
                        <a:effectLst/>
                        <a:latin typeface="楷体_GB2312" pitchFamily="49" charset="-122"/>
                        <a:ea typeface="楷体_GB2312" pitchFamily="49" charset="-122"/>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楷体_GB2312" pitchFamily="49" charset="-122"/>
                          <a:ea typeface="楷体_GB2312" pitchFamily="49" charset="-122"/>
                        </a:rPr>
                        <a:t>A</a:t>
                      </a:r>
                      <a:r>
                        <a:rPr kumimoji="0" lang="zh-CN" altLang="en-US" sz="1800" b="0" i="0" u="none" strike="noStrike" cap="none" normalizeH="0" baseline="0">
                          <a:ln>
                            <a:noFill/>
                          </a:ln>
                          <a:solidFill>
                            <a:schemeClr val="tx1"/>
                          </a:solidFill>
                          <a:effectLst/>
                          <a:latin typeface="楷体_GB2312" pitchFamily="49" charset="-122"/>
                          <a:ea typeface="楷体_GB2312" pitchFamily="49" charset="-122"/>
                        </a:rPr>
                        <a:t>材料</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楷体_GB2312" pitchFamily="49" charset="-122"/>
                          <a:ea typeface="楷体_GB2312" pitchFamily="49" charset="-122"/>
                        </a:rPr>
                        <a:t>B</a:t>
                      </a:r>
                      <a:r>
                        <a:rPr kumimoji="0" lang="zh-CN" altLang="en-US" sz="1800" b="0" i="0" u="none" strike="noStrike" cap="none" normalizeH="0" baseline="0">
                          <a:ln>
                            <a:noFill/>
                          </a:ln>
                          <a:solidFill>
                            <a:schemeClr val="tx1"/>
                          </a:solidFill>
                          <a:effectLst/>
                          <a:latin typeface="楷体_GB2312" pitchFamily="49" charset="-122"/>
                          <a:ea typeface="楷体_GB2312" pitchFamily="49" charset="-122"/>
                        </a:rPr>
                        <a:t>材料</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1800" b="0" i="0" u="none" strike="noStrike" cap="none" normalizeH="0" baseline="0" dirty="0">
                        <a:ln>
                          <a:noFill/>
                        </a:ln>
                        <a:solidFill>
                          <a:schemeClr val="tx1"/>
                        </a:solidFill>
                        <a:effectLst/>
                        <a:latin typeface="楷体_GB2312" pitchFamily="49" charset="-122"/>
                        <a:ea typeface="楷体_GB2312" pitchFamily="49" charset="-122"/>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dirty="0">
                          <a:ln>
                            <a:noFill/>
                          </a:ln>
                          <a:solidFill>
                            <a:schemeClr val="tx1"/>
                          </a:solidFill>
                          <a:effectLst/>
                          <a:latin typeface="楷体_GB2312" pitchFamily="49" charset="-122"/>
                          <a:ea typeface="楷体_GB2312" pitchFamily="49" charset="-122"/>
                        </a:rPr>
                        <a:t> </a:t>
                      </a:r>
                      <a:r>
                        <a:rPr kumimoji="0" lang="zh-CN" altLang="en-US" sz="1800" b="0" i="0" u="none" strike="noStrike" cap="none" normalizeH="0" baseline="0" dirty="0">
                          <a:ln>
                            <a:noFill/>
                          </a:ln>
                          <a:solidFill>
                            <a:schemeClr val="tx1"/>
                          </a:solidFill>
                          <a:effectLst/>
                          <a:latin typeface="楷体_GB2312" pitchFamily="49" charset="-122"/>
                          <a:ea typeface="楷体_GB2312" pitchFamily="49" charset="-122"/>
                        </a:rPr>
                        <a:t>合计</a:t>
                      </a: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49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a:ln>
                            <a:noFill/>
                          </a:ln>
                          <a:solidFill>
                            <a:schemeClr val="tx1"/>
                          </a:solidFill>
                          <a:effectLst/>
                          <a:latin typeface="楷体_GB2312" pitchFamily="49" charset="-122"/>
                          <a:ea typeface="楷体_GB2312" pitchFamily="49" charset="-122"/>
                        </a:rPr>
                        <a:t>总帐帐户</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楷体_GB2312" pitchFamily="49" charset="-122"/>
                          <a:ea typeface="楷体_GB2312" pitchFamily="49" charset="-122"/>
                        </a:rPr>
                        <a:t>明细帐户</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a:ln>
                            <a:noFill/>
                          </a:ln>
                          <a:solidFill>
                            <a:schemeClr val="tx1"/>
                          </a:solidFill>
                          <a:effectLst/>
                          <a:latin typeface="楷体_GB2312" pitchFamily="49" charset="-122"/>
                          <a:ea typeface="楷体_GB2312" pitchFamily="49" charset="-122"/>
                        </a:rPr>
                        <a:t>成本或费用项目</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a:ln>
                            <a:noFill/>
                          </a:ln>
                          <a:solidFill>
                            <a:schemeClr val="tx1"/>
                          </a:solidFill>
                          <a:effectLst/>
                          <a:latin typeface="楷体_GB2312" pitchFamily="49" charset="-122"/>
                          <a:ea typeface="楷体_GB2312" pitchFamily="49" charset="-122"/>
                        </a:rPr>
                        <a:t>定额耗用量</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楷体_GB2312" pitchFamily="49" charset="-122"/>
                          <a:ea typeface="楷体_GB2312" pitchFamily="49" charset="-122"/>
                        </a:rPr>
                        <a:t>分配率</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楷体_GB2312" pitchFamily="49" charset="-122"/>
                          <a:ea typeface="楷体_GB2312" pitchFamily="49" charset="-122"/>
                        </a:rPr>
                        <a:t>分配额</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extLst>
                  <a:ext uri="{0D108BD9-81ED-4DB2-BD59-A6C34878D82A}">
                    <a16:rowId xmlns:a16="http://schemas.microsoft.com/office/drawing/2014/main" val="10001"/>
                  </a:ext>
                </a:extLst>
              </a:tr>
              <a:tr h="411849">
                <a:tc row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1800" b="0" i="0" u="none" strike="noStrike" cap="none" normalizeH="0" baseline="0" dirty="0">
                        <a:ln>
                          <a:noFill/>
                        </a:ln>
                        <a:solidFill>
                          <a:schemeClr val="tx1"/>
                        </a:solidFill>
                        <a:effectLst/>
                        <a:latin typeface="楷体_GB2312" pitchFamily="49" charset="-122"/>
                        <a:ea typeface="楷体_GB2312" pitchFamily="49" charset="-122"/>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a:ln>
                            <a:noFill/>
                          </a:ln>
                          <a:solidFill>
                            <a:schemeClr val="tx1"/>
                          </a:solidFill>
                          <a:effectLst/>
                          <a:latin typeface="楷体_GB2312" pitchFamily="49" charset="-122"/>
                          <a:ea typeface="楷体_GB2312" pitchFamily="49" charset="-122"/>
                        </a:rPr>
                        <a:t>基本生产</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a:ln>
                            <a:noFill/>
                          </a:ln>
                          <a:solidFill>
                            <a:schemeClr val="tx1"/>
                          </a:solidFill>
                          <a:effectLst/>
                          <a:latin typeface="楷体_GB2312" pitchFamily="49" charset="-122"/>
                          <a:ea typeface="楷体_GB2312" pitchFamily="49" charset="-122"/>
                        </a:rPr>
                        <a:t>成本</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a:ln>
                            <a:noFill/>
                          </a:ln>
                          <a:solidFill>
                            <a:schemeClr val="tx1"/>
                          </a:solidFill>
                          <a:effectLst/>
                          <a:latin typeface="楷体_GB2312" pitchFamily="49" charset="-122"/>
                          <a:ea typeface="楷体_GB2312" pitchFamily="49" charset="-122"/>
                        </a:rPr>
                        <a:t>甲产品</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楷体_GB2312" pitchFamily="49" charset="-122"/>
                          <a:ea typeface="楷体_GB2312" pitchFamily="49" charset="-122"/>
                        </a:rPr>
                        <a:t>直接材料</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楷体_GB2312" pitchFamily="49" charset="-122"/>
                          <a:ea typeface="楷体_GB2312" pitchFamily="49" charset="-122"/>
                        </a:rPr>
                        <a:t>4000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dirty="0">
                          <a:ln>
                            <a:noFill/>
                          </a:ln>
                          <a:solidFill>
                            <a:schemeClr val="tx1"/>
                          </a:solidFill>
                          <a:effectLst/>
                          <a:latin typeface="楷体_GB2312" pitchFamily="49" charset="-122"/>
                          <a:ea typeface="楷体_GB2312" pitchFamily="49" charset="-122"/>
                        </a:rPr>
                        <a:t>1000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dirty="0">
                        <a:ln>
                          <a:noFill/>
                        </a:ln>
                        <a:solidFill>
                          <a:schemeClr val="tx1"/>
                        </a:solidFill>
                        <a:effectLst/>
                        <a:latin typeface="楷体_GB2312" pitchFamily="49" charset="-122"/>
                        <a:ea typeface="楷体_GB2312" pitchFamily="49" charset="-122"/>
                      </a:endParaRP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楷体_GB2312" pitchFamily="49" charset="-122"/>
                        <a:ea typeface="楷体_GB2312" pitchFamily="49" charset="-122"/>
                      </a:endParaRP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楷体_GB2312" pitchFamily="49" charset="-122"/>
                        <a:ea typeface="楷体_GB2312" pitchFamily="49" charset="-122"/>
                      </a:endParaRP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75078">
                <a:tc vMerge="1">
                  <a:txBody>
                    <a:bodyPr/>
                    <a:lstStyle/>
                    <a:p>
                      <a:endParaRPr lang="zh-CN"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楷体_GB2312" pitchFamily="49" charset="-122"/>
                          <a:ea typeface="楷体_GB2312" pitchFamily="49" charset="-122"/>
                        </a:rPr>
                        <a:t>乙产品</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a:ln>
                            <a:noFill/>
                          </a:ln>
                          <a:solidFill>
                            <a:schemeClr val="tx1"/>
                          </a:solidFill>
                          <a:effectLst/>
                          <a:latin typeface="楷体_GB2312" pitchFamily="49" charset="-122"/>
                          <a:ea typeface="楷体_GB2312" pitchFamily="49" charset="-122"/>
                        </a:rPr>
                        <a:t>直接材料</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楷体_GB2312" pitchFamily="49" charset="-122"/>
                          <a:ea typeface="楷体_GB2312" pitchFamily="49" charset="-122"/>
                        </a:rPr>
                        <a:t>5000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楷体_GB2312" pitchFamily="49" charset="-122"/>
                          <a:ea typeface="楷体_GB2312" pitchFamily="49" charset="-122"/>
                        </a:rPr>
                        <a:t>1100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dirty="0">
                        <a:ln>
                          <a:noFill/>
                        </a:ln>
                        <a:solidFill>
                          <a:schemeClr val="tx1"/>
                        </a:solidFill>
                        <a:effectLst/>
                        <a:latin typeface="楷体_GB2312" pitchFamily="49" charset="-122"/>
                        <a:ea typeface="楷体_GB2312" pitchFamily="49" charset="-122"/>
                      </a:endParaRP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楷体_GB2312" pitchFamily="49" charset="-122"/>
                        <a:ea typeface="楷体_GB2312" pitchFamily="49" charset="-122"/>
                      </a:endParaRP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楷体_GB2312" pitchFamily="49" charset="-122"/>
                        <a:ea typeface="楷体_GB2312" pitchFamily="49" charset="-122"/>
                      </a:endParaRP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41288">
                <a:tc vMerge="1">
                  <a:txBody>
                    <a:bodyPr/>
                    <a:lstStyle/>
                    <a:p>
                      <a:endParaRPr lang="zh-CN"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楷体_GB2312" pitchFamily="49" charset="-122"/>
                          <a:ea typeface="楷体_GB2312" pitchFamily="49" charset="-122"/>
                        </a:rPr>
                        <a:t>小计</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楷体_GB2312" pitchFamily="49" charset="-122"/>
                        <a:ea typeface="楷体_GB2312" pitchFamily="49" charset="-122"/>
                      </a:endParaRP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楷体_GB2312" pitchFamily="49" charset="-122"/>
                          <a:ea typeface="楷体_GB2312" pitchFamily="49" charset="-122"/>
                        </a:rPr>
                        <a:t>9000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楷体_GB2312" pitchFamily="49" charset="-122"/>
                          <a:ea typeface="楷体_GB2312" pitchFamily="49" charset="-122"/>
                        </a:rPr>
                        <a:t>2100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sng" strike="noStrike" cap="none" normalizeH="0" baseline="0" dirty="0">
                          <a:ln>
                            <a:noFill/>
                          </a:ln>
                          <a:solidFill>
                            <a:schemeClr val="accent2"/>
                          </a:solidFill>
                          <a:effectLst>
                            <a:outerShdw blurRad="38100" dist="38100" dir="2700000" algn="tl">
                              <a:srgbClr val="C0C0C0"/>
                            </a:outerShdw>
                          </a:effectLst>
                          <a:latin typeface="黑体" pitchFamily="2" charset="-122"/>
                          <a:ea typeface="黑体" pitchFamily="2" charset="-122"/>
                          <a:hlinkClick r:id="" action="ppaction://hlinkshowjump?jump=nextslide"/>
                        </a:rPr>
                        <a:t>10</a:t>
                      </a:r>
                      <a:endParaRPr kumimoji="0" lang="en-US" altLang="zh-CN" sz="1800" b="0" i="0" u="sng" strike="noStrike" cap="none" normalizeH="0" baseline="0" dirty="0">
                        <a:ln>
                          <a:noFill/>
                        </a:ln>
                        <a:solidFill>
                          <a:schemeClr val="accent2"/>
                        </a:solidFill>
                        <a:effectLst>
                          <a:outerShdw blurRad="38100" dist="38100" dir="2700000" algn="tl">
                            <a:srgbClr val="C0C0C0"/>
                          </a:outerShdw>
                        </a:effectLst>
                        <a:latin typeface="黑体" pitchFamily="2" charset="-122"/>
                        <a:ea typeface="黑体" pitchFamily="2" charset="-122"/>
                      </a:endParaRP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dirty="0">
                          <a:ln>
                            <a:noFill/>
                          </a:ln>
                          <a:solidFill>
                            <a:schemeClr val="tx1"/>
                          </a:solidFill>
                          <a:effectLst/>
                          <a:latin typeface="楷体_GB2312" pitchFamily="49" charset="-122"/>
                          <a:ea typeface="楷体_GB2312" pitchFamily="49" charset="-122"/>
                        </a:rPr>
                        <a:t>21000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楷体_GB2312" pitchFamily="49" charset="-122"/>
                          <a:ea typeface="楷体_GB2312" pitchFamily="49" charset="-122"/>
                        </a:rPr>
                        <a:t>30000</a:t>
                      </a: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6496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a:ln>
                            <a:noFill/>
                          </a:ln>
                          <a:solidFill>
                            <a:schemeClr val="tx1"/>
                          </a:solidFill>
                          <a:effectLst/>
                          <a:latin typeface="楷体_GB2312" pitchFamily="49" charset="-122"/>
                          <a:ea typeface="楷体_GB2312" pitchFamily="49" charset="-122"/>
                        </a:rPr>
                        <a:t>制造费用</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楷体_GB2312" pitchFamily="49" charset="-122"/>
                          <a:ea typeface="楷体_GB2312" pitchFamily="49" charset="-122"/>
                        </a:rPr>
                        <a:t>基本车间</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楷体_GB2312" pitchFamily="49" charset="-122"/>
                          <a:ea typeface="楷体_GB2312" pitchFamily="49" charset="-122"/>
                        </a:rPr>
                        <a:t>机物料</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楷体_GB2312" pitchFamily="49" charset="-122"/>
                          <a:ea typeface="楷体_GB2312" pitchFamily="49" charset="-122"/>
                        </a:rPr>
                        <a:t>5000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楷体_GB2312" pitchFamily="49" charset="-122"/>
                        <a:ea typeface="楷体_GB2312" pitchFamily="49" charset="-122"/>
                      </a:endParaRP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楷体_GB2312" pitchFamily="49" charset="-122"/>
                        <a:ea typeface="楷体_GB2312" pitchFamily="49" charset="-122"/>
                      </a:endParaRP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dirty="0">
                        <a:ln>
                          <a:noFill/>
                        </a:ln>
                        <a:solidFill>
                          <a:schemeClr val="tx1"/>
                        </a:solidFill>
                        <a:effectLst/>
                        <a:latin typeface="楷体_GB2312" pitchFamily="49" charset="-122"/>
                        <a:ea typeface="楷体_GB2312" pitchFamily="49" charset="-122"/>
                      </a:endParaRP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楷体_GB2312" pitchFamily="49" charset="-122"/>
                          <a:ea typeface="楷体_GB2312" pitchFamily="49" charset="-122"/>
                        </a:rPr>
                        <a:t>5000</a:t>
                      </a: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89786">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a:ln>
                            <a:noFill/>
                          </a:ln>
                          <a:solidFill>
                            <a:schemeClr val="tx1"/>
                          </a:solidFill>
                          <a:effectLst/>
                          <a:latin typeface="楷体_GB2312" pitchFamily="49" charset="-122"/>
                          <a:ea typeface="楷体_GB2312" pitchFamily="49" charset="-122"/>
                        </a:rPr>
                        <a:t>合计</a:t>
                      </a:r>
                    </a:p>
                  </a:txBody>
                  <a:tcPr marT="45711" marB="45711"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dirty="0">
                        <a:ln>
                          <a:noFill/>
                        </a:ln>
                        <a:solidFill>
                          <a:schemeClr val="tx1"/>
                        </a:solidFill>
                        <a:effectLst/>
                        <a:latin typeface="楷体_GB2312" pitchFamily="49" charset="-122"/>
                        <a:ea typeface="楷体_GB2312" pitchFamily="49" charset="-122"/>
                      </a:endParaRP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楷体_GB2312" pitchFamily="49" charset="-122"/>
                          <a:ea typeface="楷体_GB2312" pitchFamily="49" charset="-122"/>
                        </a:rPr>
                        <a:t>14000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楷体_GB2312" pitchFamily="49" charset="-122"/>
                        <a:ea typeface="楷体_GB2312" pitchFamily="49" charset="-122"/>
                      </a:endParaRP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dirty="0">
                        <a:ln>
                          <a:noFill/>
                        </a:ln>
                        <a:solidFill>
                          <a:schemeClr val="tx1"/>
                        </a:solidFill>
                        <a:effectLst/>
                        <a:latin typeface="楷体_GB2312" pitchFamily="49" charset="-122"/>
                        <a:ea typeface="楷体_GB2312" pitchFamily="49" charset="-122"/>
                      </a:endParaRP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楷体_GB2312" pitchFamily="49" charset="-122"/>
                          <a:ea typeface="楷体_GB2312" pitchFamily="49" charset="-122"/>
                        </a:rPr>
                        <a:t>21000</a:t>
                      </a:r>
                    </a:p>
                  </a:txBody>
                  <a:tcPr marT="45711" marB="45711"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dirty="0">
                          <a:ln>
                            <a:noFill/>
                          </a:ln>
                          <a:solidFill>
                            <a:schemeClr val="tx1"/>
                          </a:solidFill>
                          <a:effectLst/>
                          <a:latin typeface="楷体_GB2312" pitchFamily="49" charset="-122"/>
                          <a:ea typeface="楷体_GB2312" pitchFamily="49" charset="-122"/>
                        </a:rPr>
                        <a:t>35000</a:t>
                      </a:r>
                    </a:p>
                  </a:txBody>
                  <a:tcPr marT="45711" marB="45711"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4" name="Rectangle 77"/>
          <p:cNvSpPr>
            <a:spLocks noChangeArrowheads="1"/>
          </p:cNvSpPr>
          <p:nvPr/>
        </p:nvSpPr>
        <p:spPr bwMode="auto">
          <a:xfrm>
            <a:off x="250825" y="4508500"/>
            <a:ext cx="8316913" cy="215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lnSpc>
                <a:spcPct val="90000"/>
              </a:lnSpc>
              <a:spcBef>
                <a:spcPct val="20000"/>
              </a:spcBef>
            </a:pPr>
            <a:r>
              <a:rPr lang="en-US" altLang="zh-CN" sz="2000" b="1" dirty="0">
                <a:solidFill>
                  <a:srgbClr val="000000"/>
                </a:solidFill>
                <a:latin typeface="楷体_GB2312" pitchFamily="49" charset="-122"/>
                <a:ea typeface="楷体_GB2312" pitchFamily="49" charset="-122"/>
              </a:rPr>
              <a:t> </a:t>
            </a:r>
            <a:r>
              <a:rPr lang="zh-CN" altLang="en-US" sz="2000" dirty="0">
                <a:latin typeface="楷体_GB2312" pitchFamily="49" charset="-122"/>
                <a:ea typeface="楷体_GB2312" pitchFamily="49" charset="-122"/>
              </a:rPr>
              <a:t>借：生产成本</a:t>
            </a:r>
            <a:r>
              <a:rPr lang="en-US" altLang="zh-CN" sz="2000" dirty="0">
                <a:ea typeface="楷体_GB2312" pitchFamily="49" charset="-122"/>
              </a:rPr>
              <a:t>——</a:t>
            </a:r>
            <a:r>
              <a:rPr lang="zh-CN" altLang="en-US" sz="2000" dirty="0">
                <a:latin typeface="楷体_GB2312" pitchFamily="49" charset="-122"/>
                <a:ea typeface="楷体_GB2312" pitchFamily="49" charset="-122"/>
              </a:rPr>
              <a:t>甲产品   </a:t>
            </a:r>
            <a:r>
              <a:rPr lang="en-US" altLang="zh-CN" sz="2000" dirty="0">
                <a:latin typeface="楷体_GB2312" pitchFamily="49" charset="-122"/>
                <a:ea typeface="楷体_GB2312" pitchFamily="49" charset="-122"/>
              </a:rPr>
              <a:t>14000</a:t>
            </a:r>
          </a:p>
          <a:p>
            <a:pPr marL="342900" indent="-342900">
              <a:lnSpc>
                <a:spcPct val="120000"/>
              </a:lnSpc>
              <a:spcBef>
                <a:spcPct val="20000"/>
              </a:spcBef>
            </a:pPr>
            <a:r>
              <a:rPr lang="en-US" altLang="zh-CN" sz="2000" dirty="0">
                <a:latin typeface="楷体_GB2312" pitchFamily="49" charset="-122"/>
                <a:ea typeface="楷体_GB2312" pitchFamily="49" charset="-122"/>
              </a:rPr>
              <a:t>             </a:t>
            </a:r>
            <a:r>
              <a:rPr lang="en-US" altLang="zh-CN" sz="2000" dirty="0">
                <a:ea typeface="楷体_GB2312" pitchFamily="49" charset="-122"/>
              </a:rPr>
              <a:t>——</a:t>
            </a:r>
            <a:r>
              <a:rPr lang="zh-CN" altLang="en-US" sz="2000" dirty="0">
                <a:latin typeface="楷体_GB2312" pitchFamily="49" charset="-122"/>
                <a:ea typeface="楷体_GB2312" pitchFamily="49" charset="-122"/>
              </a:rPr>
              <a:t>乙产品   </a:t>
            </a:r>
            <a:r>
              <a:rPr lang="en-US" altLang="zh-CN" sz="2000" dirty="0">
                <a:latin typeface="楷体_GB2312" pitchFamily="49" charset="-122"/>
                <a:ea typeface="楷体_GB2312" pitchFamily="49" charset="-122"/>
              </a:rPr>
              <a:t>16000</a:t>
            </a:r>
          </a:p>
          <a:p>
            <a:pPr marL="342900" indent="-342900">
              <a:lnSpc>
                <a:spcPct val="120000"/>
              </a:lnSpc>
              <a:spcBef>
                <a:spcPct val="20000"/>
              </a:spcBef>
            </a:pPr>
            <a:r>
              <a:rPr lang="en-US" altLang="zh-CN" sz="2000" dirty="0">
                <a:latin typeface="楷体_GB2312" pitchFamily="49" charset="-122"/>
                <a:ea typeface="楷体_GB2312" pitchFamily="49" charset="-122"/>
              </a:rPr>
              <a:t>     </a:t>
            </a:r>
            <a:r>
              <a:rPr lang="zh-CN" altLang="en-US" sz="2000" dirty="0">
                <a:latin typeface="楷体_GB2312" pitchFamily="49" charset="-122"/>
                <a:ea typeface="楷体_GB2312" pitchFamily="49" charset="-122"/>
              </a:rPr>
              <a:t>制造费用              </a:t>
            </a:r>
            <a:r>
              <a:rPr lang="en-US" altLang="zh-CN" sz="2000" dirty="0">
                <a:latin typeface="楷体_GB2312" pitchFamily="49" charset="-122"/>
                <a:ea typeface="楷体_GB2312" pitchFamily="49" charset="-122"/>
              </a:rPr>
              <a:t>5000</a:t>
            </a:r>
          </a:p>
          <a:p>
            <a:pPr marL="342900" indent="-342900">
              <a:lnSpc>
                <a:spcPct val="120000"/>
              </a:lnSpc>
              <a:spcBef>
                <a:spcPct val="20000"/>
              </a:spcBef>
            </a:pPr>
            <a:r>
              <a:rPr lang="en-US" altLang="zh-CN" sz="2000" dirty="0">
                <a:latin typeface="楷体_GB2312" pitchFamily="49" charset="-122"/>
                <a:ea typeface="楷体_GB2312" pitchFamily="49" charset="-122"/>
              </a:rPr>
              <a:t>    </a:t>
            </a:r>
            <a:r>
              <a:rPr lang="zh-CN" altLang="en-US" sz="2000" dirty="0">
                <a:latin typeface="楷体_GB2312" pitchFamily="49" charset="-122"/>
                <a:ea typeface="楷体_GB2312" pitchFamily="49" charset="-122"/>
              </a:rPr>
              <a:t>贷：原材料</a:t>
            </a:r>
            <a:r>
              <a:rPr lang="en-US" altLang="zh-CN" sz="2000" dirty="0">
                <a:ea typeface="楷体_GB2312" pitchFamily="49" charset="-122"/>
              </a:rPr>
              <a:t>——</a:t>
            </a:r>
            <a:r>
              <a:rPr lang="en-US" altLang="zh-CN" sz="2000" dirty="0">
                <a:latin typeface="楷体_GB2312" pitchFamily="49" charset="-122"/>
                <a:ea typeface="楷体_GB2312" pitchFamily="49" charset="-122"/>
              </a:rPr>
              <a:t>A</a:t>
            </a:r>
            <a:r>
              <a:rPr lang="zh-CN" altLang="en-US" sz="2000" dirty="0">
                <a:latin typeface="楷体_GB2312" pitchFamily="49" charset="-122"/>
                <a:ea typeface="楷体_GB2312" pitchFamily="49" charset="-122"/>
              </a:rPr>
              <a:t>材料                 </a:t>
            </a:r>
            <a:r>
              <a:rPr lang="en-US" altLang="zh-CN" sz="2000" dirty="0">
                <a:latin typeface="楷体_GB2312" pitchFamily="49" charset="-122"/>
                <a:ea typeface="楷体_GB2312" pitchFamily="49" charset="-122"/>
              </a:rPr>
              <a:t>14000</a:t>
            </a:r>
          </a:p>
          <a:p>
            <a:pPr marL="342900" indent="-342900">
              <a:lnSpc>
                <a:spcPct val="120000"/>
              </a:lnSpc>
              <a:spcBef>
                <a:spcPct val="20000"/>
              </a:spcBef>
            </a:pPr>
            <a:r>
              <a:rPr lang="en-US" altLang="zh-CN" sz="2000" dirty="0">
                <a:latin typeface="楷体_GB2312" pitchFamily="49" charset="-122"/>
                <a:ea typeface="楷体_GB2312" pitchFamily="49" charset="-122"/>
              </a:rPr>
              <a:t>              </a:t>
            </a:r>
            <a:r>
              <a:rPr lang="en-US" altLang="zh-CN" sz="2000" dirty="0">
                <a:ea typeface="楷体_GB2312" pitchFamily="49" charset="-122"/>
              </a:rPr>
              <a:t>——</a:t>
            </a:r>
            <a:r>
              <a:rPr lang="en-US" altLang="zh-CN" sz="2000" dirty="0">
                <a:latin typeface="楷体_GB2312" pitchFamily="49" charset="-122"/>
                <a:ea typeface="楷体_GB2312" pitchFamily="49" charset="-122"/>
              </a:rPr>
              <a:t>B</a:t>
            </a:r>
            <a:r>
              <a:rPr lang="zh-CN" altLang="en-US" sz="2000" dirty="0">
                <a:latin typeface="楷体_GB2312" pitchFamily="49" charset="-122"/>
                <a:ea typeface="楷体_GB2312" pitchFamily="49" charset="-122"/>
              </a:rPr>
              <a:t>材料                 </a:t>
            </a:r>
            <a:r>
              <a:rPr lang="en-US" altLang="zh-CN" sz="2000" dirty="0">
                <a:latin typeface="楷体_GB2312" pitchFamily="49" charset="-122"/>
                <a:ea typeface="楷体_GB2312" pitchFamily="49" charset="-122"/>
              </a:rPr>
              <a:t>21000</a:t>
            </a:r>
          </a:p>
        </p:txBody>
      </p:sp>
    </p:spTree>
    <p:extLst>
      <p:ext uri="{BB962C8B-B14F-4D97-AF65-F5344CB8AC3E}">
        <p14:creationId xmlns:p14="http://schemas.microsoft.com/office/powerpoint/2010/main" val="2666405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left)">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left)">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left)">
                                      <p:cBhvr>
                                        <p:cTn id="27" dur="500"/>
                                        <p:tgtEl>
                                          <p:spTgt spid="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Rot="1" noChangeArrowheads="1"/>
          </p:cNvSpPr>
          <p:nvPr/>
        </p:nvSpPr>
        <p:spPr bwMode="auto">
          <a:xfrm>
            <a:off x="683568" y="546894"/>
            <a:ext cx="3384550" cy="5794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zh-CN" altLang="en-US" sz="2000" dirty="0">
                <a:latin typeface="楷体_GB2312" pitchFamily="49" charset="-122"/>
                <a:ea typeface="楷体_GB2312" pitchFamily="49" charset="-122"/>
              </a:rPr>
              <a:t>（二）工资费用的分配</a:t>
            </a:r>
          </a:p>
        </p:txBody>
      </p:sp>
      <p:sp>
        <p:nvSpPr>
          <p:cNvPr id="3" name="Rectangle 5"/>
          <p:cNvSpPr>
            <a:spLocks noRot="1" noChangeArrowheads="1"/>
          </p:cNvSpPr>
          <p:nvPr/>
        </p:nvSpPr>
        <p:spPr bwMode="auto">
          <a:xfrm>
            <a:off x="900113" y="1068234"/>
            <a:ext cx="6769100" cy="947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altLang="zh-CN" sz="2000" dirty="0">
                <a:latin typeface="楷体_GB2312" pitchFamily="49" charset="-122"/>
                <a:ea typeface="楷体_GB2312" pitchFamily="49" charset="-122"/>
              </a:rPr>
              <a:t>                             </a:t>
            </a:r>
            <a:r>
              <a:rPr lang="zh-CN" altLang="en-US" sz="2000" dirty="0">
                <a:latin typeface="楷体_GB2312" pitchFamily="49" charset="-122"/>
                <a:ea typeface="楷体_GB2312" pitchFamily="49" charset="-122"/>
              </a:rPr>
              <a:t>本月工资费用表</a:t>
            </a:r>
          </a:p>
          <a:p>
            <a:pPr marL="342900" indent="-342900">
              <a:spcBef>
                <a:spcPct val="20000"/>
              </a:spcBef>
            </a:pPr>
            <a:r>
              <a:rPr lang="zh-CN" altLang="en-US" sz="2000" dirty="0">
                <a:latin typeface="楷体_GB2312" pitchFamily="49" charset="-122"/>
                <a:ea typeface="楷体_GB2312" pitchFamily="49" charset="-122"/>
              </a:rPr>
              <a:t>                                </a:t>
            </a:r>
            <a:r>
              <a:rPr lang="en-US" altLang="zh-CN" sz="2000" dirty="0">
                <a:latin typeface="楷体_GB2312" pitchFamily="49" charset="-122"/>
                <a:ea typeface="楷体_GB2312" pitchFamily="49" charset="-122"/>
              </a:rPr>
              <a:t>20XX</a:t>
            </a:r>
            <a:r>
              <a:rPr lang="zh-CN" altLang="en-US" sz="2000" dirty="0">
                <a:latin typeface="楷体_GB2312" pitchFamily="49" charset="-122"/>
                <a:ea typeface="楷体_GB2312" pitchFamily="49" charset="-122"/>
              </a:rPr>
              <a:t>年</a:t>
            </a:r>
            <a:r>
              <a:rPr lang="en-US" altLang="zh-CN" sz="2000" dirty="0">
                <a:latin typeface="楷体_GB2312" pitchFamily="49" charset="-122"/>
                <a:ea typeface="楷体_GB2312" pitchFamily="49" charset="-122"/>
              </a:rPr>
              <a:t>5</a:t>
            </a:r>
            <a:r>
              <a:rPr lang="zh-CN" altLang="en-US" sz="2000" dirty="0">
                <a:latin typeface="楷体_GB2312" pitchFamily="49" charset="-122"/>
                <a:ea typeface="楷体_GB2312" pitchFamily="49" charset="-122"/>
              </a:rPr>
              <a:t>月        单位：元</a:t>
            </a:r>
          </a:p>
        </p:txBody>
      </p:sp>
      <p:graphicFrame>
        <p:nvGraphicFramePr>
          <p:cNvPr id="4" name="Group 25"/>
          <p:cNvGraphicFramePr>
            <a:graphicFrameLocks noGrp="1"/>
          </p:cNvGraphicFramePr>
          <p:nvPr>
            <p:extLst>
              <p:ext uri="{D42A27DB-BD31-4B8C-83A1-F6EECF244321}">
                <p14:modId xmlns:p14="http://schemas.microsoft.com/office/powerpoint/2010/main" val="553682042"/>
              </p:ext>
            </p:extLst>
          </p:nvPr>
        </p:nvGraphicFramePr>
        <p:xfrm>
          <a:off x="1405038" y="2038104"/>
          <a:ext cx="6264175" cy="2376486"/>
        </p:xfrm>
        <a:graphic>
          <a:graphicData uri="http://schemas.openxmlformats.org/drawingml/2006/table">
            <a:tbl>
              <a:tblPr/>
              <a:tblGrid>
                <a:gridCol w="3527871">
                  <a:extLst>
                    <a:ext uri="{9D8B030D-6E8A-4147-A177-3AD203B41FA5}">
                      <a16:colId xmlns:a16="http://schemas.microsoft.com/office/drawing/2014/main" val="20000"/>
                    </a:ext>
                  </a:extLst>
                </a:gridCol>
                <a:gridCol w="2736304">
                  <a:extLst>
                    <a:ext uri="{9D8B030D-6E8A-4147-A177-3AD203B41FA5}">
                      <a16:colId xmlns:a16="http://schemas.microsoft.com/office/drawing/2014/main" val="20001"/>
                    </a:ext>
                  </a:extLst>
                </a:gridCol>
              </a:tblGrid>
              <a:tr h="65404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dirty="0">
                          <a:ln>
                            <a:noFill/>
                          </a:ln>
                          <a:solidFill>
                            <a:schemeClr val="tx1"/>
                          </a:solidFill>
                          <a:effectLst/>
                          <a:latin typeface="楷体_GB2312" pitchFamily="49" charset="-122"/>
                          <a:ea typeface="楷体_GB2312" pitchFamily="49" charset="-122"/>
                        </a:rPr>
                        <a:t>人员类别</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a:ln>
                            <a:noFill/>
                          </a:ln>
                          <a:solidFill>
                            <a:schemeClr val="tx1"/>
                          </a:solidFill>
                          <a:effectLst/>
                          <a:latin typeface="楷体_GB2312" pitchFamily="49" charset="-122"/>
                          <a:ea typeface="楷体_GB2312" pitchFamily="49" charset="-122"/>
                        </a:rPr>
                        <a:t>应付工资</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60483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dirty="0">
                          <a:ln>
                            <a:noFill/>
                          </a:ln>
                          <a:solidFill>
                            <a:schemeClr val="tx1"/>
                          </a:solidFill>
                          <a:effectLst/>
                          <a:latin typeface="楷体_GB2312" pitchFamily="49" charset="-122"/>
                          <a:ea typeface="楷体_GB2312" pitchFamily="49" charset="-122"/>
                        </a:rPr>
                        <a:t>产品生产工人</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dirty="0">
                          <a:ln>
                            <a:noFill/>
                          </a:ln>
                          <a:solidFill>
                            <a:schemeClr val="tx1"/>
                          </a:solidFill>
                          <a:effectLst/>
                          <a:latin typeface="楷体_GB2312" pitchFamily="49" charset="-122"/>
                          <a:ea typeface="楷体_GB2312" pitchFamily="49" charset="-122"/>
                        </a:rPr>
                        <a:t>17200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66516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a:ln>
                            <a:noFill/>
                          </a:ln>
                          <a:solidFill>
                            <a:schemeClr val="tx1"/>
                          </a:solidFill>
                          <a:effectLst/>
                          <a:latin typeface="楷体_GB2312" pitchFamily="49" charset="-122"/>
                          <a:ea typeface="楷体_GB2312" pitchFamily="49" charset="-122"/>
                        </a:rPr>
                        <a:t>基本生产车间管理人员</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dirty="0">
                          <a:ln>
                            <a:noFill/>
                          </a:ln>
                          <a:solidFill>
                            <a:schemeClr val="tx1"/>
                          </a:solidFill>
                          <a:effectLst/>
                          <a:latin typeface="楷体_GB2312" pitchFamily="49" charset="-122"/>
                          <a:ea typeface="楷体_GB2312" pitchFamily="49" charset="-122"/>
                        </a:rPr>
                        <a:t>2000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524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dirty="0">
                          <a:ln>
                            <a:noFill/>
                          </a:ln>
                          <a:solidFill>
                            <a:schemeClr val="tx1"/>
                          </a:solidFill>
                          <a:effectLst/>
                          <a:latin typeface="楷体_GB2312" pitchFamily="49" charset="-122"/>
                          <a:ea typeface="楷体_GB2312" pitchFamily="49" charset="-122"/>
                        </a:rPr>
                        <a:t>合计</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dirty="0">
                          <a:ln>
                            <a:noFill/>
                          </a:ln>
                          <a:solidFill>
                            <a:schemeClr val="tx1"/>
                          </a:solidFill>
                          <a:effectLst/>
                          <a:latin typeface="楷体_GB2312" pitchFamily="49" charset="-122"/>
                          <a:ea typeface="楷体_GB2312" pitchFamily="49" charset="-122"/>
                        </a:rPr>
                        <a:t>19200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5" name="Text Box 24"/>
          <p:cNvSpPr txBox="1">
            <a:spLocks noChangeArrowheads="1"/>
          </p:cNvSpPr>
          <p:nvPr/>
        </p:nvSpPr>
        <p:spPr bwMode="auto">
          <a:xfrm>
            <a:off x="539750" y="4581525"/>
            <a:ext cx="7848600"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50000"/>
              </a:lnSpc>
              <a:spcBef>
                <a:spcPct val="50000"/>
              </a:spcBef>
            </a:pPr>
            <a:r>
              <a:rPr lang="zh-CN" altLang="en-US" sz="2000" dirty="0">
                <a:latin typeface="楷体_GB2312" pitchFamily="49" charset="-122"/>
                <a:ea typeface="楷体_GB2312" pitchFamily="49" charset="-122"/>
              </a:rPr>
              <a:t>工时记录：甲产品耗用工时为</a:t>
            </a:r>
            <a:r>
              <a:rPr lang="en-US" altLang="zh-CN" sz="2000" dirty="0">
                <a:latin typeface="楷体_GB2312" pitchFamily="49" charset="-122"/>
                <a:ea typeface="楷体_GB2312" pitchFamily="49" charset="-122"/>
              </a:rPr>
              <a:t>4000</a:t>
            </a:r>
            <a:r>
              <a:rPr lang="zh-CN" altLang="en-US" sz="2000" dirty="0">
                <a:latin typeface="楷体_GB2312" pitchFamily="49" charset="-122"/>
                <a:ea typeface="楷体_GB2312" pitchFamily="49" charset="-122"/>
              </a:rPr>
              <a:t>小时，乙产品耗用工时为</a:t>
            </a:r>
            <a:r>
              <a:rPr lang="en-US" altLang="zh-CN" sz="2000" dirty="0">
                <a:latin typeface="楷体_GB2312" pitchFamily="49" charset="-122"/>
                <a:ea typeface="楷体_GB2312" pitchFamily="49" charset="-122"/>
              </a:rPr>
              <a:t>4600</a:t>
            </a:r>
            <a:r>
              <a:rPr lang="zh-CN" altLang="en-US" sz="2000" dirty="0">
                <a:latin typeface="楷体_GB2312" pitchFamily="49" charset="-122"/>
                <a:ea typeface="楷体_GB2312" pitchFamily="49" charset="-122"/>
              </a:rPr>
              <a:t>小时，工资按生产工时比例分配。</a:t>
            </a:r>
          </a:p>
        </p:txBody>
      </p:sp>
    </p:spTree>
    <p:extLst>
      <p:ext uri="{BB962C8B-B14F-4D97-AF65-F5344CB8AC3E}">
        <p14:creationId xmlns:p14="http://schemas.microsoft.com/office/powerpoint/2010/main" val="296094567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2051050" y="260350"/>
            <a:ext cx="547211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eaLnBrk="1" hangingPunct="1">
              <a:spcBef>
                <a:spcPct val="50000"/>
              </a:spcBef>
            </a:pPr>
            <a:r>
              <a:rPr kumimoji="1" lang="zh-CN" altLang="en-US" sz="2000" dirty="0">
                <a:latin typeface="楷体_GB2312" pitchFamily="49" charset="-122"/>
                <a:ea typeface="楷体_GB2312" pitchFamily="49" charset="-122"/>
              </a:rPr>
              <a:t>工资费用分配表                                                </a:t>
            </a:r>
            <a:r>
              <a:rPr kumimoji="1" lang="en-US" altLang="zh-CN" sz="2000" dirty="0">
                <a:latin typeface="楷体_GB2312" pitchFamily="49" charset="-122"/>
                <a:ea typeface="楷体_GB2312" pitchFamily="49" charset="-122"/>
              </a:rPr>
              <a:t>20XX</a:t>
            </a:r>
            <a:r>
              <a:rPr kumimoji="1" lang="zh-CN" altLang="en-US" sz="2000" dirty="0">
                <a:latin typeface="楷体_GB2312" pitchFamily="49" charset="-122"/>
                <a:ea typeface="楷体_GB2312" pitchFamily="49" charset="-122"/>
              </a:rPr>
              <a:t>年</a:t>
            </a:r>
            <a:r>
              <a:rPr kumimoji="1" lang="en-US" altLang="zh-CN" sz="2000" dirty="0">
                <a:latin typeface="楷体_GB2312" pitchFamily="49" charset="-122"/>
                <a:ea typeface="楷体_GB2312" pitchFamily="49" charset="-122"/>
              </a:rPr>
              <a:t>5</a:t>
            </a:r>
            <a:r>
              <a:rPr kumimoji="1" lang="zh-CN" altLang="en-US" sz="2000" dirty="0">
                <a:latin typeface="楷体_GB2312" pitchFamily="49" charset="-122"/>
                <a:ea typeface="楷体_GB2312" pitchFamily="49" charset="-122"/>
              </a:rPr>
              <a:t>月               单位：元                  </a:t>
            </a:r>
          </a:p>
        </p:txBody>
      </p:sp>
      <p:graphicFrame>
        <p:nvGraphicFramePr>
          <p:cNvPr id="3" name="Group 5"/>
          <p:cNvGraphicFramePr>
            <a:graphicFrameLocks noGrp="1"/>
          </p:cNvGraphicFramePr>
          <p:nvPr>
            <p:extLst>
              <p:ext uri="{D42A27DB-BD31-4B8C-83A1-F6EECF244321}">
                <p14:modId xmlns:p14="http://schemas.microsoft.com/office/powerpoint/2010/main" val="4054130672"/>
              </p:ext>
            </p:extLst>
          </p:nvPr>
        </p:nvGraphicFramePr>
        <p:xfrm>
          <a:off x="743949" y="1109045"/>
          <a:ext cx="7284435" cy="3176589"/>
        </p:xfrm>
        <a:graphic>
          <a:graphicData uri="http://schemas.openxmlformats.org/drawingml/2006/table">
            <a:tbl>
              <a:tblPr/>
              <a:tblGrid>
                <a:gridCol w="1163755">
                  <a:extLst>
                    <a:ext uri="{9D8B030D-6E8A-4147-A177-3AD203B41FA5}">
                      <a16:colId xmlns:a16="http://schemas.microsoft.com/office/drawing/2014/main" val="20000"/>
                    </a:ext>
                  </a:extLst>
                </a:gridCol>
                <a:gridCol w="1224136">
                  <a:extLst>
                    <a:ext uri="{9D8B030D-6E8A-4147-A177-3AD203B41FA5}">
                      <a16:colId xmlns:a16="http://schemas.microsoft.com/office/drawing/2014/main" val="20001"/>
                    </a:ext>
                  </a:extLst>
                </a:gridCol>
                <a:gridCol w="1800200">
                  <a:extLst>
                    <a:ext uri="{9D8B030D-6E8A-4147-A177-3AD203B41FA5}">
                      <a16:colId xmlns:a16="http://schemas.microsoft.com/office/drawing/2014/main" val="20002"/>
                    </a:ext>
                  </a:extLst>
                </a:gridCol>
                <a:gridCol w="1224136">
                  <a:extLst>
                    <a:ext uri="{9D8B030D-6E8A-4147-A177-3AD203B41FA5}">
                      <a16:colId xmlns:a16="http://schemas.microsoft.com/office/drawing/2014/main" val="20003"/>
                    </a:ext>
                  </a:extLst>
                </a:gridCol>
                <a:gridCol w="1008112">
                  <a:extLst>
                    <a:ext uri="{9D8B030D-6E8A-4147-A177-3AD203B41FA5}">
                      <a16:colId xmlns:a16="http://schemas.microsoft.com/office/drawing/2014/main" val="20004"/>
                    </a:ext>
                  </a:extLst>
                </a:gridCol>
                <a:gridCol w="864096">
                  <a:extLst>
                    <a:ext uri="{9D8B030D-6E8A-4147-A177-3AD203B41FA5}">
                      <a16:colId xmlns:a16="http://schemas.microsoft.com/office/drawing/2014/main" val="20005"/>
                    </a:ext>
                  </a:extLst>
                </a:gridCol>
              </a:tblGrid>
              <a:tr h="396280">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a:ln>
                            <a:noFill/>
                          </a:ln>
                          <a:solidFill>
                            <a:schemeClr val="tx1"/>
                          </a:solidFill>
                          <a:effectLst/>
                          <a:latin typeface="楷体_GB2312" pitchFamily="49" charset="-122"/>
                          <a:ea typeface="楷体_GB2312" pitchFamily="49" charset="-122"/>
                        </a:rPr>
                        <a:t>应借帐户</a:t>
                      </a:r>
                    </a:p>
                  </a:txBody>
                  <a:tcPr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楷体_GB2312" pitchFamily="49" charset="-122"/>
                          <a:ea typeface="楷体_GB2312" pitchFamily="49" charset="-122"/>
                        </a:rPr>
                        <a:t>分配标准生产工时</a:t>
                      </a:r>
                    </a:p>
                  </a:txBody>
                  <a:tcPr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endParaRPr kumimoji="0" lang="en-US" altLang="zh-CN" sz="1800" b="0" i="0" u="none" strike="noStrike" cap="none" normalizeH="0" baseline="0">
                        <a:ln>
                          <a:noFill/>
                        </a:ln>
                        <a:solidFill>
                          <a:schemeClr val="tx1"/>
                        </a:solidFill>
                        <a:effectLst/>
                        <a:latin typeface="楷体_GB2312" pitchFamily="49" charset="-122"/>
                        <a:ea typeface="楷体_GB2312" pitchFamily="49" charset="-122"/>
                      </a:endParaRPr>
                    </a:p>
                    <a:p>
                      <a:pPr marL="0" marR="0" lvl="0" indent="0" algn="ctr"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楷体_GB2312" pitchFamily="49" charset="-122"/>
                          <a:ea typeface="楷体_GB2312" pitchFamily="49" charset="-122"/>
                        </a:rPr>
                        <a:t>分配率</a:t>
                      </a:r>
                    </a:p>
                  </a:txBody>
                  <a:tcPr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1800" b="0" i="0" u="none" strike="noStrike" cap="none" normalizeH="0" baseline="0">
                        <a:ln>
                          <a:noFill/>
                        </a:ln>
                        <a:solidFill>
                          <a:schemeClr val="tx1"/>
                        </a:solidFill>
                        <a:effectLst/>
                        <a:latin typeface="楷体_GB2312" pitchFamily="49" charset="-122"/>
                        <a:ea typeface="楷体_GB2312" pitchFamily="49" charset="-122"/>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楷体_GB2312" pitchFamily="49" charset="-122"/>
                          <a:ea typeface="楷体_GB2312" pitchFamily="49" charset="-122"/>
                        </a:rPr>
                        <a:t>工资</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1800" b="0" i="0" u="none" strike="noStrike" cap="none" normalizeH="0" baseline="0">
                        <a:ln>
                          <a:noFill/>
                        </a:ln>
                        <a:solidFill>
                          <a:schemeClr val="tx1"/>
                        </a:solidFill>
                        <a:effectLst/>
                        <a:latin typeface="楷体_GB2312" pitchFamily="49" charset="-122"/>
                        <a:ea typeface="楷体_GB2312" pitchFamily="49" charset="-122"/>
                      </a:endParaRPr>
                    </a:p>
                  </a:txBody>
                  <a:tcPr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73159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a:ln>
                            <a:noFill/>
                          </a:ln>
                          <a:solidFill>
                            <a:schemeClr val="tx1"/>
                          </a:solidFill>
                          <a:effectLst/>
                          <a:latin typeface="楷体_GB2312" pitchFamily="49" charset="-122"/>
                          <a:ea typeface="楷体_GB2312" pitchFamily="49" charset="-122"/>
                        </a:rPr>
                        <a:t>总帐帐户</a:t>
                      </a:r>
                    </a:p>
                  </a:txBody>
                  <a:tcPr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楷体_GB2312" pitchFamily="49" charset="-122"/>
                          <a:ea typeface="楷体_GB2312" pitchFamily="49" charset="-122"/>
                        </a:rPr>
                        <a:t>明细帐户</a:t>
                      </a:r>
                    </a:p>
                  </a:txBody>
                  <a:tcPr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a:ln>
                            <a:noFill/>
                          </a:ln>
                          <a:solidFill>
                            <a:schemeClr val="tx1"/>
                          </a:solidFill>
                          <a:effectLst/>
                          <a:latin typeface="楷体_GB2312" pitchFamily="49" charset="-122"/>
                          <a:ea typeface="楷体_GB2312" pitchFamily="49" charset="-122"/>
                        </a:rPr>
                        <a:t>成本或费用项目</a:t>
                      </a:r>
                    </a:p>
                  </a:txBody>
                  <a:tcPr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0001"/>
                  </a:ext>
                </a:extLst>
              </a:tr>
              <a:tr h="396280">
                <a:tc rowSpan="3">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a:ln>
                            <a:noFill/>
                          </a:ln>
                          <a:solidFill>
                            <a:schemeClr val="tx1"/>
                          </a:solidFill>
                          <a:effectLst/>
                          <a:latin typeface="楷体_GB2312" pitchFamily="49" charset="-122"/>
                          <a:ea typeface="楷体_GB2312" pitchFamily="49" charset="-122"/>
                        </a:rPr>
                        <a:t>基本生产</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a:ln>
                            <a:noFill/>
                          </a:ln>
                          <a:solidFill>
                            <a:schemeClr val="tx1"/>
                          </a:solidFill>
                          <a:effectLst/>
                          <a:latin typeface="楷体_GB2312" pitchFamily="49" charset="-122"/>
                          <a:ea typeface="楷体_GB2312" pitchFamily="49" charset="-122"/>
                        </a:rPr>
                        <a:t>成本</a:t>
                      </a:r>
                    </a:p>
                  </a:txBody>
                  <a:tcPr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楷体_GB2312" pitchFamily="49" charset="-122"/>
                          <a:ea typeface="楷体_GB2312" pitchFamily="49" charset="-122"/>
                        </a:rPr>
                        <a:t>甲产品</a:t>
                      </a:r>
                    </a:p>
                  </a:txBody>
                  <a:tcPr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楷体_GB2312" pitchFamily="49" charset="-122"/>
                          <a:ea typeface="楷体_GB2312" pitchFamily="49" charset="-122"/>
                        </a:rPr>
                        <a:t>直接工资</a:t>
                      </a:r>
                    </a:p>
                  </a:txBody>
                  <a:tcPr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dirty="0">
                          <a:ln>
                            <a:noFill/>
                          </a:ln>
                          <a:solidFill>
                            <a:schemeClr val="tx1"/>
                          </a:solidFill>
                          <a:effectLst/>
                          <a:latin typeface="楷体_GB2312" pitchFamily="49" charset="-122"/>
                          <a:ea typeface="楷体_GB2312" pitchFamily="49" charset="-122"/>
                        </a:rPr>
                        <a:t>4000</a:t>
                      </a:r>
                    </a:p>
                  </a:txBody>
                  <a:tcPr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楷体_GB2312" pitchFamily="49" charset="-122"/>
                        <a:ea typeface="楷体_GB2312" pitchFamily="49" charset="-122"/>
                      </a:endParaRPr>
                    </a:p>
                  </a:txBody>
                  <a:tcPr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楷体_GB2312" pitchFamily="49" charset="-122"/>
                        <a:ea typeface="楷体_GB2312" pitchFamily="49" charset="-122"/>
                      </a:endParaRPr>
                    </a:p>
                  </a:txBody>
                  <a:tcPr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96280">
                <a:tc vMerge="1">
                  <a:txBody>
                    <a:bodyPr/>
                    <a:lstStyle/>
                    <a:p>
                      <a:endParaRPr lang="zh-CN"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a:ln>
                            <a:noFill/>
                          </a:ln>
                          <a:solidFill>
                            <a:schemeClr val="tx1"/>
                          </a:solidFill>
                          <a:effectLst/>
                          <a:latin typeface="楷体_GB2312" pitchFamily="49" charset="-122"/>
                          <a:ea typeface="楷体_GB2312" pitchFamily="49" charset="-122"/>
                        </a:rPr>
                        <a:t>乙产品</a:t>
                      </a:r>
                    </a:p>
                  </a:txBody>
                  <a:tcPr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楷体_GB2312" pitchFamily="49" charset="-122"/>
                          <a:ea typeface="楷体_GB2312" pitchFamily="49" charset="-122"/>
                        </a:rPr>
                        <a:t>直接工资</a:t>
                      </a:r>
                    </a:p>
                  </a:txBody>
                  <a:tcPr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dirty="0">
                          <a:ln>
                            <a:noFill/>
                          </a:ln>
                          <a:solidFill>
                            <a:schemeClr val="tx1"/>
                          </a:solidFill>
                          <a:effectLst/>
                          <a:latin typeface="楷体_GB2312" pitchFamily="49" charset="-122"/>
                          <a:ea typeface="楷体_GB2312" pitchFamily="49" charset="-122"/>
                        </a:rPr>
                        <a:t>4600</a:t>
                      </a:r>
                    </a:p>
                  </a:txBody>
                  <a:tcPr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楷体_GB2312" pitchFamily="49" charset="-122"/>
                        <a:ea typeface="楷体_GB2312" pitchFamily="49" charset="-122"/>
                      </a:endParaRPr>
                    </a:p>
                  </a:txBody>
                  <a:tcPr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楷体_GB2312" pitchFamily="49" charset="-122"/>
                        <a:ea typeface="楷体_GB2312" pitchFamily="49" charset="-122"/>
                      </a:endParaRPr>
                    </a:p>
                  </a:txBody>
                  <a:tcPr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96280">
                <a:tc vMerge="1">
                  <a:txBody>
                    <a:bodyPr/>
                    <a:lstStyle/>
                    <a:p>
                      <a:endParaRPr lang="zh-CN"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楷体_GB2312" pitchFamily="49" charset="-122"/>
                          <a:ea typeface="楷体_GB2312" pitchFamily="49" charset="-122"/>
                        </a:rPr>
                        <a:t>小计</a:t>
                      </a:r>
                    </a:p>
                  </a:txBody>
                  <a:tcPr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楷体_GB2312" pitchFamily="49" charset="-122"/>
                        <a:ea typeface="楷体_GB2312" pitchFamily="49" charset="-122"/>
                      </a:endParaRPr>
                    </a:p>
                  </a:txBody>
                  <a:tcPr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楷体_GB2312" pitchFamily="49" charset="-122"/>
                          <a:ea typeface="楷体_GB2312" pitchFamily="49" charset="-122"/>
                        </a:rPr>
                        <a:t>8600</a:t>
                      </a:r>
                    </a:p>
                  </a:txBody>
                  <a:tcPr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dirty="0">
                        <a:ln>
                          <a:noFill/>
                        </a:ln>
                        <a:solidFill>
                          <a:schemeClr val="tx1"/>
                        </a:solidFill>
                        <a:effectLst/>
                        <a:latin typeface="楷体_GB2312" pitchFamily="49" charset="-122"/>
                        <a:ea typeface="楷体_GB2312" pitchFamily="49" charset="-122"/>
                      </a:endParaRPr>
                    </a:p>
                  </a:txBody>
                  <a:tcPr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楷体_GB2312" pitchFamily="49" charset="-122"/>
                          <a:ea typeface="楷体_GB2312" pitchFamily="49" charset="-122"/>
                        </a:rPr>
                        <a:t>17200</a:t>
                      </a:r>
                    </a:p>
                  </a:txBody>
                  <a:tcPr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6359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a:ln>
                            <a:noFill/>
                          </a:ln>
                          <a:solidFill>
                            <a:schemeClr val="tx1"/>
                          </a:solidFill>
                          <a:effectLst/>
                          <a:latin typeface="楷体_GB2312" pitchFamily="49" charset="-122"/>
                          <a:ea typeface="楷体_GB2312" pitchFamily="49" charset="-122"/>
                        </a:rPr>
                        <a:t>制造费用</a:t>
                      </a:r>
                    </a:p>
                  </a:txBody>
                  <a:tcPr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楷体_GB2312" pitchFamily="49" charset="-122"/>
                          <a:ea typeface="楷体_GB2312" pitchFamily="49" charset="-122"/>
                        </a:rPr>
                        <a:t>基本车间</a:t>
                      </a:r>
                    </a:p>
                  </a:txBody>
                  <a:tcPr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楷体_GB2312" pitchFamily="49" charset="-122"/>
                          <a:ea typeface="楷体_GB2312" pitchFamily="49" charset="-122"/>
                        </a:rPr>
                        <a:t>工资</a:t>
                      </a:r>
                    </a:p>
                  </a:txBody>
                  <a:tcPr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楷体_GB2312" pitchFamily="49" charset="-122"/>
                        <a:ea typeface="楷体_GB2312" pitchFamily="49" charset="-122"/>
                      </a:endParaRPr>
                    </a:p>
                  </a:txBody>
                  <a:tcPr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dirty="0">
                        <a:ln>
                          <a:noFill/>
                        </a:ln>
                        <a:solidFill>
                          <a:schemeClr val="tx1"/>
                        </a:solidFill>
                        <a:effectLst/>
                        <a:latin typeface="楷体_GB2312" pitchFamily="49" charset="-122"/>
                        <a:ea typeface="楷体_GB2312" pitchFamily="49" charset="-122"/>
                      </a:endParaRPr>
                    </a:p>
                  </a:txBody>
                  <a:tcPr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dirty="0">
                          <a:ln>
                            <a:noFill/>
                          </a:ln>
                          <a:solidFill>
                            <a:schemeClr val="tx1"/>
                          </a:solidFill>
                          <a:effectLst/>
                          <a:latin typeface="楷体_GB2312" pitchFamily="49" charset="-122"/>
                          <a:ea typeface="楷体_GB2312" pitchFamily="49" charset="-122"/>
                        </a:rPr>
                        <a:t>2000</a:t>
                      </a:r>
                    </a:p>
                  </a:txBody>
                  <a:tcPr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96280">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a:ln>
                            <a:noFill/>
                          </a:ln>
                          <a:solidFill>
                            <a:schemeClr val="tx1"/>
                          </a:solidFill>
                          <a:effectLst/>
                          <a:latin typeface="楷体_GB2312" pitchFamily="49" charset="-122"/>
                          <a:ea typeface="楷体_GB2312" pitchFamily="49" charset="-122"/>
                        </a:rPr>
                        <a:t>合计</a:t>
                      </a:r>
                    </a:p>
                  </a:txBody>
                  <a:tcPr marT="45725" marB="45725"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楷体_GB2312" pitchFamily="49" charset="-122"/>
                        <a:ea typeface="楷体_GB2312" pitchFamily="49" charset="-122"/>
                      </a:endParaRPr>
                    </a:p>
                  </a:txBody>
                  <a:tcPr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楷体_GB2312" pitchFamily="49" charset="-122"/>
                        <a:ea typeface="楷体_GB2312" pitchFamily="49" charset="-122"/>
                      </a:endParaRPr>
                    </a:p>
                  </a:txBody>
                  <a:tcPr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楷体_GB2312" pitchFamily="49" charset="-122"/>
                        <a:ea typeface="楷体_GB2312" pitchFamily="49" charset="-122"/>
                      </a:endParaRPr>
                    </a:p>
                  </a:txBody>
                  <a:tcPr marT="45725" marB="45725"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dirty="0">
                          <a:ln>
                            <a:noFill/>
                          </a:ln>
                          <a:solidFill>
                            <a:schemeClr val="tx1"/>
                          </a:solidFill>
                          <a:effectLst/>
                          <a:latin typeface="楷体_GB2312" pitchFamily="49" charset="-122"/>
                          <a:ea typeface="楷体_GB2312" pitchFamily="49" charset="-122"/>
                        </a:rPr>
                        <a:t>19200</a:t>
                      </a:r>
                    </a:p>
                  </a:txBody>
                  <a:tcPr marT="45725" marB="45725"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4" name="Rectangle 56"/>
          <p:cNvSpPr>
            <a:spLocks noChangeArrowheads="1"/>
          </p:cNvSpPr>
          <p:nvPr/>
        </p:nvSpPr>
        <p:spPr bwMode="auto">
          <a:xfrm>
            <a:off x="323850" y="5229225"/>
            <a:ext cx="7488238"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dirty="0">
                <a:latin typeface="楷体_GB2312" pitchFamily="49" charset="-122"/>
                <a:ea typeface="楷体_GB2312" pitchFamily="49" charset="-122"/>
              </a:rPr>
              <a:t>借：生产成本</a:t>
            </a:r>
            <a:r>
              <a:rPr lang="en-US" altLang="zh-CN" sz="2000" dirty="0">
                <a:ea typeface="楷体_GB2312" pitchFamily="49" charset="-122"/>
              </a:rPr>
              <a:t>——</a:t>
            </a:r>
            <a:r>
              <a:rPr lang="zh-CN" altLang="en-US" sz="2000" dirty="0">
                <a:latin typeface="楷体_GB2312" pitchFamily="49" charset="-122"/>
                <a:ea typeface="楷体_GB2312" pitchFamily="49" charset="-122"/>
              </a:rPr>
              <a:t>甲产品         </a:t>
            </a:r>
            <a:r>
              <a:rPr lang="en-US" altLang="zh-CN" sz="2000" dirty="0">
                <a:latin typeface="楷体_GB2312" pitchFamily="49" charset="-122"/>
                <a:ea typeface="楷体_GB2312" pitchFamily="49" charset="-122"/>
              </a:rPr>
              <a:t>8000</a:t>
            </a:r>
          </a:p>
          <a:p>
            <a:r>
              <a:rPr lang="en-US" altLang="zh-CN" sz="2000" dirty="0">
                <a:latin typeface="楷体_GB2312" pitchFamily="49" charset="-122"/>
                <a:ea typeface="楷体_GB2312" pitchFamily="49" charset="-122"/>
              </a:rPr>
              <a:t>            </a:t>
            </a:r>
            <a:r>
              <a:rPr lang="en-US" altLang="zh-CN" sz="2000" dirty="0">
                <a:ea typeface="楷体_GB2312" pitchFamily="49" charset="-122"/>
              </a:rPr>
              <a:t>——</a:t>
            </a:r>
            <a:r>
              <a:rPr lang="zh-CN" altLang="en-US" sz="2000" dirty="0">
                <a:latin typeface="楷体_GB2312" pitchFamily="49" charset="-122"/>
                <a:ea typeface="楷体_GB2312" pitchFamily="49" charset="-122"/>
              </a:rPr>
              <a:t>乙产品         </a:t>
            </a:r>
            <a:r>
              <a:rPr lang="en-US" altLang="zh-CN" sz="2000" dirty="0">
                <a:latin typeface="楷体_GB2312" pitchFamily="49" charset="-122"/>
                <a:ea typeface="楷体_GB2312" pitchFamily="49" charset="-122"/>
              </a:rPr>
              <a:t>9200 </a:t>
            </a:r>
          </a:p>
          <a:p>
            <a:r>
              <a:rPr lang="en-US" altLang="zh-CN" sz="2000" dirty="0">
                <a:latin typeface="楷体_GB2312" pitchFamily="49" charset="-122"/>
                <a:ea typeface="楷体_GB2312" pitchFamily="49" charset="-122"/>
              </a:rPr>
              <a:t>     </a:t>
            </a:r>
            <a:r>
              <a:rPr lang="zh-CN" altLang="en-US" sz="2000" dirty="0">
                <a:latin typeface="楷体_GB2312" pitchFamily="49" charset="-122"/>
                <a:ea typeface="楷体_GB2312" pitchFamily="49" charset="-122"/>
              </a:rPr>
              <a:t>制造费用                  </a:t>
            </a:r>
            <a:r>
              <a:rPr lang="en-US" altLang="zh-CN" sz="2000" dirty="0">
                <a:latin typeface="楷体_GB2312" pitchFamily="49" charset="-122"/>
                <a:ea typeface="楷体_GB2312" pitchFamily="49" charset="-122"/>
              </a:rPr>
              <a:t>2000 </a:t>
            </a:r>
          </a:p>
          <a:p>
            <a:r>
              <a:rPr lang="en-US" altLang="zh-CN" sz="2000" dirty="0">
                <a:latin typeface="楷体_GB2312" pitchFamily="49" charset="-122"/>
                <a:ea typeface="楷体_GB2312" pitchFamily="49" charset="-122"/>
              </a:rPr>
              <a:t>     </a:t>
            </a:r>
            <a:r>
              <a:rPr lang="zh-CN" altLang="en-US" sz="2000" dirty="0">
                <a:latin typeface="楷体_GB2312" pitchFamily="49" charset="-122"/>
                <a:ea typeface="楷体_GB2312" pitchFamily="49" charset="-122"/>
              </a:rPr>
              <a:t>贷：应付职工薪酬</a:t>
            </a:r>
            <a:r>
              <a:rPr lang="en-US" altLang="zh-CN" sz="2000" dirty="0">
                <a:ea typeface="楷体_GB2312" pitchFamily="49" charset="-122"/>
              </a:rPr>
              <a:t>——</a:t>
            </a:r>
            <a:r>
              <a:rPr lang="zh-CN" altLang="en-US" sz="2000" dirty="0">
                <a:latin typeface="楷体_GB2312" pitchFamily="49" charset="-122"/>
                <a:ea typeface="楷体_GB2312" pitchFamily="49" charset="-122"/>
              </a:rPr>
              <a:t>工资        </a:t>
            </a:r>
            <a:r>
              <a:rPr lang="en-US" altLang="zh-CN" sz="2000" dirty="0">
                <a:latin typeface="楷体_GB2312" pitchFamily="49" charset="-122"/>
                <a:ea typeface="楷体_GB2312" pitchFamily="49" charset="-122"/>
              </a:rPr>
              <a:t>19200</a:t>
            </a:r>
          </a:p>
        </p:txBody>
      </p:sp>
      <p:sp>
        <p:nvSpPr>
          <p:cNvPr id="5" name="Text Box 57"/>
          <p:cNvSpPr txBox="1">
            <a:spLocks noChangeArrowheads="1"/>
          </p:cNvSpPr>
          <p:nvPr/>
        </p:nvSpPr>
        <p:spPr bwMode="auto">
          <a:xfrm>
            <a:off x="779488" y="4447655"/>
            <a:ext cx="59769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zh-CN" altLang="en-US" sz="2000" dirty="0">
                <a:solidFill>
                  <a:srgbClr val="0000FF"/>
                </a:solidFill>
                <a:latin typeface="楷体_GB2312" pitchFamily="49" charset="-122"/>
                <a:ea typeface="楷体_GB2312" pitchFamily="49" charset="-122"/>
              </a:rPr>
              <a:t>工资费用分配率：</a:t>
            </a:r>
            <a:r>
              <a:rPr lang="en-US" altLang="zh-CN" sz="2000" dirty="0">
                <a:solidFill>
                  <a:srgbClr val="0000FF"/>
                </a:solidFill>
                <a:latin typeface="楷体_GB2312" pitchFamily="49" charset="-122"/>
                <a:ea typeface="楷体_GB2312" pitchFamily="49" charset="-122"/>
              </a:rPr>
              <a:t>17200÷</a:t>
            </a:r>
            <a:r>
              <a:rPr lang="zh-CN" altLang="en-US" sz="2000" dirty="0">
                <a:solidFill>
                  <a:srgbClr val="0000FF"/>
                </a:solidFill>
                <a:latin typeface="楷体_GB2312" pitchFamily="49" charset="-122"/>
                <a:ea typeface="楷体_GB2312" pitchFamily="49" charset="-122"/>
              </a:rPr>
              <a:t>（</a:t>
            </a:r>
            <a:r>
              <a:rPr lang="en-US" altLang="zh-CN" sz="2000" dirty="0">
                <a:solidFill>
                  <a:srgbClr val="0000FF"/>
                </a:solidFill>
                <a:latin typeface="楷体_GB2312" pitchFamily="49" charset="-122"/>
                <a:ea typeface="楷体_GB2312" pitchFamily="49" charset="-122"/>
              </a:rPr>
              <a:t>4000+4600</a:t>
            </a:r>
            <a:r>
              <a:rPr lang="zh-CN" altLang="en-US" sz="2000" dirty="0">
                <a:solidFill>
                  <a:srgbClr val="0000FF"/>
                </a:solidFill>
                <a:latin typeface="楷体_GB2312" pitchFamily="49" charset="-122"/>
                <a:ea typeface="楷体_GB2312" pitchFamily="49" charset="-122"/>
              </a:rPr>
              <a:t>）</a:t>
            </a:r>
            <a:r>
              <a:rPr lang="en-US" altLang="zh-CN" sz="2000" dirty="0">
                <a:solidFill>
                  <a:srgbClr val="0000FF"/>
                </a:solidFill>
                <a:latin typeface="楷体_GB2312" pitchFamily="49" charset="-122"/>
                <a:ea typeface="楷体_GB2312" pitchFamily="49" charset="-122"/>
              </a:rPr>
              <a:t>=2</a:t>
            </a:r>
          </a:p>
        </p:txBody>
      </p:sp>
      <p:sp>
        <p:nvSpPr>
          <p:cNvPr id="6" name="Text Box 58"/>
          <p:cNvSpPr txBox="1">
            <a:spLocks noChangeArrowheads="1"/>
          </p:cNvSpPr>
          <p:nvPr/>
        </p:nvSpPr>
        <p:spPr bwMode="auto">
          <a:xfrm>
            <a:off x="755650" y="4831425"/>
            <a:ext cx="770413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2000" dirty="0">
                <a:solidFill>
                  <a:srgbClr val="0000FF"/>
                </a:solidFill>
                <a:latin typeface="黑体" panose="02010609060101010101" pitchFamily="49" charset="-122"/>
                <a:ea typeface="黑体" panose="02010609060101010101" pitchFamily="49" charset="-122"/>
              </a:rPr>
              <a:t>甲产品： </a:t>
            </a:r>
            <a:r>
              <a:rPr lang="en-US" altLang="zh-CN" sz="2000" dirty="0">
                <a:solidFill>
                  <a:srgbClr val="0000FF"/>
                </a:solidFill>
                <a:latin typeface="黑体" panose="02010609060101010101" pitchFamily="49" charset="-122"/>
                <a:ea typeface="黑体" panose="02010609060101010101" pitchFamily="49" charset="-122"/>
              </a:rPr>
              <a:t>4000×2=8000</a:t>
            </a:r>
            <a:r>
              <a:rPr lang="zh-CN" altLang="en-US" sz="2000" dirty="0">
                <a:solidFill>
                  <a:srgbClr val="0000FF"/>
                </a:solidFill>
                <a:latin typeface="黑体" panose="02010609060101010101" pitchFamily="49" charset="-122"/>
                <a:ea typeface="黑体" panose="02010609060101010101" pitchFamily="49" charset="-122"/>
              </a:rPr>
              <a:t>（元）      乙产品：</a:t>
            </a:r>
            <a:r>
              <a:rPr lang="en-US" altLang="zh-CN" sz="2000" dirty="0">
                <a:solidFill>
                  <a:srgbClr val="0000FF"/>
                </a:solidFill>
                <a:latin typeface="黑体" panose="02010609060101010101" pitchFamily="49" charset="-122"/>
                <a:ea typeface="黑体" panose="02010609060101010101" pitchFamily="49" charset="-122"/>
              </a:rPr>
              <a:t>4600×2=9200 </a:t>
            </a:r>
            <a:r>
              <a:rPr lang="zh-CN" altLang="en-US" sz="2000" dirty="0">
                <a:solidFill>
                  <a:srgbClr val="0000FF"/>
                </a:solidFill>
                <a:latin typeface="黑体" panose="02010609060101010101" pitchFamily="49" charset="-122"/>
                <a:ea typeface="黑体" panose="02010609060101010101" pitchFamily="49" charset="-122"/>
              </a:rPr>
              <a:t>（元）</a:t>
            </a:r>
          </a:p>
        </p:txBody>
      </p:sp>
    </p:spTree>
    <p:extLst>
      <p:ext uri="{BB962C8B-B14F-4D97-AF65-F5344CB8AC3E}">
        <p14:creationId xmlns:p14="http://schemas.microsoft.com/office/powerpoint/2010/main" val="1886208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wipe(left)">
                                      <p:cBhvr>
                                        <p:cTn id="15" dur="5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Effect transition="in" filter="wipe(left)">
                                      <p:cBhvr>
                                        <p:cTn id="20" dur="500"/>
                                        <p:tgtEl>
                                          <p:spTgt spid="4">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Effect transition="in" filter="wipe(left)">
                                      <p:cBhvr>
                                        <p:cTn id="25" dur="500"/>
                                        <p:tgtEl>
                                          <p:spTgt spid="4">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wipe(left)">
                                      <p:cBhvr>
                                        <p:cTn id="3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6"/>
          <p:cNvSpPr txBox="1">
            <a:spLocks noChangeArrowheads="1"/>
          </p:cNvSpPr>
          <p:nvPr/>
        </p:nvSpPr>
        <p:spPr bwMode="auto">
          <a:xfrm>
            <a:off x="455613" y="627984"/>
            <a:ext cx="83820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zh-CN" altLang="en-US" sz="2000" dirty="0">
                <a:latin typeface="楷体_GB2312" pitchFamily="49" charset="-122"/>
                <a:ea typeface="楷体_GB2312" pitchFamily="49" charset="-122"/>
              </a:rPr>
              <a:t>（三）其他费用：生产车间厂房、机器设备折旧为</a:t>
            </a:r>
            <a:r>
              <a:rPr lang="en-US" altLang="zh-CN" sz="2000" dirty="0">
                <a:latin typeface="楷体_GB2312" pitchFamily="49" charset="-122"/>
                <a:ea typeface="楷体_GB2312" pitchFamily="49" charset="-122"/>
              </a:rPr>
              <a:t>1000</a:t>
            </a:r>
            <a:r>
              <a:rPr lang="zh-CN" altLang="en-US" sz="2000" dirty="0">
                <a:latin typeface="楷体_GB2312" pitchFamily="49" charset="-122"/>
                <a:ea typeface="楷体_GB2312" pitchFamily="49" charset="-122"/>
              </a:rPr>
              <a:t>元，生产车间办公费</a:t>
            </a:r>
            <a:r>
              <a:rPr lang="en-US" altLang="zh-CN" sz="2000" dirty="0">
                <a:latin typeface="楷体_GB2312" pitchFamily="49" charset="-122"/>
                <a:ea typeface="楷体_GB2312" pitchFamily="49" charset="-122"/>
              </a:rPr>
              <a:t>4000</a:t>
            </a:r>
            <a:r>
              <a:rPr lang="zh-CN" altLang="en-US" sz="2000" dirty="0">
                <a:latin typeface="楷体_GB2312" pitchFamily="49" charset="-122"/>
                <a:ea typeface="楷体_GB2312" pitchFamily="49" charset="-122"/>
              </a:rPr>
              <a:t>元，生产车间设备保险费</a:t>
            </a:r>
            <a:r>
              <a:rPr lang="en-US" altLang="zh-CN" sz="2000" dirty="0">
                <a:latin typeface="楷体_GB2312" pitchFamily="49" charset="-122"/>
                <a:ea typeface="楷体_GB2312" pitchFamily="49" charset="-122"/>
              </a:rPr>
              <a:t>900</a:t>
            </a:r>
            <a:r>
              <a:rPr lang="zh-CN" altLang="en-US" sz="2000" dirty="0">
                <a:latin typeface="楷体_GB2312" pitchFamily="49" charset="-122"/>
                <a:ea typeface="楷体_GB2312" pitchFamily="49" charset="-122"/>
              </a:rPr>
              <a:t>元</a:t>
            </a:r>
          </a:p>
        </p:txBody>
      </p:sp>
      <p:sp>
        <p:nvSpPr>
          <p:cNvPr id="3" name="Rectangle 57"/>
          <p:cNvSpPr>
            <a:spLocks noChangeArrowheads="1"/>
          </p:cNvSpPr>
          <p:nvPr/>
        </p:nvSpPr>
        <p:spPr bwMode="auto">
          <a:xfrm>
            <a:off x="-1587" y="1375697"/>
            <a:ext cx="8540750" cy="863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algn="ctr"/>
            <a:r>
              <a:rPr lang="zh-CN" altLang="en-US" sz="2000" dirty="0">
                <a:latin typeface="楷体_GB2312" pitchFamily="49" charset="-122"/>
                <a:ea typeface="楷体_GB2312" pitchFamily="49" charset="-122"/>
              </a:rPr>
              <a:t>折旧及其他费用分配表</a:t>
            </a:r>
            <a:br>
              <a:rPr lang="zh-CN" altLang="en-US" sz="2000" dirty="0">
                <a:latin typeface="楷体_GB2312" pitchFamily="49" charset="-122"/>
                <a:ea typeface="楷体_GB2312" pitchFamily="49" charset="-122"/>
              </a:rPr>
            </a:br>
            <a:r>
              <a:rPr lang="zh-CN" altLang="en-US" sz="2000" dirty="0">
                <a:latin typeface="楷体_GB2312" pitchFamily="49" charset="-122"/>
                <a:ea typeface="楷体_GB2312" pitchFamily="49" charset="-122"/>
              </a:rPr>
              <a:t>                          </a:t>
            </a:r>
            <a:r>
              <a:rPr lang="en-US" altLang="zh-CN" sz="2000" dirty="0">
                <a:latin typeface="楷体_GB2312" pitchFamily="49" charset="-122"/>
                <a:ea typeface="楷体_GB2312" pitchFamily="49" charset="-122"/>
              </a:rPr>
              <a:t>20XX</a:t>
            </a:r>
            <a:r>
              <a:rPr lang="zh-CN" altLang="en-US" sz="2000" dirty="0">
                <a:latin typeface="楷体_GB2312" pitchFamily="49" charset="-122"/>
                <a:ea typeface="楷体_GB2312" pitchFamily="49" charset="-122"/>
              </a:rPr>
              <a:t>年 </a:t>
            </a:r>
            <a:r>
              <a:rPr lang="en-US" altLang="zh-CN" sz="2000" dirty="0">
                <a:latin typeface="楷体_GB2312" pitchFamily="49" charset="-122"/>
                <a:ea typeface="楷体_GB2312" pitchFamily="49" charset="-122"/>
              </a:rPr>
              <a:t>5</a:t>
            </a:r>
            <a:r>
              <a:rPr lang="zh-CN" altLang="en-US" sz="2000" dirty="0">
                <a:latin typeface="楷体_GB2312" pitchFamily="49" charset="-122"/>
                <a:ea typeface="楷体_GB2312" pitchFamily="49" charset="-122"/>
              </a:rPr>
              <a:t>月                  单位：元</a:t>
            </a:r>
            <a:r>
              <a:rPr lang="zh-CN" altLang="en-US" sz="2000" dirty="0">
                <a:solidFill>
                  <a:schemeClr val="tx2"/>
                </a:solidFill>
                <a:latin typeface="楷体_GB2312" pitchFamily="49" charset="-122"/>
                <a:ea typeface="楷体_GB2312" pitchFamily="49" charset="-122"/>
              </a:rPr>
              <a:t>   </a:t>
            </a:r>
          </a:p>
        </p:txBody>
      </p:sp>
      <p:graphicFrame>
        <p:nvGraphicFramePr>
          <p:cNvPr id="4" name="Group 84"/>
          <p:cNvGraphicFramePr>
            <a:graphicFrameLocks noGrp="1"/>
          </p:cNvGraphicFramePr>
          <p:nvPr>
            <p:extLst>
              <p:ext uri="{D42A27DB-BD31-4B8C-83A1-F6EECF244321}">
                <p14:modId xmlns:p14="http://schemas.microsoft.com/office/powerpoint/2010/main" val="4108747714"/>
              </p:ext>
            </p:extLst>
          </p:nvPr>
        </p:nvGraphicFramePr>
        <p:xfrm>
          <a:off x="611560" y="2239297"/>
          <a:ext cx="7562106" cy="1440159"/>
        </p:xfrm>
        <a:graphic>
          <a:graphicData uri="http://schemas.openxmlformats.org/drawingml/2006/table">
            <a:tbl>
              <a:tblPr/>
              <a:tblGrid>
                <a:gridCol w="1546037">
                  <a:extLst>
                    <a:ext uri="{9D8B030D-6E8A-4147-A177-3AD203B41FA5}">
                      <a16:colId xmlns:a16="http://schemas.microsoft.com/office/drawing/2014/main" val="20000"/>
                    </a:ext>
                  </a:extLst>
                </a:gridCol>
                <a:gridCol w="1479361">
                  <a:extLst>
                    <a:ext uri="{9D8B030D-6E8A-4147-A177-3AD203B41FA5}">
                      <a16:colId xmlns:a16="http://schemas.microsoft.com/office/drawing/2014/main" val="20001"/>
                    </a:ext>
                  </a:extLst>
                </a:gridCol>
                <a:gridCol w="1168210">
                  <a:extLst>
                    <a:ext uri="{9D8B030D-6E8A-4147-A177-3AD203B41FA5}">
                      <a16:colId xmlns:a16="http://schemas.microsoft.com/office/drawing/2014/main" val="20002"/>
                    </a:ext>
                  </a:extLst>
                </a:gridCol>
                <a:gridCol w="1202936">
                  <a:extLst>
                    <a:ext uri="{9D8B030D-6E8A-4147-A177-3AD203B41FA5}">
                      <a16:colId xmlns:a16="http://schemas.microsoft.com/office/drawing/2014/main" val="20003"/>
                    </a:ext>
                  </a:extLst>
                </a:gridCol>
                <a:gridCol w="1212659">
                  <a:extLst>
                    <a:ext uri="{9D8B030D-6E8A-4147-A177-3AD203B41FA5}">
                      <a16:colId xmlns:a16="http://schemas.microsoft.com/office/drawing/2014/main" val="20004"/>
                    </a:ext>
                  </a:extLst>
                </a:gridCol>
                <a:gridCol w="952903">
                  <a:extLst>
                    <a:ext uri="{9D8B030D-6E8A-4147-A177-3AD203B41FA5}">
                      <a16:colId xmlns:a16="http://schemas.microsoft.com/office/drawing/2014/main" val="20005"/>
                    </a:ext>
                  </a:extLst>
                </a:gridCol>
              </a:tblGrid>
              <a:tr h="40558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a:ln>
                            <a:noFill/>
                          </a:ln>
                          <a:solidFill>
                            <a:schemeClr val="tx1"/>
                          </a:solidFill>
                          <a:effectLst/>
                          <a:latin typeface="楷体_GB2312" pitchFamily="49" charset="-122"/>
                          <a:ea typeface="楷体_GB2312" pitchFamily="49" charset="-122"/>
                        </a:rPr>
                        <a:t>应借账户</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5">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a:ln>
                            <a:noFill/>
                          </a:ln>
                          <a:solidFill>
                            <a:schemeClr val="tx1"/>
                          </a:solidFill>
                          <a:effectLst/>
                          <a:latin typeface="楷体_GB2312" pitchFamily="49" charset="-122"/>
                          <a:ea typeface="楷体_GB2312" pitchFamily="49" charset="-122"/>
                        </a:rPr>
                        <a:t>        </a:t>
                      </a:r>
                      <a:r>
                        <a:rPr kumimoji="0" lang="zh-CN" altLang="en-US" sz="1800" b="0" i="0" u="none" strike="noStrike" cap="none" normalizeH="0" baseline="0">
                          <a:ln>
                            <a:noFill/>
                          </a:ln>
                          <a:solidFill>
                            <a:schemeClr val="tx1"/>
                          </a:solidFill>
                          <a:effectLst/>
                          <a:latin typeface="楷体_GB2312" pitchFamily="49" charset="-122"/>
                          <a:ea typeface="楷体_GB2312" pitchFamily="49" charset="-122"/>
                        </a:rPr>
                        <a:t>金                   额</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0"/>
                  </a:ext>
                </a:extLst>
              </a:tr>
              <a:tr h="51810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a:ln>
                            <a:noFill/>
                          </a:ln>
                          <a:solidFill>
                            <a:schemeClr val="tx1"/>
                          </a:solidFill>
                          <a:effectLst/>
                          <a:latin typeface="楷体_GB2312" pitchFamily="49" charset="-122"/>
                          <a:ea typeface="楷体_GB2312" pitchFamily="49" charset="-122"/>
                        </a:rPr>
                        <a:t>总账账户</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a:ln>
                            <a:noFill/>
                          </a:ln>
                          <a:solidFill>
                            <a:schemeClr val="tx1"/>
                          </a:solidFill>
                          <a:effectLst/>
                          <a:latin typeface="楷体_GB2312" pitchFamily="49" charset="-122"/>
                          <a:ea typeface="楷体_GB2312" pitchFamily="49" charset="-122"/>
                        </a:rPr>
                        <a:t>二级帐户</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a:ln>
                            <a:noFill/>
                          </a:ln>
                          <a:solidFill>
                            <a:schemeClr val="tx1"/>
                          </a:solidFill>
                          <a:effectLst/>
                          <a:latin typeface="楷体_GB2312" pitchFamily="49" charset="-122"/>
                          <a:ea typeface="楷体_GB2312" pitchFamily="49" charset="-122"/>
                        </a:rPr>
                        <a:t>折旧费</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楷体_GB2312" pitchFamily="49" charset="-122"/>
                          <a:ea typeface="楷体_GB2312" pitchFamily="49" charset="-122"/>
                        </a:rPr>
                        <a:t>办公费</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楷体_GB2312" pitchFamily="49" charset="-122"/>
                          <a:ea typeface="楷体_GB2312" pitchFamily="49" charset="-122"/>
                        </a:rPr>
                        <a:t>保险费</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楷体_GB2312" pitchFamily="49" charset="-122"/>
                          <a:ea typeface="楷体_GB2312" pitchFamily="49" charset="-122"/>
                        </a:rPr>
                        <a:t>合计</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1647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楷体_GB2312" pitchFamily="49" charset="-122"/>
                          <a:ea typeface="楷体_GB2312" pitchFamily="49" charset="-122"/>
                        </a:rPr>
                        <a:t>制造费用</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楷体_GB2312" pitchFamily="49" charset="-122"/>
                          <a:ea typeface="楷体_GB2312" pitchFamily="49" charset="-122"/>
                        </a:rPr>
                        <a:t>基本车间</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dirty="0">
                          <a:ln>
                            <a:noFill/>
                          </a:ln>
                          <a:solidFill>
                            <a:schemeClr val="tx1"/>
                          </a:solidFill>
                          <a:effectLst/>
                          <a:latin typeface="楷体_GB2312" pitchFamily="49" charset="-122"/>
                          <a:ea typeface="楷体_GB2312" pitchFamily="49" charset="-122"/>
                        </a:rPr>
                        <a:t>1000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dirty="0">
                          <a:ln>
                            <a:noFill/>
                          </a:ln>
                          <a:solidFill>
                            <a:schemeClr val="tx1"/>
                          </a:solidFill>
                          <a:effectLst/>
                          <a:latin typeface="楷体_GB2312" pitchFamily="49" charset="-122"/>
                          <a:ea typeface="楷体_GB2312" pitchFamily="49" charset="-122"/>
                        </a:rPr>
                        <a:t>4000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dirty="0">
                          <a:ln>
                            <a:noFill/>
                          </a:ln>
                          <a:solidFill>
                            <a:schemeClr val="tx1"/>
                          </a:solidFill>
                          <a:effectLst/>
                          <a:latin typeface="楷体_GB2312" pitchFamily="49" charset="-122"/>
                          <a:ea typeface="楷体_GB2312" pitchFamily="49" charset="-122"/>
                        </a:rPr>
                        <a:t>900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dirty="0">
                          <a:ln>
                            <a:noFill/>
                          </a:ln>
                          <a:solidFill>
                            <a:schemeClr val="tx1"/>
                          </a:solidFill>
                          <a:effectLst/>
                          <a:latin typeface="楷体_GB2312" pitchFamily="49" charset="-122"/>
                          <a:ea typeface="楷体_GB2312" pitchFamily="49" charset="-122"/>
                        </a:rPr>
                        <a:t>5900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5" name="Text Box 85"/>
          <p:cNvSpPr txBox="1">
            <a:spLocks noChangeArrowheads="1"/>
          </p:cNvSpPr>
          <p:nvPr/>
        </p:nvSpPr>
        <p:spPr bwMode="auto">
          <a:xfrm>
            <a:off x="825501" y="4039522"/>
            <a:ext cx="7632700"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zh-CN" altLang="en-US" sz="2000" dirty="0">
                <a:latin typeface="楷体_GB2312" pitchFamily="49" charset="-122"/>
                <a:ea typeface="楷体_GB2312" pitchFamily="49" charset="-122"/>
              </a:rPr>
              <a:t>借：制造费用</a:t>
            </a:r>
            <a:r>
              <a:rPr lang="en-US" altLang="zh-CN" sz="2000" dirty="0">
                <a:ea typeface="楷体_GB2312" pitchFamily="49" charset="-122"/>
              </a:rPr>
              <a:t>——</a:t>
            </a:r>
            <a:r>
              <a:rPr lang="zh-CN" altLang="en-US" sz="2000" dirty="0">
                <a:latin typeface="楷体_GB2312" pitchFamily="49" charset="-122"/>
                <a:ea typeface="楷体_GB2312" pitchFamily="49" charset="-122"/>
              </a:rPr>
              <a:t>折旧费   </a:t>
            </a:r>
            <a:r>
              <a:rPr lang="en-US" altLang="zh-CN" sz="2000" dirty="0">
                <a:latin typeface="楷体_GB2312" pitchFamily="49" charset="-122"/>
                <a:ea typeface="楷体_GB2312" pitchFamily="49" charset="-122"/>
              </a:rPr>
              <a:t>1000 </a:t>
            </a:r>
          </a:p>
          <a:p>
            <a:pPr eaLnBrk="1" hangingPunct="1">
              <a:spcBef>
                <a:spcPct val="50000"/>
              </a:spcBef>
            </a:pPr>
            <a:r>
              <a:rPr lang="en-US" altLang="zh-CN" sz="2000" dirty="0">
                <a:latin typeface="楷体_GB2312" pitchFamily="49" charset="-122"/>
                <a:ea typeface="楷体_GB2312" pitchFamily="49" charset="-122"/>
              </a:rPr>
              <a:t>            </a:t>
            </a:r>
            <a:r>
              <a:rPr lang="en-US" altLang="zh-CN" sz="2000" dirty="0">
                <a:ea typeface="楷体_GB2312" pitchFamily="49" charset="-122"/>
              </a:rPr>
              <a:t>——</a:t>
            </a:r>
            <a:r>
              <a:rPr lang="zh-CN" altLang="en-US" sz="2000" dirty="0">
                <a:latin typeface="楷体_GB2312" pitchFamily="49" charset="-122"/>
                <a:ea typeface="楷体_GB2312" pitchFamily="49" charset="-122"/>
              </a:rPr>
              <a:t>办公费   </a:t>
            </a:r>
            <a:r>
              <a:rPr lang="en-US" altLang="zh-CN" sz="2000" dirty="0">
                <a:latin typeface="楷体_GB2312" pitchFamily="49" charset="-122"/>
                <a:ea typeface="楷体_GB2312" pitchFamily="49" charset="-122"/>
              </a:rPr>
              <a:t>4000</a:t>
            </a:r>
          </a:p>
          <a:p>
            <a:pPr eaLnBrk="1" hangingPunct="1">
              <a:spcBef>
                <a:spcPct val="50000"/>
              </a:spcBef>
            </a:pPr>
            <a:r>
              <a:rPr lang="en-US" altLang="zh-CN" sz="2000" dirty="0">
                <a:latin typeface="楷体_GB2312" pitchFamily="49" charset="-122"/>
                <a:ea typeface="楷体_GB2312" pitchFamily="49" charset="-122"/>
              </a:rPr>
              <a:t>            </a:t>
            </a:r>
            <a:r>
              <a:rPr lang="en-US" altLang="zh-CN" sz="2000" dirty="0">
                <a:ea typeface="楷体_GB2312" pitchFamily="49" charset="-122"/>
              </a:rPr>
              <a:t>——</a:t>
            </a:r>
            <a:r>
              <a:rPr lang="zh-CN" altLang="en-US" sz="2000" dirty="0">
                <a:latin typeface="楷体_GB2312" pitchFamily="49" charset="-122"/>
                <a:ea typeface="楷体_GB2312" pitchFamily="49" charset="-122"/>
              </a:rPr>
              <a:t>保险费   </a:t>
            </a:r>
            <a:r>
              <a:rPr lang="en-US" altLang="zh-CN" sz="2000" dirty="0">
                <a:latin typeface="楷体_GB2312" pitchFamily="49" charset="-122"/>
                <a:ea typeface="楷体_GB2312" pitchFamily="49" charset="-122"/>
              </a:rPr>
              <a:t>900</a:t>
            </a:r>
          </a:p>
          <a:p>
            <a:pPr eaLnBrk="1" hangingPunct="1">
              <a:spcBef>
                <a:spcPct val="50000"/>
              </a:spcBef>
            </a:pPr>
            <a:r>
              <a:rPr lang="en-US" altLang="zh-CN" sz="2000" dirty="0">
                <a:latin typeface="楷体_GB2312" pitchFamily="49" charset="-122"/>
                <a:ea typeface="楷体_GB2312" pitchFamily="49" charset="-122"/>
              </a:rPr>
              <a:t>    </a:t>
            </a:r>
            <a:r>
              <a:rPr lang="zh-CN" altLang="en-US" sz="2000" dirty="0">
                <a:latin typeface="楷体_GB2312" pitchFamily="49" charset="-122"/>
                <a:ea typeface="楷体_GB2312" pitchFamily="49" charset="-122"/>
              </a:rPr>
              <a:t>贷：累计折旧                  </a:t>
            </a:r>
            <a:r>
              <a:rPr lang="en-US" altLang="zh-CN" sz="2000" dirty="0">
                <a:latin typeface="楷体_GB2312" pitchFamily="49" charset="-122"/>
                <a:ea typeface="楷体_GB2312" pitchFamily="49" charset="-122"/>
              </a:rPr>
              <a:t>1000</a:t>
            </a:r>
          </a:p>
          <a:p>
            <a:pPr eaLnBrk="1" hangingPunct="1">
              <a:spcBef>
                <a:spcPct val="50000"/>
              </a:spcBef>
            </a:pPr>
            <a:r>
              <a:rPr lang="en-US" altLang="zh-CN" sz="2000" dirty="0">
                <a:latin typeface="楷体_GB2312" pitchFamily="49" charset="-122"/>
                <a:ea typeface="楷体_GB2312" pitchFamily="49" charset="-122"/>
              </a:rPr>
              <a:t>        </a:t>
            </a:r>
            <a:r>
              <a:rPr lang="zh-CN" altLang="en-US" sz="2000" dirty="0">
                <a:latin typeface="楷体_GB2312" pitchFamily="49" charset="-122"/>
                <a:ea typeface="楷体_GB2312" pitchFamily="49" charset="-122"/>
              </a:rPr>
              <a:t>银行存款                  </a:t>
            </a:r>
            <a:r>
              <a:rPr lang="en-US" altLang="zh-CN" sz="2000" dirty="0">
                <a:latin typeface="楷体_GB2312" pitchFamily="49" charset="-122"/>
                <a:ea typeface="楷体_GB2312" pitchFamily="49" charset="-122"/>
              </a:rPr>
              <a:t>4900             </a:t>
            </a:r>
          </a:p>
        </p:txBody>
      </p:sp>
    </p:spTree>
    <p:extLst>
      <p:ext uri="{BB962C8B-B14F-4D97-AF65-F5344CB8AC3E}">
        <p14:creationId xmlns:p14="http://schemas.microsoft.com/office/powerpoint/2010/main" val="578268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5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left)">
                                      <p:cBhvr>
                                        <p:cTn id="12" dur="5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wipe(left)">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wipe(left)">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wipe(left)">
                                      <p:cBhvr>
                                        <p:cTn id="27" dur="500"/>
                                        <p:tgtEl>
                                          <p:spTgt spid="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Rectangle 4"/>
          <p:cNvSpPr>
            <a:spLocks noRot="1" noChangeArrowheads="1"/>
          </p:cNvSpPr>
          <p:nvPr/>
        </p:nvSpPr>
        <p:spPr bwMode="auto">
          <a:xfrm>
            <a:off x="153665" y="404664"/>
            <a:ext cx="8568060"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altLang="zh-CN" sz="2000" dirty="0">
                <a:latin typeface="楷体_GB2312" pitchFamily="49" charset="-122"/>
                <a:ea typeface="楷体_GB2312" pitchFamily="49" charset="-122"/>
              </a:rPr>
              <a:t>                                               </a:t>
            </a:r>
            <a:r>
              <a:rPr lang="zh-CN" altLang="en-US" sz="2000" dirty="0">
                <a:latin typeface="楷体_GB2312" pitchFamily="49" charset="-122"/>
                <a:ea typeface="楷体_GB2312" pitchFamily="49" charset="-122"/>
              </a:rPr>
              <a:t>制造费用明细帐</a:t>
            </a:r>
          </a:p>
          <a:p>
            <a:pPr marL="342900" indent="-342900">
              <a:spcBef>
                <a:spcPct val="20000"/>
              </a:spcBef>
            </a:pPr>
            <a:r>
              <a:rPr lang="zh-CN" altLang="en-US" sz="2000" dirty="0">
                <a:latin typeface="楷体_GB2312" pitchFamily="49" charset="-122"/>
                <a:ea typeface="楷体_GB2312" pitchFamily="49" charset="-122"/>
              </a:rPr>
              <a:t>                                                  </a:t>
            </a:r>
            <a:r>
              <a:rPr lang="en-US" altLang="zh-CN" sz="2000" dirty="0">
                <a:latin typeface="楷体_GB2312" pitchFamily="49" charset="-122"/>
                <a:ea typeface="楷体_GB2312" pitchFamily="49" charset="-122"/>
              </a:rPr>
              <a:t>20XX</a:t>
            </a:r>
            <a:r>
              <a:rPr lang="zh-CN" altLang="en-US" sz="2000" dirty="0">
                <a:latin typeface="楷体_GB2312" pitchFamily="49" charset="-122"/>
                <a:ea typeface="楷体_GB2312" pitchFamily="49" charset="-122"/>
              </a:rPr>
              <a:t>年</a:t>
            </a:r>
            <a:r>
              <a:rPr lang="en-US" altLang="zh-CN" sz="2000" dirty="0">
                <a:latin typeface="楷体_GB2312" pitchFamily="49" charset="-122"/>
                <a:ea typeface="楷体_GB2312" pitchFamily="49" charset="-122"/>
              </a:rPr>
              <a:t>5</a:t>
            </a:r>
            <a:r>
              <a:rPr lang="zh-CN" altLang="en-US" sz="2000" dirty="0">
                <a:latin typeface="楷体_GB2312" pitchFamily="49" charset="-122"/>
                <a:ea typeface="楷体_GB2312" pitchFamily="49" charset="-122"/>
              </a:rPr>
              <a:t>月</a:t>
            </a:r>
          </a:p>
          <a:p>
            <a:pPr marL="342900" indent="-342900">
              <a:spcBef>
                <a:spcPct val="20000"/>
              </a:spcBef>
            </a:pPr>
            <a:r>
              <a:rPr lang="zh-CN" altLang="en-US" sz="2000" dirty="0">
                <a:latin typeface="楷体_GB2312" pitchFamily="49" charset="-122"/>
                <a:ea typeface="楷体_GB2312" pitchFamily="49" charset="-122"/>
              </a:rPr>
              <a:t>       车间名称：基本生产车间                                              单位：元</a:t>
            </a:r>
          </a:p>
          <a:p>
            <a:pPr marL="342900" indent="-342900">
              <a:spcBef>
                <a:spcPct val="20000"/>
              </a:spcBef>
            </a:pPr>
            <a:endParaRPr lang="en-US" altLang="zh-CN" sz="2000" dirty="0">
              <a:latin typeface="楷体_GB2312" pitchFamily="49" charset="-122"/>
              <a:ea typeface="楷体_GB2312" pitchFamily="49" charset="-122"/>
            </a:endParaRPr>
          </a:p>
        </p:txBody>
      </p:sp>
      <p:graphicFrame>
        <p:nvGraphicFramePr>
          <p:cNvPr id="19575" name="Group 119"/>
          <p:cNvGraphicFramePr>
            <a:graphicFrameLocks noGrp="1"/>
          </p:cNvGraphicFramePr>
          <p:nvPr>
            <p:extLst>
              <p:ext uri="{D42A27DB-BD31-4B8C-83A1-F6EECF244321}">
                <p14:modId xmlns:p14="http://schemas.microsoft.com/office/powerpoint/2010/main" val="3384568169"/>
              </p:ext>
            </p:extLst>
          </p:nvPr>
        </p:nvGraphicFramePr>
        <p:xfrm>
          <a:off x="252412" y="1838080"/>
          <a:ext cx="8568060" cy="3940841"/>
        </p:xfrm>
        <a:graphic>
          <a:graphicData uri="http://schemas.openxmlformats.org/drawingml/2006/table">
            <a:tbl>
              <a:tblPr/>
              <a:tblGrid>
                <a:gridCol w="431800">
                  <a:extLst>
                    <a:ext uri="{9D8B030D-6E8A-4147-A177-3AD203B41FA5}">
                      <a16:colId xmlns:a16="http://schemas.microsoft.com/office/drawing/2014/main" val="20000"/>
                    </a:ext>
                  </a:extLst>
                </a:gridCol>
                <a:gridCol w="538163">
                  <a:extLst>
                    <a:ext uri="{9D8B030D-6E8A-4147-A177-3AD203B41FA5}">
                      <a16:colId xmlns:a16="http://schemas.microsoft.com/office/drawing/2014/main" val="20001"/>
                    </a:ext>
                  </a:extLst>
                </a:gridCol>
                <a:gridCol w="654050">
                  <a:extLst>
                    <a:ext uri="{9D8B030D-6E8A-4147-A177-3AD203B41FA5}">
                      <a16:colId xmlns:a16="http://schemas.microsoft.com/office/drawing/2014/main" val="20002"/>
                    </a:ext>
                  </a:extLst>
                </a:gridCol>
                <a:gridCol w="1760537">
                  <a:extLst>
                    <a:ext uri="{9D8B030D-6E8A-4147-A177-3AD203B41FA5}">
                      <a16:colId xmlns:a16="http://schemas.microsoft.com/office/drawing/2014/main" val="20003"/>
                    </a:ext>
                  </a:extLst>
                </a:gridCol>
                <a:gridCol w="935038">
                  <a:extLst>
                    <a:ext uri="{9D8B030D-6E8A-4147-A177-3AD203B41FA5}">
                      <a16:colId xmlns:a16="http://schemas.microsoft.com/office/drawing/2014/main" val="20004"/>
                    </a:ext>
                  </a:extLst>
                </a:gridCol>
                <a:gridCol w="720080">
                  <a:extLst>
                    <a:ext uri="{9D8B030D-6E8A-4147-A177-3AD203B41FA5}">
                      <a16:colId xmlns:a16="http://schemas.microsoft.com/office/drawing/2014/main" val="20005"/>
                    </a:ext>
                  </a:extLst>
                </a:gridCol>
                <a:gridCol w="936104">
                  <a:extLst>
                    <a:ext uri="{9D8B030D-6E8A-4147-A177-3AD203B41FA5}">
                      <a16:colId xmlns:a16="http://schemas.microsoft.com/office/drawing/2014/main" val="20006"/>
                    </a:ext>
                  </a:extLst>
                </a:gridCol>
                <a:gridCol w="936104">
                  <a:extLst>
                    <a:ext uri="{9D8B030D-6E8A-4147-A177-3AD203B41FA5}">
                      <a16:colId xmlns:a16="http://schemas.microsoft.com/office/drawing/2014/main" val="20007"/>
                    </a:ext>
                  </a:extLst>
                </a:gridCol>
                <a:gridCol w="939899">
                  <a:extLst>
                    <a:ext uri="{9D8B030D-6E8A-4147-A177-3AD203B41FA5}">
                      <a16:colId xmlns:a16="http://schemas.microsoft.com/office/drawing/2014/main" val="20008"/>
                    </a:ext>
                  </a:extLst>
                </a:gridCol>
                <a:gridCol w="716285">
                  <a:extLst>
                    <a:ext uri="{9D8B030D-6E8A-4147-A177-3AD203B41FA5}">
                      <a16:colId xmlns:a16="http://schemas.microsoft.com/office/drawing/2014/main" val="20009"/>
                    </a:ext>
                  </a:extLst>
                </a:gridCol>
              </a:tblGrid>
              <a:tr h="401638">
                <a:tc gridSpan="2">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altLang="zh-CN" sz="1800" b="0" i="0" u="none" strike="noStrike" cap="none" normalizeH="0" baseline="0" dirty="0">
                          <a:ln>
                            <a:noFill/>
                          </a:ln>
                          <a:solidFill>
                            <a:schemeClr val="tx1"/>
                          </a:solidFill>
                          <a:effectLst/>
                          <a:latin typeface="Arial" charset="0"/>
                          <a:ea typeface="宋体" pitchFamily="2" charset="-122"/>
                        </a:rPr>
                        <a:t>**</a:t>
                      </a:r>
                      <a:r>
                        <a:rPr kumimoji="0" lang="zh-CN" altLang="en-US" sz="1800" b="0" i="0" u="none" strike="noStrike" cap="none" normalizeH="0" baseline="0" dirty="0">
                          <a:ln>
                            <a:noFill/>
                          </a:ln>
                          <a:solidFill>
                            <a:schemeClr val="tx1"/>
                          </a:solidFill>
                          <a:effectLst/>
                          <a:latin typeface="Arial" charset="0"/>
                          <a:ea typeface="宋体" pitchFamily="2" charset="-122"/>
                        </a:rPr>
                        <a:t>年</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a:ln>
                            <a:noFill/>
                          </a:ln>
                          <a:solidFill>
                            <a:schemeClr val="tx1"/>
                          </a:solidFill>
                          <a:effectLst/>
                          <a:latin typeface="Arial" charset="0"/>
                          <a:ea typeface="宋体" pitchFamily="2" charset="-122"/>
                        </a:rPr>
                        <a:t>凭证号数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a:ln>
                            <a:noFill/>
                          </a:ln>
                          <a:solidFill>
                            <a:schemeClr val="tx1"/>
                          </a:solidFill>
                          <a:effectLst/>
                          <a:latin typeface="Arial" charset="0"/>
                          <a:ea typeface="宋体" pitchFamily="2" charset="-122"/>
                        </a:rPr>
                        <a:t>       摘 要</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a:ln>
                            <a:noFill/>
                          </a:ln>
                          <a:solidFill>
                            <a:schemeClr val="tx1"/>
                          </a:solidFill>
                          <a:effectLst/>
                          <a:latin typeface="Arial" charset="0"/>
                          <a:ea typeface="宋体" pitchFamily="2" charset="-122"/>
                        </a:rPr>
                        <a:t>机物料</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Arial" charset="0"/>
                          <a:ea typeface="宋体" pitchFamily="2" charset="-122"/>
                        </a:rPr>
                        <a:t>工资</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Arial" charset="0"/>
                          <a:ea typeface="宋体" pitchFamily="2" charset="-122"/>
                        </a:rPr>
                        <a:t>折旧费</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Arial" charset="0"/>
                          <a:ea typeface="宋体" pitchFamily="2" charset="-122"/>
                        </a:rPr>
                        <a:t>办公费</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Arial" charset="0"/>
                          <a:ea typeface="宋体" pitchFamily="2" charset="-122"/>
                        </a:rPr>
                        <a:t>保险费</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Arial" charset="0"/>
                          <a:ea typeface="宋体" pitchFamily="2" charset="-122"/>
                        </a:rPr>
                        <a:t>合计</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016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Arial" charset="0"/>
                          <a:ea typeface="宋体" pitchFamily="2" charset="-122"/>
                        </a:rPr>
                        <a:t>月</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dirty="0">
                          <a:ln>
                            <a:noFill/>
                          </a:ln>
                          <a:solidFill>
                            <a:schemeClr val="tx1"/>
                          </a:solidFill>
                          <a:effectLst/>
                          <a:latin typeface="Arial" charset="0"/>
                          <a:ea typeface="宋体" pitchFamily="2" charset="-122"/>
                        </a:rPr>
                        <a:t>日</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0001"/>
                  </a:ext>
                </a:extLst>
              </a:tr>
              <a:tr h="5969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1800" b="0" i="0" u="none" strike="noStrike" cap="none" normalizeH="0" baseline="0" dirty="0">
                        <a:ln>
                          <a:noFill/>
                        </a:ln>
                        <a:solidFill>
                          <a:schemeClr val="tx1"/>
                        </a:solidFill>
                        <a:effectLst/>
                        <a:latin typeface="Arial"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1800" b="0" i="0" u="none" strike="noStrike" cap="none" normalizeH="0" baseline="0" dirty="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1800" b="0" i="0" u="none" strike="noStrike" cap="none" normalizeH="0" baseline="0">
                          <a:ln>
                            <a:noFill/>
                          </a:ln>
                          <a:solidFill>
                            <a:schemeClr val="tx1"/>
                          </a:solidFill>
                          <a:effectLst/>
                          <a:latin typeface="Arial" charset="0"/>
                          <a:ea typeface="宋体" pitchFamily="2" charset="-122"/>
                        </a:rPr>
                        <a:t>略</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en-US" sz="1800" b="0" i="0" u="none" strike="noStrike" cap="none" normalizeH="0" baseline="0" dirty="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1800" b="0" i="0" u="none" strike="noStrike" cap="none" normalizeH="0" baseline="0" dirty="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dirty="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429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Arial"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en-US"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1800" b="0" i="0" u="none" strike="noStrike" cap="none" normalizeH="0" baseline="0" dirty="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dirty="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74453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Arial"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en-US"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1800" b="0" i="0" u="none" strike="noStrike" cap="none" normalizeH="0" baseline="0" dirty="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1800" b="0" i="0" u="none" strike="noStrike" cap="none" normalizeH="0" baseline="0" dirty="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59466">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Arial"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en-US"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1800" b="0" i="0" u="none" strike="noStrike" cap="none" normalizeH="0" baseline="0" dirty="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69373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Arial"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US" altLang="zh-CN"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en-US" sz="1800" b="0" i="0" u="none" strike="noStrike" cap="none" normalizeH="0" baseline="0" dirty="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rgbClr val="FF0000"/>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rgbClr val="FF0000"/>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rgbClr val="FF0000"/>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a:ln>
                          <a:noFill/>
                        </a:ln>
                        <a:solidFill>
                          <a:srgbClr val="FF0000"/>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dirty="0">
                        <a:ln>
                          <a:noFill/>
                        </a:ln>
                        <a:solidFill>
                          <a:srgbClr val="FF0000"/>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800" b="0" i="0" u="none" strike="noStrike" cap="none" normalizeH="0" baseline="0" dirty="0">
                        <a:ln>
                          <a:noFill/>
                        </a:ln>
                        <a:solidFill>
                          <a:srgbClr val="FF0000"/>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grpSp>
        <p:nvGrpSpPr>
          <p:cNvPr id="2" name="组合 1"/>
          <p:cNvGrpSpPr/>
          <p:nvPr/>
        </p:nvGrpSpPr>
        <p:grpSpPr>
          <a:xfrm>
            <a:off x="3636963" y="2781300"/>
            <a:ext cx="5507037" cy="2743200"/>
            <a:chOff x="3779838" y="2205038"/>
            <a:chExt cx="5507037" cy="2743200"/>
          </a:xfrm>
        </p:grpSpPr>
        <p:sp>
          <p:nvSpPr>
            <p:cNvPr id="17521" name="Text Box 113"/>
            <p:cNvSpPr txBox="1">
              <a:spLocks noChangeArrowheads="1"/>
            </p:cNvSpPr>
            <p:nvPr/>
          </p:nvSpPr>
          <p:spPr bwMode="auto">
            <a:xfrm>
              <a:off x="3851275" y="4581525"/>
              <a:ext cx="54356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dirty="0">
                  <a:solidFill>
                    <a:srgbClr val="FF0000"/>
                  </a:solidFill>
                </a:rPr>
                <a:t>5000       2000    1000      4000       900      12900</a:t>
              </a:r>
            </a:p>
          </p:txBody>
        </p:sp>
        <p:sp>
          <p:nvSpPr>
            <p:cNvPr id="19546" name="Rectangle 90"/>
            <p:cNvSpPr>
              <a:spLocks noChangeArrowheads="1"/>
            </p:cNvSpPr>
            <p:nvPr/>
          </p:nvSpPr>
          <p:spPr bwMode="auto">
            <a:xfrm>
              <a:off x="3851275" y="2205038"/>
              <a:ext cx="692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pPr>
              <a:r>
                <a:rPr lang="en-US" altLang="zh-CN" dirty="0"/>
                <a:t>5000</a:t>
              </a:r>
            </a:p>
          </p:txBody>
        </p:sp>
        <p:sp>
          <p:nvSpPr>
            <p:cNvPr id="19549" name="Rectangle 93"/>
            <p:cNvSpPr>
              <a:spLocks noChangeArrowheads="1"/>
            </p:cNvSpPr>
            <p:nvPr/>
          </p:nvSpPr>
          <p:spPr bwMode="auto">
            <a:xfrm>
              <a:off x="4787900" y="2781300"/>
              <a:ext cx="692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t>2000</a:t>
              </a:r>
              <a:endParaRPr lang="zh-CN" altLang="en-US"/>
            </a:p>
          </p:txBody>
        </p:sp>
        <p:sp>
          <p:nvSpPr>
            <p:cNvPr id="19550" name="Rectangle 94"/>
            <p:cNvSpPr>
              <a:spLocks noChangeArrowheads="1"/>
            </p:cNvSpPr>
            <p:nvPr/>
          </p:nvSpPr>
          <p:spPr bwMode="auto">
            <a:xfrm>
              <a:off x="8172450" y="2781300"/>
              <a:ext cx="692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t>2000</a:t>
              </a:r>
              <a:endParaRPr lang="zh-CN" altLang="en-US"/>
            </a:p>
          </p:txBody>
        </p:sp>
        <p:sp>
          <p:nvSpPr>
            <p:cNvPr id="19551" name="Rectangle 95"/>
            <p:cNvSpPr>
              <a:spLocks noChangeArrowheads="1"/>
            </p:cNvSpPr>
            <p:nvPr/>
          </p:nvSpPr>
          <p:spPr bwMode="auto">
            <a:xfrm>
              <a:off x="8172450" y="2205038"/>
              <a:ext cx="692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t>5000</a:t>
              </a:r>
              <a:endParaRPr lang="zh-CN" altLang="en-US"/>
            </a:p>
          </p:txBody>
        </p:sp>
        <p:sp>
          <p:nvSpPr>
            <p:cNvPr id="19553" name="Rectangle 97"/>
            <p:cNvSpPr>
              <a:spLocks noChangeArrowheads="1"/>
            </p:cNvSpPr>
            <p:nvPr/>
          </p:nvSpPr>
          <p:spPr bwMode="auto">
            <a:xfrm>
              <a:off x="5616575" y="3357563"/>
              <a:ext cx="692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t>1000</a:t>
              </a:r>
              <a:endParaRPr lang="zh-CN" altLang="en-US"/>
            </a:p>
          </p:txBody>
        </p:sp>
        <p:sp>
          <p:nvSpPr>
            <p:cNvPr id="19554" name="Rectangle 98"/>
            <p:cNvSpPr>
              <a:spLocks noChangeArrowheads="1"/>
            </p:cNvSpPr>
            <p:nvPr/>
          </p:nvSpPr>
          <p:spPr bwMode="auto">
            <a:xfrm>
              <a:off x="6551613" y="3357563"/>
              <a:ext cx="692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pPr>
              <a:r>
                <a:rPr lang="en-US" altLang="zh-CN"/>
                <a:t>4000</a:t>
              </a:r>
            </a:p>
          </p:txBody>
        </p:sp>
        <p:sp>
          <p:nvSpPr>
            <p:cNvPr id="19555" name="Rectangle 99"/>
            <p:cNvSpPr>
              <a:spLocks noChangeArrowheads="1"/>
            </p:cNvSpPr>
            <p:nvPr/>
          </p:nvSpPr>
          <p:spPr bwMode="auto">
            <a:xfrm>
              <a:off x="7416800" y="3357563"/>
              <a:ext cx="565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t>900</a:t>
              </a:r>
              <a:endParaRPr lang="zh-CN" altLang="en-US"/>
            </a:p>
          </p:txBody>
        </p:sp>
        <p:sp>
          <p:nvSpPr>
            <p:cNvPr id="19556" name="Rectangle 100"/>
            <p:cNvSpPr>
              <a:spLocks noChangeArrowheads="1"/>
            </p:cNvSpPr>
            <p:nvPr/>
          </p:nvSpPr>
          <p:spPr bwMode="auto">
            <a:xfrm>
              <a:off x="8280400" y="3357563"/>
              <a:ext cx="692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b="1"/>
                <a:t>5900</a:t>
              </a:r>
              <a:endParaRPr lang="zh-CN" altLang="en-US" b="1"/>
            </a:p>
          </p:txBody>
        </p:sp>
        <p:sp>
          <p:nvSpPr>
            <p:cNvPr id="19557" name="Rectangle 101"/>
            <p:cNvSpPr>
              <a:spLocks noChangeArrowheads="1"/>
            </p:cNvSpPr>
            <p:nvPr/>
          </p:nvSpPr>
          <p:spPr bwMode="auto">
            <a:xfrm>
              <a:off x="3779838" y="4076700"/>
              <a:ext cx="692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pPr>
              <a:r>
                <a:rPr lang="en-US" altLang="zh-CN"/>
                <a:t>5000</a:t>
              </a:r>
            </a:p>
          </p:txBody>
        </p:sp>
        <p:sp>
          <p:nvSpPr>
            <p:cNvPr id="19558" name="Rectangle 102"/>
            <p:cNvSpPr>
              <a:spLocks noChangeArrowheads="1"/>
            </p:cNvSpPr>
            <p:nvPr/>
          </p:nvSpPr>
          <p:spPr bwMode="auto">
            <a:xfrm>
              <a:off x="4716463" y="4076700"/>
              <a:ext cx="692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t>2000</a:t>
              </a:r>
              <a:endParaRPr lang="zh-CN" altLang="en-US"/>
            </a:p>
          </p:txBody>
        </p:sp>
        <p:sp>
          <p:nvSpPr>
            <p:cNvPr id="19559" name="Rectangle 103"/>
            <p:cNvSpPr>
              <a:spLocks noChangeArrowheads="1"/>
            </p:cNvSpPr>
            <p:nvPr/>
          </p:nvSpPr>
          <p:spPr bwMode="auto">
            <a:xfrm>
              <a:off x="5580063" y="4076700"/>
              <a:ext cx="692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pPr>
              <a:r>
                <a:rPr lang="en-US" altLang="zh-CN"/>
                <a:t>1000</a:t>
              </a:r>
            </a:p>
          </p:txBody>
        </p:sp>
        <p:sp>
          <p:nvSpPr>
            <p:cNvPr id="19560" name="Rectangle 104"/>
            <p:cNvSpPr>
              <a:spLocks noChangeArrowheads="1"/>
            </p:cNvSpPr>
            <p:nvPr/>
          </p:nvSpPr>
          <p:spPr bwMode="auto">
            <a:xfrm>
              <a:off x="6443663" y="4076700"/>
              <a:ext cx="692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pPr>
              <a:r>
                <a:rPr lang="en-US" altLang="zh-CN"/>
                <a:t>4000</a:t>
              </a:r>
            </a:p>
          </p:txBody>
        </p:sp>
        <p:sp>
          <p:nvSpPr>
            <p:cNvPr id="19561" name="Rectangle 105"/>
            <p:cNvSpPr>
              <a:spLocks noChangeArrowheads="1"/>
            </p:cNvSpPr>
            <p:nvPr/>
          </p:nvSpPr>
          <p:spPr bwMode="auto">
            <a:xfrm>
              <a:off x="7380288" y="4076700"/>
              <a:ext cx="565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pPr>
              <a:r>
                <a:rPr lang="en-US" altLang="zh-CN"/>
                <a:t>900</a:t>
              </a:r>
            </a:p>
          </p:txBody>
        </p:sp>
        <p:sp>
          <p:nvSpPr>
            <p:cNvPr id="19562" name="Rectangle 106"/>
            <p:cNvSpPr>
              <a:spLocks noChangeArrowheads="1"/>
            </p:cNvSpPr>
            <p:nvPr/>
          </p:nvSpPr>
          <p:spPr bwMode="auto">
            <a:xfrm>
              <a:off x="8172450" y="4076700"/>
              <a:ext cx="819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t>12900</a:t>
              </a:r>
              <a:endParaRPr lang="zh-CN" altLang="en-US"/>
            </a:p>
          </p:txBody>
        </p:sp>
      </p:grpSp>
      <p:sp>
        <p:nvSpPr>
          <p:cNvPr id="19563" name="Rectangle 107"/>
          <p:cNvSpPr>
            <a:spLocks noChangeArrowheads="1"/>
          </p:cNvSpPr>
          <p:nvPr/>
        </p:nvSpPr>
        <p:spPr bwMode="auto">
          <a:xfrm>
            <a:off x="320698" y="2837561"/>
            <a:ext cx="311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dirty="0"/>
              <a:t>5</a:t>
            </a:r>
            <a:endParaRPr lang="zh-CN" altLang="en-US" dirty="0"/>
          </a:p>
        </p:txBody>
      </p:sp>
      <p:sp>
        <p:nvSpPr>
          <p:cNvPr id="19564" name="Rectangle 108"/>
          <p:cNvSpPr>
            <a:spLocks noChangeArrowheads="1"/>
          </p:cNvSpPr>
          <p:nvPr/>
        </p:nvSpPr>
        <p:spPr bwMode="auto">
          <a:xfrm>
            <a:off x="699470" y="2837560"/>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dirty="0"/>
              <a:t>31</a:t>
            </a:r>
            <a:endParaRPr lang="zh-CN" altLang="en-US" dirty="0"/>
          </a:p>
        </p:txBody>
      </p:sp>
      <p:sp>
        <p:nvSpPr>
          <p:cNvPr id="19565" name="Rectangle 109"/>
          <p:cNvSpPr>
            <a:spLocks noChangeArrowheads="1"/>
          </p:cNvSpPr>
          <p:nvPr/>
        </p:nvSpPr>
        <p:spPr bwMode="auto">
          <a:xfrm>
            <a:off x="699470" y="3413822"/>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t>31</a:t>
            </a:r>
            <a:endParaRPr lang="zh-CN" altLang="en-US"/>
          </a:p>
        </p:txBody>
      </p:sp>
      <p:sp>
        <p:nvSpPr>
          <p:cNvPr id="19566" name="Rectangle 110"/>
          <p:cNvSpPr>
            <a:spLocks noChangeArrowheads="1"/>
          </p:cNvSpPr>
          <p:nvPr/>
        </p:nvSpPr>
        <p:spPr bwMode="auto">
          <a:xfrm>
            <a:off x="699470" y="4061522"/>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a:t>31</a:t>
            </a:r>
            <a:endParaRPr lang="zh-CN" altLang="en-US"/>
          </a:p>
        </p:txBody>
      </p:sp>
      <p:sp>
        <p:nvSpPr>
          <p:cNvPr id="19567" name="Rectangle 111"/>
          <p:cNvSpPr>
            <a:spLocks noChangeArrowheads="1"/>
          </p:cNvSpPr>
          <p:nvPr/>
        </p:nvSpPr>
        <p:spPr bwMode="auto">
          <a:xfrm>
            <a:off x="699470" y="4709222"/>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dirty="0"/>
              <a:t>31</a:t>
            </a:r>
            <a:endParaRPr lang="zh-CN" altLang="en-US" dirty="0"/>
          </a:p>
        </p:txBody>
      </p:sp>
      <p:sp>
        <p:nvSpPr>
          <p:cNvPr id="19568" name="Rectangle 112"/>
          <p:cNvSpPr>
            <a:spLocks noChangeArrowheads="1"/>
          </p:cNvSpPr>
          <p:nvPr/>
        </p:nvSpPr>
        <p:spPr bwMode="auto">
          <a:xfrm>
            <a:off x="770908" y="5214047"/>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dirty="0"/>
              <a:t>31</a:t>
            </a:r>
            <a:endParaRPr lang="zh-CN" altLang="en-US" dirty="0"/>
          </a:p>
        </p:txBody>
      </p:sp>
      <p:grpSp>
        <p:nvGrpSpPr>
          <p:cNvPr id="5" name="组合 4"/>
          <p:cNvGrpSpPr/>
          <p:nvPr/>
        </p:nvGrpSpPr>
        <p:grpSpPr>
          <a:xfrm>
            <a:off x="1925637" y="2699449"/>
            <a:ext cx="1584325" cy="3017837"/>
            <a:chOff x="1954212" y="2875757"/>
            <a:chExt cx="1584325" cy="3017837"/>
          </a:xfrm>
        </p:grpSpPr>
        <p:grpSp>
          <p:nvGrpSpPr>
            <p:cNvPr id="3" name="组合 2"/>
            <p:cNvGrpSpPr/>
            <p:nvPr/>
          </p:nvGrpSpPr>
          <p:grpSpPr>
            <a:xfrm>
              <a:off x="1954212" y="2875757"/>
              <a:ext cx="1555750" cy="942975"/>
              <a:chOff x="1954212" y="2875757"/>
              <a:chExt cx="1555750" cy="942975"/>
            </a:xfrm>
          </p:grpSpPr>
          <p:sp>
            <p:nvSpPr>
              <p:cNvPr id="19569" name="Rectangle 113"/>
              <p:cNvSpPr>
                <a:spLocks noChangeArrowheads="1"/>
              </p:cNvSpPr>
              <p:nvPr/>
            </p:nvSpPr>
            <p:spPr bwMode="auto">
              <a:xfrm>
                <a:off x="1954212" y="2875757"/>
                <a:ext cx="1555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dirty="0"/>
                  <a:t>材料费用分配</a:t>
                </a:r>
              </a:p>
            </p:txBody>
          </p:sp>
          <p:sp>
            <p:nvSpPr>
              <p:cNvPr id="19570" name="Rectangle 114"/>
              <p:cNvSpPr>
                <a:spLocks noChangeArrowheads="1"/>
              </p:cNvSpPr>
              <p:nvPr/>
            </p:nvSpPr>
            <p:spPr bwMode="auto">
              <a:xfrm>
                <a:off x="1954212" y="3452019"/>
                <a:ext cx="1327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dirty="0"/>
                  <a:t>工资分配表</a:t>
                </a:r>
              </a:p>
            </p:txBody>
          </p:sp>
        </p:grpSp>
        <p:grpSp>
          <p:nvGrpSpPr>
            <p:cNvPr id="4" name="组合 3"/>
            <p:cNvGrpSpPr/>
            <p:nvPr/>
          </p:nvGrpSpPr>
          <p:grpSpPr>
            <a:xfrm>
              <a:off x="1954212" y="3972814"/>
              <a:ext cx="1584325" cy="1920780"/>
              <a:chOff x="1954212" y="3972814"/>
              <a:chExt cx="1584325" cy="1920780"/>
            </a:xfrm>
          </p:grpSpPr>
          <p:sp>
            <p:nvSpPr>
              <p:cNvPr id="19571" name="Rectangle 115"/>
              <p:cNvSpPr>
                <a:spLocks noChangeArrowheads="1"/>
              </p:cNvSpPr>
              <p:nvPr/>
            </p:nvSpPr>
            <p:spPr bwMode="auto">
              <a:xfrm>
                <a:off x="1954212" y="3972814"/>
                <a:ext cx="15113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zh-CN" altLang="en-US" dirty="0"/>
                  <a:t>折旧及其他费分配</a:t>
                </a:r>
              </a:p>
            </p:txBody>
          </p:sp>
          <p:sp>
            <p:nvSpPr>
              <p:cNvPr id="19573" name="Rectangle 117"/>
              <p:cNvSpPr>
                <a:spLocks noChangeArrowheads="1"/>
              </p:cNvSpPr>
              <p:nvPr/>
            </p:nvSpPr>
            <p:spPr bwMode="auto">
              <a:xfrm>
                <a:off x="1954212" y="4747419"/>
                <a:ext cx="1098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20000"/>
                  </a:spcBef>
                </a:pPr>
                <a:r>
                  <a:rPr lang="zh-CN" altLang="en-US"/>
                  <a:t>费用合计</a:t>
                </a:r>
              </a:p>
            </p:txBody>
          </p:sp>
          <p:sp>
            <p:nvSpPr>
              <p:cNvPr id="19574" name="Rectangle 118"/>
              <p:cNvSpPr>
                <a:spLocks noChangeArrowheads="1"/>
              </p:cNvSpPr>
              <p:nvPr/>
            </p:nvSpPr>
            <p:spPr bwMode="auto">
              <a:xfrm>
                <a:off x="1954212" y="5252244"/>
                <a:ext cx="15843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pPr>
                <a:r>
                  <a:rPr lang="zh-CN" altLang="en-US"/>
                  <a:t>制造费用分配转出</a:t>
                </a:r>
              </a:p>
            </p:txBody>
          </p:sp>
        </p:grpSp>
      </p:grpSp>
    </p:spTree>
    <p:extLst>
      <p:ext uri="{BB962C8B-B14F-4D97-AF65-F5344CB8AC3E}">
        <p14:creationId xmlns:p14="http://schemas.microsoft.com/office/powerpoint/2010/main" val="61227966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0"/>
                                          </p:stCondLst>
                                        </p:cTn>
                                        <p:tgtEl>
                                          <p:spTgt spid="17412">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7412">
                                            <p:txEl>
                                              <p:pRg st="1" end="1"/>
                                            </p:txEl>
                                          </p:spTgt>
                                        </p:tgtEl>
                                        <p:attrNameLst>
                                          <p:attrName>style.visibility</p:attrName>
                                        </p:attrNameLst>
                                      </p:cBhvr>
                                      <p:to>
                                        <p:strVal val="visible"/>
                                      </p:to>
                                    </p:set>
                                  </p:childTnLst>
                                </p:cTn>
                              </p:par>
                            </p:childTnLst>
                          </p:cTn>
                        </p:par>
                        <p:par>
                          <p:cTn id="9" fill="hold" nodeType="afterGroup">
                            <p:stCondLst>
                              <p:cond delay="0"/>
                            </p:stCondLst>
                            <p:childTnLst>
                              <p:par>
                                <p:cTn id="10" presetID="22" presetClass="entr" presetSubtype="8" fill="hold" nodeType="afterEffect">
                                  <p:stCondLst>
                                    <p:cond delay="0"/>
                                  </p:stCondLst>
                                  <p:childTnLst>
                                    <p:set>
                                      <p:cBhvr>
                                        <p:cTn id="11" dur="1" fill="hold">
                                          <p:stCondLst>
                                            <p:cond delay="0"/>
                                          </p:stCondLst>
                                        </p:cTn>
                                        <p:tgtEl>
                                          <p:spTgt spid="19575"/>
                                        </p:tgtEl>
                                        <p:attrNameLst>
                                          <p:attrName>style.visibility</p:attrName>
                                        </p:attrNameLst>
                                      </p:cBhvr>
                                      <p:to>
                                        <p:strVal val="visible"/>
                                      </p:to>
                                    </p:set>
                                    <p:animEffect transition="in" filter="wipe(left)">
                                      <p:cBhvr>
                                        <p:cTn id="12" dur="500"/>
                                        <p:tgtEl>
                                          <p:spTgt spid="19575"/>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9563"/>
                                        </p:tgtEl>
                                        <p:attrNameLst>
                                          <p:attrName>style.visibility</p:attrName>
                                        </p:attrNameLst>
                                      </p:cBhvr>
                                      <p:to>
                                        <p:strVal val="visible"/>
                                      </p:to>
                                    </p:set>
                                    <p:animEffect transition="in" filter="wipe(left)">
                                      <p:cBhvr>
                                        <p:cTn id="17" dur="500"/>
                                        <p:tgtEl>
                                          <p:spTgt spid="19563"/>
                                        </p:tgtEl>
                                      </p:cBhvr>
                                    </p:animEffect>
                                  </p:childTnLst>
                                </p:cTn>
                              </p:par>
                            </p:childTnLst>
                          </p:cTn>
                        </p:par>
                        <p:par>
                          <p:cTn id="18" fill="hold" nodeType="afterGroup">
                            <p:stCondLst>
                              <p:cond delay="500"/>
                            </p:stCondLst>
                            <p:childTnLst>
                              <p:par>
                                <p:cTn id="19" presetID="22" presetClass="entr" presetSubtype="8" fill="hold" grpId="0" nodeType="afterEffect">
                                  <p:stCondLst>
                                    <p:cond delay="0"/>
                                  </p:stCondLst>
                                  <p:childTnLst>
                                    <p:set>
                                      <p:cBhvr>
                                        <p:cTn id="20" dur="1" fill="hold">
                                          <p:stCondLst>
                                            <p:cond delay="0"/>
                                          </p:stCondLst>
                                        </p:cTn>
                                        <p:tgtEl>
                                          <p:spTgt spid="19564"/>
                                        </p:tgtEl>
                                        <p:attrNameLst>
                                          <p:attrName>style.visibility</p:attrName>
                                        </p:attrNameLst>
                                      </p:cBhvr>
                                      <p:to>
                                        <p:strVal val="visible"/>
                                      </p:to>
                                    </p:set>
                                    <p:animEffect transition="in" filter="wipe(left)">
                                      <p:cBhvr>
                                        <p:cTn id="21" dur="500"/>
                                        <p:tgtEl>
                                          <p:spTgt spid="19564"/>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19565"/>
                                        </p:tgtEl>
                                        <p:attrNameLst>
                                          <p:attrName>style.visibility</p:attrName>
                                        </p:attrNameLst>
                                      </p:cBhvr>
                                      <p:to>
                                        <p:strVal val="visible"/>
                                      </p:to>
                                    </p:set>
                                    <p:animEffect transition="in" filter="wipe(left)">
                                      <p:cBhvr>
                                        <p:cTn id="26" dur="500"/>
                                        <p:tgtEl>
                                          <p:spTgt spid="19565"/>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19566"/>
                                        </p:tgtEl>
                                        <p:attrNameLst>
                                          <p:attrName>style.visibility</p:attrName>
                                        </p:attrNameLst>
                                      </p:cBhvr>
                                      <p:to>
                                        <p:strVal val="visible"/>
                                      </p:to>
                                    </p:set>
                                    <p:animEffect transition="in" filter="wipe(left)">
                                      <p:cBhvr>
                                        <p:cTn id="31" dur="500"/>
                                        <p:tgtEl>
                                          <p:spTgt spid="19566"/>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19567"/>
                                        </p:tgtEl>
                                        <p:attrNameLst>
                                          <p:attrName>style.visibility</p:attrName>
                                        </p:attrNameLst>
                                      </p:cBhvr>
                                      <p:to>
                                        <p:strVal val="visible"/>
                                      </p:to>
                                    </p:set>
                                    <p:animEffect transition="in" filter="wipe(left)">
                                      <p:cBhvr>
                                        <p:cTn id="36" dur="500"/>
                                        <p:tgtEl>
                                          <p:spTgt spid="19567"/>
                                        </p:tgtEl>
                                      </p:cBhvr>
                                    </p:animEffect>
                                  </p:childTnLst>
                                </p:cTn>
                              </p:par>
                            </p:childTnLst>
                          </p:cTn>
                        </p:par>
                      </p:childTnLst>
                    </p:cTn>
                  </p:par>
                  <p:par>
                    <p:cTn id="37" fill="hold" nodeType="clickPar">
                      <p:stCondLst>
                        <p:cond delay="indefinite"/>
                      </p:stCondLst>
                      <p:childTnLst>
                        <p:par>
                          <p:cTn id="38" fill="hold" nodeType="withGroup">
                            <p:stCondLst>
                              <p:cond delay="0"/>
                            </p:stCondLst>
                            <p:childTnLst>
                              <p:par>
                                <p:cTn id="39" presetID="22" presetClass="entr" presetSubtype="8" fill="hold" grpId="0" nodeType="clickEffect">
                                  <p:stCondLst>
                                    <p:cond delay="0"/>
                                  </p:stCondLst>
                                  <p:childTnLst>
                                    <p:set>
                                      <p:cBhvr>
                                        <p:cTn id="40" dur="1" fill="hold">
                                          <p:stCondLst>
                                            <p:cond delay="0"/>
                                          </p:stCondLst>
                                        </p:cTn>
                                        <p:tgtEl>
                                          <p:spTgt spid="19568"/>
                                        </p:tgtEl>
                                        <p:attrNameLst>
                                          <p:attrName>style.visibility</p:attrName>
                                        </p:attrNameLst>
                                      </p:cBhvr>
                                      <p:to>
                                        <p:strVal val="visible"/>
                                      </p:to>
                                    </p:set>
                                    <p:animEffect transition="in" filter="wipe(left)">
                                      <p:cBhvr>
                                        <p:cTn id="41" dur="500"/>
                                        <p:tgtEl>
                                          <p:spTgt spid="195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63" grpId="0"/>
      <p:bldP spid="19564" grpId="0"/>
      <p:bldP spid="19565" grpId="0"/>
      <p:bldP spid="19566" grpId="0"/>
      <p:bldP spid="19567" grpId="0"/>
      <p:bldP spid="1956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Rot="1" noChangeArrowheads="1"/>
          </p:cNvSpPr>
          <p:nvPr/>
        </p:nvSpPr>
        <p:spPr bwMode="auto">
          <a:xfrm>
            <a:off x="3350544" y="476672"/>
            <a:ext cx="2589608" cy="719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altLang="zh-CN" sz="2000" dirty="0">
                <a:latin typeface="楷体_GB2312" pitchFamily="49" charset="-122"/>
                <a:ea typeface="楷体_GB2312" pitchFamily="49" charset="-122"/>
              </a:rPr>
              <a:t> </a:t>
            </a:r>
            <a:r>
              <a:rPr lang="zh-CN" altLang="en-US" sz="2000" dirty="0">
                <a:latin typeface="楷体_GB2312" pitchFamily="49" charset="-122"/>
                <a:ea typeface="楷体_GB2312" pitchFamily="49" charset="-122"/>
              </a:rPr>
              <a:t>制造费用分配表                                             </a:t>
            </a:r>
            <a:r>
              <a:rPr lang="en-US" altLang="zh-CN" sz="2000" dirty="0">
                <a:latin typeface="楷体_GB2312" pitchFamily="49" charset="-122"/>
                <a:ea typeface="楷体_GB2312" pitchFamily="49" charset="-122"/>
              </a:rPr>
              <a:t>20XX</a:t>
            </a:r>
            <a:r>
              <a:rPr lang="zh-CN" altLang="en-US" sz="2000" dirty="0">
                <a:latin typeface="楷体_GB2312" pitchFamily="49" charset="-122"/>
                <a:ea typeface="楷体_GB2312" pitchFamily="49" charset="-122"/>
              </a:rPr>
              <a:t>年</a:t>
            </a:r>
            <a:r>
              <a:rPr lang="en-US" altLang="zh-CN" sz="2000" dirty="0">
                <a:latin typeface="楷体_GB2312" pitchFamily="49" charset="-122"/>
                <a:ea typeface="楷体_GB2312" pitchFamily="49" charset="-122"/>
              </a:rPr>
              <a:t>5</a:t>
            </a:r>
            <a:r>
              <a:rPr lang="zh-CN" altLang="en-US" sz="2000" dirty="0">
                <a:latin typeface="楷体_GB2312" pitchFamily="49" charset="-122"/>
                <a:ea typeface="楷体_GB2312" pitchFamily="49" charset="-122"/>
              </a:rPr>
              <a:t>月</a:t>
            </a:r>
          </a:p>
          <a:p>
            <a:pPr marL="342900" indent="-342900">
              <a:spcBef>
                <a:spcPct val="20000"/>
              </a:spcBef>
            </a:pPr>
            <a:endParaRPr lang="en-US" altLang="zh-CN" sz="2000" dirty="0">
              <a:latin typeface="楷体_GB2312" pitchFamily="49" charset="-122"/>
              <a:ea typeface="楷体_GB2312" pitchFamily="49" charset="-122"/>
            </a:endParaRPr>
          </a:p>
        </p:txBody>
      </p:sp>
      <p:graphicFrame>
        <p:nvGraphicFramePr>
          <p:cNvPr id="18437" name="Group 5"/>
          <p:cNvGraphicFramePr>
            <a:graphicFrameLocks noGrp="1"/>
          </p:cNvGraphicFramePr>
          <p:nvPr>
            <p:extLst>
              <p:ext uri="{D42A27DB-BD31-4B8C-83A1-F6EECF244321}">
                <p14:modId xmlns:p14="http://schemas.microsoft.com/office/powerpoint/2010/main" val="232630510"/>
              </p:ext>
            </p:extLst>
          </p:nvPr>
        </p:nvGraphicFramePr>
        <p:xfrm>
          <a:off x="1116013" y="1268413"/>
          <a:ext cx="7561262" cy="2305050"/>
        </p:xfrm>
        <a:graphic>
          <a:graphicData uri="http://schemas.openxmlformats.org/drawingml/2006/table">
            <a:tbl>
              <a:tblPr/>
              <a:tblGrid>
                <a:gridCol w="1838325">
                  <a:extLst>
                    <a:ext uri="{9D8B030D-6E8A-4147-A177-3AD203B41FA5}">
                      <a16:colId xmlns:a16="http://schemas.microsoft.com/office/drawing/2014/main" val="20000"/>
                    </a:ext>
                  </a:extLst>
                </a:gridCol>
                <a:gridCol w="1985962">
                  <a:extLst>
                    <a:ext uri="{9D8B030D-6E8A-4147-A177-3AD203B41FA5}">
                      <a16:colId xmlns:a16="http://schemas.microsoft.com/office/drawing/2014/main" val="20001"/>
                    </a:ext>
                  </a:extLst>
                </a:gridCol>
                <a:gridCol w="1828800">
                  <a:extLst>
                    <a:ext uri="{9D8B030D-6E8A-4147-A177-3AD203B41FA5}">
                      <a16:colId xmlns:a16="http://schemas.microsoft.com/office/drawing/2014/main" val="20002"/>
                    </a:ext>
                  </a:extLst>
                </a:gridCol>
                <a:gridCol w="1908175">
                  <a:extLst>
                    <a:ext uri="{9D8B030D-6E8A-4147-A177-3AD203B41FA5}">
                      <a16:colId xmlns:a16="http://schemas.microsoft.com/office/drawing/2014/main" val="20003"/>
                    </a:ext>
                  </a:extLst>
                </a:gridCol>
              </a:tblGrid>
              <a:tr h="828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dirty="0">
                          <a:ln>
                            <a:noFill/>
                          </a:ln>
                          <a:solidFill>
                            <a:schemeClr val="tx1"/>
                          </a:solidFill>
                          <a:effectLst/>
                          <a:latin typeface="楷体_GB2312" pitchFamily="49" charset="-122"/>
                          <a:ea typeface="楷体_GB2312" pitchFamily="49" charset="-122"/>
                        </a:rPr>
                        <a:t>分配对象</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dirty="0">
                          <a:ln>
                            <a:noFill/>
                          </a:ln>
                          <a:solidFill>
                            <a:schemeClr val="tx1"/>
                          </a:solidFill>
                          <a:effectLst/>
                          <a:latin typeface="楷体_GB2312" pitchFamily="49" charset="-122"/>
                          <a:ea typeface="楷体_GB2312" pitchFamily="49" charset="-122"/>
                        </a:rPr>
                        <a:t>分配标准</a:t>
                      </a:r>
                      <a:r>
                        <a:rPr kumimoji="0" lang="en-US" altLang="zh-CN" sz="2000" b="0" i="0" u="none" strike="noStrike" cap="none" normalizeH="0" baseline="0" dirty="0">
                          <a:ln>
                            <a:noFill/>
                          </a:ln>
                          <a:solidFill>
                            <a:schemeClr val="tx1"/>
                          </a:solidFill>
                          <a:effectLst/>
                          <a:latin typeface="楷体_GB2312" pitchFamily="49" charset="-122"/>
                          <a:ea typeface="楷体_GB2312" pitchFamily="49" charset="-122"/>
                          <a:cs typeface="Arial" charset="0"/>
                        </a:rPr>
                        <a:t>/</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dirty="0">
                          <a:ln>
                            <a:noFill/>
                          </a:ln>
                          <a:solidFill>
                            <a:schemeClr val="tx1"/>
                          </a:solidFill>
                          <a:effectLst/>
                          <a:latin typeface="楷体_GB2312" pitchFamily="49" charset="-122"/>
                          <a:ea typeface="楷体_GB2312" pitchFamily="49" charset="-122"/>
                        </a:rPr>
                        <a:t>生产工时</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dirty="0">
                          <a:ln>
                            <a:noFill/>
                          </a:ln>
                          <a:solidFill>
                            <a:schemeClr val="tx1"/>
                          </a:solidFill>
                          <a:effectLst/>
                          <a:latin typeface="楷体_GB2312" pitchFamily="49" charset="-122"/>
                          <a:ea typeface="楷体_GB2312" pitchFamily="49" charset="-122"/>
                        </a:rPr>
                        <a:t>分配率</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a:ln>
                            <a:noFill/>
                          </a:ln>
                          <a:solidFill>
                            <a:schemeClr val="tx1"/>
                          </a:solidFill>
                          <a:effectLst/>
                          <a:latin typeface="楷体_GB2312" pitchFamily="49" charset="-122"/>
                          <a:ea typeface="楷体_GB2312" pitchFamily="49" charset="-122"/>
                        </a:rPr>
                        <a:t>分配金额</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365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a:ln>
                            <a:noFill/>
                          </a:ln>
                          <a:solidFill>
                            <a:schemeClr val="tx1"/>
                          </a:solidFill>
                          <a:effectLst/>
                          <a:latin typeface="楷体_GB2312" pitchFamily="49" charset="-122"/>
                          <a:ea typeface="楷体_GB2312" pitchFamily="49" charset="-122"/>
                        </a:rPr>
                        <a:t>甲产品</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楷体_GB2312" pitchFamily="49" charset="-122"/>
                          <a:ea typeface="楷体_GB2312" pitchFamily="49" charset="-122"/>
                        </a:rPr>
                        <a:t>4000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dirty="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dirty="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4699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a:ln>
                            <a:noFill/>
                          </a:ln>
                          <a:solidFill>
                            <a:schemeClr val="tx1"/>
                          </a:solidFill>
                          <a:effectLst/>
                          <a:latin typeface="楷体_GB2312" pitchFamily="49" charset="-122"/>
                          <a:ea typeface="楷体_GB2312" pitchFamily="49" charset="-122"/>
                        </a:rPr>
                        <a:t>乙产品</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a:ln>
                            <a:noFill/>
                          </a:ln>
                          <a:solidFill>
                            <a:schemeClr val="tx1"/>
                          </a:solidFill>
                          <a:effectLst/>
                          <a:latin typeface="楷体_GB2312" pitchFamily="49" charset="-122"/>
                          <a:ea typeface="楷体_GB2312" pitchFamily="49" charset="-122"/>
                        </a:rPr>
                        <a:t>4600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dirty="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699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0" i="0" u="none" strike="noStrike" cap="none" normalizeH="0" baseline="0">
                          <a:ln>
                            <a:noFill/>
                          </a:ln>
                          <a:solidFill>
                            <a:schemeClr val="tx1"/>
                          </a:solidFill>
                          <a:effectLst/>
                          <a:latin typeface="楷体_GB2312" pitchFamily="49" charset="-122"/>
                          <a:ea typeface="楷体_GB2312" pitchFamily="49" charset="-122"/>
                        </a:rPr>
                        <a:t>合计</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dirty="0">
                          <a:ln>
                            <a:noFill/>
                          </a:ln>
                          <a:solidFill>
                            <a:schemeClr val="tx1"/>
                          </a:solidFill>
                          <a:effectLst/>
                          <a:latin typeface="楷体_GB2312" pitchFamily="49" charset="-122"/>
                          <a:ea typeface="楷体_GB2312" pitchFamily="49" charset="-122"/>
                        </a:rPr>
                        <a:t>8600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2000" b="0"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0" i="0" u="none" strike="noStrike" cap="none" normalizeH="0" baseline="0" dirty="0">
                          <a:ln>
                            <a:noFill/>
                          </a:ln>
                          <a:solidFill>
                            <a:schemeClr val="tx1"/>
                          </a:solidFill>
                          <a:effectLst/>
                          <a:latin typeface="楷体_GB2312" pitchFamily="49" charset="-122"/>
                          <a:ea typeface="楷体_GB2312" pitchFamily="49" charset="-122"/>
                        </a:rPr>
                        <a:t>12900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18464" name="Text Box 32"/>
          <p:cNvSpPr txBox="1">
            <a:spLocks noChangeArrowheads="1"/>
          </p:cNvSpPr>
          <p:nvPr/>
        </p:nvSpPr>
        <p:spPr bwMode="auto">
          <a:xfrm>
            <a:off x="755650" y="5300663"/>
            <a:ext cx="7315200" cy="1138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20000"/>
              </a:spcBef>
            </a:pPr>
            <a:r>
              <a:rPr lang="zh-CN" altLang="en-US" sz="2000" dirty="0">
                <a:latin typeface="楷体_GB2312" pitchFamily="49" charset="-122"/>
                <a:ea typeface="楷体_GB2312" pitchFamily="49" charset="-122"/>
              </a:rPr>
              <a:t>借：生产成本</a:t>
            </a:r>
            <a:r>
              <a:rPr lang="en-US" altLang="zh-CN" sz="2000" dirty="0">
                <a:ea typeface="楷体_GB2312" pitchFamily="49" charset="-122"/>
              </a:rPr>
              <a:t>——</a:t>
            </a:r>
            <a:r>
              <a:rPr lang="zh-CN" altLang="en-US" sz="2000" dirty="0">
                <a:latin typeface="楷体_GB2312" pitchFamily="49" charset="-122"/>
                <a:ea typeface="楷体_GB2312" pitchFamily="49" charset="-122"/>
              </a:rPr>
              <a:t>甲产品        </a:t>
            </a:r>
            <a:r>
              <a:rPr lang="en-US" altLang="zh-CN" sz="2000" dirty="0">
                <a:latin typeface="楷体_GB2312" pitchFamily="49" charset="-122"/>
                <a:ea typeface="楷体_GB2312" pitchFamily="49" charset="-122"/>
              </a:rPr>
              <a:t>6000</a:t>
            </a:r>
          </a:p>
          <a:p>
            <a:pPr eaLnBrk="1" hangingPunct="1">
              <a:spcBef>
                <a:spcPct val="20000"/>
              </a:spcBef>
            </a:pPr>
            <a:r>
              <a:rPr lang="en-US" altLang="zh-CN" sz="2000" dirty="0">
                <a:latin typeface="楷体_GB2312" pitchFamily="49" charset="-122"/>
                <a:ea typeface="楷体_GB2312" pitchFamily="49" charset="-122"/>
              </a:rPr>
              <a:t>            </a:t>
            </a:r>
            <a:r>
              <a:rPr lang="en-US" altLang="zh-CN" sz="2000" dirty="0">
                <a:ea typeface="楷体_GB2312" pitchFamily="49" charset="-122"/>
              </a:rPr>
              <a:t>——</a:t>
            </a:r>
            <a:r>
              <a:rPr lang="zh-CN" altLang="en-US" sz="2000" dirty="0">
                <a:latin typeface="楷体_GB2312" pitchFamily="49" charset="-122"/>
                <a:ea typeface="楷体_GB2312" pitchFamily="49" charset="-122"/>
              </a:rPr>
              <a:t>乙产品        </a:t>
            </a:r>
            <a:r>
              <a:rPr lang="en-US" altLang="zh-CN" sz="2000" dirty="0">
                <a:latin typeface="楷体_GB2312" pitchFamily="49" charset="-122"/>
                <a:ea typeface="楷体_GB2312" pitchFamily="49" charset="-122"/>
              </a:rPr>
              <a:t>6900</a:t>
            </a:r>
          </a:p>
          <a:p>
            <a:pPr eaLnBrk="1" hangingPunct="1">
              <a:spcBef>
                <a:spcPct val="20000"/>
              </a:spcBef>
            </a:pPr>
            <a:r>
              <a:rPr lang="en-US" altLang="zh-CN" sz="2000" dirty="0">
                <a:latin typeface="楷体_GB2312" pitchFamily="49" charset="-122"/>
                <a:ea typeface="楷体_GB2312" pitchFamily="49" charset="-122"/>
              </a:rPr>
              <a:t>      </a:t>
            </a:r>
            <a:r>
              <a:rPr lang="zh-CN" altLang="en-US" sz="2000" dirty="0">
                <a:latin typeface="楷体_GB2312" pitchFamily="49" charset="-122"/>
                <a:ea typeface="楷体_GB2312" pitchFamily="49" charset="-122"/>
              </a:rPr>
              <a:t>贷：制造费用</a:t>
            </a:r>
            <a:r>
              <a:rPr lang="en-US" altLang="zh-CN" sz="2000" dirty="0">
                <a:ea typeface="楷体_GB2312" pitchFamily="49" charset="-122"/>
              </a:rPr>
              <a:t>——</a:t>
            </a:r>
            <a:r>
              <a:rPr lang="zh-CN" altLang="en-US" sz="2000" dirty="0">
                <a:latin typeface="楷体_GB2312" pitchFamily="49" charset="-122"/>
                <a:ea typeface="楷体_GB2312" pitchFamily="49" charset="-122"/>
              </a:rPr>
              <a:t>基本生产车间    </a:t>
            </a:r>
            <a:r>
              <a:rPr lang="en-US" altLang="zh-CN" sz="2000" dirty="0">
                <a:latin typeface="楷体_GB2312" pitchFamily="49" charset="-122"/>
                <a:ea typeface="楷体_GB2312" pitchFamily="49" charset="-122"/>
              </a:rPr>
              <a:t>12900</a:t>
            </a:r>
          </a:p>
        </p:txBody>
      </p:sp>
      <p:sp>
        <p:nvSpPr>
          <p:cNvPr id="18465" name="Text Box 33"/>
          <p:cNvSpPr txBox="1">
            <a:spLocks noChangeArrowheads="1"/>
          </p:cNvSpPr>
          <p:nvPr/>
        </p:nvSpPr>
        <p:spPr bwMode="auto">
          <a:xfrm>
            <a:off x="1042988" y="3860800"/>
            <a:ext cx="72723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2000">
                <a:solidFill>
                  <a:srgbClr val="003399"/>
                </a:solidFill>
                <a:latin typeface="楷体_GB2312" pitchFamily="49" charset="-122"/>
                <a:ea typeface="楷体_GB2312" pitchFamily="49" charset="-122"/>
              </a:rPr>
              <a:t>制造费用分配率</a:t>
            </a:r>
            <a:r>
              <a:rPr lang="en-US" altLang="zh-CN" sz="2000">
                <a:solidFill>
                  <a:srgbClr val="003399"/>
                </a:solidFill>
                <a:latin typeface="楷体_GB2312" pitchFamily="49" charset="-122"/>
                <a:ea typeface="楷体_GB2312" pitchFamily="49" charset="-122"/>
              </a:rPr>
              <a:t>=12900÷</a:t>
            </a:r>
            <a:r>
              <a:rPr lang="zh-CN" altLang="en-US" sz="2000">
                <a:solidFill>
                  <a:srgbClr val="003399"/>
                </a:solidFill>
                <a:latin typeface="楷体_GB2312" pitchFamily="49" charset="-122"/>
                <a:ea typeface="楷体_GB2312" pitchFamily="49" charset="-122"/>
              </a:rPr>
              <a:t>（</a:t>
            </a:r>
            <a:r>
              <a:rPr lang="en-US" altLang="zh-CN" sz="2000">
                <a:solidFill>
                  <a:srgbClr val="003399"/>
                </a:solidFill>
                <a:latin typeface="楷体_GB2312" pitchFamily="49" charset="-122"/>
                <a:ea typeface="楷体_GB2312" pitchFamily="49" charset="-122"/>
              </a:rPr>
              <a:t>4000+4600</a:t>
            </a:r>
            <a:r>
              <a:rPr lang="zh-CN" altLang="en-US" sz="2000">
                <a:solidFill>
                  <a:srgbClr val="003399"/>
                </a:solidFill>
                <a:latin typeface="楷体_GB2312" pitchFamily="49" charset="-122"/>
                <a:ea typeface="楷体_GB2312" pitchFamily="49" charset="-122"/>
              </a:rPr>
              <a:t>）</a:t>
            </a:r>
            <a:r>
              <a:rPr lang="en-US" altLang="zh-CN" sz="2000">
                <a:solidFill>
                  <a:srgbClr val="003399"/>
                </a:solidFill>
                <a:latin typeface="楷体_GB2312" pitchFamily="49" charset="-122"/>
                <a:ea typeface="楷体_GB2312" pitchFamily="49" charset="-122"/>
              </a:rPr>
              <a:t>=1.5</a:t>
            </a:r>
          </a:p>
        </p:txBody>
      </p:sp>
      <p:sp>
        <p:nvSpPr>
          <p:cNvPr id="18466" name="Text Box 34"/>
          <p:cNvSpPr txBox="1">
            <a:spLocks noChangeArrowheads="1"/>
          </p:cNvSpPr>
          <p:nvPr/>
        </p:nvSpPr>
        <p:spPr bwMode="auto">
          <a:xfrm>
            <a:off x="1042988" y="4398963"/>
            <a:ext cx="543401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2000" dirty="0">
                <a:solidFill>
                  <a:srgbClr val="003399"/>
                </a:solidFill>
                <a:latin typeface="楷体_GB2312" pitchFamily="49" charset="-122"/>
                <a:ea typeface="楷体_GB2312" pitchFamily="49" charset="-122"/>
              </a:rPr>
              <a:t>甲产品负担的制造费用</a:t>
            </a:r>
            <a:r>
              <a:rPr lang="en-US" altLang="zh-CN" sz="2000" dirty="0">
                <a:solidFill>
                  <a:srgbClr val="003399"/>
                </a:solidFill>
                <a:latin typeface="楷体_GB2312" pitchFamily="49" charset="-122"/>
                <a:ea typeface="楷体_GB2312" pitchFamily="49" charset="-122"/>
              </a:rPr>
              <a:t>=4000×1.5=6000</a:t>
            </a:r>
            <a:r>
              <a:rPr lang="zh-CN" altLang="en-US" sz="2000" dirty="0">
                <a:solidFill>
                  <a:srgbClr val="003399"/>
                </a:solidFill>
                <a:latin typeface="楷体_GB2312" pitchFamily="49" charset="-122"/>
                <a:ea typeface="楷体_GB2312" pitchFamily="49" charset="-122"/>
              </a:rPr>
              <a:t>（元）</a:t>
            </a:r>
          </a:p>
          <a:p>
            <a:pPr eaLnBrk="1" hangingPunct="1"/>
            <a:r>
              <a:rPr lang="zh-CN" altLang="en-US" sz="2000" dirty="0">
                <a:solidFill>
                  <a:srgbClr val="003399"/>
                </a:solidFill>
                <a:latin typeface="楷体_GB2312" pitchFamily="49" charset="-122"/>
                <a:ea typeface="楷体_GB2312" pitchFamily="49" charset="-122"/>
              </a:rPr>
              <a:t>乙产品负担的制造费用</a:t>
            </a:r>
            <a:r>
              <a:rPr lang="en-US" altLang="zh-CN" sz="2000" dirty="0">
                <a:solidFill>
                  <a:srgbClr val="003399"/>
                </a:solidFill>
                <a:latin typeface="楷体_GB2312" pitchFamily="49" charset="-122"/>
                <a:ea typeface="楷体_GB2312" pitchFamily="49" charset="-122"/>
              </a:rPr>
              <a:t>=4600×1.5=6900</a:t>
            </a:r>
            <a:r>
              <a:rPr lang="zh-CN" altLang="en-US" sz="2000" dirty="0">
                <a:solidFill>
                  <a:srgbClr val="003399"/>
                </a:solidFill>
                <a:latin typeface="楷体_GB2312" pitchFamily="49" charset="-122"/>
                <a:ea typeface="楷体_GB2312" pitchFamily="49" charset="-122"/>
              </a:rPr>
              <a:t>（元）</a:t>
            </a:r>
          </a:p>
        </p:txBody>
      </p:sp>
      <p:sp>
        <p:nvSpPr>
          <p:cNvPr id="18467" name="Text Box 35"/>
          <p:cNvSpPr txBox="1">
            <a:spLocks noChangeArrowheads="1"/>
          </p:cNvSpPr>
          <p:nvPr/>
        </p:nvSpPr>
        <p:spPr bwMode="auto">
          <a:xfrm>
            <a:off x="5219700" y="3140075"/>
            <a:ext cx="5746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1.5</a:t>
            </a:r>
          </a:p>
        </p:txBody>
      </p:sp>
      <p:sp>
        <p:nvSpPr>
          <p:cNvPr id="18468" name="Text Box 36"/>
          <p:cNvSpPr txBox="1">
            <a:spLocks noChangeArrowheads="1"/>
          </p:cNvSpPr>
          <p:nvPr/>
        </p:nvSpPr>
        <p:spPr bwMode="auto">
          <a:xfrm>
            <a:off x="6948488" y="2205038"/>
            <a:ext cx="10795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dirty="0"/>
              <a:t>6000</a:t>
            </a:r>
          </a:p>
        </p:txBody>
      </p:sp>
      <p:sp>
        <p:nvSpPr>
          <p:cNvPr id="18469" name="Text Box 37"/>
          <p:cNvSpPr txBox="1">
            <a:spLocks noChangeArrowheads="1"/>
          </p:cNvSpPr>
          <p:nvPr/>
        </p:nvSpPr>
        <p:spPr bwMode="auto">
          <a:xfrm>
            <a:off x="6948488" y="2708275"/>
            <a:ext cx="10080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a:t>6900</a:t>
            </a:r>
          </a:p>
        </p:txBody>
      </p:sp>
    </p:spTree>
    <p:extLst>
      <p:ext uri="{BB962C8B-B14F-4D97-AF65-F5344CB8AC3E}">
        <p14:creationId xmlns:p14="http://schemas.microsoft.com/office/powerpoint/2010/main" val="138543905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afterEffect">
                                  <p:stCondLst>
                                    <p:cond delay="0"/>
                                  </p:stCondLst>
                                  <p:childTnLst>
                                    <p:set>
                                      <p:cBhvr>
                                        <p:cTn id="6" dur="1" fill="hold">
                                          <p:stCondLst>
                                            <p:cond delay="0"/>
                                          </p:stCondLst>
                                        </p:cTn>
                                        <p:tgtEl>
                                          <p:spTgt spid="1843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46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8467"/>
                                        </p:tgtEl>
                                        <p:attrNameLst>
                                          <p:attrName>style.visibility</p:attrName>
                                        </p:attrNameLst>
                                      </p:cBhvr>
                                      <p:to>
                                        <p:strVal val="visible"/>
                                      </p:to>
                                    </p:set>
                                    <p:animEffect transition="in" filter="blinds(horizontal)">
                                      <p:cBhvr>
                                        <p:cTn id="15" dur="500"/>
                                        <p:tgtEl>
                                          <p:spTgt spid="18467"/>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8466"/>
                                        </p:tgtEl>
                                        <p:attrNameLst>
                                          <p:attrName>style.visibility</p:attrName>
                                        </p:attrNameLst>
                                      </p:cBhvr>
                                      <p:to>
                                        <p:strVal val="visible"/>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18468"/>
                                        </p:tgtEl>
                                        <p:attrNameLst>
                                          <p:attrName>style.visibility</p:attrName>
                                        </p:attrNameLst>
                                      </p:cBhvr>
                                      <p:to>
                                        <p:strVal val="visible"/>
                                      </p:to>
                                    </p:set>
                                    <p:animEffect transition="in" filter="blinds(horizontal)">
                                      <p:cBhvr>
                                        <p:cTn id="24" dur="500"/>
                                        <p:tgtEl>
                                          <p:spTgt spid="18468"/>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18469"/>
                                        </p:tgtEl>
                                        <p:attrNameLst>
                                          <p:attrName>style.visibility</p:attrName>
                                        </p:attrNameLst>
                                      </p:cBhvr>
                                      <p:to>
                                        <p:strVal val="visible"/>
                                      </p:to>
                                    </p:set>
                                    <p:animEffect transition="in" filter="blinds(horizontal)">
                                      <p:cBhvr>
                                        <p:cTn id="29" dur="500"/>
                                        <p:tgtEl>
                                          <p:spTgt spid="18469"/>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nodeType="clickEffect">
                                  <p:stCondLst>
                                    <p:cond delay="0"/>
                                  </p:stCondLst>
                                  <p:childTnLst>
                                    <p:set>
                                      <p:cBhvr>
                                        <p:cTn id="33" dur="1" fill="hold">
                                          <p:stCondLst>
                                            <p:cond delay="0"/>
                                          </p:stCondLst>
                                        </p:cTn>
                                        <p:tgtEl>
                                          <p:spTgt spid="18464">
                                            <p:txEl>
                                              <p:pRg st="0" end="0"/>
                                            </p:txEl>
                                          </p:spTgt>
                                        </p:tgtEl>
                                        <p:attrNameLst>
                                          <p:attrName>style.visibility</p:attrName>
                                        </p:attrNameLst>
                                      </p:cBhvr>
                                      <p:to>
                                        <p:strVal val="visible"/>
                                      </p:to>
                                    </p:set>
                                    <p:animEffect transition="in" filter="wipe(left)">
                                      <p:cBhvr>
                                        <p:cTn id="34" dur="500"/>
                                        <p:tgtEl>
                                          <p:spTgt spid="18464">
                                            <p:txEl>
                                              <p:pRg st="0" end="0"/>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8" fill="hold" nodeType="clickEffect">
                                  <p:stCondLst>
                                    <p:cond delay="0"/>
                                  </p:stCondLst>
                                  <p:childTnLst>
                                    <p:set>
                                      <p:cBhvr>
                                        <p:cTn id="38" dur="1" fill="hold">
                                          <p:stCondLst>
                                            <p:cond delay="0"/>
                                          </p:stCondLst>
                                        </p:cTn>
                                        <p:tgtEl>
                                          <p:spTgt spid="18464">
                                            <p:txEl>
                                              <p:pRg st="1" end="1"/>
                                            </p:txEl>
                                          </p:spTgt>
                                        </p:tgtEl>
                                        <p:attrNameLst>
                                          <p:attrName>style.visibility</p:attrName>
                                        </p:attrNameLst>
                                      </p:cBhvr>
                                      <p:to>
                                        <p:strVal val="visible"/>
                                      </p:to>
                                    </p:set>
                                    <p:animEffect transition="in" filter="wipe(left)">
                                      <p:cBhvr>
                                        <p:cTn id="39" dur="500"/>
                                        <p:tgtEl>
                                          <p:spTgt spid="18464">
                                            <p:txEl>
                                              <p:pRg st="1" end="1"/>
                                            </p:txEl>
                                          </p:spTgt>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22" presetClass="entr" presetSubtype="8" fill="hold" nodeType="clickEffect">
                                  <p:stCondLst>
                                    <p:cond delay="0"/>
                                  </p:stCondLst>
                                  <p:childTnLst>
                                    <p:set>
                                      <p:cBhvr>
                                        <p:cTn id="43" dur="1" fill="hold">
                                          <p:stCondLst>
                                            <p:cond delay="0"/>
                                          </p:stCondLst>
                                        </p:cTn>
                                        <p:tgtEl>
                                          <p:spTgt spid="18464">
                                            <p:txEl>
                                              <p:pRg st="2" end="2"/>
                                            </p:txEl>
                                          </p:spTgt>
                                        </p:tgtEl>
                                        <p:attrNameLst>
                                          <p:attrName>style.visibility</p:attrName>
                                        </p:attrNameLst>
                                      </p:cBhvr>
                                      <p:to>
                                        <p:strVal val="visible"/>
                                      </p:to>
                                    </p:set>
                                    <p:animEffect transition="in" filter="wipe(left)">
                                      <p:cBhvr>
                                        <p:cTn id="44" dur="500"/>
                                        <p:tgtEl>
                                          <p:spTgt spid="1846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65" grpId="0"/>
      <p:bldP spid="18466" grpId="0"/>
      <p:bldP spid="18467" grpId="0"/>
      <p:bldP spid="18468" grpId="0"/>
      <p:bldP spid="1846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a:extLst>
              <a:ext uri="{FF2B5EF4-FFF2-40B4-BE49-F238E27FC236}">
                <a16:creationId xmlns:a16="http://schemas.microsoft.com/office/drawing/2014/main" id="{D46ED91F-A921-4BCD-84D0-6E385179B825}"/>
              </a:ext>
            </a:extLst>
          </p:cNvPr>
          <p:cNvGrpSpPr/>
          <p:nvPr/>
        </p:nvGrpSpPr>
        <p:grpSpPr>
          <a:xfrm>
            <a:off x="1619672" y="860640"/>
            <a:ext cx="6840760" cy="4911037"/>
            <a:chOff x="1619672" y="860640"/>
            <a:chExt cx="6840760" cy="4911037"/>
          </a:xfrm>
        </p:grpSpPr>
        <p:grpSp>
          <p:nvGrpSpPr>
            <p:cNvPr id="8" name="组合 7">
              <a:extLst>
                <a:ext uri="{FF2B5EF4-FFF2-40B4-BE49-F238E27FC236}">
                  <a16:creationId xmlns:a16="http://schemas.microsoft.com/office/drawing/2014/main" id="{84D1CA53-8B3A-4315-B33C-742B9BD04CE6}"/>
                </a:ext>
              </a:extLst>
            </p:cNvPr>
            <p:cNvGrpSpPr/>
            <p:nvPr/>
          </p:nvGrpSpPr>
          <p:grpSpPr>
            <a:xfrm>
              <a:off x="2987824" y="3490504"/>
              <a:ext cx="4549105" cy="991868"/>
              <a:chOff x="1364225" y="12472"/>
              <a:chExt cx="4549105" cy="991868"/>
            </a:xfrm>
          </p:grpSpPr>
          <p:sp>
            <p:nvSpPr>
              <p:cNvPr id="9" name="箭头: 五边形 8">
                <a:extLst>
                  <a:ext uri="{FF2B5EF4-FFF2-40B4-BE49-F238E27FC236}">
                    <a16:creationId xmlns:a16="http://schemas.microsoft.com/office/drawing/2014/main" id="{3403625B-0C05-4C65-B6E9-B3C8035C02DB}"/>
                  </a:ext>
                </a:extLst>
              </p:cNvPr>
              <p:cNvSpPr/>
              <p:nvPr/>
            </p:nvSpPr>
            <p:spPr>
              <a:xfrm rot="10800000">
                <a:off x="1364225" y="12472"/>
                <a:ext cx="4549105" cy="991868"/>
              </a:xfrm>
              <a:prstGeom prst="homePlate">
                <a:avLst/>
              </a:prstGeom>
              <a:solidFill>
                <a:srgbClr val="CFDE08"/>
              </a:solidFill>
            </p:spPr>
            <p:style>
              <a:lnRef idx="2">
                <a:schemeClr val="lt1">
                  <a:hueOff val="0"/>
                  <a:satOff val="0"/>
                  <a:lumOff val="0"/>
                  <a:alphaOff val="0"/>
                </a:schemeClr>
              </a:lnRef>
              <a:fillRef idx="1">
                <a:scrgbClr r="0" g="0" b="0"/>
              </a:fillRef>
              <a:effectRef idx="0">
                <a:schemeClr val="accent2">
                  <a:hueOff val="0"/>
                  <a:satOff val="0"/>
                  <a:lumOff val="0"/>
                  <a:alphaOff val="0"/>
                </a:schemeClr>
              </a:effectRef>
              <a:fontRef idx="minor">
                <a:schemeClr val="lt1"/>
              </a:fontRef>
            </p:style>
          </p:sp>
          <p:sp>
            <p:nvSpPr>
              <p:cNvPr id="10" name="箭头: 五边形 4">
                <a:extLst>
                  <a:ext uri="{FF2B5EF4-FFF2-40B4-BE49-F238E27FC236}">
                    <a16:creationId xmlns:a16="http://schemas.microsoft.com/office/drawing/2014/main" id="{3EC89A49-DAA7-429C-B3F7-D8DCEEB0AD41}"/>
                  </a:ext>
                </a:extLst>
              </p:cNvPr>
              <p:cNvSpPr txBox="1"/>
              <p:nvPr/>
            </p:nvSpPr>
            <p:spPr>
              <a:xfrm rot="21600000">
                <a:off x="1612192" y="12472"/>
                <a:ext cx="4301138" cy="99186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37386" tIns="76200" rIns="142240" bIns="76200" numCol="1" spcCol="1270" anchor="ctr" anchorCtr="0">
                <a:noAutofit/>
              </a:bodyPr>
              <a:lstStyle/>
              <a:p>
                <a:pPr marL="0" lvl="0" indent="0" algn="l" defTabSz="889000">
                  <a:lnSpc>
                    <a:spcPct val="90000"/>
                  </a:lnSpc>
                  <a:spcBef>
                    <a:spcPct val="0"/>
                  </a:spcBef>
                  <a:spcAft>
                    <a:spcPct val="35000"/>
                  </a:spcAft>
                  <a:buNone/>
                </a:pPr>
                <a:r>
                  <a:rPr lang="zh-CN" altLang="en-US" sz="2000" b="1" kern="1200" dirty="0">
                    <a:solidFill>
                      <a:srgbClr val="002060"/>
                    </a:solidFill>
                  </a:rPr>
                  <a:t>任务</a:t>
                </a:r>
                <a:r>
                  <a:rPr lang="en-US" altLang="zh-CN" sz="2000" b="1" kern="1200" dirty="0">
                    <a:solidFill>
                      <a:srgbClr val="002060"/>
                    </a:solidFill>
                  </a:rPr>
                  <a:t>4.3</a:t>
                </a:r>
                <a:r>
                  <a:rPr lang="zh-CN" altLang="en-US" sz="2000" b="1" kern="1200" dirty="0">
                    <a:solidFill>
                      <a:srgbClr val="002060"/>
                    </a:solidFill>
                  </a:rPr>
                  <a:t>分批法</a:t>
                </a:r>
              </a:p>
            </p:txBody>
          </p:sp>
        </p:grpSp>
        <p:sp>
          <p:nvSpPr>
            <p:cNvPr id="3" name="椭圆 2">
              <a:extLst>
                <a:ext uri="{FF2B5EF4-FFF2-40B4-BE49-F238E27FC236}">
                  <a16:creationId xmlns:a16="http://schemas.microsoft.com/office/drawing/2014/main" id="{3E8FB1D3-73F1-4CAC-894C-8BEB78D92F29}"/>
                </a:ext>
              </a:extLst>
            </p:cNvPr>
            <p:cNvSpPr/>
            <p:nvPr/>
          </p:nvSpPr>
          <p:spPr>
            <a:xfrm>
              <a:off x="2553879" y="3429000"/>
              <a:ext cx="991868" cy="991868"/>
            </a:xfrm>
            <a:prstGeom prst="ellipse">
              <a:avLst/>
            </a:prstGeom>
            <a:solidFill>
              <a:srgbClr val="CFDE08"/>
            </a:solidFill>
            <a:effectLst>
              <a:outerShdw blurRad="50800" dist="38100" dir="5400000" algn="t" rotWithShape="0">
                <a:prstClr val="black">
                  <a:alpha val="40000"/>
                </a:prstClr>
              </a:outerShdw>
            </a:effectLst>
          </p:spPr>
          <p:style>
            <a:lnRef idx="2">
              <a:schemeClr val="lt1">
                <a:hueOff val="0"/>
                <a:satOff val="0"/>
                <a:lumOff val="0"/>
                <a:alphaOff val="0"/>
              </a:schemeClr>
            </a:lnRef>
            <a:fillRef idx="1">
              <a:scrgbClr r="0" g="0" b="0"/>
            </a:fillRef>
            <a:effectRef idx="0">
              <a:scrgbClr r="0" g="0" b="0"/>
            </a:effectRef>
            <a:fontRef idx="minor">
              <a:schemeClr val="lt1">
                <a:hueOff val="0"/>
                <a:satOff val="0"/>
                <a:lumOff val="0"/>
                <a:alphaOff val="0"/>
              </a:schemeClr>
            </a:fontRef>
          </p:style>
        </p:sp>
        <p:graphicFrame>
          <p:nvGraphicFramePr>
            <p:cNvPr id="7" name="图示 6"/>
            <p:cNvGraphicFramePr/>
            <p:nvPr/>
          </p:nvGraphicFramePr>
          <p:xfrm>
            <a:off x="1619672" y="860640"/>
            <a:ext cx="6840760" cy="223224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4" name="组合 3">
              <a:extLst>
                <a:ext uri="{FF2B5EF4-FFF2-40B4-BE49-F238E27FC236}">
                  <a16:creationId xmlns:a16="http://schemas.microsoft.com/office/drawing/2014/main" id="{AE08BDC9-044D-4DD5-95F5-F9093B5754B2}"/>
                </a:ext>
              </a:extLst>
            </p:cNvPr>
            <p:cNvGrpSpPr/>
            <p:nvPr/>
          </p:nvGrpSpPr>
          <p:grpSpPr>
            <a:xfrm>
              <a:off x="3049814" y="4779809"/>
              <a:ext cx="4549105" cy="991868"/>
              <a:chOff x="1393794" y="1240107"/>
              <a:chExt cx="4549105" cy="991868"/>
            </a:xfrm>
          </p:grpSpPr>
          <p:sp>
            <p:nvSpPr>
              <p:cNvPr id="5" name="箭头: 五边形 4">
                <a:extLst>
                  <a:ext uri="{FF2B5EF4-FFF2-40B4-BE49-F238E27FC236}">
                    <a16:creationId xmlns:a16="http://schemas.microsoft.com/office/drawing/2014/main" id="{5801D451-B3EC-468C-9645-8A0173D84130}"/>
                  </a:ext>
                </a:extLst>
              </p:cNvPr>
              <p:cNvSpPr/>
              <p:nvPr/>
            </p:nvSpPr>
            <p:spPr>
              <a:xfrm rot="10800000">
                <a:off x="1393794" y="1240107"/>
                <a:ext cx="4549105" cy="991868"/>
              </a:xfrm>
              <a:prstGeom prst="homePlate">
                <a:avLst/>
              </a:prstGeom>
              <a:solidFill>
                <a:srgbClr val="44F27E"/>
              </a:solidFill>
            </p:spPr>
            <p:style>
              <a:lnRef idx="2">
                <a:schemeClr val="lt1">
                  <a:hueOff val="0"/>
                  <a:satOff val="0"/>
                  <a:lumOff val="0"/>
                  <a:alphaOff val="0"/>
                </a:schemeClr>
              </a:lnRef>
              <a:fillRef idx="1">
                <a:scrgbClr r="0" g="0" b="0"/>
              </a:fillRef>
              <a:effectRef idx="0">
                <a:schemeClr val="accent2">
                  <a:hueOff val="-12635355"/>
                  <a:satOff val="21297"/>
                  <a:lumOff val="-26079"/>
                  <a:alphaOff val="0"/>
                </a:schemeClr>
              </a:effectRef>
              <a:fontRef idx="minor">
                <a:schemeClr val="lt1"/>
              </a:fontRef>
            </p:style>
          </p:sp>
          <p:sp>
            <p:nvSpPr>
              <p:cNvPr id="6" name="箭头: 五边形 5">
                <a:extLst>
                  <a:ext uri="{FF2B5EF4-FFF2-40B4-BE49-F238E27FC236}">
                    <a16:creationId xmlns:a16="http://schemas.microsoft.com/office/drawing/2014/main" id="{13E7CADA-E5E3-44EE-81CC-20D4C57C4A95}"/>
                  </a:ext>
                </a:extLst>
              </p:cNvPr>
              <p:cNvSpPr txBox="1"/>
              <p:nvPr/>
            </p:nvSpPr>
            <p:spPr>
              <a:xfrm rot="21600000">
                <a:off x="1641761" y="1240107"/>
                <a:ext cx="4301138" cy="99186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37386" tIns="76200" rIns="142240" bIns="76200" numCol="1" spcCol="1270" anchor="ctr" anchorCtr="0">
                <a:noAutofit/>
              </a:bodyPr>
              <a:lstStyle/>
              <a:p>
                <a:pPr marL="0" lvl="0" indent="0" algn="l" defTabSz="889000">
                  <a:lnSpc>
                    <a:spcPct val="90000"/>
                  </a:lnSpc>
                  <a:spcBef>
                    <a:spcPct val="0"/>
                  </a:spcBef>
                  <a:spcAft>
                    <a:spcPct val="35000"/>
                  </a:spcAft>
                  <a:buNone/>
                </a:pPr>
                <a:r>
                  <a:rPr lang="zh-CN" altLang="en-US" sz="2000" b="1" kern="1200" dirty="0">
                    <a:solidFill>
                      <a:srgbClr val="002060"/>
                    </a:solidFill>
                  </a:rPr>
                  <a:t>任务</a:t>
                </a:r>
                <a:r>
                  <a:rPr lang="en-US" altLang="zh-CN" sz="2000" b="1" kern="1200" dirty="0">
                    <a:solidFill>
                      <a:srgbClr val="002060"/>
                    </a:solidFill>
                  </a:rPr>
                  <a:t>4.4 </a:t>
                </a:r>
                <a:r>
                  <a:rPr lang="zh-CN" altLang="en-US" sz="2000" b="1" kern="1200" dirty="0">
                    <a:solidFill>
                      <a:srgbClr val="002060"/>
                    </a:solidFill>
                  </a:rPr>
                  <a:t>分类法和定额法</a:t>
                </a:r>
              </a:p>
            </p:txBody>
          </p:sp>
        </p:grpSp>
        <p:sp>
          <p:nvSpPr>
            <p:cNvPr id="11" name="椭圆 10">
              <a:extLst>
                <a:ext uri="{FF2B5EF4-FFF2-40B4-BE49-F238E27FC236}">
                  <a16:creationId xmlns:a16="http://schemas.microsoft.com/office/drawing/2014/main" id="{2382F7D3-EAF3-431C-87E6-01B83AC6B92D}"/>
                </a:ext>
              </a:extLst>
            </p:cNvPr>
            <p:cNvSpPr/>
            <p:nvPr/>
          </p:nvSpPr>
          <p:spPr>
            <a:xfrm>
              <a:off x="2628015" y="4748289"/>
              <a:ext cx="991868" cy="991868"/>
            </a:xfrm>
            <a:prstGeom prst="ellipse">
              <a:avLst/>
            </a:prstGeom>
            <a:solidFill>
              <a:srgbClr val="44F27E"/>
            </a:solidFill>
          </p:spPr>
          <p:style>
            <a:lnRef idx="2">
              <a:schemeClr val="lt1">
                <a:hueOff val="0"/>
                <a:satOff val="0"/>
                <a:lumOff val="0"/>
                <a:alphaOff val="0"/>
              </a:schemeClr>
            </a:lnRef>
            <a:fillRef idx="1">
              <a:scrgbClr r="0" g="0" b="0"/>
            </a:fillRef>
            <a:effectRef idx="0">
              <a:schemeClr val="accent2">
                <a:tint val="50000"/>
                <a:hueOff val="-13218243"/>
                <a:satOff val="-16530"/>
                <a:lumOff val="-5735"/>
                <a:alphaOff val="0"/>
              </a:schemeClr>
            </a:effectRef>
            <a:fontRef idx="minor">
              <a:schemeClr val="lt1">
                <a:hueOff val="0"/>
                <a:satOff val="0"/>
                <a:lumOff val="0"/>
                <a:alphaOff val="0"/>
              </a:schemeClr>
            </a:fontRef>
          </p:style>
        </p:sp>
      </p:grpSp>
    </p:spTree>
    <p:extLst>
      <p:ext uri="{BB962C8B-B14F-4D97-AF65-F5344CB8AC3E}">
        <p14:creationId xmlns:p14="http://schemas.microsoft.com/office/powerpoint/2010/main" val="355942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4"/>
          <p:cNvSpPr>
            <a:spLocks noRot="1" noChangeArrowheads="1"/>
          </p:cNvSpPr>
          <p:nvPr/>
        </p:nvSpPr>
        <p:spPr bwMode="auto">
          <a:xfrm>
            <a:off x="321102" y="332656"/>
            <a:ext cx="8915400" cy="61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altLang="zh-CN" sz="2000" dirty="0"/>
              <a:t>                                             </a:t>
            </a:r>
            <a:r>
              <a:rPr lang="zh-CN" altLang="en-US" sz="2000" dirty="0">
                <a:latin typeface="楷体_GB2312" pitchFamily="49" charset="-122"/>
                <a:ea typeface="楷体_GB2312" pitchFamily="49" charset="-122"/>
              </a:rPr>
              <a:t>基本生产成本明细账</a:t>
            </a:r>
          </a:p>
          <a:p>
            <a:pPr marL="342900" indent="-342900">
              <a:spcBef>
                <a:spcPct val="20000"/>
              </a:spcBef>
            </a:pPr>
            <a:r>
              <a:rPr lang="zh-CN" altLang="en-US" sz="2000" dirty="0">
                <a:latin typeface="楷体_GB2312" pitchFamily="49" charset="-122"/>
                <a:ea typeface="楷体_GB2312" pitchFamily="49" charset="-122"/>
              </a:rPr>
              <a:t>产品名称：甲产品      完工产品数量：</a:t>
            </a:r>
            <a:r>
              <a:rPr lang="en-US" altLang="zh-CN" sz="2000" dirty="0">
                <a:latin typeface="楷体_GB2312" pitchFamily="49" charset="-122"/>
                <a:ea typeface="楷体_GB2312" pitchFamily="49" charset="-122"/>
              </a:rPr>
              <a:t>450</a:t>
            </a:r>
            <a:r>
              <a:rPr lang="zh-CN" altLang="en-US" sz="2000" dirty="0">
                <a:latin typeface="楷体_GB2312" pitchFamily="49" charset="-122"/>
                <a:ea typeface="楷体_GB2312" pitchFamily="49" charset="-122"/>
              </a:rPr>
              <a:t>件      月末在产品数量：</a:t>
            </a:r>
            <a:r>
              <a:rPr lang="en-US" altLang="zh-CN" sz="2000" dirty="0">
                <a:latin typeface="楷体_GB2312" pitchFamily="49" charset="-122"/>
                <a:ea typeface="楷体_GB2312" pitchFamily="49" charset="-122"/>
              </a:rPr>
              <a:t>300</a:t>
            </a:r>
            <a:r>
              <a:rPr lang="zh-CN" altLang="en-US" sz="2000" dirty="0">
                <a:latin typeface="楷体_GB2312" pitchFamily="49" charset="-122"/>
                <a:ea typeface="楷体_GB2312" pitchFamily="49" charset="-122"/>
              </a:rPr>
              <a:t>件</a:t>
            </a:r>
          </a:p>
          <a:p>
            <a:pPr marL="342900" indent="-342900">
              <a:spcBef>
                <a:spcPct val="20000"/>
              </a:spcBef>
            </a:pPr>
            <a:r>
              <a:rPr lang="zh-CN" altLang="en-US" sz="2000" dirty="0"/>
              <a:t>                                                                                                         </a:t>
            </a:r>
          </a:p>
          <a:p>
            <a:pPr marL="342900" indent="-342900">
              <a:spcBef>
                <a:spcPct val="20000"/>
              </a:spcBef>
            </a:pPr>
            <a:endParaRPr lang="en-US" altLang="zh-CN" sz="2000" dirty="0"/>
          </a:p>
        </p:txBody>
      </p:sp>
      <p:graphicFrame>
        <p:nvGraphicFramePr>
          <p:cNvPr id="21595" name="Group 91"/>
          <p:cNvGraphicFramePr>
            <a:graphicFrameLocks noGrp="1"/>
          </p:cNvGraphicFramePr>
          <p:nvPr/>
        </p:nvGraphicFramePr>
        <p:xfrm>
          <a:off x="287338" y="1125538"/>
          <a:ext cx="8856662" cy="3798890"/>
        </p:xfrm>
        <a:graphic>
          <a:graphicData uri="http://schemas.openxmlformats.org/drawingml/2006/table">
            <a:tbl>
              <a:tblPr/>
              <a:tblGrid>
                <a:gridCol w="427037">
                  <a:extLst>
                    <a:ext uri="{9D8B030D-6E8A-4147-A177-3AD203B41FA5}">
                      <a16:colId xmlns:a16="http://schemas.microsoft.com/office/drawing/2014/main" val="20000"/>
                    </a:ext>
                  </a:extLst>
                </a:gridCol>
                <a:gridCol w="573088">
                  <a:extLst>
                    <a:ext uri="{9D8B030D-6E8A-4147-A177-3AD203B41FA5}">
                      <a16:colId xmlns:a16="http://schemas.microsoft.com/office/drawing/2014/main" val="20001"/>
                    </a:ext>
                  </a:extLst>
                </a:gridCol>
                <a:gridCol w="804862">
                  <a:extLst>
                    <a:ext uri="{9D8B030D-6E8A-4147-A177-3AD203B41FA5}">
                      <a16:colId xmlns:a16="http://schemas.microsoft.com/office/drawing/2014/main" val="20002"/>
                    </a:ext>
                  </a:extLst>
                </a:gridCol>
                <a:gridCol w="2011363">
                  <a:extLst>
                    <a:ext uri="{9D8B030D-6E8A-4147-A177-3AD203B41FA5}">
                      <a16:colId xmlns:a16="http://schemas.microsoft.com/office/drawing/2014/main" val="20003"/>
                    </a:ext>
                  </a:extLst>
                </a:gridCol>
                <a:gridCol w="1368425">
                  <a:extLst>
                    <a:ext uri="{9D8B030D-6E8A-4147-A177-3AD203B41FA5}">
                      <a16:colId xmlns:a16="http://schemas.microsoft.com/office/drawing/2014/main" val="20004"/>
                    </a:ext>
                  </a:extLst>
                </a:gridCol>
                <a:gridCol w="1223962">
                  <a:extLst>
                    <a:ext uri="{9D8B030D-6E8A-4147-A177-3AD203B41FA5}">
                      <a16:colId xmlns:a16="http://schemas.microsoft.com/office/drawing/2014/main" val="20005"/>
                    </a:ext>
                  </a:extLst>
                </a:gridCol>
                <a:gridCol w="1354138">
                  <a:extLst>
                    <a:ext uri="{9D8B030D-6E8A-4147-A177-3AD203B41FA5}">
                      <a16:colId xmlns:a16="http://schemas.microsoft.com/office/drawing/2014/main" val="20006"/>
                    </a:ext>
                  </a:extLst>
                </a:gridCol>
                <a:gridCol w="1093787">
                  <a:extLst>
                    <a:ext uri="{9D8B030D-6E8A-4147-A177-3AD203B41FA5}">
                      <a16:colId xmlns:a16="http://schemas.microsoft.com/office/drawing/2014/main" val="20007"/>
                    </a:ext>
                  </a:extLst>
                </a:gridCol>
              </a:tblGrid>
              <a:tr h="485775">
                <a:tc gridSpan="2">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en-US" altLang="zh-CN" sz="2000" b="1" i="0" u="none" strike="noStrike" cap="none" normalizeH="0" baseline="0" dirty="0">
                          <a:ln>
                            <a:noFill/>
                          </a:ln>
                          <a:solidFill>
                            <a:schemeClr val="tx1"/>
                          </a:solidFill>
                          <a:effectLst/>
                          <a:latin typeface="楷体_GB2312" pitchFamily="49" charset="-122"/>
                          <a:ea typeface="楷体_GB2312" pitchFamily="49" charset="-122"/>
                        </a:rPr>
                        <a:t>**</a:t>
                      </a:r>
                      <a:r>
                        <a:rPr kumimoji="0" lang="zh-CN" altLang="en-US" sz="2000" b="1" i="0" u="none" strike="noStrike" cap="none" normalizeH="0" baseline="0" dirty="0">
                          <a:ln>
                            <a:noFill/>
                          </a:ln>
                          <a:solidFill>
                            <a:schemeClr val="tx1"/>
                          </a:solidFill>
                          <a:effectLst/>
                          <a:latin typeface="楷体_GB2312" pitchFamily="49" charset="-122"/>
                          <a:ea typeface="楷体_GB2312" pitchFamily="49" charset="-122"/>
                        </a:rPr>
                        <a:t>年</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rowSpan="2">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凭证</a:t>
                      </a:r>
                    </a:p>
                    <a:p>
                      <a:pPr marL="0" marR="0" lvl="0" indent="0" algn="l" defTabSz="914400" rtl="0" eaLnBrk="1" fontAlgn="b"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号数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   </a:t>
                      </a:r>
                    </a:p>
                    <a:p>
                      <a:pPr marL="0" marR="0" lvl="0" indent="0" algn="l" defTabSz="914400" rtl="0" eaLnBrk="1" fontAlgn="b"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      </a:t>
                      </a: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摘    要</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            </a:t>
                      </a: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成   本  项   目</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rowSpan="2">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en-US" altLang="zh-CN" sz="2000" b="1" i="0" u="none" strike="noStrike" cap="none" normalizeH="0" baseline="0">
                        <a:ln>
                          <a:noFill/>
                        </a:ln>
                        <a:solidFill>
                          <a:schemeClr val="tx1"/>
                        </a:solidFill>
                        <a:effectLst/>
                        <a:latin typeface="楷体_GB2312" pitchFamily="49" charset="-122"/>
                        <a:ea typeface="楷体_GB2312" pitchFamily="49" charset="-122"/>
                      </a:endParaRPr>
                    </a:p>
                    <a:p>
                      <a:pPr marL="0" marR="0" lvl="0" indent="0" algn="l" defTabSz="914400" rtl="0" eaLnBrk="1" fontAlgn="b"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 </a:t>
                      </a: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合 计</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22288">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月</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日</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直接材料</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直接工资</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制造费用</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extLst>
                  <a:ext uri="{0D108BD9-81ED-4DB2-BD59-A6C34878D82A}">
                    <a16:rowId xmlns:a16="http://schemas.microsoft.com/office/drawing/2014/main" val="10001"/>
                  </a:ext>
                </a:extLst>
              </a:tr>
              <a:tr h="481013">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Arial" charset="0"/>
                          <a:ea typeface="宋体" pitchFamily="2" charset="-122"/>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Arial" charset="0"/>
                          <a:ea typeface="宋体" pitchFamily="2" charset="-122"/>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Arial" charset="0"/>
                          <a:ea typeface="宋体" pitchFamily="2" charset="-122"/>
                        </a:rPr>
                        <a:t>略</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月初在产品成本</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 1000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 400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 600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 2000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55613">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Arial"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en-US" altLang="zh-CN" sz="2000" b="1"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en-US"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en-US"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en-US"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en-US"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en-US"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34975">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Arial"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en-US" altLang="zh-CN" sz="2000" b="1"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en-US"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en-US" altLang="zh-CN" sz="2000" b="1" i="0" u="none" strike="noStrike" cap="none" normalizeH="0" baseline="0" dirty="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en-US"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en-US"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en-US"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65138">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Arial"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en-US"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71488">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Arial"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en-US" altLang="zh-CN" sz="2000" b="1"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en-US"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rgbClr val="FF0000"/>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rgbClr val="FF0000"/>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rgbClr val="FF0000"/>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rgbClr val="FF0000"/>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82600">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Arial"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en-US" altLang="zh-CN" sz="2000" b="1"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en-US"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
        <p:nvSpPr>
          <p:cNvPr id="19540" name="Text Box 84"/>
          <p:cNvSpPr txBox="1">
            <a:spLocks noChangeArrowheads="1"/>
          </p:cNvSpPr>
          <p:nvPr/>
        </p:nvSpPr>
        <p:spPr bwMode="auto">
          <a:xfrm>
            <a:off x="4356100" y="3573463"/>
            <a:ext cx="45354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sz="2000" b="1"/>
              <a:t> 20               14              11              45</a:t>
            </a:r>
          </a:p>
        </p:txBody>
      </p:sp>
      <p:sp>
        <p:nvSpPr>
          <p:cNvPr id="19541" name="Text Box 85"/>
          <p:cNvSpPr txBox="1">
            <a:spLocks noChangeArrowheads="1"/>
          </p:cNvSpPr>
          <p:nvPr/>
        </p:nvSpPr>
        <p:spPr bwMode="auto">
          <a:xfrm>
            <a:off x="4067175" y="4005263"/>
            <a:ext cx="50768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sz="2000" b="1">
                <a:solidFill>
                  <a:srgbClr val="CC0000"/>
                </a:solidFill>
              </a:rPr>
              <a:t> 9000           6300          4950          20250</a:t>
            </a:r>
          </a:p>
        </p:txBody>
      </p:sp>
      <p:sp>
        <p:nvSpPr>
          <p:cNvPr id="19542" name="Text Box 86"/>
          <p:cNvSpPr txBox="1">
            <a:spLocks noChangeArrowheads="1"/>
          </p:cNvSpPr>
          <p:nvPr/>
        </p:nvSpPr>
        <p:spPr bwMode="auto">
          <a:xfrm>
            <a:off x="4140200" y="4437063"/>
            <a:ext cx="4824413"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2000" b="1"/>
              <a:t> 6000           2100          1650           9750</a:t>
            </a:r>
          </a:p>
        </p:txBody>
      </p:sp>
      <p:sp>
        <p:nvSpPr>
          <p:cNvPr id="19543" name="Text Box 87"/>
          <p:cNvSpPr txBox="1">
            <a:spLocks noChangeArrowheads="1"/>
          </p:cNvSpPr>
          <p:nvPr/>
        </p:nvSpPr>
        <p:spPr bwMode="auto">
          <a:xfrm>
            <a:off x="395288" y="5157788"/>
            <a:ext cx="7004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2000">
                <a:latin typeface="楷体_GB2312" pitchFamily="49" charset="-122"/>
                <a:ea typeface="楷体_GB2312" pitchFamily="49" charset="-122"/>
              </a:rPr>
              <a:t>直接材料分配率＝</a:t>
            </a:r>
            <a:r>
              <a:rPr lang="en-US" altLang="zh-CN" sz="2000">
                <a:latin typeface="楷体_GB2312" pitchFamily="49" charset="-122"/>
                <a:ea typeface="楷体_GB2312" pitchFamily="49" charset="-122"/>
              </a:rPr>
              <a:t>15000÷</a:t>
            </a:r>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450+300</a:t>
            </a:r>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20</a:t>
            </a:r>
            <a:r>
              <a:rPr lang="zh-CN" altLang="en-US" sz="2000">
                <a:latin typeface="楷体_GB2312" pitchFamily="49" charset="-122"/>
                <a:ea typeface="楷体_GB2312" pitchFamily="49" charset="-122"/>
              </a:rPr>
              <a:t>元</a:t>
            </a:r>
            <a:r>
              <a:rPr lang="en-US" altLang="zh-CN" sz="2000">
                <a:latin typeface="楷体_GB2312" pitchFamily="49" charset="-122"/>
                <a:ea typeface="楷体_GB2312" pitchFamily="49" charset="-122"/>
              </a:rPr>
              <a:t>/</a:t>
            </a:r>
            <a:r>
              <a:rPr lang="zh-CN" altLang="en-US" sz="2000">
                <a:latin typeface="楷体_GB2312" pitchFamily="49" charset="-122"/>
                <a:ea typeface="楷体_GB2312" pitchFamily="49" charset="-122"/>
              </a:rPr>
              <a:t>件</a:t>
            </a:r>
          </a:p>
        </p:txBody>
      </p:sp>
      <p:sp>
        <p:nvSpPr>
          <p:cNvPr id="19544" name="Text Box 88"/>
          <p:cNvSpPr txBox="1">
            <a:spLocks noChangeArrowheads="1"/>
          </p:cNvSpPr>
          <p:nvPr/>
        </p:nvSpPr>
        <p:spPr bwMode="auto">
          <a:xfrm>
            <a:off x="395288" y="5661025"/>
            <a:ext cx="7777162"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2000" dirty="0">
                <a:latin typeface="楷体_GB2312" pitchFamily="49" charset="-122"/>
                <a:ea typeface="楷体_GB2312" pitchFamily="49" charset="-122"/>
              </a:rPr>
              <a:t>直接工资分配率＝</a:t>
            </a:r>
            <a:r>
              <a:rPr lang="en-US" altLang="zh-CN" sz="2000" dirty="0">
                <a:latin typeface="楷体_GB2312" pitchFamily="49" charset="-122"/>
                <a:ea typeface="楷体_GB2312" pitchFamily="49" charset="-122"/>
              </a:rPr>
              <a:t>8400÷</a:t>
            </a: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450+300×50</a:t>
            </a: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14</a:t>
            </a:r>
            <a:r>
              <a:rPr lang="zh-CN" altLang="en-US" sz="2000" dirty="0">
                <a:latin typeface="楷体_GB2312" pitchFamily="49" charset="-122"/>
                <a:ea typeface="楷体_GB2312" pitchFamily="49" charset="-122"/>
              </a:rPr>
              <a:t>元</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件</a:t>
            </a:r>
          </a:p>
          <a:p>
            <a:pPr eaLnBrk="1" hangingPunct="1">
              <a:spcBef>
                <a:spcPct val="50000"/>
              </a:spcBef>
            </a:pPr>
            <a:endParaRPr lang="en-US" altLang="zh-CN" sz="2000" dirty="0">
              <a:latin typeface="楷体_GB2312" pitchFamily="49" charset="-122"/>
              <a:ea typeface="楷体_GB2312" pitchFamily="49" charset="-122"/>
            </a:endParaRPr>
          </a:p>
        </p:txBody>
      </p:sp>
      <p:sp>
        <p:nvSpPr>
          <p:cNvPr id="19545" name="Text Box 89"/>
          <p:cNvSpPr txBox="1">
            <a:spLocks noChangeArrowheads="1"/>
          </p:cNvSpPr>
          <p:nvPr/>
        </p:nvSpPr>
        <p:spPr bwMode="auto">
          <a:xfrm>
            <a:off x="395288" y="6092825"/>
            <a:ext cx="83169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20000"/>
              </a:spcBef>
            </a:pPr>
            <a:r>
              <a:rPr lang="zh-CN" altLang="en-US" sz="2000" b="1">
                <a:latin typeface="楷体_GB2312" pitchFamily="49" charset="-122"/>
                <a:ea typeface="楷体_GB2312" pitchFamily="49" charset="-122"/>
              </a:rPr>
              <a:t>制造费用分配率＝</a:t>
            </a:r>
            <a:r>
              <a:rPr lang="en-US" altLang="zh-CN" sz="2000" b="1">
                <a:latin typeface="楷体_GB2312" pitchFamily="49" charset="-122"/>
                <a:ea typeface="楷体_GB2312" pitchFamily="49" charset="-122"/>
              </a:rPr>
              <a:t>6600÷</a:t>
            </a:r>
            <a:r>
              <a:rPr lang="zh-CN" altLang="en-US" sz="2000" b="1">
                <a:latin typeface="楷体_GB2312" pitchFamily="49" charset="-122"/>
                <a:ea typeface="楷体_GB2312" pitchFamily="49" charset="-122"/>
              </a:rPr>
              <a:t>（</a:t>
            </a:r>
            <a:r>
              <a:rPr lang="en-US" altLang="zh-CN" sz="2000" b="1">
                <a:latin typeface="楷体_GB2312" pitchFamily="49" charset="-122"/>
                <a:ea typeface="楷体_GB2312" pitchFamily="49" charset="-122"/>
              </a:rPr>
              <a:t>450+300×50</a:t>
            </a:r>
            <a:r>
              <a:rPr lang="zh-CN" altLang="en-US" sz="2000" b="1">
                <a:latin typeface="楷体_GB2312" pitchFamily="49" charset="-122"/>
                <a:ea typeface="楷体_GB2312" pitchFamily="49" charset="-122"/>
              </a:rPr>
              <a:t>％）＝</a:t>
            </a:r>
            <a:r>
              <a:rPr lang="en-US" altLang="zh-CN" sz="2000" b="1">
                <a:latin typeface="楷体_GB2312" pitchFamily="49" charset="-122"/>
                <a:ea typeface="楷体_GB2312" pitchFamily="49" charset="-122"/>
              </a:rPr>
              <a:t>11</a:t>
            </a:r>
            <a:r>
              <a:rPr lang="zh-CN" altLang="en-US" sz="2000" b="1">
                <a:latin typeface="楷体_GB2312" pitchFamily="49" charset="-122"/>
                <a:ea typeface="楷体_GB2312" pitchFamily="49" charset="-122"/>
              </a:rPr>
              <a:t>元</a:t>
            </a:r>
            <a:r>
              <a:rPr lang="en-US" altLang="zh-CN" sz="2000" b="1">
                <a:latin typeface="楷体_GB2312" pitchFamily="49" charset="-122"/>
                <a:ea typeface="楷体_GB2312" pitchFamily="49" charset="-122"/>
              </a:rPr>
              <a:t>/</a:t>
            </a:r>
            <a:r>
              <a:rPr lang="zh-CN" altLang="en-US" sz="2000" b="1">
                <a:latin typeface="楷体_GB2312" pitchFamily="49" charset="-122"/>
                <a:ea typeface="楷体_GB2312" pitchFamily="49" charset="-122"/>
              </a:rPr>
              <a:t>件</a:t>
            </a:r>
          </a:p>
        </p:txBody>
      </p:sp>
      <p:sp>
        <p:nvSpPr>
          <p:cNvPr id="21599" name="Rectangle 95"/>
          <p:cNvSpPr>
            <a:spLocks noChangeArrowheads="1"/>
          </p:cNvSpPr>
          <p:nvPr/>
        </p:nvSpPr>
        <p:spPr bwMode="auto">
          <a:xfrm>
            <a:off x="755650" y="2636838"/>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b="1"/>
              <a:t>31</a:t>
            </a:r>
            <a:endParaRPr lang="zh-CN" altLang="en-US" b="1"/>
          </a:p>
        </p:txBody>
      </p:sp>
      <p:sp>
        <p:nvSpPr>
          <p:cNvPr id="21600" name="Rectangle 96"/>
          <p:cNvSpPr>
            <a:spLocks noChangeArrowheads="1"/>
          </p:cNvSpPr>
          <p:nvPr/>
        </p:nvSpPr>
        <p:spPr bwMode="auto">
          <a:xfrm>
            <a:off x="2124075" y="2636838"/>
            <a:ext cx="1555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b="1" dirty="0"/>
              <a:t>本月生产费用</a:t>
            </a:r>
          </a:p>
        </p:txBody>
      </p:sp>
      <p:sp>
        <p:nvSpPr>
          <p:cNvPr id="21601" name="Rectangle 97"/>
          <p:cNvSpPr>
            <a:spLocks noChangeArrowheads="1"/>
          </p:cNvSpPr>
          <p:nvPr/>
        </p:nvSpPr>
        <p:spPr bwMode="auto">
          <a:xfrm>
            <a:off x="4140200" y="2636838"/>
            <a:ext cx="819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b="1"/>
              <a:t>14000</a:t>
            </a:r>
            <a:endParaRPr lang="zh-CN" altLang="en-US" b="1"/>
          </a:p>
        </p:txBody>
      </p:sp>
      <p:sp>
        <p:nvSpPr>
          <p:cNvPr id="21602" name="Rectangle 98"/>
          <p:cNvSpPr>
            <a:spLocks noChangeArrowheads="1"/>
          </p:cNvSpPr>
          <p:nvPr/>
        </p:nvSpPr>
        <p:spPr bwMode="auto">
          <a:xfrm>
            <a:off x="5508625" y="2636838"/>
            <a:ext cx="692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b="1"/>
              <a:t>8000</a:t>
            </a:r>
            <a:endParaRPr lang="zh-CN" altLang="en-US" b="1"/>
          </a:p>
        </p:txBody>
      </p:sp>
      <p:sp>
        <p:nvSpPr>
          <p:cNvPr id="21603" name="Rectangle 99"/>
          <p:cNvSpPr>
            <a:spLocks noChangeArrowheads="1"/>
          </p:cNvSpPr>
          <p:nvPr/>
        </p:nvSpPr>
        <p:spPr bwMode="auto">
          <a:xfrm>
            <a:off x="6804025" y="2636838"/>
            <a:ext cx="692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b="1"/>
              <a:t>6000</a:t>
            </a:r>
            <a:endParaRPr lang="zh-CN" altLang="en-US" b="1"/>
          </a:p>
        </p:txBody>
      </p:sp>
      <p:sp>
        <p:nvSpPr>
          <p:cNvPr id="21604" name="Rectangle 100"/>
          <p:cNvSpPr>
            <a:spLocks noChangeArrowheads="1"/>
          </p:cNvSpPr>
          <p:nvPr/>
        </p:nvSpPr>
        <p:spPr bwMode="auto">
          <a:xfrm>
            <a:off x="8101013" y="2636838"/>
            <a:ext cx="819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b="1"/>
              <a:t>28000</a:t>
            </a:r>
            <a:endParaRPr lang="zh-CN" altLang="en-US" b="1"/>
          </a:p>
        </p:txBody>
      </p:sp>
      <p:sp>
        <p:nvSpPr>
          <p:cNvPr id="21605" name="Rectangle 101"/>
          <p:cNvSpPr>
            <a:spLocks noChangeArrowheads="1"/>
          </p:cNvSpPr>
          <p:nvPr/>
        </p:nvSpPr>
        <p:spPr bwMode="auto">
          <a:xfrm>
            <a:off x="4211638" y="3141663"/>
            <a:ext cx="819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b="1"/>
              <a:t>15000</a:t>
            </a:r>
            <a:endParaRPr lang="zh-CN" altLang="en-US" b="1"/>
          </a:p>
        </p:txBody>
      </p:sp>
      <p:sp>
        <p:nvSpPr>
          <p:cNvPr id="21606" name="Rectangle 102"/>
          <p:cNvSpPr>
            <a:spLocks noChangeArrowheads="1"/>
          </p:cNvSpPr>
          <p:nvPr/>
        </p:nvSpPr>
        <p:spPr bwMode="auto">
          <a:xfrm>
            <a:off x="5580063" y="3141663"/>
            <a:ext cx="692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
              <a:spcBef>
                <a:spcPct val="20000"/>
              </a:spcBef>
            </a:pPr>
            <a:r>
              <a:rPr lang="en-US" altLang="zh-CN" b="1"/>
              <a:t>8400</a:t>
            </a:r>
          </a:p>
        </p:txBody>
      </p:sp>
      <p:sp>
        <p:nvSpPr>
          <p:cNvPr id="21607" name="Rectangle 103"/>
          <p:cNvSpPr>
            <a:spLocks noChangeArrowheads="1"/>
          </p:cNvSpPr>
          <p:nvPr/>
        </p:nvSpPr>
        <p:spPr bwMode="auto">
          <a:xfrm>
            <a:off x="6877050" y="3141663"/>
            <a:ext cx="692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
              <a:spcBef>
                <a:spcPct val="20000"/>
              </a:spcBef>
            </a:pPr>
            <a:r>
              <a:rPr lang="en-US" altLang="zh-CN" b="1"/>
              <a:t>6600</a:t>
            </a:r>
          </a:p>
        </p:txBody>
      </p:sp>
      <p:sp>
        <p:nvSpPr>
          <p:cNvPr id="21608" name="Rectangle 104"/>
          <p:cNvSpPr>
            <a:spLocks noChangeArrowheads="1"/>
          </p:cNvSpPr>
          <p:nvPr/>
        </p:nvSpPr>
        <p:spPr bwMode="auto">
          <a:xfrm>
            <a:off x="8101013" y="3141663"/>
            <a:ext cx="819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
              <a:spcBef>
                <a:spcPct val="20000"/>
              </a:spcBef>
            </a:pPr>
            <a:r>
              <a:rPr lang="en-US" altLang="zh-CN" b="1"/>
              <a:t>30000</a:t>
            </a:r>
          </a:p>
        </p:txBody>
      </p:sp>
      <p:sp>
        <p:nvSpPr>
          <p:cNvPr id="21609" name="Rectangle 105"/>
          <p:cNvSpPr>
            <a:spLocks noChangeArrowheads="1"/>
          </p:cNvSpPr>
          <p:nvPr/>
        </p:nvSpPr>
        <p:spPr bwMode="auto">
          <a:xfrm>
            <a:off x="755650" y="3141663"/>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
              <a:spcBef>
                <a:spcPct val="20000"/>
              </a:spcBef>
            </a:pPr>
            <a:r>
              <a:rPr lang="en-US" altLang="zh-CN" b="1"/>
              <a:t>31</a:t>
            </a:r>
          </a:p>
        </p:txBody>
      </p:sp>
      <p:sp>
        <p:nvSpPr>
          <p:cNvPr id="21610" name="Rectangle 106"/>
          <p:cNvSpPr>
            <a:spLocks noChangeArrowheads="1"/>
          </p:cNvSpPr>
          <p:nvPr/>
        </p:nvSpPr>
        <p:spPr bwMode="auto">
          <a:xfrm>
            <a:off x="2124075" y="3141663"/>
            <a:ext cx="1555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
              <a:spcBef>
                <a:spcPct val="20000"/>
              </a:spcBef>
            </a:pPr>
            <a:r>
              <a:rPr lang="zh-CN" altLang="en-US" b="1"/>
              <a:t>生产费用合计</a:t>
            </a:r>
          </a:p>
        </p:txBody>
      </p:sp>
      <p:sp>
        <p:nvSpPr>
          <p:cNvPr id="21611" name="Rectangle 107"/>
          <p:cNvSpPr>
            <a:spLocks noChangeArrowheads="1"/>
          </p:cNvSpPr>
          <p:nvPr/>
        </p:nvSpPr>
        <p:spPr bwMode="auto">
          <a:xfrm>
            <a:off x="2268538" y="3573463"/>
            <a:ext cx="869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b="1"/>
              <a:t>分配率</a:t>
            </a:r>
          </a:p>
        </p:txBody>
      </p:sp>
      <p:sp>
        <p:nvSpPr>
          <p:cNvPr id="21612" name="Rectangle 108"/>
          <p:cNvSpPr>
            <a:spLocks noChangeArrowheads="1"/>
          </p:cNvSpPr>
          <p:nvPr/>
        </p:nvSpPr>
        <p:spPr bwMode="auto">
          <a:xfrm>
            <a:off x="755650" y="4005263"/>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b="1"/>
              <a:t>31</a:t>
            </a:r>
            <a:endParaRPr lang="zh-CN" altLang="en-US" b="1"/>
          </a:p>
        </p:txBody>
      </p:sp>
      <p:sp>
        <p:nvSpPr>
          <p:cNvPr id="21613" name="Rectangle 109"/>
          <p:cNvSpPr>
            <a:spLocks noChangeArrowheads="1"/>
          </p:cNvSpPr>
          <p:nvPr/>
        </p:nvSpPr>
        <p:spPr bwMode="auto">
          <a:xfrm>
            <a:off x="755650" y="450850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b="1"/>
              <a:t>31</a:t>
            </a:r>
            <a:endParaRPr lang="zh-CN" altLang="en-US" b="1"/>
          </a:p>
        </p:txBody>
      </p:sp>
      <p:sp>
        <p:nvSpPr>
          <p:cNvPr id="21614" name="Rectangle 110"/>
          <p:cNvSpPr>
            <a:spLocks noChangeArrowheads="1"/>
          </p:cNvSpPr>
          <p:nvPr/>
        </p:nvSpPr>
        <p:spPr bwMode="auto">
          <a:xfrm>
            <a:off x="2124075" y="4076700"/>
            <a:ext cx="1555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
              <a:spcBef>
                <a:spcPct val="20000"/>
              </a:spcBef>
            </a:pPr>
            <a:r>
              <a:rPr lang="zh-CN" altLang="en-US" b="1"/>
              <a:t>结转完工成本</a:t>
            </a:r>
          </a:p>
        </p:txBody>
      </p:sp>
      <p:sp>
        <p:nvSpPr>
          <p:cNvPr id="21615" name="Rectangle 111"/>
          <p:cNvSpPr>
            <a:spLocks noChangeArrowheads="1"/>
          </p:cNvSpPr>
          <p:nvPr/>
        </p:nvSpPr>
        <p:spPr bwMode="auto">
          <a:xfrm>
            <a:off x="2051050" y="4508500"/>
            <a:ext cx="1784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
              <a:spcBef>
                <a:spcPct val="20000"/>
              </a:spcBef>
            </a:pPr>
            <a:r>
              <a:rPr lang="zh-CN" altLang="en-US" b="1"/>
              <a:t>月末在产品成本</a:t>
            </a:r>
          </a:p>
        </p:txBody>
      </p:sp>
    </p:spTree>
    <p:extLst>
      <p:ext uri="{BB962C8B-B14F-4D97-AF65-F5344CB8AC3E}">
        <p14:creationId xmlns:p14="http://schemas.microsoft.com/office/powerpoint/2010/main" val="1038292343"/>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1599"/>
                                        </p:tgtEl>
                                        <p:attrNameLst>
                                          <p:attrName>style.visibility</p:attrName>
                                        </p:attrNameLst>
                                      </p:cBhvr>
                                      <p:to>
                                        <p:strVal val="visible"/>
                                      </p:to>
                                    </p:set>
                                    <p:animEffect transition="in" filter="wipe(left)">
                                      <p:cBhvr>
                                        <p:cTn id="7" dur="500"/>
                                        <p:tgtEl>
                                          <p:spTgt spid="21599"/>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600"/>
                                        </p:tgtEl>
                                        <p:attrNameLst>
                                          <p:attrName>style.visibility</p:attrName>
                                        </p:attrNameLst>
                                      </p:cBhvr>
                                      <p:to>
                                        <p:strVal val="visible"/>
                                      </p:to>
                                    </p:set>
                                    <p:animEffect transition="in" filter="wipe(left)">
                                      <p:cBhvr>
                                        <p:cTn id="11" dur="500"/>
                                        <p:tgtEl>
                                          <p:spTgt spid="21600"/>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21601"/>
                                        </p:tgtEl>
                                        <p:attrNameLst>
                                          <p:attrName>style.visibility</p:attrName>
                                        </p:attrNameLst>
                                      </p:cBhvr>
                                      <p:to>
                                        <p:strVal val="visible"/>
                                      </p:to>
                                    </p:set>
                                    <p:animEffect transition="in" filter="wipe(left)">
                                      <p:cBhvr>
                                        <p:cTn id="16" dur="500"/>
                                        <p:tgtEl>
                                          <p:spTgt spid="21601"/>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21602"/>
                                        </p:tgtEl>
                                        <p:attrNameLst>
                                          <p:attrName>style.visibility</p:attrName>
                                        </p:attrNameLst>
                                      </p:cBhvr>
                                      <p:to>
                                        <p:strVal val="visible"/>
                                      </p:to>
                                    </p:set>
                                    <p:animEffect transition="in" filter="wipe(left)">
                                      <p:cBhvr>
                                        <p:cTn id="21" dur="500"/>
                                        <p:tgtEl>
                                          <p:spTgt spid="21602"/>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21603"/>
                                        </p:tgtEl>
                                        <p:attrNameLst>
                                          <p:attrName>style.visibility</p:attrName>
                                        </p:attrNameLst>
                                      </p:cBhvr>
                                      <p:to>
                                        <p:strVal val="visible"/>
                                      </p:to>
                                    </p:set>
                                    <p:animEffect transition="in" filter="wipe(left)">
                                      <p:cBhvr>
                                        <p:cTn id="26" dur="500"/>
                                        <p:tgtEl>
                                          <p:spTgt spid="21603"/>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21604"/>
                                        </p:tgtEl>
                                        <p:attrNameLst>
                                          <p:attrName>style.visibility</p:attrName>
                                        </p:attrNameLst>
                                      </p:cBhvr>
                                      <p:to>
                                        <p:strVal val="visible"/>
                                      </p:to>
                                    </p:set>
                                    <p:animEffect transition="in" filter="wipe(left)">
                                      <p:cBhvr>
                                        <p:cTn id="31" dur="500"/>
                                        <p:tgtEl>
                                          <p:spTgt spid="21604"/>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21609"/>
                                        </p:tgtEl>
                                        <p:attrNameLst>
                                          <p:attrName>style.visibility</p:attrName>
                                        </p:attrNameLst>
                                      </p:cBhvr>
                                      <p:to>
                                        <p:strVal val="visible"/>
                                      </p:to>
                                    </p:set>
                                    <p:animEffect transition="in" filter="wipe(left)">
                                      <p:cBhvr>
                                        <p:cTn id="36" dur="500"/>
                                        <p:tgtEl>
                                          <p:spTgt spid="21609"/>
                                        </p:tgtEl>
                                      </p:cBhvr>
                                    </p:animEffect>
                                  </p:childTnLst>
                                </p:cTn>
                              </p:par>
                            </p:childTnLst>
                          </p:cTn>
                        </p:par>
                        <p:par>
                          <p:cTn id="37" fill="hold" nodeType="afterGroup">
                            <p:stCondLst>
                              <p:cond delay="500"/>
                            </p:stCondLst>
                            <p:childTnLst>
                              <p:par>
                                <p:cTn id="38" presetID="22" presetClass="entr" presetSubtype="8" fill="hold" grpId="0" nodeType="afterEffect">
                                  <p:stCondLst>
                                    <p:cond delay="0"/>
                                  </p:stCondLst>
                                  <p:childTnLst>
                                    <p:set>
                                      <p:cBhvr>
                                        <p:cTn id="39" dur="1" fill="hold">
                                          <p:stCondLst>
                                            <p:cond delay="0"/>
                                          </p:stCondLst>
                                        </p:cTn>
                                        <p:tgtEl>
                                          <p:spTgt spid="21610"/>
                                        </p:tgtEl>
                                        <p:attrNameLst>
                                          <p:attrName>style.visibility</p:attrName>
                                        </p:attrNameLst>
                                      </p:cBhvr>
                                      <p:to>
                                        <p:strVal val="visible"/>
                                      </p:to>
                                    </p:set>
                                    <p:animEffect transition="in" filter="wipe(left)">
                                      <p:cBhvr>
                                        <p:cTn id="40" dur="500"/>
                                        <p:tgtEl>
                                          <p:spTgt spid="21610"/>
                                        </p:tgtEl>
                                      </p:cBhvr>
                                    </p:animEffect>
                                  </p:childTnLst>
                                </p:cTn>
                              </p:par>
                            </p:childTnLst>
                          </p:cTn>
                        </p:par>
                        <p:par>
                          <p:cTn id="41" fill="hold" nodeType="afterGroup">
                            <p:stCondLst>
                              <p:cond delay="1000"/>
                            </p:stCondLst>
                            <p:childTnLst>
                              <p:par>
                                <p:cTn id="42" presetID="22" presetClass="entr" presetSubtype="8" fill="hold" grpId="0" nodeType="afterEffect">
                                  <p:stCondLst>
                                    <p:cond delay="0"/>
                                  </p:stCondLst>
                                  <p:childTnLst>
                                    <p:set>
                                      <p:cBhvr>
                                        <p:cTn id="43" dur="1" fill="hold">
                                          <p:stCondLst>
                                            <p:cond delay="0"/>
                                          </p:stCondLst>
                                        </p:cTn>
                                        <p:tgtEl>
                                          <p:spTgt spid="21605"/>
                                        </p:tgtEl>
                                        <p:attrNameLst>
                                          <p:attrName>style.visibility</p:attrName>
                                        </p:attrNameLst>
                                      </p:cBhvr>
                                      <p:to>
                                        <p:strVal val="visible"/>
                                      </p:to>
                                    </p:set>
                                    <p:animEffect transition="in" filter="wipe(left)">
                                      <p:cBhvr>
                                        <p:cTn id="44" dur="500"/>
                                        <p:tgtEl>
                                          <p:spTgt spid="21605"/>
                                        </p:tgtEl>
                                      </p:cBhvr>
                                    </p:animEffect>
                                  </p:childTnLst>
                                </p:cTn>
                              </p:par>
                            </p:childTnLst>
                          </p:cTn>
                        </p:par>
                        <p:par>
                          <p:cTn id="45" fill="hold" nodeType="afterGroup">
                            <p:stCondLst>
                              <p:cond delay="1500"/>
                            </p:stCondLst>
                            <p:childTnLst>
                              <p:par>
                                <p:cTn id="46" presetID="22" presetClass="entr" presetSubtype="8" fill="hold" grpId="0" nodeType="afterEffect">
                                  <p:stCondLst>
                                    <p:cond delay="0"/>
                                  </p:stCondLst>
                                  <p:childTnLst>
                                    <p:set>
                                      <p:cBhvr>
                                        <p:cTn id="47" dur="1" fill="hold">
                                          <p:stCondLst>
                                            <p:cond delay="0"/>
                                          </p:stCondLst>
                                        </p:cTn>
                                        <p:tgtEl>
                                          <p:spTgt spid="21606"/>
                                        </p:tgtEl>
                                        <p:attrNameLst>
                                          <p:attrName>style.visibility</p:attrName>
                                        </p:attrNameLst>
                                      </p:cBhvr>
                                      <p:to>
                                        <p:strVal val="visible"/>
                                      </p:to>
                                    </p:set>
                                    <p:animEffect transition="in" filter="wipe(left)">
                                      <p:cBhvr>
                                        <p:cTn id="48" dur="500"/>
                                        <p:tgtEl>
                                          <p:spTgt spid="21606"/>
                                        </p:tgtEl>
                                      </p:cBhvr>
                                    </p:animEffect>
                                  </p:childTnLst>
                                </p:cTn>
                              </p:par>
                            </p:childTnLst>
                          </p:cTn>
                        </p:par>
                        <p:par>
                          <p:cTn id="49" fill="hold" nodeType="afterGroup">
                            <p:stCondLst>
                              <p:cond delay="2000"/>
                            </p:stCondLst>
                            <p:childTnLst>
                              <p:par>
                                <p:cTn id="50" presetID="22" presetClass="entr" presetSubtype="8" fill="hold" grpId="0" nodeType="afterEffect">
                                  <p:stCondLst>
                                    <p:cond delay="0"/>
                                  </p:stCondLst>
                                  <p:childTnLst>
                                    <p:set>
                                      <p:cBhvr>
                                        <p:cTn id="51" dur="1" fill="hold">
                                          <p:stCondLst>
                                            <p:cond delay="0"/>
                                          </p:stCondLst>
                                        </p:cTn>
                                        <p:tgtEl>
                                          <p:spTgt spid="21607"/>
                                        </p:tgtEl>
                                        <p:attrNameLst>
                                          <p:attrName>style.visibility</p:attrName>
                                        </p:attrNameLst>
                                      </p:cBhvr>
                                      <p:to>
                                        <p:strVal val="visible"/>
                                      </p:to>
                                    </p:set>
                                    <p:animEffect transition="in" filter="wipe(left)">
                                      <p:cBhvr>
                                        <p:cTn id="52" dur="500"/>
                                        <p:tgtEl>
                                          <p:spTgt spid="21607"/>
                                        </p:tgtEl>
                                      </p:cBhvr>
                                    </p:animEffect>
                                  </p:childTnLst>
                                </p:cTn>
                              </p:par>
                            </p:childTnLst>
                          </p:cTn>
                        </p:par>
                        <p:par>
                          <p:cTn id="53" fill="hold" nodeType="afterGroup">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21608"/>
                                        </p:tgtEl>
                                        <p:attrNameLst>
                                          <p:attrName>style.visibility</p:attrName>
                                        </p:attrNameLst>
                                      </p:cBhvr>
                                      <p:to>
                                        <p:strVal val="visible"/>
                                      </p:to>
                                    </p:set>
                                    <p:animEffect transition="in" filter="wipe(left)">
                                      <p:cBhvr>
                                        <p:cTn id="56" dur="500"/>
                                        <p:tgtEl>
                                          <p:spTgt spid="21608"/>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21611"/>
                                        </p:tgtEl>
                                        <p:attrNameLst>
                                          <p:attrName>style.visibility</p:attrName>
                                        </p:attrNameLst>
                                      </p:cBhvr>
                                      <p:to>
                                        <p:strVal val="visible"/>
                                      </p:to>
                                    </p:set>
                                    <p:animEffect transition="in" filter="wipe(left)">
                                      <p:cBhvr>
                                        <p:cTn id="61" dur="500"/>
                                        <p:tgtEl>
                                          <p:spTgt spid="21611"/>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19543"/>
                                        </p:tgtEl>
                                        <p:attrNameLst>
                                          <p:attrName>style.visibility</p:attrName>
                                        </p:attrNameLst>
                                      </p:cBhvr>
                                      <p:to>
                                        <p:strVal val="visible"/>
                                      </p:to>
                                    </p:set>
                                  </p:childTnLst>
                                </p:cTn>
                              </p:par>
                            </p:childTnLst>
                          </p:cTn>
                        </p:par>
                      </p:childTnLst>
                    </p:cTn>
                  </p:par>
                  <p:par>
                    <p:cTn id="66" fill="hold" nodeType="clickPar">
                      <p:stCondLst>
                        <p:cond delay="indefinite"/>
                      </p:stCondLst>
                      <p:childTnLst>
                        <p:par>
                          <p:cTn id="67" fill="hold" nodeType="withGroup">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19544"/>
                                        </p:tgtEl>
                                        <p:attrNameLst>
                                          <p:attrName>style.visibility</p:attrName>
                                        </p:attrNameLst>
                                      </p:cBhvr>
                                      <p:to>
                                        <p:strVal val="visible"/>
                                      </p:to>
                                    </p:set>
                                  </p:childTnLst>
                                </p:cTn>
                              </p:par>
                            </p:childTnLst>
                          </p:cTn>
                        </p:par>
                      </p:childTnLst>
                    </p:cTn>
                  </p:par>
                  <p:par>
                    <p:cTn id="70" fill="hold" nodeType="clickPar">
                      <p:stCondLst>
                        <p:cond delay="indefinite"/>
                      </p:stCondLst>
                      <p:childTnLst>
                        <p:par>
                          <p:cTn id="71" fill="hold" nodeType="withGroup">
                            <p:stCondLst>
                              <p:cond delay="0"/>
                            </p:stCondLst>
                            <p:childTnLst>
                              <p:par>
                                <p:cTn id="72" presetID="1" presetClass="entr" presetSubtype="0" fill="hold" grpId="0" nodeType="clickEffect">
                                  <p:stCondLst>
                                    <p:cond delay="0"/>
                                  </p:stCondLst>
                                  <p:childTnLst>
                                    <p:set>
                                      <p:cBhvr>
                                        <p:cTn id="73" dur="1" fill="hold">
                                          <p:stCondLst>
                                            <p:cond delay="0"/>
                                          </p:stCondLst>
                                        </p:cTn>
                                        <p:tgtEl>
                                          <p:spTgt spid="19545"/>
                                        </p:tgtEl>
                                        <p:attrNameLst>
                                          <p:attrName>style.visibility</p:attrName>
                                        </p:attrNameLst>
                                      </p:cBhvr>
                                      <p:to>
                                        <p:strVal val="visible"/>
                                      </p:to>
                                    </p:set>
                                  </p:childTnLst>
                                </p:cTn>
                              </p:par>
                            </p:childTnLst>
                          </p:cTn>
                        </p:par>
                      </p:childTnLst>
                    </p:cTn>
                  </p:par>
                  <p:par>
                    <p:cTn id="74" fill="hold" nodeType="clickPar">
                      <p:stCondLst>
                        <p:cond delay="indefinite"/>
                      </p:stCondLst>
                      <p:childTnLst>
                        <p:par>
                          <p:cTn id="75" fill="hold" nodeType="withGroup">
                            <p:stCondLst>
                              <p:cond delay="0"/>
                            </p:stCondLst>
                            <p:childTnLst>
                              <p:par>
                                <p:cTn id="76" presetID="1" presetClass="entr" presetSubtype="0" fill="hold" grpId="0" nodeType="clickEffect">
                                  <p:stCondLst>
                                    <p:cond delay="0"/>
                                  </p:stCondLst>
                                  <p:childTnLst>
                                    <p:set>
                                      <p:cBhvr>
                                        <p:cTn id="77" dur="1" fill="hold">
                                          <p:stCondLst>
                                            <p:cond delay="0"/>
                                          </p:stCondLst>
                                        </p:cTn>
                                        <p:tgtEl>
                                          <p:spTgt spid="19540"/>
                                        </p:tgtEl>
                                        <p:attrNameLst>
                                          <p:attrName>style.visibility</p:attrName>
                                        </p:attrNameLst>
                                      </p:cBhvr>
                                      <p:to>
                                        <p:strVal val="visible"/>
                                      </p:to>
                                    </p:set>
                                  </p:childTnLst>
                                </p:cTn>
                              </p:par>
                            </p:childTnLst>
                          </p:cTn>
                        </p:par>
                      </p:childTnLst>
                    </p:cTn>
                  </p:par>
                  <p:par>
                    <p:cTn id="78" fill="hold" nodeType="clickPar">
                      <p:stCondLst>
                        <p:cond delay="indefinite"/>
                      </p:stCondLst>
                      <p:childTnLst>
                        <p:par>
                          <p:cTn id="79" fill="hold" nodeType="withGroup">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21613"/>
                                        </p:tgtEl>
                                        <p:attrNameLst>
                                          <p:attrName>style.visibility</p:attrName>
                                        </p:attrNameLst>
                                      </p:cBhvr>
                                      <p:to>
                                        <p:strVal val="visible"/>
                                      </p:to>
                                    </p:set>
                                    <p:animEffect transition="in" filter="wipe(left)">
                                      <p:cBhvr>
                                        <p:cTn id="82" dur="500"/>
                                        <p:tgtEl>
                                          <p:spTgt spid="21613"/>
                                        </p:tgtEl>
                                      </p:cBhvr>
                                    </p:animEffect>
                                  </p:childTnLst>
                                </p:cTn>
                              </p:par>
                            </p:childTnLst>
                          </p:cTn>
                        </p:par>
                        <p:par>
                          <p:cTn id="83" fill="hold" nodeType="afterGroup">
                            <p:stCondLst>
                              <p:cond delay="500"/>
                            </p:stCondLst>
                            <p:childTnLst>
                              <p:par>
                                <p:cTn id="84" presetID="22" presetClass="entr" presetSubtype="8" fill="hold" grpId="0" nodeType="afterEffect">
                                  <p:stCondLst>
                                    <p:cond delay="0"/>
                                  </p:stCondLst>
                                  <p:childTnLst>
                                    <p:set>
                                      <p:cBhvr>
                                        <p:cTn id="85" dur="1" fill="hold">
                                          <p:stCondLst>
                                            <p:cond delay="0"/>
                                          </p:stCondLst>
                                        </p:cTn>
                                        <p:tgtEl>
                                          <p:spTgt spid="21615"/>
                                        </p:tgtEl>
                                        <p:attrNameLst>
                                          <p:attrName>style.visibility</p:attrName>
                                        </p:attrNameLst>
                                      </p:cBhvr>
                                      <p:to>
                                        <p:strVal val="visible"/>
                                      </p:to>
                                    </p:set>
                                    <p:animEffect transition="in" filter="wipe(left)">
                                      <p:cBhvr>
                                        <p:cTn id="86" dur="500"/>
                                        <p:tgtEl>
                                          <p:spTgt spid="21615"/>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22" presetClass="entr" presetSubtype="8" fill="hold" grpId="0" nodeType="clickEffect">
                                  <p:stCondLst>
                                    <p:cond delay="0"/>
                                  </p:stCondLst>
                                  <p:childTnLst>
                                    <p:set>
                                      <p:cBhvr>
                                        <p:cTn id="90" dur="1" fill="hold">
                                          <p:stCondLst>
                                            <p:cond delay="0"/>
                                          </p:stCondLst>
                                        </p:cTn>
                                        <p:tgtEl>
                                          <p:spTgt spid="19542"/>
                                        </p:tgtEl>
                                        <p:attrNameLst>
                                          <p:attrName>style.visibility</p:attrName>
                                        </p:attrNameLst>
                                      </p:cBhvr>
                                      <p:to>
                                        <p:strVal val="visible"/>
                                      </p:to>
                                    </p:set>
                                    <p:animEffect transition="in" filter="wipe(left)">
                                      <p:cBhvr>
                                        <p:cTn id="91" dur="500"/>
                                        <p:tgtEl>
                                          <p:spTgt spid="19542"/>
                                        </p:tgtEl>
                                      </p:cBhvr>
                                    </p:animEffect>
                                  </p:childTnLst>
                                </p:cTn>
                              </p:par>
                            </p:childTnLst>
                          </p:cTn>
                        </p:par>
                      </p:childTnLst>
                    </p:cTn>
                  </p:par>
                  <p:par>
                    <p:cTn id="92" fill="hold" nodeType="clickPar">
                      <p:stCondLst>
                        <p:cond delay="indefinite"/>
                      </p:stCondLst>
                      <p:childTnLst>
                        <p:par>
                          <p:cTn id="93" fill="hold" nodeType="withGroup">
                            <p:stCondLst>
                              <p:cond delay="0"/>
                            </p:stCondLst>
                            <p:childTnLst>
                              <p:par>
                                <p:cTn id="94" presetID="22" presetClass="entr" presetSubtype="8" fill="hold" grpId="0" nodeType="clickEffect">
                                  <p:stCondLst>
                                    <p:cond delay="0"/>
                                  </p:stCondLst>
                                  <p:childTnLst>
                                    <p:set>
                                      <p:cBhvr>
                                        <p:cTn id="95" dur="1" fill="hold">
                                          <p:stCondLst>
                                            <p:cond delay="0"/>
                                          </p:stCondLst>
                                        </p:cTn>
                                        <p:tgtEl>
                                          <p:spTgt spid="21612"/>
                                        </p:tgtEl>
                                        <p:attrNameLst>
                                          <p:attrName>style.visibility</p:attrName>
                                        </p:attrNameLst>
                                      </p:cBhvr>
                                      <p:to>
                                        <p:strVal val="visible"/>
                                      </p:to>
                                    </p:set>
                                    <p:animEffect transition="in" filter="wipe(left)">
                                      <p:cBhvr>
                                        <p:cTn id="96" dur="500"/>
                                        <p:tgtEl>
                                          <p:spTgt spid="21612"/>
                                        </p:tgtEl>
                                      </p:cBhvr>
                                    </p:animEffect>
                                  </p:childTnLst>
                                </p:cTn>
                              </p:par>
                            </p:childTnLst>
                          </p:cTn>
                        </p:par>
                        <p:par>
                          <p:cTn id="97" fill="hold" nodeType="afterGroup">
                            <p:stCondLst>
                              <p:cond delay="500"/>
                            </p:stCondLst>
                            <p:childTnLst>
                              <p:par>
                                <p:cTn id="98" presetID="22" presetClass="entr" presetSubtype="8" fill="hold" grpId="0" nodeType="afterEffect">
                                  <p:stCondLst>
                                    <p:cond delay="0"/>
                                  </p:stCondLst>
                                  <p:childTnLst>
                                    <p:set>
                                      <p:cBhvr>
                                        <p:cTn id="99" dur="1" fill="hold">
                                          <p:stCondLst>
                                            <p:cond delay="0"/>
                                          </p:stCondLst>
                                        </p:cTn>
                                        <p:tgtEl>
                                          <p:spTgt spid="21614"/>
                                        </p:tgtEl>
                                        <p:attrNameLst>
                                          <p:attrName>style.visibility</p:attrName>
                                        </p:attrNameLst>
                                      </p:cBhvr>
                                      <p:to>
                                        <p:strVal val="visible"/>
                                      </p:to>
                                    </p:set>
                                    <p:animEffect transition="in" filter="wipe(left)">
                                      <p:cBhvr>
                                        <p:cTn id="100" dur="500"/>
                                        <p:tgtEl>
                                          <p:spTgt spid="21614"/>
                                        </p:tgtEl>
                                      </p:cBhvr>
                                    </p:animEffect>
                                  </p:childTnLst>
                                </p:cTn>
                              </p:par>
                            </p:childTnLst>
                          </p:cTn>
                        </p:par>
                      </p:childTnLst>
                    </p:cTn>
                  </p:par>
                  <p:par>
                    <p:cTn id="101" fill="hold" nodeType="clickPar">
                      <p:stCondLst>
                        <p:cond delay="indefinite"/>
                      </p:stCondLst>
                      <p:childTnLst>
                        <p:par>
                          <p:cTn id="102" fill="hold" nodeType="withGroup">
                            <p:stCondLst>
                              <p:cond delay="0"/>
                            </p:stCondLst>
                            <p:childTnLst>
                              <p:par>
                                <p:cTn id="103" presetID="22" presetClass="entr" presetSubtype="8" fill="hold" grpId="0" nodeType="clickEffect">
                                  <p:stCondLst>
                                    <p:cond delay="0"/>
                                  </p:stCondLst>
                                  <p:childTnLst>
                                    <p:set>
                                      <p:cBhvr>
                                        <p:cTn id="104" dur="1" fill="hold">
                                          <p:stCondLst>
                                            <p:cond delay="0"/>
                                          </p:stCondLst>
                                        </p:cTn>
                                        <p:tgtEl>
                                          <p:spTgt spid="19541"/>
                                        </p:tgtEl>
                                        <p:attrNameLst>
                                          <p:attrName>style.visibility</p:attrName>
                                        </p:attrNameLst>
                                      </p:cBhvr>
                                      <p:to>
                                        <p:strVal val="visible"/>
                                      </p:to>
                                    </p:set>
                                    <p:animEffect transition="in" filter="wipe(left)">
                                      <p:cBhvr>
                                        <p:cTn id="105" dur="500"/>
                                        <p:tgtEl>
                                          <p:spTgt spid="195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40" grpId="0"/>
      <p:bldP spid="19541" grpId="0"/>
      <p:bldP spid="19542" grpId="0"/>
      <p:bldP spid="19543" grpId="0"/>
      <p:bldP spid="19544" grpId="0"/>
      <p:bldP spid="19545" grpId="0"/>
      <p:bldP spid="21599" grpId="0"/>
      <p:bldP spid="21600" grpId="0"/>
      <p:bldP spid="21601" grpId="0"/>
      <p:bldP spid="21602" grpId="0"/>
      <p:bldP spid="21603" grpId="0"/>
      <p:bldP spid="21604" grpId="0"/>
      <p:bldP spid="21605" grpId="0"/>
      <p:bldP spid="21606" grpId="0"/>
      <p:bldP spid="21607" grpId="0"/>
      <p:bldP spid="21608" grpId="0"/>
      <p:bldP spid="21609" grpId="0"/>
      <p:bldP spid="21610" grpId="0"/>
      <p:bldP spid="21611" grpId="0"/>
      <p:bldP spid="21612" grpId="0"/>
      <p:bldP spid="21613" grpId="0"/>
      <p:bldP spid="21614" grpId="0"/>
      <p:bldP spid="2161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4"/>
          <p:cNvSpPr>
            <a:spLocks noRot="1" noChangeArrowheads="1"/>
          </p:cNvSpPr>
          <p:nvPr/>
        </p:nvSpPr>
        <p:spPr bwMode="auto">
          <a:xfrm>
            <a:off x="264023" y="332656"/>
            <a:ext cx="8915400" cy="612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altLang="zh-CN" sz="2000" dirty="0"/>
              <a:t>                                             </a:t>
            </a:r>
            <a:r>
              <a:rPr lang="zh-CN" altLang="en-US" sz="2000" dirty="0">
                <a:latin typeface="楷体_GB2312" pitchFamily="49" charset="-122"/>
                <a:ea typeface="楷体_GB2312" pitchFamily="49" charset="-122"/>
              </a:rPr>
              <a:t>基本生产成本明细账</a:t>
            </a:r>
          </a:p>
          <a:p>
            <a:pPr marL="342900" indent="-342900">
              <a:spcBef>
                <a:spcPct val="20000"/>
              </a:spcBef>
            </a:pPr>
            <a:r>
              <a:rPr lang="zh-CN" altLang="en-US" sz="2000" dirty="0">
                <a:latin typeface="楷体_GB2312" pitchFamily="49" charset="-122"/>
                <a:ea typeface="楷体_GB2312" pitchFamily="49" charset="-122"/>
              </a:rPr>
              <a:t>产品名称：乙产品      完工产品数量：</a:t>
            </a:r>
            <a:r>
              <a:rPr lang="en-US" altLang="zh-CN" sz="2000" dirty="0">
                <a:latin typeface="楷体_GB2312" pitchFamily="49" charset="-122"/>
                <a:ea typeface="楷体_GB2312" pitchFamily="49" charset="-122"/>
              </a:rPr>
              <a:t>550</a:t>
            </a:r>
            <a:r>
              <a:rPr lang="zh-CN" altLang="en-US" sz="2000" dirty="0">
                <a:latin typeface="楷体_GB2312" pitchFamily="49" charset="-122"/>
                <a:ea typeface="楷体_GB2312" pitchFamily="49" charset="-122"/>
              </a:rPr>
              <a:t>件      月末在产品数量：</a:t>
            </a:r>
            <a:r>
              <a:rPr lang="en-US" altLang="zh-CN" sz="2000" dirty="0">
                <a:latin typeface="楷体_GB2312" pitchFamily="49" charset="-122"/>
                <a:ea typeface="楷体_GB2312" pitchFamily="49" charset="-122"/>
              </a:rPr>
              <a:t>100</a:t>
            </a:r>
            <a:r>
              <a:rPr lang="zh-CN" altLang="en-US" sz="2000" dirty="0">
                <a:latin typeface="楷体_GB2312" pitchFamily="49" charset="-122"/>
                <a:ea typeface="楷体_GB2312" pitchFamily="49" charset="-122"/>
              </a:rPr>
              <a:t>件</a:t>
            </a:r>
            <a:r>
              <a:rPr lang="zh-CN" altLang="en-US" sz="2000" dirty="0"/>
              <a:t>                                                                                                         </a:t>
            </a:r>
          </a:p>
          <a:p>
            <a:pPr marL="342900" indent="-342900">
              <a:spcBef>
                <a:spcPct val="20000"/>
              </a:spcBef>
            </a:pPr>
            <a:endParaRPr lang="en-US" altLang="zh-CN" sz="2000" dirty="0"/>
          </a:p>
        </p:txBody>
      </p:sp>
      <p:graphicFrame>
        <p:nvGraphicFramePr>
          <p:cNvPr id="88067" name="Group 3"/>
          <p:cNvGraphicFramePr>
            <a:graphicFrameLocks noGrp="1"/>
          </p:cNvGraphicFramePr>
          <p:nvPr>
            <p:extLst>
              <p:ext uri="{D42A27DB-BD31-4B8C-83A1-F6EECF244321}">
                <p14:modId xmlns:p14="http://schemas.microsoft.com/office/powerpoint/2010/main" val="299706454"/>
              </p:ext>
            </p:extLst>
          </p:nvPr>
        </p:nvGraphicFramePr>
        <p:xfrm>
          <a:off x="287338" y="1125538"/>
          <a:ext cx="8677150" cy="3798890"/>
        </p:xfrm>
        <a:graphic>
          <a:graphicData uri="http://schemas.openxmlformats.org/drawingml/2006/table">
            <a:tbl>
              <a:tblPr/>
              <a:tblGrid>
                <a:gridCol w="427037">
                  <a:extLst>
                    <a:ext uri="{9D8B030D-6E8A-4147-A177-3AD203B41FA5}">
                      <a16:colId xmlns:a16="http://schemas.microsoft.com/office/drawing/2014/main" val="20000"/>
                    </a:ext>
                  </a:extLst>
                </a:gridCol>
                <a:gridCol w="573088">
                  <a:extLst>
                    <a:ext uri="{9D8B030D-6E8A-4147-A177-3AD203B41FA5}">
                      <a16:colId xmlns:a16="http://schemas.microsoft.com/office/drawing/2014/main" val="20001"/>
                    </a:ext>
                  </a:extLst>
                </a:gridCol>
                <a:gridCol w="804862">
                  <a:extLst>
                    <a:ext uri="{9D8B030D-6E8A-4147-A177-3AD203B41FA5}">
                      <a16:colId xmlns:a16="http://schemas.microsoft.com/office/drawing/2014/main" val="20002"/>
                    </a:ext>
                  </a:extLst>
                </a:gridCol>
                <a:gridCol w="2011363">
                  <a:extLst>
                    <a:ext uri="{9D8B030D-6E8A-4147-A177-3AD203B41FA5}">
                      <a16:colId xmlns:a16="http://schemas.microsoft.com/office/drawing/2014/main" val="20003"/>
                    </a:ext>
                  </a:extLst>
                </a:gridCol>
                <a:gridCol w="1368425">
                  <a:extLst>
                    <a:ext uri="{9D8B030D-6E8A-4147-A177-3AD203B41FA5}">
                      <a16:colId xmlns:a16="http://schemas.microsoft.com/office/drawing/2014/main" val="20004"/>
                    </a:ext>
                  </a:extLst>
                </a:gridCol>
                <a:gridCol w="1223962">
                  <a:extLst>
                    <a:ext uri="{9D8B030D-6E8A-4147-A177-3AD203B41FA5}">
                      <a16:colId xmlns:a16="http://schemas.microsoft.com/office/drawing/2014/main" val="20005"/>
                    </a:ext>
                  </a:extLst>
                </a:gridCol>
                <a:gridCol w="1354138">
                  <a:extLst>
                    <a:ext uri="{9D8B030D-6E8A-4147-A177-3AD203B41FA5}">
                      <a16:colId xmlns:a16="http://schemas.microsoft.com/office/drawing/2014/main" val="20006"/>
                    </a:ext>
                  </a:extLst>
                </a:gridCol>
                <a:gridCol w="914275">
                  <a:extLst>
                    <a:ext uri="{9D8B030D-6E8A-4147-A177-3AD203B41FA5}">
                      <a16:colId xmlns:a16="http://schemas.microsoft.com/office/drawing/2014/main" val="20007"/>
                    </a:ext>
                  </a:extLst>
                </a:gridCol>
              </a:tblGrid>
              <a:tr h="485775">
                <a:tc gridSpan="2">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en-US" altLang="zh-CN" sz="2000" b="1" i="0" u="none" strike="noStrike" cap="none" normalizeH="0" baseline="0" dirty="0">
                          <a:ln>
                            <a:noFill/>
                          </a:ln>
                          <a:solidFill>
                            <a:schemeClr val="tx1"/>
                          </a:solidFill>
                          <a:effectLst/>
                          <a:latin typeface="楷体_GB2312" pitchFamily="49" charset="-122"/>
                          <a:ea typeface="楷体_GB2312" pitchFamily="49" charset="-122"/>
                        </a:rPr>
                        <a:t>**</a:t>
                      </a:r>
                      <a:r>
                        <a:rPr kumimoji="0" lang="zh-CN" altLang="en-US" sz="2000" b="1" i="0" u="none" strike="noStrike" cap="none" normalizeH="0" baseline="0" dirty="0">
                          <a:ln>
                            <a:noFill/>
                          </a:ln>
                          <a:solidFill>
                            <a:schemeClr val="tx1"/>
                          </a:solidFill>
                          <a:effectLst/>
                          <a:latin typeface="楷体_GB2312" pitchFamily="49" charset="-122"/>
                          <a:ea typeface="楷体_GB2312" pitchFamily="49" charset="-122"/>
                        </a:rPr>
                        <a:t>年</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rowSpan="2">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凭证</a:t>
                      </a:r>
                    </a:p>
                    <a:p>
                      <a:pPr marL="0" marR="0" lvl="0" indent="0" algn="l" defTabSz="914400" rtl="0" eaLnBrk="1" fontAlgn="b"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号数</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   </a:t>
                      </a:r>
                    </a:p>
                    <a:p>
                      <a:pPr marL="0" marR="0" lvl="0" indent="0" algn="l" defTabSz="914400" rtl="0" eaLnBrk="1" fontAlgn="b"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      </a:t>
                      </a: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摘    要</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            </a:t>
                      </a: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成   本  项   目</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rowSpan="2">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en-US" altLang="zh-CN" sz="2000" b="1" i="0" u="none" strike="noStrike" cap="none" normalizeH="0" baseline="0">
                        <a:ln>
                          <a:noFill/>
                        </a:ln>
                        <a:solidFill>
                          <a:schemeClr val="tx1"/>
                        </a:solidFill>
                        <a:effectLst/>
                        <a:latin typeface="楷体_GB2312" pitchFamily="49" charset="-122"/>
                        <a:ea typeface="楷体_GB2312" pitchFamily="49" charset="-122"/>
                      </a:endParaRPr>
                    </a:p>
                    <a:p>
                      <a:pPr marL="0" marR="0" lvl="0" indent="0" algn="l" defTabSz="914400" rtl="0" eaLnBrk="1" fontAlgn="b"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 </a:t>
                      </a: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合 计</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522288">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月</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日</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直接材料</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直接工资</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制造费用</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xBody>
                    <a:bodyPr/>
                    <a:lstStyle/>
                    <a:p>
                      <a:endParaRPr lang="zh-CN" altLang="en-US"/>
                    </a:p>
                  </a:txBody>
                  <a:tcPr/>
                </a:tc>
                <a:extLst>
                  <a:ext uri="{0D108BD9-81ED-4DB2-BD59-A6C34878D82A}">
                    <a16:rowId xmlns:a16="http://schemas.microsoft.com/office/drawing/2014/main" val="10001"/>
                  </a:ext>
                </a:extLst>
              </a:tr>
              <a:tr h="481013">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Arial" charset="0"/>
                          <a:ea typeface="宋体" pitchFamily="2" charset="-122"/>
                        </a:rPr>
                        <a:t>5</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Arial" charset="0"/>
                          <a:ea typeface="宋体" pitchFamily="2" charset="-122"/>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Arial" charset="0"/>
                          <a:ea typeface="宋体" pitchFamily="2" charset="-122"/>
                        </a:rPr>
                        <a:t>略</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月初在产品成本</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  900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a:ln>
                            <a:noFill/>
                          </a:ln>
                          <a:solidFill>
                            <a:schemeClr val="tx1"/>
                          </a:solidFill>
                          <a:effectLst/>
                          <a:latin typeface="楷体_GB2312" pitchFamily="49" charset="-122"/>
                          <a:ea typeface="楷体_GB2312" pitchFamily="49" charset="-122"/>
                        </a:rPr>
                        <a:t> 700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 300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 1900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55613">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Arial"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en-US" altLang="zh-CN" sz="2000" b="1"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en-US"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en-US"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en-US"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en-US"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en-US"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34975">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Arial"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en-US" altLang="zh-CN" sz="2000" b="1"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en-US"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en-US"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en-US"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en-US"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en-US"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65138">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Arial"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en-US"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  </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71488">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Arial"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en-US" altLang="zh-CN" sz="2000" b="1"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en-US"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rgbClr val="FF0000"/>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rgbClr val="FF0000"/>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rgbClr val="FF0000"/>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rgbClr val="FF0000"/>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82600">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Arial" charset="0"/>
                        <a:ea typeface="宋体"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en-US" altLang="zh-CN" sz="2000" b="1"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Arial" charset="0"/>
                        <a:ea typeface="宋体"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en-US"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 latinLnBrk="0" hangingPunct="1">
                        <a:lnSpc>
                          <a:spcPct val="100000"/>
                        </a:lnSpc>
                        <a:spcBef>
                          <a:spcPct val="20000"/>
                        </a:spcBef>
                        <a:spcAft>
                          <a:spcPct val="0"/>
                        </a:spcAft>
                        <a:buClrTx/>
                        <a:buSzTx/>
                        <a:buFontTx/>
                        <a:buNone/>
                        <a:tabLst/>
                      </a:pPr>
                      <a:endParaRPr kumimoji="0" lang="zh-CN" altLang="zh-CN" sz="2000" b="1" i="0" u="none" strike="noStrike" cap="none" normalizeH="0" baseline="0" dirty="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
        <p:nvSpPr>
          <p:cNvPr id="19540" name="Text Box 84"/>
          <p:cNvSpPr txBox="1">
            <a:spLocks noChangeArrowheads="1"/>
          </p:cNvSpPr>
          <p:nvPr/>
        </p:nvSpPr>
        <p:spPr bwMode="auto">
          <a:xfrm>
            <a:off x="4356100" y="3573463"/>
            <a:ext cx="453548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sz="2000" b="1"/>
              <a:t> 26             16.5              12            54.5</a:t>
            </a:r>
          </a:p>
        </p:txBody>
      </p:sp>
      <p:sp>
        <p:nvSpPr>
          <p:cNvPr id="19543" name="Text Box 87"/>
          <p:cNvSpPr txBox="1">
            <a:spLocks noChangeArrowheads="1"/>
          </p:cNvSpPr>
          <p:nvPr/>
        </p:nvSpPr>
        <p:spPr bwMode="auto">
          <a:xfrm>
            <a:off x="395288" y="5157788"/>
            <a:ext cx="7004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2000">
                <a:latin typeface="楷体_GB2312" pitchFamily="49" charset="-122"/>
                <a:ea typeface="楷体_GB2312" pitchFamily="49" charset="-122"/>
              </a:rPr>
              <a:t>直接材料分配率＝</a:t>
            </a:r>
            <a:r>
              <a:rPr lang="en-US" altLang="zh-CN" sz="2000">
                <a:latin typeface="楷体_GB2312" pitchFamily="49" charset="-122"/>
                <a:ea typeface="楷体_GB2312" pitchFamily="49" charset="-122"/>
              </a:rPr>
              <a:t>16900÷</a:t>
            </a:r>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550+100</a:t>
            </a:r>
            <a:r>
              <a:rPr lang="zh-CN" altLang="en-US" sz="2000">
                <a:latin typeface="楷体_GB2312" pitchFamily="49" charset="-122"/>
                <a:ea typeface="楷体_GB2312" pitchFamily="49" charset="-122"/>
              </a:rPr>
              <a:t>）＝</a:t>
            </a:r>
            <a:r>
              <a:rPr lang="en-US" altLang="zh-CN" sz="2000">
                <a:latin typeface="楷体_GB2312" pitchFamily="49" charset="-122"/>
                <a:ea typeface="楷体_GB2312" pitchFamily="49" charset="-122"/>
              </a:rPr>
              <a:t>26</a:t>
            </a:r>
            <a:r>
              <a:rPr lang="zh-CN" altLang="en-US" sz="2000">
                <a:latin typeface="楷体_GB2312" pitchFamily="49" charset="-122"/>
                <a:ea typeface="楷体_GB2312" pitchFamily="49" charset="-122"/>
              </a:rPr>
              <a:t>元</a:t>
            </a:r>
            <a:r>
              <a:rPr lang="en-US" altLang="zh-CN" sz="2000">
                <a:latin typeface="楷体_GB2312" pitchFamily="49" charset="-122"/>
                <a:ea typeface="楷体_GB2312" pitchFamily="49" charset="-122"/>
              </a:rPr>
              <a:t>/</a:t>
            </a:r>
            <a:r>
              <a:rPr lang="zh-CN" altLang="en-US" sz="2000">
                <a:latin typeface="楷体_GB2312" pitchFamily="49" charset="-122"/>
                <a:ea typeface="楷体_GB2312" pitchFamily="49" charset="-122"/>
              </a:rPr>
              <a:t>件</a:t>
            </a:r>
          </a:p>
        </p:txBody>
      </p:sp>
      <p:sp>
        <p:nvSpPr>
          <p:cNvPr id="19544" name="Text Box 88"/>
          <p:cNvSpPr txBox="1">
            <a:spLocks noChangeArrowheads="1"/>
          </p:cNvSpPr>
          <p:nvPr/>
        </p:nvSpPr>
        <p:spPr bwMode="auto">
          <a:xfrm>
            <a:off x="395288" y="5661025"/>
            <a:ext cx="7777162" cy="854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zh-CN" altLang="en-US" sz="2000" dirty="0">
                <a:latin typeface="楷体_GB2312" pitchFamily="49" charset="-122"/>
                <a:ea typeface="楷体_GB2312" pitchFamily="49" charset="-122"/>
              </a:rPr>
              <a:t>直接工资分配率＝</a:t>
            </a:r>
            <a:r>
              <a:rPr lang="en-US" altLang="zh-CN" sz="2000" dirty="0">
                <a:latin typeface="楷体_GB2312" pitchFamily="49" charset="-122"/>
                <a:ea typeface="楷体_GB2312" pitchFamily="49" charset="-122"/>
              </a:rPr>
              <a:t>9900÷</a:t>
            </a: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550+100×50</a:t>
            </a: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16.5</a:t>
            </a:r>
            <a:r>
              <a:rPr lang="zh-CN" altLang="en-US" sz="2000" dirty="0">
                <a:latin typeface="楷体_GB2312" pitchFamily="49" charset="-122"/>
                <a:ea typeface="楷体_GB2312" pitchFamily="49" charset="-122"/>
              </a:rPr>
              <a:t>元</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件</a:t>
            </a:r>
          </a:p>
          <a:p>
            <a:pPr eaLnBrk="1" hangingPunct="1">
              <a:spcBef>
                <a:spcPct val="50000"/>
              </a:spcBef>
            </a:pPr>
            <a:endParaRPr lang="en-US" altLang="zh-CN" sz="2000" dirty="0">
              <a:latin typeface="楷体_GB2312" pitchFamily="49" charset="-122"/>
              <a:ea typeface="楷体_GB2312" pitchFamily="49" charset="-122"/>
            </a:endParaRPr>
          </a:p>
        </p:txBody>
      </p:sp>
      <p:sp>
        <p:nvSpPr>
          <p:cNvPr id="19545" name="Text Box 89"/>
          <p:cNvSpPr txBox="1">
            <a:spLocks noChangeArrowheads="1"/>
          </p:cNvSpPr>
          <p:nvPr/>
        </p:nvSpPr>
        <p:spPr bwMode="auto">
          <a:xfrm>
            <a:off x="395288" y="6092825"/>
            <a:ext cx="83169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20000"/>
              </a:spcBef>
            </a:pPr>
            <a:r>
              <a:rPr lang="zh-CN" altLang="en-US" sz="2000" dirty="0">
                <a:latin typeface="楷体_GB2312" pitchFamily="49" charset="-122"/>
                <a:ea typeface="楷体_GB2312" pitchFamily="49" charset="-122"/>
              </a:rPr>
              <a:t>制造费用分配率＝</a:t>
            </a:r>
            <a:r>
              <a:rPr lang="en-US" altLang="zh-CN" sz="2000" dirty="0">
                <a:latin typeface="楷体_GB2312" pitchFamily="49" charset="-122"/>
                <a:ea typeface="楷体_GB2312" pitchFamily="49" charset="-122"/>
              </a:rPr>
              <a:t>7200÷</a:t>
            </a: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550+100×50</a:t>
            </a: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12</a:t>
            </a:r>
            <a:r>
              <a:rPr lang="zh-CN" altLang="en-US" sz="2000" dirty="0">
                <a:latin typeface="楷体_GB2312" pitchFamily="49" charset="-122"/>
                <a:ea typeface="楷体_GB2312" pitchFamily="49" charset="-122"/>
              </a:rPr>
              <a:t>元</a:t>
            </a:r>
            <a:r>
              <a:rPr lang="en-US" altLang="zh-CN" sz="2000" dirty="0">
                <a:latin typeface="楷体_GB2312" pitchFamily="49" charset="-122"/>
                <a:ea typeface="楷体_GB2312" pitchFamily="49" charset="-122"/>
              </a:rPr>
              <a:t>/</a:t>
            </a:r>
            <a:r>
              <a:rPr lang="zh-CN" altLang="en-US" sz="2000" dirty="0">
                <a:latin typeface="楷体_GB2312" pitchFamily="49" charset="-122"/>
                <a:ea typeface="楷体_GB2312" pitchFamily="49" charset="-122"/>
              </a:rPr>
              <a:t>件</a:t>
            </a:r>
          </a:p>
        </p:txBody>
      </p:sp>
      <p:sp>
        <p:nvSpPr>
          <p:cNvPr id="88154" name="Rectangle 90"/>
          <p:cNvSpPr>
            <a:spLocks noChangeArrowheads="1"/>
          </p:cNvSpPr>
          <p:nvPr/>
        </p:nvSpPr>
        <p:spPr bwMode="auto">
          <a:xfrm>
            <a:off x="755650" y="2636838"/>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b="1"/>
              <a:t>31</a:t>
            </a:r>
            <a:endParaRPr lang="zh-CN" altLang="en-US" b="1"/>
          </a:p>
        </p:txBody>
      </p:sp>
      <p:sp>
        <p:nvSpPr>
          <p:cNvPr id="88155" name="Rectangle 91"/>
          <p:cNvSpPr>
            <a:spLocks noChangeArrowheads="1"/>
          </p:cNvSpPr>
          <p:nvPr/>
        </p:nvSpPr>
        <p:spPr bwMode="auto">
          <a:xfrm>
            <a:off x="2124075" y="2636838"/>
            <a:ext cx="1555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b="1"/>
              <a:t>本月生产费用</a:t>
            </a:r>
          </a:p>
        </p:txBody>
      </p:sp>
      <p:sp>
        <p:nvSpPr>
          <p:cNvPr id="88156" name="Rectangle 92"/>
          <p:cNvSpPr>
            <a:spLocks noChangeArrowheads="1"/>
          </p:cNvSpPr>
          <p:nvPr/>
        </p:nvSpPr>
        <p:spPr bwMode="auto">
          <a:xfrm>
            <a:off x="4211638" y="2636838"/>
            <a:ext cx="819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b="1"/>
              <a:t>16000</a:t>
            </a:r>
            <a:endParaRPr lang="zh-CN" altLang="en-US" b="1"/>
          </a:p>
        </p:txBody>
      </p:sp>
      <p:sp>
        <p:nvSpPr>
          <p:cNvPr id="88157" name="Rectangle 93"/>
          <p:cNvSpPr>
            <a:spLocks noChangeArrowheads="1"/>
          </p:cNvSpPr>
          <p:nvPr/>
        </p:nvSpPr>
        <p:spPr bwMode="auto">
          <a:xfrm>
            <a:off x="5580063" y="2636838"/>
            <a:ext cx="692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b="1"/>
              <a:t>9200</a:t>
            </a:r>
            <a:endParaRPr lang="zh-CN" altLang="en-US" b="1"/>
          </a:p>
        </p:txBody>
      </p:sp>
      <p:sp>
        <p:nvSpPr>
          <p:cNvPr id="88158" name="Rectangle 94"/>
          <p:cNvSpPr>
            <a:spLocks noChangeArrowheads="1"/>
          </p:cNvSpPr>
          <p:nvPr/>
        </p:nvSpPr>
        <p:spPr bwMode="auto">
          <a:xfrm>
            <a:off x="6804025" y="2636838"/>
            <a:ext cx="692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b="1"/>
              <a:t>6900</a:t>
            </a:r>
            <a:endParaRPr lang="zh-CN" altLang="en-US" b="1"/>
          </a:p>
        </p:txBody>
      </p:sp>
      <p:sp>
        <p:nvSpPr>
          <p:cNvPr id="88159" name="Rectangle 95"/>
          <p:cNvSpPr>
            <a:spLocks noChangeArrowheads="1"/>
          </p:cNvSpPr>
          <p:nvPr/>
        </p:nvSpPr>
        <p:spPr bwMode="auto">
          <a:xfrm>
            <a:off x="8101013" y="2636838"/>
            <a:ext cx="819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b="1"/>
              <a:t>32100</a:t>
            </a:r>
            <a:endParaRPr lang="zh-CN" altLang="en-US" b="1"/>
          </a:p>
        </p:txBody>
      </p:sp>
      <p:sp>
        <p:nvSpPr>
          <p:cNvPr id="88160" name="Rectangle 96"/>
          <p:cNvSpPr>
            <a:spLocks noChangeArrowheads="1"/>
          </p:cNvSpPr>
          <p:nvPr/>
        </p:nvSpPr>
        <p:spPr bwMode="auto">
          <a:xfrm>
            <a:off x="4211638" y="3141663"/>
            <a:ext cx="819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b="1"/>
              <a:t>16900</a:t>
            </a:r>
            <a:endParaRPr lang="zh-CN" altLang="en-US" b="1"/>
          </a:p>
        </p:txBody>
      </p:sp>
      <p:sp>
        <p:nvSpPr>
          <p:cNvPr id="88161" name="Rectangle 97"/>
          <p:cNvSpPr>
            <a:spLocks noChangeArrowheads="1"/>
          </p:cNvSpPr>
          <p:nvPr/>
        </p:nvSpPr>
        <p:spPr bwMode="auto">
          <a:xfrm>
            <a:off x="5580063" y="3141663"/>
            <a:ext cx="692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
              <a:spcBef>
                <a:spcPct val="20000"/>
              </a:spcBef>
            </a:pPr>
            <a:r>
              <a:rPr lang="en-US" altLang="zh-CN" b="1"/>
              <a:t>9900</a:t>
            </a:r>
          </a:p>
        </p:txBody>
      </p:sp>
      <p:sp>
        <p:nvSpPr>
          <p:cNvPr id="88162" name="Rectangle 98"/>
          <p:cNvSpPr>
            <a:spLocks noChangeArrowheads="1"/>
          </p:cNvSpPr>
          <p:nvPr/>
        </p:nvSpPr>
        <p:spPr bwMode="auto">
          <a:xfrm>
            <a:off x="6804025" y="3141663"/>
            <a:ext cx="692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
              <a:spcBef>
                <a:spcPct val="20000"/>
              </a:spcBef>
            </a:pPr>
            <a:r>
              <a:rPr lang="en-US" altLang="zh-CN" b="1"/>
              <a:t>7200</a:t>
            </a:r>
          </a:p>
        </p:txBody>
      </p:sp>
      <p:sp>
        <p:nvSpPr>
          <p:cNvPr id="88163" name="Rectangle 99"/>
          <p:cNvSpPr>
            <a:spLocks noChangeArrowheads="1"/>
          </p:cNvSpPr>
          <p:nvPr/>
        </p:nvSpPr>
        <p:spPr bwMode="auto">
          <a:xfrm>
            <a:off x="8101013" y="3141663"/>
            <a:ext cx="819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
              <a:spcBef>
                <a:spcPct val="20000"/>
              </a:spcBef>
            </a:pPr>
            <a:r>
              <a:rPr lang="en-US" altLang="zh-CN" b="1"/>
              <a:t>34000</a:t>
            </a:r>
          </a:p>
        </p:txBody>
      </p:sp>
      <p:sp>
        <p:nvSpPr>
          <p:cNvPr id="88164" name="Rectangle 100"/>
          <p:cNvSpPr>
            <a:spLocks noChangeArrowheads="1"/>
          </p:cNvSpPr>
          <p:nvPr/>
        </p:nvSpPr>
        <p:spPr bwMode="auto">
          <a:xfrm>
            <a:off x="755650" y="3141663"/>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
              <a:spcBef>
                <a:spcPct val="20000"/>
              </a:spcBef>
            </a:pPr>
            <a:r>
              <a:rPr lang="en-US" altLang="zh-CN" b="1"/>
              <a:t>31</a:t>
            </a:r>
          </a:p>
        </p:txBody>
      </p:sp>
      <p:sp>
        <p:nvSpPr>
          <p:cNvPr id="88165" name="Rectangle 101"/>
          <p:cNvSpPr>
            <a:spLocks noChangeArrowheads="1"/>
          </p:cNvSpPr>
          <p:nvPr/>
        </p:nvSpPr>
        <p:spPr bwMode="auto">
          <a:xfrm>
            <a:off x="2124075" y="3141663"/>
            <a:ext cx="15557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
              <a:spcBef>
                <a:spcPct val="20000"/>
              </a:spcBef>
            </a:pPr>
            <a:r>
              <a:rPr lang="zh-CN" altLang="en-US" b="1"/>
              <a:t>生产费用合计</a:t>
            </a:r>
          </a:p>
        </p:txBody>
      </p:sp>
      <p:sp>
        <p:nvSpPr>
          <p:cNvPr id="88166" name="Rectangle 102"/>
          <p:cNvSpPr>
            <a:spLocks noChangeArrowheads="1"/>
          </p:cNvSpPr>
          <p:nvPr/>
        </p:nvSpPr>
        <p:spPr bwMode="auto">
          <a:xfrm>
            <a:off x="2268538" y="3573463"/>
            <a:ext cx="8699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b="1"/>
              <a:t>分配率</a:t>
            </a:r>
          </a:p>
        </p:txBody>
      </p:sp>
      <p:sp>
        <p:nvSpPr>
          <p:cNvPr id="88167" name="Rectangle 103"/>
          <p:cNvSpPr>
            <a:spLocks noChangeArrowheads="1"/>
          </p:cNvSpPr>
          <p:nvPr/>
        </p:nvSpPr>
        <p:spPr bwMode="auto">
          <a:xfrm>
            <a:off x="755650" y="4005263"/>
            <a:ext cx="4381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b="1"/>
              <a:t>31</a:t>
            </a:r>
            <a:endParaRPr lang="zh-CN" altLang="en-US" b="1"/>
          </a:p>
        </p:txBody>
      </p:sp>
      <p:sp>
        <p:nvSpPr>
          <p:cNvPr id="88168" name="Rectangle 104"/>
          <p:cNvSpPr>
            <a:spLocks noChangeArrowheads="1"/>
          </p:cNvSpPr>
          <p:nvPr/>
        </p:nvSpPr>
        <p:spPr bwMode="auto">
          <a:xfrm>
            <a:off x="755650" y="4508500"/>
            <a:ext cx="438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b="1"/>
              <a:t>31</a:t>
            </a:r>
            <a:endParaRPr lang="zh-CN" altLang="en-US" b="1"/>
          </a:p>
        </p:txBody>
      </p:sp>
      <p:sp>
        <p:nvSpPr>
          <p:cNvPr id="88169" name="Rectangle 105"/>
          <p:cNvSpPr>
            <a:spLocks noChangeArrowheads="1"/>
          </p:cNvSpPr>
          <p:nvPr/>
        </p:nvSpPr>
        <p:spPr bwMode="auto">
          <a:xfrm>
            <a:off x="2124075" y="4076700"/>
            <a:ext cx="15557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
              <a:spcBef>
                <a:spcPct val="20000"/>
              </a:spcBef>
            </a:pPr>
            <a:r>
              <a:rPr lang="zh-CN" altLang="en-US" b="1"/>
              <a:t>结转完工成本</a:t>
            </a:r>
          </a:p>
        </p:txBody>
      </p:sp>
      <p:sp>
        <p:nvSpPr>
          <p:cNvPr id="88170" name="Rectangle 106"/>
          <p:cNvSpPr>
            <a:spLocks noChangeArrowheads="1"/>
          </p:cNvSpPr>
          <p:nvPr/>
        </p:nvSpPr>
        <p:spPr bwMode="auto">
          <a:xfrm>
            <a:off x="2051050" y="4508500"/>
            <a:ext cx="17843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fontAlgn="b">
              <a:spcBef>
                <a:spcPct val="20000"/>
              </a:spcBef>
            </a:pPr>
            <a:r>
              <a:rPr lang="zh-CN" altLang="en-US" b="1"/>
              <a:t>月末在产品成本</a:t>
            </a:r>
          </a:p>
        </p:txBody>
      </p:sp>
      <p:sp>
        <p:nvSpPr>
          <p:cNvPr id="20569" name="Text Box 89"/>
          <p:cNvSpPr txBox="1">
            <a:spLocks noChangeArrowheads="1"/>
          </p:cNvSpPr>
          <p:nvPr/>
        </p:nvSpPr>
        <p:spPr bwMode="auto">
          <a:xfrm>
            <a:off x="4211638" y="4005263"/>
            <a:ext cx="49323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sz="2000" b="1">
                <a:solidFill>
                  <a:srgbClr val="CC0000"/>
                </a:solidFill>
              </a:rPr>
              <a:t>14300        9075          6600           29975</a:t>
            </a:r>
          </a:p>
        </p:txBody>
      </p:sp>
      <p:sp>
        <p:nvSpPr>
          <p:cNvPr id="20567" name="Text Box 87"/>
          <p:cNvSpPr txBox="1">
            <a:spLocks noChangeArrowheads="1"/>
          </p:cNvSpPr>
          <p:nvPr/>
        </p:nvSpPr>
        <p:spPr bwMode="auto">
          <a:xfrm>
            <a:off x="4211638" y="4508500"/>
            <a:ext cx="49323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sz="2000" b="1"/>
              <a:t>2600	      825	          600             4025</a:t>
            </a:r>
          </a:p>
        </p:txBody>
      </p:sp>
    </p:spTree>
    <p:extLst>
      <p:ext uri="{BB962C8B-B14F-4D97-AF65-F5344CB8AC3E}">
        <p14:creationId xmlns:p14="http://schemas.microsoft.com/office/powerpoint/2010/main" val="188323837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88154"/>
                                        </p:tgtEl>
                                        <p:attrNameLst>
                                          <p:attrName>style.visibility</p:attrName>
                                        </p:attrNameLst>
                                      </p:cBhvr>
                                      <p:to>
                                        <p:strVal val="visible"/>
                                      </p:to>
                                    </p:set>
                                    <p:animEffect transition="in" filter="wipe(left)">
                                      <p:cBhvr>
                                        <p:cTn id="7" dur="500"/>
                                        <p:tgtEl>
                                          <p:spTgt spid="88154"/>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88155"/>
                                        </p:tgtEl>
                                        <p:attrNameLst>
                                          <p:attrName>style.visibility</p:attrName>
                                        </p:attrNameLst>
                                      </p:cBhvr>
                                      <p:to>
                                        <p:strVal val="visible"/>
                                      </p:to>
                                    </p:set>
                                    <p:animEffect transition="in" filter="wipe(left)">
                                      <p:cBhvr>
                                        <p:cTn id="11" dur="500"/>
                                        <p:tgtEl>
                                          <p:spTgt spid="88155"/>
                                        </p:tgtEl>
                                      </p:cBhvr>
                                    </p:animEffect>
                                  </p:childTnLst>
                                </p:cTn>
                              </p:par>
                            </p:childTnLst>
                          </p:cTn>
                        </p:par>
                      </p:childTnLst>
                    </p:cTn>
                  </p:par>
                  <p:par>
                    <p:cTn id="12" fill="hold" nodeType="clickPar">
                      <p:stCondLst>
                        <p:cond delay="indefinite"/>
                      </p:stCondLst>
                      <p:childTnLst>
                        <p:par>
                          <p:cTn id="13" fill="hold" nodeType="withGroup">
                            <p:stCondLst>
                              <p:cond delay="0"/>
                            </p:stCondLst>
                            <p:childTnLst>
                              <p:par>
                                <p:cTn id="14" presetID="22" presetClass="entr" presetSubtype="8" fill="hold" grpId="0" nodeType="clickEffect">
                                  <p:stCondLst>
                                    <p:cond delay="0"/>
                                  </p:stCondLst>
                                  <p:childTnLst>
                                    <p:set>
                                      <p:cBhvr>
                                        <p:cTn id="15" dur="1" fill="hold">
                                          <p:stCondLst>
                                            <p:cond delay="0"/>
                                          </p:stCondLst>
                                        </p:cTn>
                                        <p:tgtEl>
                                          <p:spTgt spid="88156"/>
                                        </p:tgtEl>
                                        <p:attrNameLst>
                                          <p:attrName>style.visibility</p:attrName>
                                        </p:attrNameLst>
                                      </p:cBhvr>
                                      <p:to>
                                        <p:strVal val="visible"/>
                                      </p:to>
                                    </p:set>
                                    <p:animEffect transition="in" filter="wipe(left)">
                                      <p:cBhvr>
                                        <p:cTn id="16" dur="500"/>
                                        <p:tgtEl>
                                          <p:spTgt spid="88156"/>
                                        </p:tgtEl>
                                      </p:cBhvr>
                                    </p:animEffect>
                                  </p:childTnLst>
                                </p:cTn>
                              </p:par>
                            </p:childTnLst>
                          </p:cTn>
                        </p:par>
                      </p:childTnLst>
                    </p:cTn>
                  </p:par>
                  <p:par>
                    <p:cTn id="17" fill="hold" nodeType="clickPar">
                      <p:stCondLst>
                        <p:cond delay="indefinite"/>
                      </p:stCondLst>
                      <p:childTnLst>
                        <p:par>
                          <p:cTn id="18" fill="hold" nodeType="withGroup">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88157"/>
                                        </p:tgtEl>
                                        <p:attrNameLst>
                                          <p:attrName>style.visibility</p:attrName>
                                        </p:attrNameLst>
                                      </p:cBhvr>
                                      <p:to>
                                        <p:strVal val="visible"/>
                                      </p:to>
                                    </p:set>
                                    <p:animEffect transition="in" filter="wipe(left)">
                                      <p:cBhvr>
                                        <p:cTn id="21" dur="500"/>
                                        <p:tgtEl>
                                          <p:spTgt spid="88157"/>
                                        </p:tgtEl>
                                      </p:cBhvr>
                                    </p:animEffect>
                                  </p:childTnLst>
                                </p:cTn>
                              </p:par>
                            </p:childTnLst>
                          </p:cTn>
                        </p:par>
                      </p:childTnLst>
                    </p:cTn>
                  </p:par>
                  <p:par>
                    <p:cTn id="22" fill="hold" nodeType="clickPar">
                      <p:stCondLst>
                        <p:cond delay="indefinite"/>
                      </p:stCondLst>
                      <p:childTnLst>
                        <p:par>
                          <p:cTn id="23" fill="hold" nodeType="withGroup">
                            <p:stCondLst>
                              <p:cond delay="0"/>
                            </p:stCondLst>
                            <p:childTnLst>
                              <p:par>
                                <p:cTn id="24" presetID="22" presetClass="entr" presetSubtype="8" fill="hold" grpId="0" nodeType="clickEffect">
                                  <p:stCondLst>
                                    <p:cond delay="0"/>
                                  </p:stCondLst>
                                  <p:childTnLst>
                                    <p:set>
                                      <p:cBhvr>
                                        <p:cTn id="25" dur="1" fill="hold">
                                          <p:stCondLst>
                                            <p:cond delay="0"/>
                                          </p:stCondLst>
                                        </p:cTn>
                                        <p:tgtEl>
                                          <p:spTgt spid="88158"/>
                                        </p:tgtEl>
                                        <p:attrNameLst>
                                          <p:attrName>style.visibility</p:attrName>
                                        </p:attrNameLst>
                                      </p:cBhvr>
                                      <p:to>
                                        <p:strVal val="visible"/>
                                      </p:to>
                                    </p:set>
                                    <p:animEffect transition="in" filter="wipe(left)">
                                      <p:cBhvr>
                                        <p:cTn id="26" dur="500"/>
                                        <p:tgtEl>
                                          <p:spTgt spid="88158"/>
                                        </p:tgtEl>
                                      </p:cBhvr>
                                    </p:animEffect>
                                  </p:childTnLst>
                                </p:cTn>
                              </p:par>
                            </p:childTnLst>
                          </p:cTn>
                        </p:par>
                      </p:childTnLst>
                    </p:cTn>
                  </p:par>
                  <p:par>
                    <p:cTn id="27" fill="hold" nodeType="clickPar">
                      <p:stCondLst>
                        <p:cond delay="indefinite"/>
                      </p:stCondLst>
                      <p:childTnLst>
                        <p:par>
                          <p:cTn id="28" fill="hold" nodeType="withGroup">
                            <p:stCondLst>
                              <p:cond delay="0"/>
                            </p:stCondLst>
                            <p:childTnLst>
                              <p:par>
                                <p:cTn id="29" presetID="22" presetClass="entr" presetSubtype="8" fill="hold" grpId="0" nodeType="clickEffect">
                                  <p:stCondLst>
                                    <p:cond delay="0"/>
                                  </p:stCondLst>
                                  <p:childTnLst>
                                    <p:set>
                                      <p:cBhvr>
                                        <p:cTn id="30" dur="1" fill="hold">
                                          <p:stCondLst>
                                            <p:cond delay="0"/>
                                          </p:stCondLst>
                                        </p:cTn>
                                        <p:tgtEl>
                                          <p:spTgt spid="88159"/>
                                        </p:tgtEl>
                                        <p:attrNameLst>
                                          <p:attrName>style.visibility</p:attrName>
                                        </p:attrNameLst>
                                      </p:cBhvr>
                                      <p:to>
                                        <p:strVal val="visible"/>
                                      </p:to>
                                    </p:set>
                                    <p:animEffect transition="in" filter="wipe(left)">
                                      <p:cBhvr>
                                        <p:cTn id="31" dur="500"/>
                                        <p:tgtEl>
                                          <p:spTgt spid="88159"/>
                                        </p:tgtEl>
                                      </p:cBhvr>
                                    </p:animEffect>
                                  </p:childTnLst>
                                </p:cTn>
                              </p:par>
                            </p:childTnLst>
                          </p:cTn>
                        </p:par>
                      </p:childTnLst>
                    </p:cTn>
                  </p:par>
                  <p:par>
                    <p:cTn id="32" fill="hold" nodeType="clickPar">
                      <p:stCondLst>
                        <p:cond delay="indefinite"/>
                      </p:stCondLst>
                      <p:childTnLst>
                        <p:par>
                          <p:cTn id="33" fill="hold" nodeType="withGroup">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88164"/>
                                        </p:tgtEl>
                                        <p:attrNameLst>
                                          <p:attrName>style.visibility</p:attrName>
                                        </p:attrNameLst>
                                      </p:cBhvr>
                                      <p:to>
                                        <p:strVal val="visible"/>
                                      </p:to>
                                    </p:set>
                                    <p:animEffect transition="in" filter="wipe(left)">
                                      <p:cBhvr>
                                        <p:cTn id="36" dur="500"/>
                                        <p:tgtEl>
                                          <p:spTgt spid="88164"/>
                                        </p:tgtEl>
                                      </p:cBhvr>
                                    </p:animEffect>
                                  </p:childTnLst>
                                </p:cTn>
                              </p:par>
                            </p:childTnLst>
                          </p:cTn>
                        </p:par>
                        <p:par>
                          <p:cTn id="37" fill="hold" nodeType="afterGroup">
                            <p:stCondLst>
                              <p:cond delay="500"/>
                            </p:stCondLst>
                            <p:childTnLst>
                              <p:par>
                                <p:cTn id="38" presetID="22" presetClass="entr" presetSubtype="8" fill="hold" grpId="0" nodeType="afterEffect">
                                  <p:stCondLst>
                                    <p:cond delay="0"/>
                                  </p:stCondLst>
                                  <p:childTnLst>
                                    <p:set>
                                      <p:cBhvr>
                                        <p:cTn id="39" dur="1" fill="hold">
                                          <p:stCondLst>
                                            <p:cond delay="0"/>
                                          </p:stCondLst>
                                        </p:cTn>
                                        <p:tgtEl>
                                          <p:spTgt spid="88165"/>
                                        </p:tgtEl>
                                        <p:attrNameLst>
                                          <p:attrName>style.visibility</p:attrName>
                                        </p:attrNameLst>
                                      </p:cBhvr>
                                      <p:to>
                                        <p:strVal val="visible"/>
                                      </p:to>
                                    </p:set>
                                    <p:animEffect transition="in" filter="wipe(left)">
                                      <p:cBhvr>
                                        <p:cTn id="40" dur="500"/>
                                        <p:tgtEl>
                                          <p:spTgt spid="88165"/>
                                        </p:tgtEl>
                                      </p:cBhvr>
                                    </p:animEffect>
                                  </p:childTnLst>
                                </p:cTn>
                              </p:par>
                            </p:childTnLst>
                          </p:cTn>
                        </p:par>
                        <p:par>
                          <p:cTn id="41" fill="hold" nodeType="afterGroup">
                            <p:stCondLst>
                              <p:cond delay="1000"/>
                            </p:stCondLst>
                            <p:childTnLst>
                              <p:par>
                                <p:cTn id="42" presetID="22" presetClass="entr" presetSubtype="8" fill="hold" grpId="0" nodeType="afterEffect">
                                  <p:stCondLst>
                                    <p:cond delay="0"/>
                                  </p:stCondLst>
                                  <p:childTnLst>
                                    <p:set>
                                      <p:cBhvr>
                                        <p:cTn id="43" dur="1" fill="hold">
                                          <p:stCondLst>
                                            <p:cond delay="0"/>
                                          </p:stCondLst>
                                        </p:cTn>
                                        <p:tgtEl>
                                          <p:spTgt spid="88160"/>
                                        </p:tgtEl>
                                        <p:attrNameLst>
                                          <p:attrName>style.visibility</p:attrName>
                                        </p:attrNameLst>
                                      </p:cBhvr>
                                      <p:to>
                                        <p:strVal val="visible"/>
                                      </p:to>
                                    </p:set>
                                    <p:animEffect transition="in" filter="wipe(left)">
                                      <p:cBhvr>
                                        <p:cTn id="44" dur="500"/>
                                        <p:tgtEl>
                                          <p:spTgt spid="88160"/>
                                        </p:tgtEl>
                                      </p:cBhvr>
                                    </p:animEffect>
                                  </p:childTnLst>
                                </p:cTn>
                              </p:par>
                            </p:childTnLst>
                          </p:cTn>
                        </p:par>
                        <p:par>
                          <p:cTn id="45" fill="hold" nodeType="afterGroup">
                            <p:stCondLst>
                              <p:cond delay="1500"/>
                            </p:stCondLst>
                            <p:childTnLst>
                              <p:par>
                                <p:cTn id="46" presetID="22" presetClass="entr" presetSubtype="8" fill="hold" grpId="0" nodeType="afterEffect">
                                  <p:stCondLst>
                                    <p:cond delay="0"/>
                                  </p:stCondLst>
                                  <p:childTnLst>
                                    <p:set>
                                      <p:cBhvr>
                                        <p:cTn id="47" dur="1" fill="hold">
                                          <p:stCondLst>
                                            <p:cond delay="0"/>
                                          </p:stCondLst>
                                        </p:cTn>
                                        <p:tgtEl>
                                          <p:spTgt spid="88161"/>
                                        </p:tgtEl>
                                        <p:attrNameLst>
                                          <p:attrName>style.visibility</p:attrName>
                                        </p:attrNameLst>
                                      </p:cBhvr>
                                      <p:to>
                                        <p:strVal val="visible"/>
                                      </p:to>
                                    </p:set>
                                    <p:animEffect transition="in" filter="wipe(left)">
                                      <p:cBhvr>
                                        <p:cTn id="48" dur="500"/>
                                        <p:tgtEl>
                                          <p:spTgt spid="88161"/>
                                        </p:tgtEl>
                                      </p:cBhvr>
                                    </p:animEffect>
                                  </p:childTnLst>
                                </p:cTn>
                              </p:par>
                            </p:childTnLst>
                          </p:cTn>
                        </p:par>
                        <p:par>
                          <p:cTn id="49" fill="hold" nodeType="afterGroup">
                            <p:stCondLst>
                              <p:cond delay="2000"/>
                            </p:stCondLst>
                            <p:childTnLst>
                              <p:par>
                                <p:cTn id="50" presetID="22" presetClass="entr" presetSubtype="8" fill="hold" grpId="0" nodeType="afterEffect">
                                  <p:stCondLst>
                                    <p:cond delay="0"/>
                                  </p:stCondLst>
                                  <p:childTnLst>
                                    <p:set>
                                      <p:cBhvr>
                                        <p:cTn id="51" dur="1" fill="hold">
                                          <p:stCondLst>
                                            <p:cond delay="0"/>
                                          </p:stCondLst>
                                        </p:cTn>
                                        <p:tgtEl>
                                          <p:spTgt spid="88162"/>
                                        </p:tgtEl>
                                        <p:attrNameLst>
                                          <p:attrName>style.visibility</p:attrName>
                                        </p:attrNameLst>
                                      </p:cBhvr>
                                      <p:to>
                                        <p:strVal val="visible"/>
                                      </p:to>
                                    </p:set>
                                    <p:animEffect transition="in" filter="wipe(left)">
                                      <p:cBhvr>
                                        <p:cTn id="52" dur="500"/>
                                        <p:tgtEl>
                                          <p:spTgt spid="88162"/>
                                        </p:tgtEl>
                                      </p:cBhvr>
                                    </p:animEffect>
                                  </p:childTnLst>
                                </p:cTn>
                              </p:par>
                            </p:childTnLst>
                          </p:cTn>
                        </p:par>
                        <p:par>
                          <p:cTn id="53" fill="hold" nodeType="afterGroup">
                            <p:stCondLst>
                              <p:cond delay="2500"/>
                            </p:stCondLst>
                            <p:childTnLst>
                              <p:par>
                                <p:cTn id="54" presetID="22" presetClass="entr" presetSubtype="8" fill="hold" grpId="0" nodeType="afterEffect">
                                  <p:stCondLst>
                                    <p:cond delay="0"/>
                                  </p:stCondLst>
                                  <p:childTnLst>
                                    <p:set>
                                      <p:cBhvr>
                                        <p:cTn id="55" dur="1" fill="hold">
                                          <p:stCondLst>
                                            <p:cond delay="0"/>
                                          </p:stCondLst>
                                        </p:cTn>
                                        <p:tgtEl>
                                          <p:spTgt spid="88163"/>
                                        </p:tgtEl>
                                        <p:attrNameLst>
                                          <p:attrName>style.visibility</p:attrName>
                                        </p:attrNameLst>
                                      </p:cBhvr>
                                      <p:to>
                                        <p:strVal val="visible"/>
                                      </p:to>
                                    </p:set>
                                    <p:animEffect transition="in" filter="wipe(left)">
                                      <p:cBhvr>
                                        <p:cTn id="56" dur="500"/>
                                        <p:tgtEl>
                                          <p:spTgt spid="88163"/>
                                        </p:tgtEl>
                                      </p:cBhvr>
                                    </p:animEffect>
                                  </p:childTnLst>
                                </p:cTn>
                              </p:par>
                            </p:childTnLst>
                          </p:cTn>
                        </p:par>
                      </p:childTnLst>
                    </p:cTn>
                  </p:par>
                  <p:par>
                    <p:cTn id="57" fill="hold" nodeType="clickPar">
                      <p:stCondLst>
                        <p:cond delay="indefinite"/>
                      </p:stCondLst>
                      <p:childTnLst>
                        <p:par>
                          <p:cTn id="58" fill="hold" nodeType="withGroup">
                            <p:stCondLst>
                              <p:cond delay="0"/>
                            </p:stCondLst>
                            <p:childTnLst>
                              <p:par>
                                <p:cTn id="59" presetID="22" presetClass="entr" presetSubtype="8" fill="hold" grpId="0" nodeType="clickEffect">
                                  <p:stCondLst>
                                    <p:cond delay="0"/>
                                  </p:stCondLst>
                                  <p:childTnLst>
                                    <p:set>
                                      <p:cBhvr>
                                        <p:cTn id="60" dur="1" fill="hold">
                                          <p:stCondLst>
                                            <p:cond delay="0"/>
                                          </p:stCondLst>
                                        </p:cTn>
                                        <p:tgtEl>
                                          <p:spTgt spid="88166"/>
                                        </p:tgtEl>
                                        <p:attrNameLst>
                                          <p:attrName>style.visibility</p:attrName>
                                        </p:attrNameLst>
                                      </p:cBhvr>
                                      <p:to>
                                        <p:strVal val="visible"/>
                                      </p:to>
                                    </p:set>
                                    <p:animEffect transition="in" filter="wipe(left)">
                                      <p:cBhvr>
                                        <p:cTn id="61" dur="500"/>
                                        <p:tgtEl>
                                          <p:spTgt spid="88166"/>
                                        </p:tgtEl>
                                      </p:cBhvr>
                                    </p:animEffect>
                                  </p:childTnLst>
                                </p:cTn>
                              </p:par>
                            </p:childTnLst>
                          </p:cTn>
                        </p:par>
                      </p:childTnLst>
                    </p:cTn>
                  </p:par>
                  <p:par>
                    <p:cTn id="62" fill="hold" nodeType="clickPar">
                      <p:stCondLst>
                        <p:cond delay="indefinite"/>
                      </p:stCondLst>
                      <p:childTnLst>
                        <p:par>
                          <p:cTn id="63" fill="hold" nodeType="withGroup">
                            <p:stCondLst>
                              <p:cond delay="0"/>
                            </p:stCondLst>
                            <p:childTnLst>
                              <p:par>
                                <p:cTn id="64" presetID="1" presetClass="entr" presetSubtype="0" fill="hold" grpId="0" nodeType="clickEffect">
                                  <p:stCondLst>
                                    <p:cond delay="0"/>
                                  </p:stCondLst>
                                  <p:childTnLst>
                                    <p:set>
                                      <p:cBhvr>
                                        <p:cTn id="65" dur="1" fill="hold">
                                          <p:stCondLst>
                                            <p:cond delay="0"/>
                                          </p:stCondLst>
                                        </p:cTn>
                                        <p:tgtEl>
                                          <p:spTgt spid="19543"/>
                                        </p:tgtEl>
                                        <p:attrNameLst>
                                          <p:attrName>style.visibility</p:attrName>
                                        </p:attrNameLst>
                                      </p:cBhvr>
                                      <p:to>
                                        <p:strVal val="visible"/>
                                      </p:to>
                                    </p:set>
                                  </p:childTnLst>
                                </p:cTn>
                              </p:par>
                            </p:childTnLst>
                          </p:cTn>
                        </p:par>
                      </p:childTnLst>
                    </p:cTn>
                  </p:par>
                  <p:par>
                    <p:cTn id="66" fill="hold" nodeType="clickPar">
                      <p:stCondLst>
                        <p:cond delay="indefinite"/>
                      </p:stCondLst>
                      <p:childTnLst>
                        <p:par>
                          <p:cTn id="67" fill="hold" nodeType="withGroup">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19544"/>
                                        </p:tgtEl>
                                        <p:attrNameLst>
                                          <p:attrName>style.visibility</p:attrName>
                                        </p:attrNameLst>
                                      </p:cBhvr>
                                      <p:to>
                                        <p:strVal val="visible"/>
                                      </p:to>
                                    </p:set>
                                  </p:childTnLst>
                                </p:cTn>
                              </p:par>
                            </p:childTnLst>
                          </p:cTn>
                        </p:par>
                      </p:childTnLst>
                    </p:cTn>
                  </p:par>
                  <p:par>
                    <p:cTn id="70" fill="hold" nodeType="clickPar">
                      <p:stCondLst>
                        <p:cond delay="indefinite"/>
                      </p:stCondLst>
                      <p:childTnLst>
                        <p:par>
                          <p:cTn id="71" fill="hold" nodeType="withGroup">
                            <p:stCondLst>
                              <p:cond delay="0"/>
                            </p:stCondLst>
                            <p:childTnLst>
                              <p:par>
                                <p:cTn id="72" presetID="1" presetClass="entr" presetSubtype="0" fill="hold" grpId="0" nodeType="clickEffect">
                                  <p:stCondLst>
                                    <p:cond delay="0"/>
                                  </p:stCondLst>
                                  <p:childTnLst>
                                    <p:set>
                                      <p:cBhvr>
                                        <p:cTn id="73" dur="1" fill="hold">
                                          <p:stCondLst>
                                            <p:cond delay="0"/>
                                          </p:stCondLst>
                                        </p:cTn>
                                        <p:tgtEl>
                                          <p:spTgt spid="19545"/>
                                        </p:tgtEl>
                                        <p:attrNameLst>
                                          <p:attrName>style.visibility</p:attrName>
                                        </p:attrNameLst>
                                      </p:cBhvr>
                                      <p:to>
                                        <p:strVal val="visible"/>
                                      </p:to>
                                    </p:set>
                                  </p:childTnLst>
                                </p:cTn>
                              </p:par>
                            </p:childTnLst>
                          </p:cTn>
                        </p:par>
                      </p:childTnLst>
                    </p:cTn>
                  </p:par>
                  <p:par>
                    <p:cTn id="74" fill="hold" nodeType="clickPar">
                      <p:stCondLst>
                        <p:cond delay="indefinite"/>
                      </p:stCondLst>
                      <p:childTnLst>
                        <p:par>
                          <p:cTn id="75" fill="hold" nodeType="withGroup">
                            <p:stCondLst>
                              <p:cond delay="0"/>
                            </p:stCondLst>
                            <p:childTnLst>
                              <p:par>
                                <p:cTn id="76" presetID="1" presetClass="entr" presetSubtype="0" fill="hold" grpId="0" nodeType="clickEffect">
                                  <p:stCondLst>
                                    <p:cond delay="0"/>
                                  </p:stCondLst>
                                  <p:childTnLst>
                                    <p:set>
                                      <p:cBhvr>
                                        <p:cTn id="77" dur="1" fill="hold">
                                          <p:stCondLst>
                                            <p:cond delay="0"/>
                                          </p:stCondLst>
                                        </p:cTn>
                                        <p:tgtEl>
                                          <p:spTgt spid="19540"/>
                                        </p:tgtEl>
                                        <p:attrNameLst>
                                          <p:attrName>style.visibility</p:attrName>
                                        </p:attrNameLst>
                                      </p:cBhvr>
                                      <p:to>
                                        <p:strVal val="visible"/>
                                      </p:to>
                                    </p:set>
                                  </p:childTnLst>
                                </p:cTn>
                              </p:par>
                            </p:childTnLst>
                          </p:cTn>
                        </p:par>
                      </p:childTnLst>
                    </p:cTn>
                  </p:par>
                  <p:par>
                    <p:cTn id="78" fill="hold" nodeType="clickPar">
                      <p:stCondLst>
                        <p:cond delay="indefinite"/>
                      </p:stCondLst>
                      <p:childTnLst>
                        <p:par>
                          <p:cTn id="79" fill="hold" nodeType="withGroup">
                            <p:stCondLst>
                              <p:cond delay="0"/>
                            </p:stCondLst>
                            <p:childTnLst>
                              <p:par>
                                <p:cTn id="80" presetID="22" presetClass="entr" presetSubtype="8" fill="hold" grpId="0" nodeType="clickEffect">
                                  <p:stCondLst>
                                    <p:cond delay="0"/>
                                  </p:stCondLst>
                                  <p:childTnLst>
                                    <p:set>
                                      <p:cBhvr>
                                        <p:cTn id="81" dur="1" fill="hold">
                                          <p:stCondLst>
                                            <p:cond delay="0"/>
                                          </p:stCondLst>
                                        </p:cTn>
                                        <p:tgtEl>
                                          <p:spTgt spid="88168"/>
                                        </p:tgtEl>
                                        <p:attrNameLst>
                                          <p:attrName>style.visibility</p:attrName>
                                        </p:attrNameLst>
                                      </p:cBhvr>
                                      <p:to>
                                        <p:strVal val="visible"/>
                                      </p:to>
                                    </p:set>
                                    <p:animEffect transition="in" filter="wipe(left)">
                                      <p:cBhvr>
                                        <p:cTn id="82" dur="500"/>
                                        <p:tgtEl>
                                          <p:spTgt spid="88168"/>
                                        </p:tgtEl>
                                      </p:cBhvr>
                                    </p:animEffect>
                                  </p:childTnLst>
                                </p:cTn>
                              </p:par>
                            </p:childTnLst>
                          </p:cTn>
                        </p:par>
                        <p:par>
                          <p:cTn id="83" fill="hold" nodeType="afterGroup">
                            <p:stCondLst>
                              <p:cond delay="500"/>
                            </p:stCondLst>
                            <p:childTnLst>
                              <p:par>
                                <p:cTn id="84" presetID="22" presetClass="entr" presetSubtype="8" fill="hold" grpId="0" nodeType="afterEffect">
                                  <p:stCondLst>
                                    <p:cond delay="0"/>
                                  </p:stCondLst>
                                  <p:childTnLst>
                                    <p:set>
                                      <p:cBhvr>
                                        <p:cTn id="85" dur="1" fill="hold">
                                          <p:stCondLst>
                                            <p:cond delay="0"/>
                                          </p:stCondLst>
                                        </p:cTn>
                                        <p:tgtEl>
                                          <p:spTgt spid="88170"/>
                                        </p:tgtEl>
                                        <p:attrNameLst>
                                          <p:attrName>style.visibility</p:attrName>
                                        </p:attrNameLst>
                                      </p:cBhvr>
                                      <p:to>
                                        <p:strVal val="visible"/>
                                      </p:to>
                                    </p:set>
                                    <p:animEffect transition="in" filter="wipe(left)">
                                      <p:cBhvr>
                                        <p:cTn id="86" dur="500"/>
                                        <p:tgtEl>
                                          <p:spTgt spid="88170"/>
                                        </p:tgtEl>
                                      </p:cBhvr>
                                    </p:animEffect>
                                  </p:childTnLst>
                                </p:cTn>
                              </p:par>
                            </p:childTnLst>
                          </p:cTn>
                        </p:par>
                      </p:childTnLst>
                    </p:cTn>
                  </p:par>
                  <p:par>
                    <p:cTn id="87" fill="hold" nodeType="clickPar">
                      <p:stCondLst>
                        <p:cond delay="indefinite"/>
                      </p:stCondLst>
                      <p:childTnLst>
                        <p:par>
                          <p:cTn id="88" fill="hold" nodeType="withGroup">
                            <p:stCondLst>
                              <p:cond delay="0"/>
                            </p:stCondLst>
                            <p:childTnLst>
                              <p:par>
                                <p:cTn id="89" presetID="1" presetClass="entr" presetSubtype="0" fill="hold" grpId="0" nodeType="clickEffect">
                                  <p:stCondLst>
                                    <p:cond delay="0"/>
                                  </p:stCondLst>
                                  <p:childTnLst>
                                    <p:set>
                                      <p:cBhvr>
                                        <p:cTn id="90" dur="1" fill="hold">
                                          <p:stCondLst>
                                            <p:cond delay="0"/>
                                          </p:stCondLst>
                                        </p:cTn>
                                        <p:tgtEl>
                                          <p:spTgt spid="20567"/>
                                        </p:tgtEl>
                                        <p:attrNameLst>
                                          <p:attrName>style.visibility</p:attrName>
                                        </p:attrNameLst>
                                      </p:cBhvr>
                                      <p:to>
                                        <p:strVal val="visible"/>
                                      </p:to>
                                    </p:set>
                                  </p:childTnLst>
                                </p:cTn>
                              </p:par>
                            </p:childTnLst>
                          </p:cTn>
                        </p:par>
                      </p:childTnLst>
                    </p:cTn>
                  </p:par>
                  <p:par>
                    <p:cTn id="91" fill="hold" nodeType="clickPar">
                      <p:stCondLst>
                        <p:cond delay="indefinite"/>
                      </p:stCondLst>
                      <p:childTnLst>
                        <p:par>
                          <p:cTn id="92" fill="hold" nodeType="withGroup">
                            <p:stCondLst>
                              <p:cond delay="0"/>
                            </p:stCondLst>
                            <p:childTnLst>
                              <p:par>
                                <p:cTn id="93" presetID="22" presetClass="entr" presetSubtype="8" fill="hold" grpId="0" nodeType="clickEffect">
                                  <p:stCondLst>
                                    <p:cond delay="0"/>
                                  </p:stCondLst>
                                  <p:childTnLst>
                                    <p:set>
                                      <p:cBhvr>
                                        <p:cTn id="94" dur="1" fill="hold">
                                          <p:stCondLst>
                                            <p:cond delay="0"/>
                                          </p:stCondLst>
                                        </p:cTn>
                                        <p:tgtEl>
                                          <p:spTgt spid="88167"/>
                                        </p:tgtEl>
                                        <p:attrNameLst>
                                          <p:attrName>style.visibility</p:attrName>
                                        </p:attrNameLst>
                                      </p:cBhvr>
                                      <p:to>
                                        <p:strVal val="visible"/>
                                      </p:to>
                                    </p:set>
                                    <p:animEffect transition="in" filter="wipe(left)">
                                      <p:cBhvr>
                                        <p:cTn id="95" dur="500"/>
                                        <p:tgtEl>
                                          <p:spTgt spid="88167"/>
                                        </p:tgtEl>
                                      </p:cBhvr>
                                    </p:animEffect>
                                  </p:childTnLst>
                                </p:cTn>
                              </p:par>
                            </p:childTnLst>
                          </p:cTn>
                        </p:par>
                        <p:par>
                          <p:cTn id="96" fill="hold" nodeType="afterGroup">
                            <p:stCondLst>
                              <p:cond delay="500"/>
                            </p:stCondLst>
                            <p:childTnLst>
                              <p:par>
                                <p:cTn id="97" presetID="22" presetClass="entr" presetSubtype="8" fill="hold" grpId="0" nodeType="afterEffect">
                                  <p:stCondLst>
                                    <p:cond delay="0"/>
                                  </p:stCondLst>
                                  <p:childTnLst>
                                    <p:set>
                                      <p:cBhvr>
                                        <p:cTn id="98" dur="1" fill="hold">
                                          <p:stCondLst>
                                            <p:cond delay="0"/>
                                          </p:stCondLst>
                                        </p:cTn>
                                        <p:tgtEl>
                                          <p:spTgt spid="88169"/>
                                        </p:tgtEl>
                                        <p:attrNameLst>
                                          <p:attrName>style.visibility</p:attrName>
                                        </p:attrNameLst>
                                      </p:cBhvr>
                                      <p:to>
                                        <p:strVal val="visible"/>
                                      </p:to>
                                    </p:set>
                                    <p:animEffect transition="in" filter="wipe(left)">
                                      <p:cBhvr>
                                        <p:cTn id="99" dur="500"/>
                                        <p:tgtEl>
                                          <p:spTgt spid="88169"/>
                                        </p:tgtEl>
                                      </p:cBhvr>
                                    </p:animEffect>
                                  </p:childTnLst>
                                </p:cTn>
                              </p:par>
                            </p:childTnLst>
                          </p:cTn>
                        </p:par>
                      </p:childTnLst>
                    </p:cTn>
                  </p:par>
                  <p:par>
                    <p:cTn id="100" fill="hold" nodeType="clickPar">
                      <p:stCondLst>
                        <p:cond delay="indefinite"/>
                      </p:stCondLst>
                      <p:childTnLst>
                        <p:par>
                          <p:cTn id="101" fill="hold" nodeType="withGroup">
                            <p:stCondLst>
                              <p:cond delay="0"/>
                            </p:stCondLst>
                            <p:childTnLst>
                              <p:par>
                                <p:cTn id="102" presetID="1" presetClass="entr" presetSubtype="0" fill="hold" grpId="0" nodeType="clickEffect">
                                  <p:stCondLst>
                                    <p:cond delay="0"/>
                                  </p:stCondLst>
                                  <p:childTnLst>
                                    <p:set>
                                      <p:cBhvr>
                                        <p:cTn id="103" dur="1" fill="hold">
                                          <p:stCondLst>
                                            <p:cond delay="0"/>
                                          </p:stCondLst>
                                        </p:cTn>
                                        <p:tgtEl>
                                          <p:spTgt spid="205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540" grpId="0"/>
      <p:bldP spid="19543" grpId="0"/>
      <p:bldP spid="19544" grpId="0"/>
      <p:bldP spid="19545" grpId="0"/>
      <p:bldP spid="88154" grpId="0"/>
      <p:bldP spid="88155" grpId="0"/>
      <p:bldP spid="88156" grpId="0"/>
      <p:bldP spid="88157" grpId="0"/>
      <p:bldP spid="88158" grpId="0"/>
      <p:bldP spid="88159" grpId="0"/>
      <p:bldP spid="88160" grpId="0"/>
      <p:bldP spid="88161" grpId="0"/>
      <p:bldP spid="88162" grpId="0"/>
      <p:bldP spid="88163" grpId="0"/>
      <p:bldP spid="88164" grpId="0"/>
      <p:bldP spid="88165" grpId="0"/>
      <p:bldP spid="88166" grpId="0"/>
      <p:bldP spid="88167" grpId="0"/>
      <p:bldP spid="88168" grpId="0"/>
      <p:bldP spid="88169" grpId="0"/>
      <p:bldP spid="88170" grpId="0"/>
      <p:bldP spid="20569" grpId="0"/>
      <p:bldP spid="2056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4"/>
          <p:cNvSpPr>
            <a:spLocks noRot="1" noChangeArrowheads="1"/>
          </p:cNvSpPr>
          <p:nvPr/>
        </p:nvSpPr>
        <p:spPr bwMode="auto">
          <a:xfrm>
            <a:off x="250825" y="0"/>
            <a:ext cx="8893175" cy="1008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marL="342900" indent="-342900">
              <a:spcBef>
                <a:spcPct val="20000"/>
              </a:spcBef>
            </a:pPr>
            <a:r>
              <a:rPr lang="en-US" altLang="zh-CN" sz="2000" b="1" dirty="0">
                <a:latin typeface="楷体_GB2312" pitchFamily="49" charset="-122"/>
                <a:ea typeface="楷体_GB2312" pitchFamily="49" charset="-122"/>
              </a:rPr>
              <a:t>              </a:t>
            </a:r>
          </a:p>
          <a:p>
            <a:pPr marL="342900" indent="-342900">
              <a:spcBef>
                <a:spcPct val="20000"/>
              </a:spcBef>
            </a:pPr>
            <a:r>
              <a:rPr lang="en-US" altLang="zh-CN" sz="2000" b="1" dirty="0">
                <a:latin typeface="楷体_GB2312" pitchFamily="49" charset="-122"/>
                <a:ea typeface="楷体_GB2312" pitchFamily="49" charset="-122"/>
              </a:rPr>
              <a:t>                           </a:t>
            </a:r>
            <a:r>
              <a:rPr lang="zh-CN" altLang="en-US" sz="2000" b="1" dirty="0">
                <a:latin typeface="楷体_GB2312" pitchFamily="49" charset="-122"/>
                <a:ea typeface="楷体_GB2312" pitchFamily="49" charset="-122"/>
              </a:rPr>
              <a:t>完工产品成本汇总计算单</a:t>
            </a:r>
          </a:p>
          <a:p>
            <a:pPr marL="342900" indent="-342900">
              <a:spcBef>
                <a:spcPct val="20000"/>
              </a:spcBef>
            </a:pPr>
            <a:r>
              <a:rPr lang="zh-CN" altLang="en-US" sz="2000" b="1" dirty="0">
                <a:latin typeface="楷体_GB2312" pitchFamily="49" charset="-122"/>
                <a:ea typeface="楷体_GB2312" pitchFamily="49" charset="-122"/>
              </a:rPr>
              <a:t>                                                                                          单位：元</a:t>
            </a:r>
          </a:p>
        </p:txBody>
      </p:sp>
      <p:graphicFrame>
        <p:nvGraphicFramePr>
          <p:cNvPr id="21509" name="Group 5"/>
          <p:cNvGraphicFramePr>
            <a:graphicFrameLocks noGrp="1"/>
          </p:cNvGraphicFramePr>
          <p:nvPr>
            <p:extLst>
              <p:ext uri="{D42A27DB-BD31-4B8C-83A1-F6EECF244321}">
                <p14:modId xmlns:p14="http://schemas.microsoft.com/office/powerpoint/2010/main" val="3344195615"/>
              </p:ext>
            </p:extLst>
          </p:nvPr>
        </p:nvGraphicFramePr>
        <p:xfrm>
          <a:off x="395288" y="1268413"/>
          <a:ext cx="8137152" cy="3097214"/>
        </p:xfrm>
        <a:graphic>
          <a:graphicData uri="http://schemas.openxmlformats.org/drawingml/2006/table">
            <a:tbl>
              <a:tblPr/>
              <a:tblGrid>
                <a:gridCol w="1700212">
                  <a:extLst>
                    <a:ext uri="{9D8B030D-6E8A-4147-A177-3AD203B41FA5}">
                      <a16:colId xmlns:a16="http://schemas.microsoft.com/office/drawing/2014/main" val="20000"/>
                    </a:ext>
                  </a:extLst>
                </a:gridCol>
                <a:gridCol w="1698625">
                  <a:extLst>
                    <a:ext uri="{9D8B030D-6E8A-4147-A177-3AD203B41FA5}">
                      <a16:colId xmlns:a16="http://schemas.microsoft.com/office/drawing/2014/main" val="20001"/>
                    </a:ext>
                  </a:extLst>
                </a:gridCol>
                <a:gridCol w="1700213">
                  <a:extLst>
                    <a:ext uri="{9D8B030D-6E8A-4147-A177-3AD203B41FA5}">
                      <a16:colId xmlns:a16="http://schemas.microsoft.com/office/drawing/2014/main" val="20002"/>
                    </a:ext>
                  </a:extLst>
                </a:gridCol>
                <a:gridCol w="1698625">
                  <a:extLst>
                    <a:ext uri="{9D8B030D-6E8A-4147-A177-3AD203B41FA5}">
                      <a16:colId xmlns:a16="http://schemas.microsoft.com/office/drawing/2014/main" val="20003"/>
                    </a:ext>
                  </a:extLst>
                </a:gridCol>
                <a:gridCol w="1339477">
                  <a:extLst>
                    <a:ext uri="{9D8B030D-6E8A-4147-A177-3AD203B41FA5}">
                      <a16:colId xmlns:a16="http://schemas.microsoft.com/office/drawing/2014/main" val="20004"/>
                    </a:ext>
                  </a:extLst>
                </a:gridCol>
              </a:tblGrid>
              <a:tr h="519113">
                <a:tc row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成本项目</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甲产品（</a:t>
                      </a: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450</a:t>
                      </a: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件）</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tc gridSpan="2">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乙产品（</a:t>
                      </a: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550</a:t>
                      </a: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件）</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zh-CN" altLang="en-US"/>
                    </a:p>
                  </a:txBody>
                  <a:tcPr/>
                </a:tc>
                <a:extLst>
                  <a:ext uri="{0D108BD9-81ED-4DB2-BD59-A6C34878D82A}">
                    <a16:rowId xmlns:a16="http://schemas.microsoft.com/office/drawing/2014/main" val="10000"/>
                  </a:ext>
                </a:extLst>
              </a:tr>
              <a:tr h="517525">
                <a:tc vMerge="1">
                  <a:txBody>
                    <a:bodyPr/>
                    <a:lstStyle/>
                    <a:p>
                      <a:endParaRPr lang="zh-CN" altLang="en-US"/>
                    </a:p>
                  </a:txBody>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总成本</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单位成本</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总成本</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单位成本</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5064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直接材料</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9000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20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14300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26</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5175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直接工资</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6300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14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9075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16.5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51752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制造费用</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4950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11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6600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12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5191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zh-CN" altLang="en-US" sz="2000" b="1" i="0" u="none" strike="noStrike" cap="none" normalizeH="0" baseline="0">
                          <a:ln>
                            <a:noFill/>
                          </a:ln>
                          <a:solidFill>
                            <a:schemeClr val="tx1"/>
                          </a:solidFill>
                          <a:effectLst/>
                          <a:latin typeface="楷体_GB2312" pitchFamily="49" charset="-122"/>
                          <a:ea typeface="楷体_GB2312" pitchFamily="49" charset="-122"/>
                        </a:rPr>
                        <a:t>合计</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20250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45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a:ln>
                            <a:noFill/>
                          </a:ln>
                          <a:solidFill>
                            <a:schemeClr val="tx1"/>
                          </a:solidFill>
                          <a:effectLst/>
                          <a:latin typeface="楷体_GB2312" pitchFamily="49" charset="-122"/>
                          <a:ea typeface="楷体_GB2312" pitchFamily="49" charset="-122"/>
                        </a:rPr>
                        <a:t>29975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altLang="zh-CN" sz="2000" b="1" i="0" u="none" strike="noStrike" cap="none" normalizeH="0" baseline="0" dirty="0">
                          <a:ln>
                            <a:noFill/>
                          </a:ln>
                          <a:solidFill>
                            <a:schemeClr val="tx1"/>
                          </a:solidFill>
                          <a:effectLst/>
                          <a:latin typeface="楷体_GB2312" pitchFamily="49" charset="-122"/>
                          <a:ea typeface="楷体_GB2312" pitchFamily="49" charset="-122"/>
                        </a:rPr>
                        <a:t>54.5</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21550" name="Text Box 46"/>
          <p:cNvSpPr txBox="1">
            <a:spLocks noChangeArrowheads="1"/>
          </p:cNvSpPr>
          <p:nvPr/>
        </p:nvSpPr>
        <p:spPr bwMode="auto">
          <a:xfrm>
            <a:off x="1116013" y="4652963"/>
            <a:ext cx="6624637" cy="1768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r>
              <a:rPr lang="en-US" altLang="zh-CN" sz="2000" dirty="0">
                <a:latin typeface="楷体_GB2312" pitchFamily="49" charset="-122"/>
                <a:ea typeface="楷体_GB2312" pitchFamily="49" charset="-122"/>
              </a:rPr>
              <a:t> </a:t>
            </a:r>
            <a:r>
              <a:rPr lang="zh-CN" altLang="en-US" sz="2000" dirty="0">
                <a:latin typeface="楷体_GB2312" pitchFamily="49" charset="-122"/>
                <a:ea typeface="楷体_GB2312" pitchFamily="49" charset="-122"/>
              </a:rPr>
              <a:t>借：库存商品</a:t>
            </a:r>
            <a:r>
              <a:rPr lang="en-US" altLang="zh-CN" sz="2000" dirty="0">
                <a:ea typeface="楷体_GB2312" pitchFamily="49" charset="-122"/>
              </a:rPr>
              <a:t>——</a:t>
            </a:r>
            <a:r>
              <a:rPr lang="zh-CN" altLang="en-US" sz="2000" dirty="0">
                <a:latin typeface="楷体_GB2312" pitchFamily="49" charset="-122"/>
                <a:ea typeface="楷体_GB2312" pitchFamily="49" charset="-122"/>
              </a:rPr>
              <a:t>甲产品      </a:t>
            </a:r>
            <a:r>
              <a:rPr lang="en-US" altLang="zh-CN" sz="2000" dirty="0">
                <a:latin typeface="楷体_GB2312" pitchFamily="49" charset="-122"/>
                <a:ea typeface="楷体_GB2312" pitchFamily="49" charset="-122"/>
              </a:rPr>
              <a:t>20 250</a:t>
            </a:r>
          </a:p>
          <a:p>
            <a:pPr eaLnBrk="1" hangingPunct="1"/>
            <a:r>
              <a:rPr lang="en-US" altLang="zh-CN" sz="2000" dirty="0">
                <a:latin typeface="楷体_GB2312" pitchFamily="49" charset="-122"/>
                <a:ea typeface="楷体_GB2312" pitchFamily="49" charset="-122"/>
              </a:rPr>
              <a:t>             </a:t>
            </a:r>
            <a:r>
              <a:rPr lang="en-US" altLang="zh-CN" sz="2000" dirty="0">
                <a:ea typeface="楷体_GB2312" pitchFamily="49" charset="-122"/>
              </a:rPr>
              <a:t>——</a:t>
            </a:r>
            <a:r>
              <a:rPr lang="zh-CN" altLang="en-US" sz="2000" dirty="0">
                <a:latin typeface="楷体_GB2312" pitchFamily="49" charset="-122"/>
                <a:ea typeface="楷体_GB2312" pitchFamily="49" charset="-122"/>
              </a:rPr>
              <a:t>乙产品      </a:t>
            </a:r>
            <a:r>
              <a:rPr lang="en-US" altLang="zh-CN" sz="2000" dirty="0">
                <a:latin typeface="楷体_GB2312" pitchFamily="49" charset="-122"/>
                <a:ea typeface="楷体_GB2312" pitchFamily="49" charset="-122"/>
              </a:rPr>
              <a:t>29 975</a:t>
            </a:r>
          </a:p>
          <a:p>
            <a:pPr eaLnBrk="1" hangingPunct="1"/>
            <a:r>
              <a:rPr lang="en-US" altLang="zh-CN" sz="2000" dirty="0">
                <a:latin typeface="楷体_GB2312" pitchFamily="49" charset="-122"/>
                <a:ea typeface="楷体_GB2312" pitchFamily="49" charset="-122"/>
              </a:rPr>
              <a:t>     </a:t>
            </a:r>
            <a:r>
              <a:rPr lang="zh-CN" altLang="en-US" sz="2000" dirty="0">
                <a:latin typeface="楷体_GB2312" pitchFamily="49" charset="-122"/>
                <a:ea typeface="楷体_GB2312" pitchFamily="49" charset="-122"/>
              </a:rPr>
              <a:t>贷：生产成本</a:t>
            </a:r>
            <a:r>
              <a:rPr lang="en-US" altLang="zh-CN" sz="2000" dirty="0">
                <a:ea typeface="楷体_GB2312" pitchFamily="49" charset="-122"/>
              </a:rPr>
              <a:t>——</a:t>
            </a:r>
            <a:r>
              <a:rPr lang="zh-CN" altLang="en-US" sz="2000" dirty="0">
                <a:latin typeface="楷体_GB2312" pitchFamily="49" charset="-122"/>
                <a:ea typeface="楷体_GB2312" pitchFamily="49" charset="-122"/>
              </a:rPr>
              <a:t>甲产品          </a:t>
            </a:r>
            <a:r>
              <a:rPr lang="en-US" altLang="zh-CN" sz="2000" dirty="0">
                <a:latin typeface="楷体_GB2312" pitchFamily="49" charset="-122"/>
                <a:ea typeface="楷体_GB2312" pitchFamily="49" charset="-122"/>
              </a:rPr>
              <a:t>20 250</a:t>
            </a:r>
          </a:p>
          <a:p>
            <a:pPr eaLnBrk="1" hangingPunct="1"/>
            <a:r>
              <a:rPr lang="en-US" altLang="zh-CN" sz="2000" dirty="0">
                <a:latin typeface="楷体_GB2312" pitchFamily="49" charset="-122"/>
                <a:ea typeface="楷体_GB2312" pitchFamily="49" charset="-122"/>
              </a:rPr>
              <a:t>                 </a:t>
            </a:r>
            <a:r>
              <a:rPr lang="en-US" altLang="zh-CN" sz="2000" dirty="0">
                <a:ea typeface="楷体_GB2312" pitchFamily="49" charset="-122"/>
              </a:rPr>
              <a:t>——</a:t>
            </a:r>
            <a:r>
              <a:rPr lang="zh-CN" altLang="en-US" sz="2000" dirty="0">
                <a:latin typeface="楷体_GB2312" pitchFamily="49" charset="-122"/>
                <a:ea typeface="楷体_GB2312" pitchFamily="49" charset="-122"/>
              </a:rPr>
              <a:t>乙产品          </a:t>
            </a:r>
            <a:r>
              <a:rPr lang="en-US" altLang="zh-CN" sz="2000" dirty="0">
                <a:latin typeface="楷体_GB2312" pitchFamily="49" charset="-122"/>
                <a:ea typeface="楷体_GB2312" pitchFamily="49" charset="-122"/>
              </a:rPr>
              <a:t>29 975</a:t>
            </a:r>
          </a:p>
          <a:p>
            <a:pPr eaLnBrk="1" hangingPunct="1">
              <a:spcBef>
                <a:spcPct val="50000"/>
              </a:spcBef>
            </a:pPr>
            <a:endParaRPr lang="en-US" altLang="zh-CN" sz="2000" dirty="0">
              <a:latin typeface="楷体_GB2312" pitchFamily="49" charset="-122"/>
              <a:ea typeface="楷体_GB2312" pitchFamily="49" charset="-122"/>
            </a:endParaRPr>
          </a:p>
        </p:txBody>
      </p:sp>
    </p:spTree>
    <p:extLst>
      <p:ext uri="{BB962C8B-B14F-4D97-AF65-F5344CB8AC3E}">
        <p14:creationId xmlns:p14="http://schemas.microsoft.com/office/powerpoint/2010/main" val="369885370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5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5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Text Box 11">
            <a:extLst>
              <a:ext uri="{FF2B5EF4-FFF2-40B4-BE49-F238E27FC236}">
                <a16:creationId xmlns:a16="http://schemas.microsoft.com/office/drawing/2014/main" id="{163804C6-ADCC-4FEB-961D-86D07095E8D5}"/>
              </a:ext>
            </a:extLst>
          </p:cNvPr>
          <p:cNvSpPr txBox="1">
            <a:spLocks noChangeArrowheads="1"/>
          </p:cNvSpPr>
          <p:nvPr/>
        </p:nvSpPr>
        <p:spPr bwMode="auto">
          <a:xfrm>
            <a:off x="4643438" y="1484313"/>
            <a:ext cx="1223962" cy="1409700"/>
          </a:xfrm>
          <a:prstGeom prst="rect">
            <a:avLst/>
          </a:prstGeom>
          <a:solidFill>
            <a:srgbClr val="E7FB25"/>
          </a:solidFill>
          <a:ln w="38100">
            <a:pattFill prst="wdDnDiag">
              <a:fgClr>
                <a:schemeClr val="tx1"/>
              </a:fgClr>
              <a:bgClr>
                <a:srgbClr val="EEFD2F"/>
              </a:bgClr>
            </a:pattFill>
            <a:miter lim="800000"/>
            <a:headEnd/>
            <a:tailEnd/>
          </a:ln>
        </p:spPr>
        <p:txBody>
          <a:bodyPr>
            <a:spAutoFit/>
          </a:bodyPr>
          <a:lstStyle/>
          <a:p>
            <a:pPr>
              <a:spcBef>
                <a:spcPct val="50000"/>
              </a:spcBef>
            </a:pPr>
            <a:r>
              <a:rPr lang="zh-CN" altLang="en-US" sz="2400" b="1">
                <a:solidFill>
                  <a:srgbClr val="000066"/>
                </a:solidFill>
                <a:ea typeface="楷体_GB2312" pitchFamily="49" charset="-122"/>
              </a:rPr>
              <a:t>甲产品</a:t>
            </a:r>
            <a:r>
              <a:rPr lang="zh-CN" altLang="en-US" sz="2000" b="1">
                <a:solidFill>
                  <a:srgbClr val="000066"/>
                </a:solidFill>
                <a:ea typeface="楷体_GB2312" pitchFamily="49" charset="-122"/>
              </a:rPr>
              <a:t>（料、工、费等）</a:t>
            </a:r>
          </a:p>
        </p:txBody>
      </p:sp>
      <p:grpSp>
        <p:nvGrpSpPr>
          <p:cNvPr id="104517" name="Group 69">
            <a:extLst>
              <a:ext uri="{FF2B5EF4-FFF2-40B4-BE49-F238E27FC236}">
                <a16:creationId xmlns:a16="http://schemas.microsoft.com/office/drawing/2014/main" id="{2C6384E6-8B4E-4359-B298-BB1F62869DE4}"/>
              </a:ext>
            </a:extLst>
          </p:cNvPr>
          <p:cNvGrpSpPr>
            <a:grpSpLocks/>
          </p:cNvGrpSpPr>
          <p:nvPr/>
        </p:nvGrpSpPr>
        <p:grpSpPr bwMode="auto">
          <a:xfrm>
            <a:off x="900113" y="1052513"/>
            <a:ext cx="3671887" cy="4103687"/>
            <a:chOff x="567" y="663"/>
            <a:chExt cx="2313" cy="2585"/>
          </a:xfrm>
        </p:grpSpPr>
        <p:sp>
          <p:nvSpPr>
            <p:cNvPr id="104453" name="AutoShape 5">
              <a:extLst>
                <a:ext uri="{FF2B5EF4-FFF2-40B4-BE49-F238E27FC236}">
                  <a16:creationId xmlns:a16="http://schemas.microsoft.com/office/drawing/2014/main" id="{CA3DF267-7C2E-49A5-BCB5-C192B2B91BF1}"/>
                </a:ext>
              </a:extLst>
            </p:cNvPr>
            <p:cNvSpPr>
              <a:spLocks noChangeArrowheads="1"/>
            </p:cNvSpPr>
            <p:nvPr/>
          </p:nvSpPr>
          <p:spPr bwMode="auto">
            <a:xfrm>
              <a:off x="567" y="663"/>
              <a:ext cx="2313" cy="2585"/>
            </a:xfrm>
            <a:prstGeom prst="rightArrow">
              <a:avLst>
                <a:gd name="adj1" fmla="val 74685"/>
                <a:gd name="adj2" fmla="val 25759"/>
              </a:avLst>
            </a:prstGeom>
            <a:gradFill rotWithShape="1">
              <a:gsLst>
                <a:gs pos="0">
                  <a:schemeClr val="bg1">
                    <a:alpha val="75000"/>
                  </a:schemeClr>
                </a:gs>
                <a:gs pos="100000">
                  <a:schemeClr val="bg1">
                    <a:gamma/>
                    <a:shade val="46275"/>
                    <a:invGamma/>
                    <a:alpha val="48000"/>
                  </a:schemeClr>
                </a:gs>
              </a:gsLst>
              <a:lin ang="5400000" scaled="1"/>
            </a:gradFill>
            <a:ln w="9525">
              <a:solidFill>
                <a:srgbClr val="00CCFF"/>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buFontTx/>
                <a:buNone/>
                <a:defRPr/>
              </a:pPr>
              <a:endParaRPr lang="zh-CN" altLang="en-US" b="1"/>
            </a:p>
          </p:txBody>
        </p:sp>
        <p:sp>
          <p:nvSpPr>
            <p:cNvPr id="104454" name="AutoShape 6">
              <a:extLst>
                <a:ext uri="{FF2B5EF4-FFF2-40B4-BE49-F238E27FC236}">
                  <a16:creationId xmlns:a16="http://schemas.microsoft.com/office/drawing/2014/main" id="{F1262E11-025D-4A3B-81F1-457115C85FAB}"/>
                </a:ext>
              </a:extLst>
            </p:cNvPr>
            <p:cNvSpPr>
              <a:spLocks noChangeArrowheads="1"/>
            </p:cNvSpPr>
            <p:nvPr/>
          </p:nvSpPr>
          <p:spPr bwMode="auto">
            <a:xfrm>
              <a:off x="929" y="1117"/>
              <a:ext cx="1361" cy="335"/>
            </a:xfrm>
            <a:prstGeom prst="roundRect">
              <a:avLst>
                <a:gd name="adj" fmla="val 16667"/>
              </a:avLst>
            </a:prstGeom>
            <a:gradFill rotWithShape="1">
              <a:gsLst>
                <a:gs pos="0">
                  <a:schemeClr val="bg1"/>
                </a:gs>
                <a:gs pos="50000">
                  <a:schemeClr val="folHlink"/>
                </a:gs>
                <a:gs pos="100000">
                  <a:schemeClr val="bg1"/>
                </a:gs>
              </a:gsLst>
              <a:lin ang="5400000" scaled="1"/>
            </a:gradFill>
            <a:ln w="9525">
              <a:solidFill>
                <a:srgbClr val="006600"/>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buFontTx/>
                <a:buNone/>
                <a:defRPr/>
              </a:pPr>
              <a:r>
                <a:rPr lang="zh-CN" altLang="en-US" sz="2000" b="1">
                  <a:solidFill>
                    <a:srgbClr val="000066"/>
                  </a:solidFill>
                  <a:ea typeface="楷体_GB2312" pitchFamily="49" charset="-122"/>
                </a:rPr>
                <a:t>材料费用</a:t>
              </a:r>
            </a:p>
          </p:txBody>
        </p:sp>
        <p:sp>
          <p:nvSpPr>
            <p:cNvPr id="104455" name="AutoShape 7">
              <a:extLst>
                <a:ext uri="{FF2B5EF4-FFF2-40B4-BE49-F238E27FC236}">
                  <a16:creationId xmlns:a16="http://schemas.microsoft.com/office/drawing/2014/main" id="{EF939A3D-0A6B-467B-A954-0347D2E09726}"/>
                </a:ext>
              </a:extLst>
            </p:cNvPr>
            <p:cNvSpPr>
              <a:spLocks noChangeArrowheads="1"/>
            </p:cNvSpPr>
            <p:nvPr/>
          </p:nvSpPr>
          <p:spPr bwMode="auto">
            <a:xfrm>
              <a:off x="930" y="1616"/>
              <a:ext cx="1361" cy="335"/>
            </a:xfrm>
            <a:prstGeom prst="roundRect">
              <a:avLst>
                <a:gd name="adj" fmla="val 16667"/>
              </a:avLst>
            </a:prstGeom>
            <a:gradFill rotWithShape="1">
              <a:gsLst>
                <a:gs pos="0">
                  <a:schemeClr val="bg1"/>
                </a:gs>
                <a:gs pos="50000">
                  <a:srgbClr val="EE92E7"/>
                </a:gs>
                <a:gs pos="100000">
                  <a:schemeClr val="bg1"/>
                </a:gs>
              </a:gsLst>
              <a:lin ang="5400000" scaled="1"/>
            </a:gradFill>
            <a:ln w="9525">
              <a:solidFill>
                <a:srgbClr val="FF00FF"/>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buFontTx/>
                <a:buNone/>
                <a:defRPr/>
              </a:pPr>
              <a:r>
                <a:rPr lang="zh-CN" altLang="en-US" sz="2000" b="1">
                  <a:solidFill>
                    <a:srgbClr val="000066"/>
                  </a:solidFill>
                  <a:ea typeface="楷体_GB2312" pitchFamily="49" charset="-122"/>
                </a:rPr>
                <a:t>职工薪酬</a:t>
              </a:r>
            </a:p>
          </p:txBody>
        </p:sp>
        <p:sp>
          <p:nvSpPr>
            <p:cNvPr id="104456" name="AutoShape 8">
              <a:extLst>
                <a:ext uri="{FF2B5EF4-FFF2-40B4-BE49-F238E27FC236}">
                  <a16:creationId xmlns:a16="http://schemas.microsoft.com/office/drawing/2014/main" id="{27110FCA-DF39-43F0-9C46-C9D4187F5CCC}"/>
                </a:ext>
              </a:extLst>
            </p:cNvPr>
            <p:cNvSpPr>
              <a:spLocks noChangeArrowheads="1"/>
            </p:cNvSpPr>
            <p:nvPr/>
          </p:nvSpPr>
          <p:spPr bwMode="auto">
            <a:xfrm>
              <a:off x="930" y="2069"/>
              <a:ext cx="1406" cy="335"/>
            </a:xfrm>
            <a:prstGeom prst="roundRect">
              <a:avLst>
                <a:gd name="adj" fmla="val 16667"/>
              </a:avLst>
            </a:prstGeom>
            <a:gradFill rotWithShape="1">
              <a:gsLst>
                <a:gs pos="0">
                  <a:schemeClr val="bg1"/>
                </a:gs>
                <a:gs pos="50000">
                  <a:srgbClr val="52F4F8"/>
                </a:gs>
                <a:gs pos="100000">
                  <a:schemeClr val="bg1"/>
                </a:gs>
              </a:gsLst>
              <a:lin ang="5400000" scaled="1"/>
            </a:gradFill>
            <a:ln w="9525">
              <a:solidFill>
                <a:srgbClr val="00CCFF"/>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buFontTx/>
                <a:buNone/>
                <a:defRPr/>
              </a:pPr>
              <a:r>
                <a:rPr lang="zh-CN" altLang="en-US" sz="2000" b="1">
                  <a:solidFill>
                    <a:srgbClr val="000066"/>
                  </a:solidFill>
                  <a:ea typeface="楷体_GB2312" pitchFamily="49" charset="-122"/>
                </a:rPr>
                <a:t>折旧及辅助费等</a:t>
              </a:r>
            </a:p>
          </p:txBody>
        </p:sp>
        <p:sp>
          <p:nvSpPr>
            <p:cNvPr id="104457" name="AutoShape 9">
              <a:extLst>
                <a:ext uri="{FF2B5EF4-FFF2-40B4-BE49-F238E27FC236}">
                  <a16:creationId xmlns:a16="http://schemas.microsoft.com/office/drawing/2014/main" id="{FD7002AD-6422-4EF0-9C4B-9DADDB6FE5B4}"/>
                </a:ext>
              </a:extLst>
            </p:cNvPr>
            <p:cNvSpPr>
              <a:spLocks noChangeArrowheads="1"/>
            </p:cNvSpPr>
            <p:nvPr/>
          </p:nvSpPr>
          <p:spPr bwMode="auto">
            <a:xfrm>
              <a:off x="930" y="2523"/>
              <a:ext cx="1406" cy="335"/>
            </a:xfrm>
            <a:prstGeom prst="roundRect">
              <a:avLst>
                <a:gd name="adj" fmla="val 16667"/>
              </a:avLst>
            </a:prstGeom>
            <a:gradFill rotWithShape="1">
              <a:gsLst>
                <a:gs pos="0">
                  <a:schemeClr val="bg1"/>
                </a:gs>
                <a:gs pos="50000">
                  <a:srgbClr val="EEFD2F"/>
                </a:gs>
                <a:gs pos="100000">
                  <a:schemeClr val="bg1"/>
                </a:gs>
              </a:gsLst>
              <a:lin ang="5400000" scaled="1"/>
            </a:gradFill>
            <a:ln w="9525">
              <a:solidFill>
                <a:srgbClr val="FF9933"/>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buFontTx/>
                <a:buNone/>
                <a:defRPr/>
              </a:pPr>
              <a:r>
                <a:rPr lang="zh-CN" altLang="en-US" sz="2000" b="1">
                  <a:solidFill>
                    <a:srgbClr val="000066"/>
                  </a:solidFill>
                  <a:ea typeface="楷体_GB2312" pitchFamily="49" charset="-122"/>
                </a:rPr>
                <a:t>制造费用</a:t>
              </a:r>
            </a:p>
          </p:txBody>
        </p:sp>
        <p:sp>
          <p:nvSpPr>
            <p:cNvPr id="32776" name="Text Box 12">
              <a:extLst>
                <a:ext uri="{FF2B5EF4-FFF2-40B4-BE49-F238E27FC236}">
                  <a16:creationId xmlns:a16="http://schemas.microsoft.com/office/drawing/2014/main" id="{BCCAA2D9-8C75-4832-B1CB-00C9F3C3A89B}"/>
                </a:ext>
              </a:extLst>
            </p:cNvPr>
            <p:cNvSpPr txBox="1">
              <a:spLocks noChangeArrowheads="1"/>
            </p:cNvSpPr>
            <p:nvPr/>
          </p:nvSpPr>
          <p:spPr bwMode="auto">
            <a:xfrm>
              <a:off x="567" y="1117"/>
              <a:ext cx="346" cy="199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a:spAutoFit/>
            </a:bodyPr>
            <a:lstStyle/>
            <a:p>
              <a:pPr>
                <a:spcBef>
                  <a:spcPct val="50000"/>
                </a:spcBef>
              </a:pPr>
              <a:r>
                <a:rPr lang="zh-CN" altLang="en-US" sz="2400" b="1">
                  <a:ea typeface="隶书" panose="02010509060101010101" pitchFamily="49" charset="-122"/>
                </a:rPr>
                <a:t>  生产中发生的费用</a:t>
              </a:r>
            </a:p>
          </p:txBody>
        </p:sp>
      </p:grpSp>
      <p:sp>
        <p:nvSpPr>
          <p:cNvPr id="94218" name="Text Box 13">
            <a:extLst>
              <a:ext uri="{FF2B5EF4-FFF2-40B4-BE49-F238E27FC236}">
                <a16:creationId xmlns:a16="http://schemas.microsoft.com/office/drawing/2014/main" id="{95CEC886-B960-471A-A0EA-550E51DF16F5}"/>
              </a:ext>
            </a:extLst>
          </p:cNvPr>
          <p:cNvSpPr txBox="1">
            <a:spLocks noChangeArrowheads="1"/>
          </p:cNvSpPr>
          <p:nvPr/>
        </p:nvSpPr>
        <p:spPr bwMode="auto">
          <a:xfrm>
            <a:off x="4643438" y="3284538"/>
            <a:ext cx="1223962" cy="1349375"/>
          </a:xfrm>
          <a:prstGeom prst="rect">
            <a:avLst/>
          </a:prstGeom>
          <a:solidFill>
            <a:srgbClr val="66FF66"/>
          </a:solidFill>
          <a:ln w="38100">
            <a:pattFill prst="wdDnDiag">
              <a:fgClr>
                <a:schemeClr val="tx1"/>
              </a:fgClr>
              <a:bgClr>
                <a:srgbClr val="EEFD2F"/>
              </a:bgClr>
            </a:pattFill>
            <a:miter lim="800000"/>
            <a:headEnd/>
            <a:tailEnd/>
          </a:ln>
        </p:spPr>
        <p:txBody>
          <a:bodyPr>
            <a:spAutoFit/>
          </a:bodyPr>
          <a:lstStyle/>
          <a:p>
            <a:pPr>
              <a:spcBef>
                <a:spcPct val="50000"/>
              </a:spcBef>
            </a:pPr>
            <a:r>
              <a:rPr lang="zh-CN" altLang="en-US" sz="2000" b="1">
                <a:solidFill>
                  <a:srgbClr val="000066"/>
                </a:solidFill>
                <a:ea typeface="楷体_GB2312" pitchFamily="49" charset="-122"/>
              </a:rPr>
              <a:t>乙产品 （料、工、费等）</a:t>
            </a:r>
          </a:p>
        </p:txBody>
      </p:sp>
      <p:grpSp>
        <p:nvGrpSpPr>
          <p:cNvPr id="104500" name="Group 52">
            <a:extLst>
              <a:ext uri="{FF2B5EF4-FFF2-40B4-BE49-F238E27FC236}">
                <a16:creationId xmlns:a16="http://schemas.microsoft.com/office/drawing/2014/main" id="{46C9453F-5FD2-4884-92F0-7D520EA626F9}"/>
              </a:ext>
            </a:extLst>
          </p:cNvPr>
          <p:cNvGrpSpPr>
            <a:grpSpLocks/>
          </p:cNvGrpSpPr>
          <p:nvPr/>
        </p:nvGrpSpPr>
        <p:grpSpPr bwMode="auto">
          <a:xfrm>
            <a:off x="5940425" y="3357563"/>
            <a:ext cx="1871663" cy="1819275"/>
            <a:chOff x="3742" y="1979"/>
            <a:chExt cx="1179" cy="1146"/>
          </a:xfrm>
        </p:grpSpPr>
        <p:sp>
          <p:nvSpPr>
            <p:cNvPr id="32779" name="Text Box 26">
              <a:extLst>
                <a:ext uri="{FF2B5EF4-FFF2-40B4-BE49-F238E27FC236}">
                  <a16:creationId xmlns:a16="http://schemas.microsoft.com/office/drawing/2014/main" id="{9053FF3A-DE47-4342-AA09-93D329577D56}"/>
                </a:ext>
              </a:extLst>
            </p:cNvPr>
            <p:cNvSpPr txBox="1">
              <a:spLocks noChangeArrowheads="1"/>
            </p:cNvSpPr>
            <p:nvPr/>
          </p:nvSpPr>
          <p:spPr bwMode="auto">
            <a:xfrm>
              <a:off x="4241" y="1979"/>
              <a:ext cx="680" cy="466"/>
            </a:xfrm>
            <a:prstGeom prst="rect">
              <a:avLst/>
            </a:prstGeom>
            <a:solidFill>
              <a:srgbClr val="EC88E0">
                <a:alpha val="85881"/>
              </a:srgbClr>
            </a:solidFill>
            <a:ln w="38100">
              <a:solidFill>
                <a:schemeClr val="folHlink"/>
              </a:solidFill>
              <a:miter lim="800000"/>
              <a:headEnd/>
              <a:tailEnd/>
            </a:ln>
          </p:spPr>
          <p:txBody>
            <a:bodyPr>
              <a:spAutoFit/>
            </a:bodyPr>
            <a:lstStyle/>
            <a:p>
              <a:pPr>
                <a:spcBef>
                  <a:spcPct val="50000"/>
                </a:spcBef>
              </a:pPr>
              <a:r>
                <a:rPr lang="zh-CN" altLang="en-US" sz="2000" b="1">
                  <a:solidFill>
                    <a:srgbClr val="010000"/>
                  </a:solidFill>
                  <a:latin typeface="Tahoma" panose="020B0604030504040204" pitchFamily="34" charset="0"/>
                  <a:ea typeface="楷体_GB2312" pitchFamily="49" charset="-122"/>
                </a:rPr>
                <a:t>完工产品成本</a:t>
              </a:r>
            </a:p>
          </p:txBody>
        </p:sp>
        <p:sp>
          <p:nvSpPr>
            <p:cNvPr id="32780" name="Text Box 27">
              <a:extLst>
                <a:ext uri="{FF2B5EF4-FFF2-40B4-BE49-F238E27FC236}">
                  <a16:creationId xmlns:a16="http://schemas.microsoft.com/office/drawing/2014/main" id="{8B0BFED6-4B9B-45C6-A9EB-947B00E7F20F}"/>
                </a:ext>
              </a:extLst>
            </p:cNvPr>
            <p:cNvSpPr txBox="1">
              <a:spLocks noChangeArrowheads="1"/>
            </p:cNvSpPr>
            <p:nvPr/>
          </p:nvSpPr>
          <p:spPr bwMode="auto">
            <a:xfrm>
              <a:off x="4241" y="2659"/>
              <a:ext cx="680" cy="466"/>
            </a:xfrm>
            <a:prstGeom prst="rect">
              <a:avLst/>
            </a:prstGeom>
            <a:gradFill rotWithShape="1">
              <a:gsLst>
                <a:gs pos="0">
                  <a:srgbClr val="74725A">
                    <a:alpha val="39998"/>
                  </a:srgbClr>
                </a:gs>
                <a:gs pos="50000">
                  <a:srgbClr val="FAF7C2">
                    <a:alpha val="78998"/>
                  </a:srgbClr>
                </a:gs>
                <a:gs pos="100000">
                  <a:srgbClr val="74725A">
                    <a:alpha val="39998"/>
                  </a:srgbClr>
                </a:gs>
              </a:gsLst>
              <a:lin ang="5400000" scaled="1"/>
            </a:gradFill>
            <a:ln w="38100" cmpd="dbl">
              <a:solidFill>
                <a:schemeClr val="accent1"/>
              </a:solidFill>
              <a:miter lim="800000"/>
              <a:headEnd/>
              <a:tailEnd/>
            </a:ln>
          </p:spPr>
          <p:txBody>
            <a:bodyPr>
              <a:spAutoFit/>
            </a:bodyPr>
            <a:lstStyle/>
            <a:p>
              <a:pPr>
                <a:spcBef>
                  <a:spcPct val="50000"/>
                </a:spcBef>
              </a:pPr>
              <a:r>
                <a:rPr lang="zh-CN" altLang="en-US" sz="2000" b="1">
                  <a:solidFill>
                    <a:srgbClr val="010000"/>
                  </a:solidFill>
                  <a:latin typeface="Tahoma" panose="020B0604030504040204" pitchFamily="34" charset="0"/>
                  <a:ea typeface="楷体_GB2312" pitchFamily="49" charset="-122"/>
                </a:rPr>
                <a:t>在产品成本</a:t>
              </a:r>
            </a:p>
          </p:txBody>
        </p:sp>
        <p:grpSp>
          <p:nvGrpSpPr>
            <p:cNvPr id="32781" name="Group 51">
              <a:extLst>
                <a:ext uri="{FF2B5EF4-FFF2-40B4-BE49-F238E27FC236}">
                  <a16:creationId xmlns:a16="http://schemas.microsoft.com/office/drawing/2014/main" id="{A1E52761-5509-4901-B6E7-E848C62A694A}"/>
                </a:ext>
              </a:extLst>
            </p:cNvPr>
            <p:cNvGrpSpPr>
              <a:grpSpLocks/>
            </p:cNvGrpSpPr>
            <p:nvPr/>
          </p:nvGrpSpPr>
          <p:grpSpPr bwMode="auto">
            <a:xfrm>
              <a:off x="3742" y="2069"/>
              <a:ext cx="453" cy="907"/>
              <a:chOff x="3923" y="2160"/>
              <a:chExt cx="272" cy="772"/>
            </a:xfrm>
          </p:grpSpPr>
          <p:grpSp>
            <p:nvGrpSpPr>
              <p:cNvPr id="32782" name="Group 50">
                <a:extLst>
                  <a:ext uri="{FF2B5EF4-FFF2-40B4-BE49-F238E27FC236}">
                    <a16:creationId xmlns:a16="http://schemas.microsoft.com/office/drawing/2014/main" id="{9414F92E-D7C8-4E1E-A65D-BED6A21D362E}"/>
                  </a:ext>
                </a:extLst>
              </p:cNvPr>
              <p:cNvGrpSpPr>
                <a:grpSpLocks/>
              </p:cNvGrpSpPr>
              <p:nvPr/>
            </p:nvGrpSpPr>
            <p:grpSpPr bwMode="auto">
              <a:xfrm>
                <a:off x="4059" y="2160"/>
                <a:ext cx="136" cy="772"/>
                <a:chOff x="3878" y="2205"/>
                <a:chExt cx="136" cy="772"/>
              </a:xfrm>
            </p:grpSpPr>
            <p:sp>
              <p:nvSpPr>
                <p:cNvPr id="32783" name="Line 43">
                  <a:extLst>
                    <a:ext uri="{FF2B5EF4-FFF2-40B4-BE49-F238E27FC236}">
                      <a16:creationId xmlns:a16="http://schemas.microsoft.com/office/drawing/2014/main" id="{2D74123C-A0D0-45F7-8AAE-04B6E194C8AB}"/>
                    </a:ext>
                  </a:extLst>
                </p:cNvPr>
                <p:cNvSpPr>
                  <a:spLocks noChangeShapeType="1"/>
                </p:cNvSpPr>
                <p:nvPr/>
              </p:nvSpPr>
              <p:spPr bwMode="auto">
                <a:xfrm>
                  <a:off x="3878" y="2205"/>
                  <a:ext cx="0" cy="771"/>
                </a:xfrm>
                <a:prstGeom prst="line">
                  <a:avLst/>
                </a:prstGeom>
                <a:noFill/>
                <a:ln w="28575">
                  <a:solidFill>
                    <a:schemeClr val="hlink"/>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784" name="Line 44">
                  <a:extLst>
                    <a:ext uri="{FF2B5EF4-FFF2-40B4-BE49-F238E27FC236}">
                      <a16:creationId xmlns:a16="http://schemas.microsoft.com/office/drawing/2014/main" id="{3BDED61E-40D9-4FBF-A8C7-3DE16ECC4F62}"/>
                    </a:ext>
                  </a:extLst>
                </p:cNvPr>
                <p:cNvSpPr>
                  <a:spLocks noChangeShapeType="1"/>
                </p:cNvSpPr>
                <p:nvPr/>
              </p:nvSpPr>
              <p:spPr bwMode="auto">
                <a:xfrm>
                  <a:off x="3878" y="2206"/>
                  <a:ext cx="136" cy="0"/>
                </a:xfrm>
                <a:prstGeom prst="line">
                  <a:avLst/>
                </a:prstGeom>
                <a:noFill/>
                <a:ln w="28575">
                  <a:solidFill>
                    <a:srgbClr val="3399FF"/>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2785" name="Line 45">
                  <a:extLst>
                    <a:ext uri="{FF2B5EF4-FFF2-40B4-BE49-F238E27FC236}">
                      <a16:creationId xmlns:a16="http://schemas.microsoft.com/office/drawing/2014/main" id="{8A0C36A6-CA1E-487A-A513-55EB7AB03BBA}"/>
                    </a:ext>
                  </a:extLst>
                </p:cNvPr>
                <p:cNvSpPr>
                  <a:spLocks noChangeShapeType="1"/>
                </p:cNvSpPr>
                <p:nvPr/>
              </p:nvSpPr>
              <p:spPr bwMode="auto">
                <a:xfrm>
                  <a:off x="3878" y="2977"/>
                  <a:ext cx="136" cy="0"/>
                </a:xfrm>
                <a:prstGeom prst="line">
                  <a:avLst/>
                </a:prstGeom>
                <a:noFill/>
                <a:ln w="28575">
                  <a:solidFill>
                    <a:srgbClr val="3399FF"/>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grpSp>
          <p:sp>
            <p:nvSpPr>
              <p:cNvPr id="32786" name="Line 46">
                <a:extLst>
                  <a:ext uri="{FF2B5EF4-FFF2-40B4-BE49-F238E27FC236}">
                    <a16:creationId xmlns:a16="http://schemas.microsoft.com/office/drawing/2014/main" id="{FBAD2675-CC74-457C-AE01-408874AE3278}"/>
                  </a:ext>
                </a:extLst>
              </p:cNvPr>
              <p:cNvSpPr>
                <a:spLocks noChangeShapeType="1"/>
              </p:cNvSpPr>
              <p:nvPr/>
            </p:nvSpPr>
            <p:spPr bwMode="auto">
              <a:xfrm>
                <a:off x="3923" y="2523"/>
                <a:ext cx="136" cy="0"/>
              </a:xfrm>
              <a:prstGeom prst="line">
                <a:avLst/>
              </a:prstGeom>
              <a:noFill/>
              <a:ln w="28575">
                <a:solidFill>
                  <a:srgbClr val="3399FF"/>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grpSp>
        <p:nvGrpSpPr>
          <p:cNvPr id="104501" name="Group 53">
            <a:extLst>
              <a:ext uri="{FF2B5EF4-FFF2-40B4-BE49-F238E27FC236}">
                <a16:creationId xmlns:a16="http://schemas.microsoft.com/office/drawing/2014/main" id="{FB2FD3B5-A190-4D74-B01F-D16C6A1FCA98}"/>
              </a:ext>
            </a:extLst>
          </p:cNvPr>
          <p:cNvGrpSpPr>
            <a:grpSpLocks/>
          </p:cNvGrpSpPr>
          <p:nvPr/>
        </p:nvGrpSpPr>
        <p:grpSpPr bwMode="auto">
          <a:xfrm>
            <a:off x="5940425" y="1196975"/>
            <a:ext cx="1871663" cy="1819275"/>
            <a:chOff x="3742" y="1979"/>
            <a:chExt cx="1179" cy="1146"/>
          </a:xfrm>
        </p:grpSpPr>
        <p:sp>
          <p:nvSpPr>
            <p:cNvPr id="32788" name="Text Box 54">
              <a:extLst>
                <a:ext uri="{FF2B5EF4-FFF2-40B4-BE49-F238E27FC236}">
                  <a16:creationId xmlns:a16="http://schemas.microsoft.com/office/drawing/2014/main" id="{16DDFC10-E3B6-4EE4-BE9F-0F0E9A9D55C7}"/>
                </a:ext>
              </a:extLst>
            </p:cNvPr>
            <p:cNvSpPr txBox="1">
              <a:spLocks noChangeArrowheads="1"/>
            </p:cNvSpPr>
            <p:nvPr/>
          </p:nvSpPr>
          <p:spPr bwMode="auto">
            <a:xfrm>
              <a:off x="4241" y="1979"/>
              <a:ext cx="680" cy="466"/>
            </a:xfrm>
            <a:prstGeom prst="rect">
              <a:avLst/>
            </a:prstGeom>
            <a:solidFill>
              <a:srgbClr val="97EBED">
                <a:alpha val="85881"/>
              </a:srgbClr>
            </a:solidFill>
            <a:ln w="38100">
              <a:solidFill>
                <a:schemeClr val="folHlink"/>
              </a:solidFill>
              <a:miter lim="800000"/>
              <a:headEnd/>
              <a:tailEnd/>
            </a:ln>
          </p:spPr>
          <p:txBody>
            <a:bodyPr>
              <a:spAutoFit/>
            </a:bodyPr>
            <a:lstStyle/>
            <a:p>
              <a:pPr>
                <a:spcBef>
                  <a:spcPct val="50000"/>
                </a:spcBef>
              </a:pPr>
              <a:r>
                <a:rPr lang="zh-CN" altLang="en-US" sz="2000" b="1">
                  <a:solidFill>
                    <a:srgbClr val="010000"/>
                  </a:solidFill>
                  <a:latin typeface="Tahoma" panose="020B0604030504040204" pitchFamily="34" charset="0"/>
                  <a:ea typeface="楷体_GB2312" pitchFamily="49" charset="-122"/>
                </a:rPr>
                <a:t>完工产品成本</a:t>
              </a:r>
            </a:p>
          </p:txBody>
        </p:sp>
        <p:sp>
          <p:nvSpPr>
            <p:cNvPr id="32789" name="Text Box 55">
              <a:extLst>
                <a:ext uri="{FF2B5EF4-FFF2-40B4-BE49-F238E27FC236}">
                  <a16:creationId xmlns:a16="http://schemas.microsoft.com/office/drawing/2014/main" id="{111342FC-B20B-4595-A1FB-1073792F3DF0}"/>
                </a:ext>
              </a:extLst>
            </p:cNvPr>
            <p:cNvSpPr txBox="1">
              <a:spLocks noChangeArrowheads="1"/>
            </p:cNvSpPr>
            <p:nvPr/>
          </p:nvSpPr>
          <p:spPr bwMode="auto">
            <a:xfrm>
              <a:off x="4241" y="2659"/>
              <a:ext cx="680" cy="466"/>
            </a:xfrm>
            <a:prstGeom prst="rect">
              <a:avLst/>
            </a:prstGeom>
            <a:gradFill rotWithShape="1">
              <a:gsLst>
                <a:gs pos="0">
                  <a:srgbClr val="74725A">
                    <a:alpha val="39998"/>
                  </a:srgbClr>
                </a:gs>
                <a:gs pos="50000">
                  <a:srgbClr val="FAF7C2">
                    <a:alpha val="78998"/>
                  </a:srgbClr>
                </a:gs>
                <a:gs pos="100000">
                  <a:srgbClr val="74725A">
                    <a:alpha val="39998"/>
                  </a:srgbClr>
                </a:gs>
              </a:gsLst>
              <a:lin ang="5400000" scaled="1"/>
            </a:gradFill>
            <a:ln w="38100" cmpd="dbl">
              <a:solidFill>
                <a:schemeClr val="accent1"/>
              </a:solidFill>
              <a:miter lim="800000"/>
              <a:headEnd/>
              <a:tailEnd/>
            </a:ln>
          </p:spPr>
          <p:txBody>
            <a:bodyPr>
              <a:spAutoFit/>
            </a:bodyPr>
            <a:lstStyle/>
            <a:p>
              <a:pPr>
                <a:spcBef>
                  <a:spcPct val="50000"/>
                </a:spcBef>
              </a:pPr>
              <a:r>
                <a:rPr lang="zh-CN" altLang="en-US" sz="2000" b="1">
                  <a:solidFill>
                    <a:srgbClr val="010000"/>
                  </a:solidFill>
                  <a:latin typeface="Tahoma" panose="020B0604030504040204" pitchFamily="34" charset="0"/>
                  <a:ea typeface="楷体_GB2312" pitchFamily="49" charset="-122"/>
                </a:rPr>
                <a:t>在产品成本</a:t>
              </a:r>
            </a:p>
          </p:txBody>
        </p:sp>
        <p:grpSp>
          <p:nvGrpSpPr>
            <p:cNvPr id="32790" name="Group 56">
              <a:extLst>
                <a:ext uri="{FF2B5EF4-FFF2-40B4-BE49-F238E27FC236}">
                  <a16:creationId xmlns:a16="http://schemas.microsoft.com/office/drawing/2014/main" id="{DA1AA0D9-D760-4349-B933-28FE6BA1304D}"/>
                </a:ext>
              </a:extLst>
            </p:cNvPr>
            <p:cNvGrpSpPr>
              <a:grpSpLocks/>
            </p:cNvGrpSpPr>
            <p:nvPr/>
          </p:nvGrpSpPr>
          <p:grpSpPr bwMode="auto">
            <a:xfrm>
              <a:off x="3742" y="2069"/>
              <a:ext cx="453" cy="907"/>
              <a:chOff x="3923" y="2160"/>
              <a:chExt cx="272" cy="772"/>
            </a:xfrm>
          </p:grpSpPr>
          <p:grpSp>
            <p:nvGrpSpPr>
              <p:cNvPr id="32791" name="Group 57">
                <a:extLst>
                  <a:ext uri="{FF2B5EF4-FFF2-40B4-BE49-F238E27FC236}">
                    <a16:creationId xmlns:a16="http://schemas.microsoft.com/office/drawing/2014/main" id="{38279EF2-D6C1-48C4-9F33-B4999B9F2B67}"/>
                  </a:ext>
                </a:extLst>
              </p:cNvPr>
              <p:cNvGrpSpPr>
                <a:grpSpLocks/>
              </p:cNvGrpSpPr>
              <p:nvPr/>
            </p:nvGrpSpPr>
            <p:grpSpPr bwMode="auto">
              <a:xfrm>
                <a:off x="4059" y="2160"/>
                <a:ext cx="136" cy="772"/>
                <a:chOff x="3878" y="2205"/>
                <a:chExt cx="136" cy="772"/>
              </a:xfrm>
            </p:grpSpPr>
            <p:sp>
              <p:nvSpPr>
                <p:cNvPr id="32792" name="Line 58">
                  <a:extLst>
                    <a:ext uri="{FF2B5EF4-FFF2-40B4-BE49-F238E27FC236}">
                      <a16:creationId xmlns:a16="http://schemas.microsoft.com/office/drawing/2014/main" id="{D1140DD9-3C0D-4D25-B683-B22BE1D38EAC}"/>
                    </a:ext>
                  </a:extLst>
                </p:cNvPr>
                <p:cNvSpPr>
                  <a:spLocks noChangeShapeType="1"/>
                </p:cNvSpPr>
                <p:nvPr/>
              </p:nvSpPr>
              <p:spPr bwMode="auto">
                <a:xfrm>
                  <a:off x="3878" y="2205"/>
                  <a:ext cx="0" cy="771"/>
                </a:xfrm>
                <a:prstGeom prst="line">
                  <a:avLst/>
                </a:prstGeom>
                <a:noFill/>
                <a:ln w="28575">
                  <a:solidFill>
                    <a:schemeClr val="hlink"/>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2793" name="Line 59">
                  <a:extLst>
                    <a:ext uri="{FF2B5EF4-FFF2-40B4-BE49-F238E27FC236}">
                      <a16:creationId xmlns:a16="http://schemas.microsoft.com/office/drawing/2014/main" id="{3EC9BC80-05FB-4CA0-AFB7-16AB641A8E6E}"/>
                    </a:ext>
                  </a:extLst>
                </p:cNvPr>
                <p:cNvSpPr>
                  <a:spLocks noChangeShapeType="1"/>
                </p:cNvSpPr>
                <p:nvPr/>
              </p:nvSpPr>
              <p:spPr bwMode="auto">
                <a:xfrm>
                  <a:off x="3878" y="2206"/>
                  <a:ext cx="136" cy="0"/>
                </a:xfrm>
                <a:prstGeom prst="line">
                  <a:avLst/>
                </a:prstGeom>
                <a:noFill/>
                <a:ln w="28575">
                  <a:solidFill>
                    <a:srgbClr val="3399FF"/>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32794" name="Line 60">
                  <a:extLst>
                    <a:ext uri="{FF2B5EF4-FFF2-40B4-BE49-F238E27FC236}">
                      <a16:creationId xmlns:a16="http://schemas.microsoft.com/office/drawing/2014/main" id="{FE3C481A-4B96-4A16-8BD5-08918052F6D2}"/>
                    </a:ext>
                  </a:extLst>
                </p:cNvPr>
                <p:cNvSpPr>
                  <a:spLocks noChangeShapeType="1"/>
                </p:cNvSpPr>
                <p:nvPr/>
              </p:nvSpPr>
              <p:spPr bwMode="auto">
                <a:xfrm>
                  <a:off x="3878" y="2977"/>
                  <a:ext cx="136" cy="0"/>
                </a:xfrm>
                <a:prstGeom prst="line">
                  <a:avLst/>
                </a:prstGeom>
                <a:noFill/>
                <a:ln w="28575">
                  <a:solidFill>
                    <a:srgbClr val="3399FF"/>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grpSp>
          <p:sp>
            <p:nvSpPr>
              <p:cNvPr id="32795" name="Line 61">
                <a:extLst>
                  <a:ext uri="{FF2B5EF4-FFF2-40B4-BE49-F238E27FC236}">
                    <a16:creationId xmlns:a16="http://schemas.microsoft.com/office/drawing/2014/main" id="{47676AB1-E000-4A02-AB5B-DB311C3F7CDE}"/>
                  </a:ext>
                </a:extLst>
              </p:cNvPr>
              <p:cNvSpPr>
                <a:spLocks noChangeShapeType="1"/>
              </p:cNvSpPr>
              <p:nvPr/>
            </p:nvSpPr>
            <p:spPr bwMode="auto">
              <a:xfrm>
                <a:off x="3923" y="2523"/>
                <a:ext cx="136" cy="0"/>
              </a:xfrm>
              <a:prstGeom prst="line">
                <a:avLst/>
              </a:prstGeom>
              <a:noFill/>
              <a:ln w="28575">
                <a:solidFill>
                  <a:srgbClr val="3399FF"/>
                </a:solidFill>
                <a:round/>
                <a:headEnd/>
                <a:tailEnd/>
              </a:ln>
              <a:extLst>
                <a:ext uri="{909E8E84-426E-40DD-AFC4-6F175D3DCCD1}">
                  <a14:hiddenFill xmlns:a14="http://schemas.microsoft.com/office/drawing/2010/main">
                    <a:noFill/>
                  </a14:hiddenFill>
                </a:ext>
              </a:extLst>
            </p:spPr>
            <p:txBody>
              <a:bodyPr/>
              <a:lstStyle/>
              <a:p>
                <a:endParaRPr lang="zh-CN" altLang="en-US"/>
              </a:p>
            </p:txBody>
          </p:sp>
        </p:grpSp>
      </p:grpSp>
      <p:sp>
        <p:nvSpPr>
          <p:cNvPr id="104510" name="AutoShape 62">
            <a:extLst>
              <a:ext uri="{FF2B5EF4-FFF2-40B4-BE49-F238E27FC236}">
                <a16:creationId xmlns:a16="http://schemas.microsoft.com/office/drawing/2014/main" id="{7AED65B2-39C0-4BDD-A06B-FCEF91B083F6}"/>
              </a:ext>
            </a:extLst>
          </p:cNvPr>
          <p:cNvSpPr>
            <a:spLocks/>
          </p:cNvSpPr>
          <p:nvPr/>
        </p:nvSpPr>
        <p:spPr bwMode="auto">
          <a:xfrm rot="5400000">
            <a:off x="3024188" y="-784225"/>
            <a:ext cx="431800" cy="3673475"/>
          </a:xfrm>
          <a:prstGeom prst="leftBrace">
            <a:avLst>
              <a:gd name="adj1" fmla="val 70855"/>
              <a:gd name="adj2" fmla="val 50139"/>
            </a:avLst>
          </a:prstGeom>
          <a:noFill/>
          <a:ln w="19050">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b="1"/>
          </a:p>
        </p:txBody>
      </p:sp>
      <p:sp>
        <p:nvSpPr>
          <p:cNvPr id="104511" name="Text Box 63">
            <a:extLst>
              <a:ext uri="{FF2B5EF4-FFF2-40B4-BE49-F238E27FC236}">
                <a16:creationId xmlns:a16="http://schemas.microsoft.com/office/drawing/2014/main" id="{12C9902F-0751-4E39-8BFF-D1D67BACAB6B}"/>
              </a:ext>
            </a:extLst>
          </p:cNvPr>
          <p:cNvSpPr txBox="1">
            <a:spLocks noChangeArrowheads="1"/>
          </p:cNvSpPr>
          <p:nvPr/>
        </p:nvSpPr>
        <p:spPr bwMode="auto">
          <a:xfrm>
            <a:off x="2339975" y="404813"/>
            <a:ext cx="2592388" cy="39687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zh-CN" altLang="en-US" sz="2000" b="1">
                <a:ea typeface="隶书" panose="02010509060101010101" pitchFamily="49" charset="-122"/>
              </a:rPr>
              <a:t>要素费用分配</a:t>
            </a:r>
          </a:p>
        </p:txBody>
      </p:sp>
      <p:sp>
        <p:nvSpPr>
          <p:cNvPr id="104512" name="AutoShape 64">
            <a:extLst>
              <a:ext uri="{FF2B5EF4-FFF2-40B4-BE49-F238E27FC236}">
                <a16:creationId xmlns:a16="http://schemas.microsoft.com/office/drawing/2014/main" id="{1456D165-F38B-4B48-9B38-595EC70C0D0C}"/>
              </a:ext>
            </a:extLst>
          </p:cNvPr>
          <p:cNvSpPr>
            <a:spLocks/>
          </p:cNvSpPr>
          <p:nvPr/>
        </p:nvSpPr>
        <p:spPr bwMode="auto">
          <a:xfrm rot="-5400000">
            <a:off x="6227763" y="4148138"/>
            <a:ext cx="288925" cy="2447925"/>
          </a:xfrm>
          <a:prstGeom prst="leftBrace">
            <a:avLst>
              <a:gd name="adj1" fmla="val 70565"/>
              <a:gd name="adj2" fmla="val 50139"/>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b="1"/>
          </a:p>
        </p:txBody>
      </p:sp>
      <p:sp>
        <p:nvSpPr>
          <p:cNvPr id="104513" name="Text Box 65">
            <a:extLst>
              <a:ext uri="{FF2B5EF4-FFF2-40B4-BE49-F238E27FC236}">
                <a16:creationId xmlns:a16="http://schemas.microsoft.com/office/drawing/2014/main" id="{5DDAA590-0B8B-4978-9287-E72649AB1DDB}"/>
              </a:ext>
            </a:extLst>
          </p:cNvPr>
          <p:cNvSpPr txBox="1">
            <a:spLocks noChangeArrowheads="1"/>
          </p:cNvSpPr>
          <p:nvPr/>
        </p:nvSpPr>
        <p:spPr bwMode="auto">
          <a:xfrm>
            <a:off x="5148263" y="5589588"/>
            <a:ext cx="2592387" cy="70167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zh-CN" altLang="en-US" sz="2000" b="1">
                <a:ea typeface="隶书" panose="02010509060101010101" pitchFamily="49" charset="-122"/>
              </a:rPr>
              <a:t>生产费用在完工产品与在产品之间分配</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nodeType="afterEffect">
                                  <p:stCondLst>
                                    <p:cond delay="0"/>
                                  </p:stCondLst>
                                  <p:childTnLst>
                                    <p:set>
                                      <p:cBhvr>
                                        <p:cTn id="6" dur="1" fill="hold">
                                          <p:stCondLst>
                                            <p:cond delay="0"/>
                                          </p:stCondLst>
                                        </p:cTn>
                                        <p:tgtEl>
                                          <p:spTgt spid="104517"/>
                                        </p:tgtEl>
                                        <p:attrNameLst>
                                          <p:attrName>style.visibility</p:attrName>
                                        </p:attrNameLst>
                                      </p:cBhvr>
                                      <p:to>
                                        <p:strVal val="visible"/>
                                      </p:to>
                                    </p:set>
                                    <p:animEffect transition="in" filter="wipe(left)">
                                      <p:cBhvr>
                                        <p:cTn id="7" dur="500"/>
                                        <p:tgtEl>
                                          <p:spTgt spid="10451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94210"/>
                                        </p:tgtEl>
                                        <p:attrNameLst>
                                          <p:attrName>style.visibility</p:attrName>
                                        </p:attrNameLst>
                                      </p:cBhvr>
                                      <p:to>
                                        <p:strVal val="visible"/>
                                      </p:to>
                                    </p:set>
                                    <p:animEffect transition="in" filter="wipe(up)">
                                      <p:cBhvr>
                                        <p:cTn id="12" dur="500"/>
                                        <p:tgtEl>
                                          <p:spTgt spid="94210"/>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94218"/>
                                        </p:tgtEl>
                                        <p:attrNameLst>
                                          <p:attrName>style.visibility</p:attrName>
                                        </p:attrNameLst>
                                      </p:cBhvr>
                                      <p:to>
                                        <p:strVal val="visible"/>
                                      </p:to>
                                    </p:set>
                                    <p:animEffect transition="in" filter="wipe(up)">
                                      <p:cBhvr>
                                        <p:cTn id="15" dur="500"/>
                                        <p:tgtEl>
                                          <p:spTgt spid="94218"/>
                                        </p:tgtEl>
                                      </p:cBhvr>
                                    </p:animEffect>
                                  </p:childTnLst>
                                </p:cTn>
                              </p:par>
                            </p:childTnLst>
                          </p:cTn>
                        </p:par>
                      </p:childTnLst>
                    </p:cTn>
                  </p:par>
                  <p:par>
                    <p:cTn id="16" fill="hold" nodeType="clickPar">
                      <p:stCondLst>
                        <p:cond delay="indefinite"/>
                      </p:stCondLst>
                      <p:childTnLst>
                        <p:par>
                          <p:cTn id="17" fill="hold" nodeType="withGroup">
                            <p:stCondLst>
                              <p:cond delay="0"/>
                            </p:stCondLst>
                            <p:childTnLst>
                              <p:par>
                                <p:cTn id="18" presetID="22" presetClass="entr" presetSubtype="4" fill="hold" grpId="0" nodeType="clickEffect">
                                  <p:stCondLst>
                                    <p:cond delay="0"/>
                                  </p:stCondLst>
                                  <p:childTnLst>
                                    <p:set>
                                      <p:cBhvr>
                                        <p:cTn id="19" dur="1" fill="hold">
                                          <p:stCondLst>
                                            <p:cond delay="0"/>
                                          </p:stCondLst>
                                        </p:cTn>
                                        <p:tgtEl>
                                          <p:spTgt spid="104510"/>
                                        </p:tgtEl>
                                        <p:attrNameLst>
                                          <p:attrName>style.visibility</p:attrName>
                                        </p:attrNameLst>
                                      </p:cBhvr>
                                      <p:to>
                                        <p:strVal val="visible"/>
                                      </p:to>
                                    </p:set>
                                    <p:animEffect transition="in" filter="wipe(down)">
                                      <p:cBhvr>
                                        <p:cTn id="20" dur="500"/>
                                        <p:tgtEl>
                                          <p:spTgt spid="104510"/>
                                        </p:tgtEl>
                                      </p:cBhvr>
                                    </p:animEffect>
                                  </p:childTnLst>
                                </p:cTn>
                              </p:par>
                            </p:childTnLst>
                          </p:cTn>
                        </p:par>
                        <p:par>
                          <p:cTn id="21" fill="hold" nodeType="afterGroup">
                            <p:stCondLst>
                              <p:cond delay="500"/>
                            </p:stCondLst>
                            <p:childTnLst>
                              <p:par>
                                <p:cTn id="22" presetID="22" presetClass="entr" presetSubtype="8" fill="hold" grpId="0" nodeType="afterEffect">
                                  <p:stCondLst>
                                    <p:cond delay="0"/>
                                  </p:stCondLst>
                                  <p:childTnLst>
                                    <p:set>
                                      <p:cBhvr>
                                        <p:cTn id="23" dur="1" fill="hold">
                                          <p:stCondLst>
                                            <p:cond delay="0"/>
                                          </p:stCondLst>
                                        </p:cTn>
                                        <p:tgtEl>
                                          <p:spTgt spid="104511"/>
                                        </p:tgtEl>
                                        <p:attrNameLst>
                                          <p:attrName>style.visibility</p:attrName>
                                        </p:attrNameLst>
                                      </p:cBhvr>
                                      <p:to>
                                        <p:strVal val="visible"/>
                                      </p:to>
                                    </p:set>
                                    <p:animEffect transition="in" filter="wipe(left)">
                                      <p:cBhvr>
                                        <p:cTn id="24" dur="500"/>
                                        <p:tgtEl>
                                          <p:spTgt spid="104511"/>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22" presetClass="entr" presetSubtype="8" fill="hold" nodeType="clickEffect">
                                  <p:stCondLst>
                                    <p:cond delay="0"/>
                                  </p:stCondLst>
                                  <p:childTnLst>
                                    <p:set>
                                      <p:cBhvr>
                                        <p:cTn id="28" dur="1" fill="hold">
                                          <p:stCondLst>
                                            <p:cond delay="0"/>
                                          </p:stCondLst>
                                        </p:cTn>
                                        <p:tgtEl>
                                          <p:spTgt spid="104501"/>
                                        </p:tgtEl>
                                        <p:attrNameLst>
                                          <p:attrName>style.visibility</p:attrName>
                                        </p:attrNameLst>
                                      </p:cBhvr>
                                      <p:to>
                                        <p:strVal val="visible"/>
                                      </p:to>
                                    </p:set>
                                    <p:animEffect transition="in" filter="wipe(left)">
                                      <p:cBhvr>
                                        <p:cTn id="29" dur="500"/>
                                        <p:tgtEl>
                                          <p:spTgt spid="104501"/>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22" presetClass="entr" presetSubtype="8" fill="hold" nodeType="clickEffect">
                                  <p:stCondLst>
                                    <p:cond delay="0"/>
                                  </p:stCondLst>
                                  <p:childTnLst>
                                    <p:set>
                                      <p:cBhvr>
                                        <p:cTn id="33" dur="1" fill="hold">
                                          <p:stCondLst>
                                            <p:cond delay="0"/>
                                          </p:stCondLst>
                                        </p:cTn>
                                        <p:tgtEl>
                                          <p:spTgt spid="104500"/>
                                        </p:tgtEl>
                                        <p:attrNameLst>
                                          <p:attrName>style.visibility</p:attrName>
                                        </p:attrNameLst>
                                      </p:cBhvr>
                                      <p:to>
                                        <p:strVal val="visible"/>
                                      </p:to>
                                    </p:set>
                                    <p:animEffect transition="in" filter="wipe(left)">
                                      <p:cBhvr>
                                        <p:cTn id="34" dur="500"/>
                                        <p:tgtEl>
                                          <p:spTgt spid="104500"/>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22" presetClass="entr" presetSubtype="1" fill="hold" grpId="0" nodeType="clickEffect">
                                  <p:stCondLst>
                                    <p:cond delay="0"/>
                                  </p:stCondLst>
                                  <p:childTnLst>
                                    <p:set>
                                      <p:cBhvr>
                                        <p:cTn id="38" dur="1" fill="hold">
                                          <p:stCondLst>
                                            <p:cond delay="0"/>
                                          </p:stCondLst>
                                        </p:cTn>
                                        <p:tgtEl>
                                          <p:spTgt spid="104512"/>
                                        </p:tgtEl>
                                        <p:attrNameLst>
                                          <p:attrName>style.visibility</p:attrName>
                                        </p:attrNameLst>
                                      </p:cBhvr>
                                      <p:to>
                                        <p:strVal val="visible"/>
                                      </p:to>
                                    </p:set>
                                    <p:animEffect transition="in" filter="wipe(up)">
                                      <p:cBhvr>
                                        <p:cTn id="39" dur="500"/>
                                        <p:tgtEl>
                                          <p:spTgt spid="104512"/>
                                        </p:tgtEl>
                                      </p:cBhvr>
                                    </p:animEffect>
                                  </p:childTnLst>
                                </p:cTn>
                              </p:par>
                            </p:childTnLst>
                          </p:cTn>
                        </p:par>
                        <p:par>
                          <p:cTn id="40" fill="hold" nodeType="afterGroup">
                            <p:stCondLst>
                              <p:cond delay="500"/>
                            </p:stCondLst>
                            <p:childTnLst>
                              <p:par>
                                <p:cTn id="41" presetID="22" presetClass="entr" presetSubtype="8" fill="hold" grpId="0" nodeType="afterEffect">
                                  <p:stCondLst>
                                    <p:cond delay="0"/>
                                  </p:stCondLst>
                                  <p:childTnLst>
                                    <p:set>
                                      <p:cBhvr>
                                        <p:cTn id="42" dur="1" fill="hold">
                                          <p:stCondLst>
                                            <p:cond delay="0"/>
                                          </p:stCondLst>
                                        </p:cTn>
                                        <p:tgtEl>
                                          <p:spTgt spid="104513"/>
                                        </p:tgtEl>
                                        <p:attrNameLst>
                                          <p:attrName>style.visibility</p:attrName>
                                        </p:attrNameLst>
                                      </p:cBhvr>
                                      <p:to>
                                        <p:strVal val="visible"/>
                                      </p:to>
                                    </p:set>
                                    <p:animEffect transition="in" filter="wipe(left)">
                                      <p:cBhvr>
                                        <p:cTn id="43" dur="500"/>
                                        <p:tgtEl>
                                          <p:spTgt spid="1045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0" grpId="0" animBg="1"/>
      <p:bldP spid="94218" grpId="0" animBg="1"/>
      <p:bldP spid="104510" grpId="0" animBg="1"/>
      <p:bldP spid="104511" grpId="0"/>
      <p:bldP spid="104512" grpId="0" animBg="1"/>
      <p:bldP spid="1045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Text Box 63">
            <a:extLst>
              <a:ext uri="{FF2B5EF4-FFF2-40B4-BE49-F238E27FC236}">
                <a16:creationId xmlns:a16="http://schemas.microsoft.com/office/drawing/2014/main" id="{3A423AE8-DCE0-46E1-B927-FE44517DE090}"/>
              </a:ext>
            </a:extLst>
          </p:cNvPr>
          <p:cNvSpPr txBox="1">
            <a:spLocks noChangeArrowheads="1"/>
          </p:cNvSpPr>
          <p:nvPr/>
        </p:nvSpPr>
        <p:spPr bwMode="auto">
          <a:xfrm>
            <a:off x="2484438" y="765175"/>
            <a:ext cx="4175125" cy="936625"/>
          </a:xfrm>
          <a:prstGeom prst="rect">
            <a:avLst/>
          </a:prstGeom>
          <a:solidFill>
            <a:schemeClr val="accent1"/>
          </a:solidFill>
          <a:ln>
            <a:noFill/>
          </a:ln>
          <a:effectLst>
            <a:prstShdw prst="shdw12">
              <a:schemeClr val="bg2">
                <a:alpha val="50000"/>
              </a:schemeClr>
            </a:prstShdw>
          </a:effectLst>
          <a:extLs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zh-CN" altLang="en-US" sz="2800" b="1">
                <a:ea typeface="隶书" panose="02010509060101010101" pitchFamily="49" charset="-122"/>
              </a:rPr>
              <a:t>       分配生产费用</a:t>
            </a:r>
          </a:p>
          <a:p>
            <a:pPr>
              <a:spcBef>
                <a:spcPct val="50000"/>
              </a:spcBef>
            </a:pPr>
            <a:r>
              <a:rPr lang="zh-CN" altLang="en-US" b="1"/>
              <a:t>生产费用在完工产品与在产品之间分配</a:t>
            </a:r>
          </a:p>
        </p:txBody>
      </p:sp>
      <p:grpSp>
        <p:nvGrpSpPr>
          <p:cNvPr id="35842" name="组合 97282">
            <a:extLst>
              <a:ext uri="{FF2B5EF4-FFF2-40B4-BE49-F238E27FC236}">
                <a16:creationId xmlns:a16="http://schemas.microsoft.com/office/drawing/2014/main" id="{B02D2755-3CA4-485A-93D9-57BAF3C3944C}"/>
              </a:ext>
            </a:extLst>
          </p:cNvPr>
          <p:cNvGrpSpPr>
            <a:grpSpLocks noChangeAspect="1"/>
          </p:cNvGrpSpPr>
          <p:nvPr/>
        </p:nvGrpSpPr>
        <p:grpSpPr bwMode="auto">
          <a:xfrm>
            <a:off x="323850" y="2205038"/>
            <a:ext cx="8496300" cy="3887787"/>
            <a:chOff x="1429" y="703"/>
            <a:chExt cx="2858" cy="2858"/>
          </a:xfrm>
        </p:grpSpPr>
        <p:sp>
          <p:nvSpPr>
            <p:cNvPr id="35843" name="矩形 97283">
              <a:extLst>
                <a:ext uri="{FF2B5EF4-FFF2-40B4-BE49-F238E27FC236}">
                  <a16:creationId xmlns:a16="http://schemas.microsoft.com/office/drawing/2014/main" id="{60C22359-A4FF-4371-81BF-DA6D141FBA7A}"/>
                </a:ext>
              </a:extLst>
            </p:cNvPr>
            <p:cNvSpPr>
              <a:spLocks noChangeAspect="1" noChangeArrowheads="1" noTextEdit="1"/>
            </p:cNvSpPr>
            <p:nvPr/>
          </p:nvSpPr>
          <p:spPr bwMode="auto">
            <a:xfrm>
              <a:off x="1429" y="703"/>
              <a:ext cx="2858" cy="28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35844" name="_s97285">
              <a:extLst>
                <a:ext uri="{FF2B5EF4-FFF2-40B4-BE49-F238E27FC236}">
                  <a16:creationId xmlns:a16="http://schemas.microsoft.com/office/drawing/2014/main" id="{59E5073A-C6EE-4AC4-B3E6-B036A7C292AB}"/>
                </a:ext>
              </a:extLst>
            </p:cNvPr>
            <p:cNvSpPr>
              <a:spLocks noChangeShapeType="1"/>
            </p:cNvSpPr>
            <p:nvPr/>
          </p:nvSpPr>
          <p:spPr bwMode="auto">
            <a:xfrm flipH="1" flipV="1">
              <a:off x="2327" y="1708"/>
              <a:ext cx="267" cy="21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845" name="_s97286">
              <a:extLst>
                <a:ext uri="{FF2B5EF4-FFF2-40B4-BE49-F238E27FC236}">
                  <a16:creationId xmlns:a16="http://schemas.microsoft.com/office/drawing/2014/main" id="{21AFE17F-ADF1-4A03-BAFF-88F88E9425F6}"/>
                </a:ext>
              </a:extLst>
            </p:cNvPr>
            <p:cNvSpPr>
              <a:spLocks noChangeArrowheads="1"/>
            </p:cNvSpPr>
            <p:nvPr/>
          </p:nvSpPr>
          <p:spPr bwMode="auto">
            <a:xfrm>
              <a:off x="1723" y="1158"/>
              <a:ext cx="679" cy="679"/>
            </a:xfrm>
            <a:prstGeom prst="ellipse">
              <a:avLst/>
            </a:prstGeom>
            <a:solidFill>
              <a:srgbClr val="669900"/>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p>
              <a:pPr algn="ctr"/>
              <a:r>
                <a:rPr lang="zh-CN" altLang="en-US" sz="1400" b="1">
                  <a:ea typeface="楷体_GB2312" pitchFamily="49" charset="-122"/>
                </a:rPr>
                <a:t>按定额成本</a:t>
              </a:r>
            </a:p>
            <a:p>
              <a:pPr algn="ctr"/>
              <a:r>
                <a:rPr lang="zh-CN" altLang="en-US" sz="1400" b="1">
                  <a:ea typeface="楷体_GB2312" pitchFamily="49" charset="-122"/>
                </a:rPr>
                <a:t>计价法</a:t>
              </a:r>
            </a:p>
          </p:txBody>
        </p:sp>
        <p:sp>
          <p:nvSpPr>
            <p:cNvPr id="35846" name="_s97287">
              <a:extLst>
                <a:ext uri="{FF2B5EF4-FFF2-40B4-BE49-F238E27FC236}">
                  <a16:creationId xmlns:a16="http://schemas.microsoft.com/office/drawing/2014/main" id="{D1FB5CFF-E5AF-4CCE-8EB1-46E05E58DA89}"/>
                </a:ext>
              </a:extLst>
            </p:cNvPr>
            <p:cNvSpPr>
              <a:spLocks noChangeShapeType="1"/>
            </p:cNvSpPr>
            <p:nvPr/>
          </p:nvSpPr>
          <p:spPr bwMode="auto">
            <a:xfrm flipH="1">
              <a:off x="2196" y="2206"/>
              <a:ext cx="332" cy="7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847" name="_s97288">
              <a:extLst>
                <a:ext uri="{FF2B5EF4-FFF2-40B4-BE49-F238E27FC236}">
                  <a16:creationId xmlns:a16="http://schemas.microsoft.com/office/drawing/2014/main" id="{F51D64DC-EECA-4585-8B72-2A655DD79E90}"/>
                </a:ext>
              </a:extLst>
            </p:cNvPr>
            <p:cNvSpPr>
              <a:spLocks noChangeArrowheads="1"/>
            </p:cNvSpPr>
            <p:nvPr/>
          </p:nvSpPr>
          <p:spPr bwMode="auto">
            <a:xfrm>
              <a:off x="1527" y="2020"/>
              <a:ext cx="679" cy="679"/>
            </a:xfrm>
            <a:prstGeom prst="ellipse">
              <a:avLst/>
            </a:prstGeom>
            <a:solidFill>
              <a:srgbClr val="F78279"/>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p>
              <a:pPr algn="ctr"/>
              <a:r>
                <a:rPr lang="zh-CN" altLang="en-US" sz="1400" b="1">
                  <a:ea typeface="楷体_GB2312" pitchFamily="49" charset="-122"/>
                </a:rPr>
                <a:t>按完工产品</a:t>
              </a:r>
            </a:p>
            <a:p>
              <a:pPr algn="ctr"/>
              <a:r>
                <a:rPr lang="zh-CN" altLang="en-US" sz="1400" b="1">
                  <a:ea typeface="楷体_GB2312" pitchFamily="49" charset="-122"/>
                </a:rPr>
                <a:t>计算法</a:t>
              </a:r>
            </a:p>
          </p:txBody>
        </p:sp>
        <p:sp>
          <p:nvSpPr>
            <p:cNvPr id="35848" name="_s97289">
              <a:extLst>
                <a:ext uri="{FF2B5EF4-FFF2-40B4-BE49-F238E27FC236}">
                  <a16:creationId xmlns:a16="http://schemas.microsoft.com/office/drawing/2014/main" id="{727ECDCD-C4A7-4329-A825-8DC57DCA5CD5}"/>
                </a:ext>
              </a:extLst>
            </p:cNvPr>
            <p:cNvSpPr>
              <a:spLocks noChangeShapeType="1"/>
            </p:cNvSpPr>
            <p:nvPr/>
          </p:nvSpPr>
          <p:spPr bwMode="auto">
            <a:xfrm flipH="1">
              <a:off x="2564" y="2436"/>
              <a:ext cx="147" cy="30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849" name="_s97290">
              <a:extLst>
                <a:ext uri="{FF2B5EF4-FFF2-40B4-BE49-F238E27FC236}">
                  <a16:creationId xmlns:a16="http://schemas.microsoft.com/office/drawing/2014/main" id="{185009AB-3B1D-4109-9777-523AA426B3C9}"/>
                </a:ext>
              </a:extLst>
            </p:cNvPr>
            <p:cNvSpPr>
              <a:spLocks noChangeArrowheads="1"/>
            </p:cNvSpPr>
            <p:nvPr/>
          </p:nvSpPr>
          <p:spPr bwMode="auto">
            <a:xfrm>
              <a:off x="2079" y="2710"/>
              <a:ext cx="679" cy="679"/>
            </a:xfrm>
            <a:prstGeom prst="ellipse">
              <a:avLst/>
            </a:prstGeom>
            <a:solidFill>
              <a:srgbClr val="61E7F9"/>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p>
              <a:pPr algn="ctr"/>
              <a:r>
                <a:rPr lang="zh-CN" altLang="en-US" sz="1400" b="1">
                  <a:ea typeface="楷体_GB2312" pitchFamily="49" charset="-122"/>
                </a:rPr>
                <a:t>约当产量法</a:t>
              </a:r>
            </a:p>
          </p:txBody>
        </p:sp>
        <p:sp>
          <p:nvSpPr>
            <p:cNvPr id="35850" name="_s97291">
              <a:extLst>
                <a:ext uri="{FF2B5EF4-FFF2-40B4-BE49-F238E27FC236}">
                  <a16:creationId xmlns:a16="http://schemas.microsoft.com/office/drawing/2014/main" id="{428873CE-4CFC-4F06-AF11-D5D96B19A272}"/>
                </a:ext>
              </a:extLst>
            </p:cNvPr>
            <p:cNvSpPr>
              <a:spLocks noChangeShapeType="1"/>
            </p:cNvSpPr>
            <p:nvPr/>
          </p:nvSpPr>
          <p:spPr bwMode="auto">
            <a:xfrm>
              <a:off x="3005" y="2436"/>
              <a:ext cx="148" cy="307"/>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851" name="_s97292">
              <a:extLst>
                <a:ext uri="{FF2B5EF4-FFF2-40B4-BE49-F238E27FC236}">
                  <a16:creationId xmlns:a16="http://schemas.microsoft.com/office/drawing/2014/main" id="{F7D768A1-FFE3-4EE4-A936-3A5925EF6B43}"/>
                </a:ext>
              </a:extLst>
            </p:cNvPr>
            <p:cNvSpPr>
              <a:spLocks noChangeArrowheads="1"/>
            </p:cNvSpPr>
            <p:nvPr/>
          </p:nvSpPr>
          <p:spPr bwMode="auto">
            <a:xfrm>
              <a:off x="2962" y="2709"/>
              <a:ext cx="679" cy="679"/>
            </a:xfrm>
            <a:prstGeom prst="ellipse">
              <a:avLst/>
            </a:prstGeom>
            <a:solidFill>
              <a:srgbClr val="F6FA50"/>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p>
              <a:pPr algn="ctr"/>
              <a:r>
                <a:rPr lang="zh-CN" altLang="en-US" sz="1400" b="1">
                  <a:ea typeface="楷体_GB2312" pitchFamily="49" charset="-122"/>
                </a:rPr>
                <a:t>按所耗原材料</a:t>
              </a:r>
            </a:p>
            <a:p>
              <a:pPr algn="ctr"/>
              <a:r>
                <a:rPr lang="zh-CN" altLang="en-US" sz="1400" b="1">
                  <a:ea typeface="楷体_GB2312" pitchFamily="49" charset="-122"/>
                </a:rPr>
                <a:t>费用计价法</a:t>
              </a:r>
            </a:p>
          </p:txBody>
        </p:sp>
        <p:sp>
          <p:nvSpPr>
            <p:cNvPr id="35852" name="_s97293">
              <a:extLst>
                <a:ext uri="{FF2B5EF4-FFF2-40B4-BE49-F238E27FC236}">
                  <a16:creationId xmlns:a16="http://schemas.microsoft.com/office/drawing/2014/main" id="{EE229823-5E63-410F-883F-03904DA8E8B7}"/>
                </a:ext>
              </a:extLst>
            </p:cNvPr>
            <p:cNvSpPr>
              <a:spLocks noChangeShapeType="1"/>
            </p:cNvSpPr>
            <p:nvPr/>
          </p:nvSpPr>
          <p:spPr bwMode="auto">
            <a:xfrm>
              <a:off x="3188" y="2207"/>
              <a:ext cx="332" cy="75"/>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853" name="_s97294">
              <a:extLst>
                <a:ext uri="{FF2B5EF4-FFF2-40B4-BE49-F238E27FC236}">
                  <a16:creationId xmlns:a16="http://schemas.microsoft.com/office/drawing/2014/main" id="{C4366223-BECF-4B22-A591-C398FF0404F7}"/>
                </a:ext>
              </a:extLst>
            </p:cNvPr>
            <p:cNvSpPr>
              <a:spLocks noChangeArrowheads="1"/>
            </p:cNvSpPr>
            <p:nvPr/>
          </p:nvSpPr>
          <p:spPr bwMode="auto">
            <a:xfrm>
              <a:off x="3512" y="2018"/>
              <a:ext cx="679" cy="679"/>
            </a:xfrm>
            <a:prstGeom prst="ellipse">
              <a:avLst/>
            </a:prstGeom>
            <a:solidFill>
              <a:srgbClr val="FF66FF"/>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p>
              <a:pPr algn="ctr"/>
              <a:r>
                <a:rPr lang="zh-CN" altLang="en-US" sz="1400" b="1">
                  <a:ea typeface="楷体_GB2312" pitchFamily="49" charset="-122"/>
                </a:rPr>
                <a:t>按年初固定成本</a:t>
              </a:r>
            </a:p>
            <a:p>
              <a:pPr algn="ctr"/>
              <a:r>
                <a:rPr lang="zh-CN" altLang="en-US" sz="1400" b="1">
                  <a:ea typeface="楷体_GB2312" pitchFamily="49" charset="-122"/>
                </a:rPr>
                <a:t>计价法</a:t>
              </a:r>
            </a:p>
          </p:txBody>
        </p:sp>
        <p:sp>
          <p:nvSpPr>
            <p:cNvPr id="35854" name="_s97295">
              <a:extLst>
                <a:ext uri="{FF2B5EF4-FFF2-40B4-BE49-F238E27FC236}">
                  <a16:creationId xmlns:a16="http://schemas.microsoft.com/office/drawing/2014/main" id="{144351B8-1E2F-4ABA-B713-B883CDF1712E}"/>
                </a:ext>
              </a:extLst>
            </p:cNvPr>
            <p:cNvSpPr>
              <a:spLocks noChangeShapeType="1"/>
            </p:cNvSpPr>
            <p:nvPr/>
          </p:nvSpPr>
          <p:spPr bwMode="auto">
            <a:xfrm flipV="1">
              <a:off x="3123" y="1708"/>
              <a:ext cx="266" cy="212"/>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855" name="_s97296">
              <a:extLst>
                <a:ext uri="{FF2B5EF4-FFF2-40B4-BE49-F238E27FC236}">
                  <a16:creationId xmlns:a16="http://schemas.microsoft.com/office/drawing/2014/main" id="{38BA3762-1D3D-4451-B8C4-48946243E3C2}"/>
                </a:ext>
              </a:extLst>
            </p:cNvPr>
            <p:cNvSpPr>
              <a:spLocks noChangeArrowheads="1"/>
            </p:cNvSpPr>
            <p:nvPr/>
          </p:nvSpPr>
          <p:spPr bwMode="auto">
            <a:xfrm>
              <a:off x="3315" y="1157"/>
              <a:ext cx="679" cy="679"/>
            </a:xfrm>
            <a:prstGeom prst="ellipse">
              <a:avLst/>
            </a:prstGeom>
            <a:solidFill>
              <a:srgbClr val="66FF33"/>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p>
              <a:pPr algn="ctr"/>
              <a:r>
                <a:rPr lang="zh-CN" altLang="en-US" sz="1400" b="1">
                  <a:ea typeface="楷体_GB2312" pitchFamily="49" charset="-122"/>
                </a:rPr>
                <a:t>在产品成本</a:t>
              </a:r>
            </a:p>
            <a:p>
              <a:pPr algn="ctr"/>
              <a:r>
                <a:rPr lang="zh-CN" altLang="en-US" sz="1400" b="1">
                  <a:ea typeface="楷体_GB2312" pitchFamily="49" charset="-122"/>
                </a:rPr>
                <a:t>忽略不计法</a:t>
              </a:r>
            </a:p>
          </p:txBody>
        </p:sp>
        <p:sp>
          <p:nvSpPr>
            <p:cNvPr id="35856" name="_s97297">
              <a:extLst>
                <a:ext uri="{FF2B5EF4-FFF2-40B4-BE49-F238E27FC236}">
                  <a16:creationId xmlns:a16="http://schemas.microsoft.com/office/drawing/2014/main" id="{7CAF9ED7-ED73-44C5-BA2F-D8C5E1EDE98C}"/>
                </a:ext>
              </a:extLst>
            </p:cNvPr>
            <p:cNvSpPr>
              <a:spLocks noChangeShapeType="1"/>
            </p:cNvSpPr>
            <p:nvPr/>
          </p:nvSpPr>
          <p:spPr bwMode="auto">
            <a:xfrm flipV="1">
              <a:off x="2858" y="1452"/>
              <a:ext cx="0" cy="341"/>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5857" name="_s97298">
              <a:extLst>
                <a:ext uri="{FF2B5EF4-FFF2-40B4-BE49-F238E27FC236}">
                  <a16:creationId xmlns:a16="http://schemas.microsoft.com/office/drawing/2014/main" id="{634C0B31-9366-451E-9210-3D4AE3C41745}"/>
                </a:ext>
              </a:extLst>
            </p:cNvPr>
            <p:cNvSpPr>
              <a:spLocks noChangeArrowheads="1"/>
            </p:cNvSpPr>
            <p:nvPr/>
          </p:nvSpPr>
          <p:spPr bwMode="auto">
            <a:xfrm>
              <a:off x="2519" y="774"/>
              <a:ext cx="679" cy="679"/>
            </a:xfrm>
            <a:prstGeom prst="ellipse">
              <a:avLst/>
            </a:prstGeom>
            <a:solidFill>
              <a:srgbClr val="F3B767"/>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p>
              <a:pPr algn="ctr"/>
              <a:r>
                <a:rPr lang="zh-CN" altLang="en-US" sz="1400" b="1">
                  <a:ea typeface="楷体_GB2312" pitchFamily="49" charset="-122"/>
                </a:rPr>
                <a:t>定额比例法</a:t>
              </a:r>
            </a:p>
          </p:txBody>
        </p:sp>
        <p:sp>
          <p:nvSpPr>
            <p:cNvPr id="35858" name="_s97299">
              <a:extLst>
                <a:ext uri="{FF2B5EF4-FFF2-40B4-BE49-F238E27FC236}">
                  <a16:creationId xmlns:a16="http://schemas.microsoft.com/office/drawing/2014/main" id="{6D50AA62-A6F2-41CF-8B95-71317864F74F}"/>
                </a:ext>
              </a:extLst>
            </p:cNvPr>
            <p:cNvSpPr>
              <a:spLocks noChangeArrowheads="1"/>
            </p:cNvSpPr>
            <p:nvPr/>
          </p:nvSpPr>
          <p:spPr bwMode="auto">
            <a:xfrm>
              <a:off x="2519" y="1793"/>
              <a:ext cx="679" cy="679"/>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wrap="none" lIns="0" tIns="0" rIns="0" bIns="0" anchor="ctr"/>
            <a:lstStyle/>
            <a:p>
              <a:pPr algn="ctr"/>
              <a:r>
                <a:rPr lang="zh-CN" altLang="en-US" sz="1300" b="1">
                  <a:solidFill>
                    <a:schemeClr val="bg1"/>
                  </a:solidFill>
                </a:rPr>
                <a:t>在产品成本</a:t>
              </a:r>
            </a:p>
            <a:p>
              <a:pPr algn="ctr"/>
              <a:r>
                <a:rPr lang="zh-CN" altLang="en-US" sz="1300" b="1">
                  <a:solidFill>
                    <a:schemeClr val="bg1"/>
                  </a:solidFill>
                </a:rPr>
                <a:t>计价法</a:t>
              </a: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97282"/>
                                        </p:tgtEl>
                                        <p:attrNameLst>
                                          <p:attrName>style.visibility</p:attrName>
                                        </p:attrNameLst>
                                      </p:cBhvr>
                                      <p:to>
                                        <p:strVal val="visible"/>
                                      </p:to>
                                    </p:set>
                                    <p:animEffect transition="in" filter="wipe(left)">
                                      <p:cBhvr>
                                        <p:cTn id="7" dur="500"/>
                                        <p:tgtEl>
                                          <p:spTgt spid="972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282" grpId="0" bldLvl="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252412" y="1424342"/>
            <a:ext cx="7848873" cy="420115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71396" bIns="0" anchor="ctr">
            <a:spAutoFit/>
          </a:bodyPr>
          <a:lstStyle/>
          <a:p>
            <a:pPr indent="304800">
              <a:lnSpc>
                <a:spcPct val="150000"/>
              </a:lnSpc>
            </a:pP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1</a:t>
            </a:r>
            <a:r>
              <a:rPr lang="zh-CN" altLang="en-US" sz="2000" dirty="0">
                <a:latin typeface="楷体_GB2312" pitchFamily="49" charset="-122"/>
                <a:ea typeface="楷体_GB2312" pitchFamily="49" charset="-122"/>
              </a:rPr>
              <a:t>）按产品品种和各步骤半成品品种设置基本生产成本明细帐，归集发生的生产费用，计入各步骤的基本生产成本明细帐。</a:t>
            </a:r>
          </a:p>
          <a:p>
            <a:pPr indent="304800">
              <a:lnSpc>
                <a:spcPct val="150000"/>
              </a:lnSpc>
            </a:pP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2</a:t>
            </a:r>
            <a:r>
              <a:rPr lang="zh-CN" altLang="en-US" sz="2000" dirty="0">
                <a:latin typeface="楷体_GB2312" pitchFamily="49" charset="-122"/>
                <a:ea typeface="楷体_GB2312" pitchFamily="49" charset="-122"/>
              </a:rPr>
              <a:t>）月末，将第一步骤产品（半成品）基本生产成本明细帐所归集的生产费用，采用适当的分配方法，在完工产品和月末在产品之间分配，计算出本步骤完工半成品成本。</a:t>
            </a:r>
            <a:endParaRPr lang="en-US" altLang="zh-CN" sz="2000" dirty="0">
              <a:latin typeface="楷体_GB2312" pitchFamily="49" charset="-122"/>
              <a:ea typeface="楷体_GB2312" pitchFamily="49" charset="-122"/>
            </a:endParaRPr>
          </a:p>
          <a:p>
            <a:pPr indent="304800">
              <a:lnSpc>
                <a:spcPct val="150000"/>
              </a:lnSpc>
            </a:pP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3</a:t>
            </a:r>
            <a:r>
              <a:rPr lang="zh-CN" altLang="en-US" sz="2000" dirty="0">
                <a:latin typeface="楷体_GB2312" pitchFamily="49" charset="-122"/>
                <a:ea typeface="楷体_GB2312" pitchFamily="49" charset="-122"/>
              </a:rPr>
              <a:t>）第二步骤基本生产明细帐所归集的费用，则包括第一步骤完工的半成品成本，再加上第二步骤发生的费用可分配计算出第二步骤的半成品成本。以此类推，直到计算完工产成品成本为止。</a:t>
            </a:r>
            <a:endParaRPr lang="en-US" altLang="zh-CN" sz="2000" dirty="0">
              <a:latin typeface="楷体_GB2312" pitchFamily="49" charset="-122"/>
              <a:ea typeface="楷体_GB2312" pitchFamily="49" charset="-122"/>
            </a:endParaRPr>
          </a:p>
          <a:p>
            <a:pPr indent="304800">
              <a:lnSpc>
                <a:spcPct val="150000"/>
              </a:lnSpc>
            </a:pPr>
            <a:endParaRPr lang="en-US" altLang="zh-CN" sz="2000" dirty="0">
              <a:latin typeface="楷体_GB2312" pitchFamily="49" charset="-122"/>
              <a:ea typeface="楷体_GB2312" pitchFamily="49" charset="-122"/>
            </a:endParaRPr>
          </a:p>
        </p:txBody>
      </p:sp>
      <p:sp>
        <p:nvSpPr>
          <p:cNvPr id="3" name="Rectangle 6"/>
          <p:cNvSpPr>
            <a:spLocks noChangeArrowheads="1"/>
          </p:cNvSpPr>
          <p:nvPr/>
        </p:nvSpPr>
        <p:spPr bwMode="auto">
          <a:xfrm>
            <a:off x="539750" y="4868863"/>
            <a:ext cx="8351838" cy="45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40000"/>
              </a:lnSpc>
            </a:pPr>
            <a:r>
              <a:rPr lang="en-US" altLang="zh-CN" sz="2000" b="1" dirty="0">
                <a:latin typeface="楷体_GB2312" pitchFamily="49" charset="-122"/>
                <a:ea typeface="楷体_GB2312" pitchFamily="49" charset="-122"/>
              </a:rPr>
              <a:t>     </a:t>
            </a:r>
            <a:endParaRPr lang="zh-CN" altLang="en-US" sz="2000" b="1" dirty="0">
              <a:latin typeface="楷体_GB2312" pitchFamily="49" charset="-122"/>
              <a:ea typeface="楷体_GB2312" pitchFamily="49" charset="-122"/>
            </a:endParaRPr>
          </a:p>
        </p:txBody>
      </p:sp>
      <p:sp>
        <p:nvSpPr>
          <p:cNvPr id="4" name="Rectangle 7"/>
          <p:cNvSpPr>
            <a:spLocks noChangeArrowheads="1"/>
          </p:cNvSpPr>
          <p:nvPr/>
        </p:nvSpPr>
        <p:spPr bwMode="auto">
          <a:xfrm>
            <a:off x="468313" y="2079246"/>
            <a:ext cx="8208962" cy="4587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40000"/>
              </a:lnSpc>
              <a:spcBef>
                <a:spcPct val="50000"/>
              </a:spcBef>
            </a:pPr>
            <a:r>
              <a:rPr lang="en-US" altLang="zh-CN" sz="2000" b="1" dirty="0">
                <a:latin typeface="楷体_GB2312" pitchFamily="49" charset="-122"/>
                <a:ea typeface="楷体_GB2312" pitchFamily="49" charset="-122"/>
              </a:rPr>
              <a:t>    </a:t>
            </a:r>
            <a:endParaRPr lang="zh-CN" altLang="en-US" sz="2000" b="1" dirty="0">
              <a:latin typeface="楷体_GB2312" pitchFamily="49" charset="-122"/>
              <a:ea typeface="楷体_GB2312" pitchFamily="49" charset="-122"/>
            </a:endParaRPr>
          </a:p>
        </p:txBody>
      </p:sp>
      <p:sp>
        <p:nvSpPr>
          <p:cNvPr id="5" name="标题 1"/>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4.2.3</a:t>
            </a:r>
            <a:r>
              <a:rPr lang="zh-CN" altLang="en-US" b="1" dirty="0"/>
              <a:t>分步法的计算程序</a:t>
            </a:r>
          </a:p>
        </p:txBody>
      </p:sp>
    </p:spTree>
    <p:extLst>
      <p:ext uri="{BB962C8B-B14F-4D97-AF65-F5344CB8AC3E}">
        <p14:creationId xmlns:p14="http://schemas.microsoft.com/office/powerpoint/2010/main" val="3061947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 presetClass="entr" presetSubtype="16"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Effect transition="in" filter="box(in)">
                                      <p:cBhvr>
                                        <p:cTn id="11" dur="500"/>
                                        <p:tgtEl>
                                          <p:spTgt spid="2"/>
                                        </p:tgtEl>
                                      </p:cBhvr>
                                    </p:animEffect>
                                  </p:childTnLst>
                                </p:cTn>
                              </p:par>
                            </p:childTnLst>
                          </p:cTn>
                        </p:par>
                      </p:childTnLst>
                    </p:cTn>
                  </p:par>
                  <p:par>
                    <p:cTn id="12" fill="hold">
                      <p:stCondLst>
                        <p:cond delay="indefinite"/>
                      </p:stCondLst>
                      <p:childTnLst>
                        <p:par>
                          <p:cTn id="13" fill="hold">
                            <p:stCondLst>
                              <p:cond delay="0"/>
                            </p:stCondLst>
                            <p:childTnLst>
                              <p:par>
                                <p:cTn id="14" presetID="4" presetClass="entr" presetSubtype="16" fill="hold" grpId="0"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box(in)">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83768" y="2636912"/>
            <a:ext cx="5606745" cy="1471172"/>
          </a:xfrm>
          <a:prstGeom prst="rect">
            <a:avLst/>
          </a:prstGeom>
          <a:noFill/>
          <a:ln>
            <a:solidFill>
              <a:schemeClr val="accent1">
                <a:lumMod val="40000"/>
                <a:lumOff val="60000"/>
              </a:schemeClr>
            </a:solidFill>
          </a:ln>
        </p:spPr>
        <p:txBody>
          <a:bodyPr wrap="square" rtlCol="0">
            <a:spAutoFit/>
          </a:bodyPr>
          <a:lstStyle/>
          <a:p>
            <a:pPr lvl="1">
              <a:lnSpc>
                <a:spcPct val="150000"/>
              </a:lnSpc>
            </a:pPr>
            <a:endParaRPr lang="en-US" altLang="zh-CN" sz="3200" b="1" dirty="0">
              <a:effectLst>
                <a:outerShdw blurRad="38100" dist="38100" dir="2700000" algn="tl">
                  <a:srgbClr val="000000">
                    <a:alpha val="43137"/>
                  </a:srgbClr>
                </a:outerShdw>
              </a:effectLst>
            </a:endParaRPr>
          </a:p>
          <a:p>
            <a:pPr lvl="1">
              <a:lnSpc>
                <a:spcPct val="150000"/>
              </a:lnSpc>
            </a:pPr>
            <a:r>
              <a:rPr lang="zh-CN" altLang="en-US" sz="3200" b="1" dirty="0">
                <a:effectLst>
                  <a:outerShdw blurRad="38100" dist="38100" dir="2700000" algn="tl">
                    <a:srgbClr val="000000">
                      <a:alpha val="43137"/>
                    </a:srgbClr>
                  </a:outerShdw>
                </a:effectLst>
              </a:rPr>
              <a:t>       任务</a:t>
            </a:r>
            <a:r>
              <a:rPr lang="en-US" altLang="zh-CN" sz="3200" b="1" dirty="0">
                <a:effectLst>
                  <a:outerShdw blurRad="38100" dist="38100" dir="2700000" algn="tl">
                    <a:srgbClr val="000000">
                      <a:alpha val="43137"/>
                    </a:srgbClr>
                  </a:outerShdw>
                </a:effectLst>
              </a:rPr>
              <a:t>4.2</a:t>
            </a:r>
            <a:r>
              <a:rPr lang="zh-CN" altLang="en-US" sz="3200" b="1" dirty="0">
                <a:effectLst>
                  <a:outerShdw blurRad="38100" dist="38100" dir="2700000" algn="tl">
                    <a:srgbClr val="000000">
                      <a:alpha val="43137"/>
                    </a:srgbClr>
                  </a:outerShdw>
                </a:effectLst>
              </a:rPr>
              <a:t> 分步法</a:t>
            </a:r>
          </a:p>
        </p:txBody>
      </p:sp>
      <p:sp>
        <p:nvSpPr>
          <p:cNvPr id="6" name="TextBox 4"/>
          <p:cNvSpPr txBox="1"/>
          <p:nvPr/>
        </p:nvSpPr>
        <p:spPr>
          <a:xfrm>
            <a:off x="4495052" y="2375302"/>
            <a:ext cx="1584176" cy="523220"/>
          </a:xfrm>
          <a:prstGeom prst="rect">
            <a:avLst/>
          </a:prstGeom>
          <a:solidFill>
            <a:schemeClr val="bg1"/>
          </a:solidFill>
        </p:spPr>
        <p:txBody>
          <a:bodyPr wrap="square" rtlCol="0">
            <a:spAutoFit/>
          </a:bodyPr>
          <a:lstStyle/>
          <a:p>
            <a:r>
              <a:rPr lang="zh-CN" altLang="en-US" sz="2800" b="1" dirty="0">
                <a:effectLst>
                  <a:outerShdw blurRad="38100" dist="38100" dir="2700000" algn="tl">
                    <a:srgbClr val="000000">
                      <a:alpha val="43137"/>
                    </a:srgbClr>
                  </a:outerShdw>
                </a:effectLst>
              </a:rPr>
              <a:t> 项目四</a:t>
            </a:r>
          </a:p>
        </p:txBody>
      </p:sp>
    </p:spTree>
    <p:extLst>
      <p:ext uri="{BB962C8B-B14F-4D97-AF65-F5344CB8AC3E}">
        <p14:creationId xmlns:p14="http://schemas.microsoft.com/office/powerpoint/2010/main" val="33638114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5"/>
          <p:cNvSpPr txBox="1">
            <a:spLocks/>
          </p:cNvSpPr>
          <p:nvPr/>
        </p:nvSpPr>
        <p:spPr>
          <a:xfrm>
            <a:off x="4355976" y="2204864"/>
            <a:ext cx="3781400" cy="3963634"/>
          </a:xfrm>
          <a:prstGeom prst="rect">
            <a:avLst/>
          </a:prstGeom>
          <a:ln>
            <a:solidFill>
              <a:srgbClr val="92D050"/>
            </a:solidFill>
          </a:ln>
        </p:spPr>
        <p:txBody>
          <a:bodyPr>
            <a:norm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a:lnSpc>
                <a:spcPct val="150000"/>
              </a:lnSpc>
            </a:pPr>
            <a:endParaRPr lang="zh-CN" altLang="en-US" sz="1800" dirty="0"/>
          </a:p>
        </p:txBody>
      </p:sp>
      <p:sp>
        <p:nvSpPr>
          <p:cNvPr id="3" name="TextBox 2"/>
          <p:cNvSpPr txBox="1"/>
          <p:nvPr/>
        </p:nvSpPr>
        <p:spPr>
          <a:xfrm>
            <a:off x="445896" y="2198180"/>
            <a:ext cx="3573264" cy="3970318"/>
          </a:xfrm>
          <a:prstGeom prst="rect">
            <a:avLst/>
          </a:prstGeom>
          <a:noFill/>
          <a:ln>
            <a:solidFill>
              <a:srgbClr val="00B050"/>
            </a:solidFill>
          </a:ln>
        </p:spPr>
        <p:txBody>
          <a:bodyPr wrap="square" rtlCol="0">
            <a:spAutoFit/>
          </a:bodyPr>
          <a:lstStyle/>
          <a:p>
            <a:endParaRPr lang="en-US" altLang="zh-CN" dirty="0">
              <a:ln>
                <a:solidFill>
                  <a:srgbClr val="92D050"/>
                </a:solidFill>
              </a:ln>
            </a:endParaRPr>
          </a:p>
          <a:p>
            <a:endParaRPr lang="en-US" altLang="zh-CN" dirty="0">
              <a:ln>
                <a:solidFill>
                  <a:srgbClr val="92D050"/>
                </a:solidFill>
              </a:ln>
            </a:endParaRPr>
          </a:p>
          <a:p>
            <a:endParaRPr lang="en-US" altLang="zh-CN" dirty="0">
              <a:ln>
                <a:solidFill>
                  <a:srgbClr val="92D050"/>
                </a:solidFill>
              </a:ln>
            </a:endParaRPr>
          </a:p>
          <a:p>
            <a:endParaRPr lang="en-US" altLang="zh-CN" dirty="0">
              <a:ln>
                <a:solidFill>
                  <a:srgbClr val="92D050"/>
                </a:solidFill>
              </a:ln>
            </a:endParaRPr>
          </a:p>
          <a:p>
            <a:endParaRPr lang="en-US" altLang="zh-CN" dirty="0">
              <a:ln>
                <a:solidFill>
                  <a:srgbClr val="92D050"/>
                </a:solidFill>
              </a:ln>
            </a:endParaRPr>
          </a:p>
          <a:p>
            <a:endParaRPr lang="en-US" altLang="zh-CN" dirty="0">
              <a:ln>
                <a:solidFill>
                  <a:srgbClr val="92D050"/>
                </a:solidFill>
              </a:ln>
            </a:endParaRPr>
          </a:p>
          <a:p>
            <a:endParaRPr lang="en-US" altLang="zh-CN" dirty="0">
              <a:ln>
                <a:solidFill>
                  <a:srgbClr val="92D050"/>
                </a:solidFill>
              </a:ln>
            </a:endParaRPr>
          </a:p>
          <a:p>
            <a:endParaRPr lang="en-US" altLang="zh-CN" dirty="0">
              <a:ln>
                <a:solidFill>
                  <a:srgbClr val="92D050"/>
                </a:solidFill>
              </a:ln>
            </a:endParaRPr>
          </a:p>
          <a:p>
            <a:endParaRPr lang="en-US" altLang="zh-CN" dirty="0">
              <a:ln>
                <a:solidFill>
                  <a:srgbClr val="92D050"/>
                </a:solidFill>
              </a:ln>
            </a:endParaRPr>
          </a:p>
          <a:p>
            <a:endParaRPr lang="en-US" altLang="zh-CN" dirty="0">
              <a:ln>
                <a:solidFill>
                  <a:srgbClr val="92D050"/>
                </a:solidFill>
              </a:ln>
            </a:endParaRPr>
          </a:p>
          <a:p>
            <a:endParaRPr lang="en-US" altLang="zh-CN" dirty="0">
              <a:ln>
                <a:solidFill>
                  <a:srgbClr val="92D050"/>
                </a:solidFill>
              </a:ln>
            </a:endParaRPr>
          </a:p>
          <a:p>
            <a:endParaRPr lang="en-US" altLang="zh-CN" dirty="0">
              <a:ln>
                <a:solidFill>
                  <a:srgbClr val="92D050"/>
                </a:solidFill>
              </a:ln>
            </a:endParaRPr>
          </a:p>
          <a:p>
            <a:endParaRPr lang="en-US" altLang="zh-CN" dirty="0">
              <a:ln>
                <a:solidFill>
                  <a:srgbClr val="92D050"/>
                </a:solidFill>
              </a:ln>
            </a:endParaRPr>
          </a:p>
          <a:p>
            <a:endParaRPr lang="zh-CN" altLang="en-US" dirty="0">
              <a:ln>
                <a:solidFill>
                  <a:srgbClr val="92D050"/>
                </a:solidFill>
              </a:ln>
            </a:endParaRPr>
          </a:p>
        </p:txBody>
      </p:sp>
      <p:sp>
        <p:nvSpPr>
          <p:cNvPr id="4" name="Rectangle 8"/>
          <p:cNvSpPr>
            <a:spLocks noChangeArrowheads="1"/>
          </p:cNvSpPr>
          <p:nvPr/>
        </p:nvSpPr>
        <p:spPr bwMode="auto">
          <a:xfrm>
            <a:off x="471582" y="2348880"/>
            <a:ext cx="3261760"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1</a:t>
            </a:r>
            <a:r>
              <a:rPr lang="zh-CN" altLang="en-US" sz="2000" dirty="0">
                <a:latin typeface="楷体_GB2312" pitchFamily="49" charset="-122"/>
                <a:ea typeface="楷体_GB2312" pitchFamily="49" charset="-122"/>
              </a:rPr>
              <a:t>）分步法的概念</a:t>
            </a:r>
            <a:endParaRPr lang="en-US" altLang="zh-CN" sz="2000" dirty="0">
              <a:latin typeface="楷体_GB2312" pitchFamily="49" charset="-122"/>
              <a:ea typeface="楷体_GB2312" pitchFamily="49" charset="-122"/>
            </a:endParaRPr>
          </a:p>
          <a:p>
            <a:pPr>
              <a:lnSpc>
                <a:spcPct val="150000"/>
              </a:lnSpc>
            </a:pPr>
            <a:r>
              <a:rPr lang="zh-CN" altLang="en-US" sz="2000" dirty="0">
                <a:latin typeface="楷体_GB2312" pitchFamily="49" charset="-122"/>
                <a:ea typeface="楷体_GB2312" pitchFamily="49" charset="-122"/>
              </a:rPr>
              <a:t>是在品种法的基础上，进一步划小成本核算的空间范围，即以产品的生产步骤为成本计算对象归集生产费用，计算产品成本的一种方法。</a:t>
            </a:r>
          </a:p>
        </p:txBody>
      </p:sp>
      <p:sp>
        <p:nvSpPr>
          <p:cNvPr id="5" name="标题 1"/>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4.2.1</a:t>
            </a:r>
            <a:r>
              <a:rPr lang="zh-CN" altLang="en-US" b="1" dirty="0"/>
              <a:t> 分步法的概念及特点</a:t>
            </a:r>
          </a:p>
        </p:txBody>
      </p:sp>
      <p:sp>
        <p:nvSpPr>
          <p:cNvPr id="6" name="文本占位符 3"/>
          <p:cNvSpPr txBox="1">
            <a:spLocks/>
          </p:cNvSpPr>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a:solidFill>
                  <a:schemeClr val="accent2">
                    <a:lumMod val="75000"/>
                  </a:schemeClr>
                </a:solidFill>
              </a:rPr>
              <a:t>1.</a:t>
            </a:r>
            <a:r>
              <a:rPr lang="zh-CN" altLang="en-US" sz="2000" b="1" dirty="0">
                <a:solidFill>
                  <a:schemeClr val="accent2">
                    <a:lumMod val="75000"/>
                  </a:schemeClr>
                </a:solidFill>
              </a:rPr>
              <a:t>分步法的概念</a:t>
            </a:r>
          </a:p>
        </p:txBody>
      </p:sp>
      <p:sp>
        <p:nvSpPr>
          <p:cNvPr id="7" name="Rectangle 7"/>
          <p:cNvSpPr>
            <a:spLocks noChangeArrowheads="1"/>
          </p:cNvSpPr>
          <p:nvPr/>
        </p:nvSpPr>
        <p:spPr bwMode="auto">
          <a:xfrm>
            <a:off x="4551784" y="2365528"/>
            <a:ext cx="3585592"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nSpc>
                <a:spcPct val="150000"/>
              </a:lnSpc>
            </a:pP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2</a:t>
            </a:r>
            <a:r>
              <a:rPr lang="zh-CN" altLang="en-US" sz="2000" dirty="0">
                <a:latin typeface="楷体_GB2312" pitchFamily="49" charset="-122"/>
                <a:ea typeface="楷体_GB2312" pitchFamily="49" charset="-122"/>
              </a:rPr>
              <a:t>）适用范围</a:t>
            </a:r>
          </a:p>
          <a:p>
            <a:pPr>
              <a:lnSpc>
                <a:spcPct val="150000"/>
              </a:lnSpc>
            </a:pPr>
            <a:r>
              <a:rPr lang="zh-CN" altLang="en-US" sz="2000" dirty="0">
                <a:latin typeface="楷体_GB2312" pitchFamily="49" charset="-122"/>
                <a:ea typeface="楷体_GB2312" pitchFamily="49" charset="-122"/>
              </a:rPr>
              <a:t>主要适用于大量、大批管理上要求分步计算成本的多步骤生产，如纺织、冶金、造纸等。</a:t>
            </a:r>
          </a:p>
        </p:txBody>
      </p:sp>
    </p:spTree>
    <p:extLst>
      <p:ext uri="{BB962C8B-B14F-4D97-AF65-F5344CB8AC3E}">
        <p14:creationId xmlns:p14="http://schemas.microsoft.com/office/powerpoint/2010/main" val="399585135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4.2.1</a:t>
            </a:r>
            <a:r>
              <a:rPr lang="zh-CN" altLang="en-US" b="1" dirty="0"/>
              <a:t> 分步法的概念及特点</a:t>
            </a:r>
          </a:p>
        </p:txBody>
      </p:sp>
      <p:sp>
        <p:nvSpPr>
          <p:cNvPr id="3" name="文本占位符 3"/>
          <p:cNvSpPr txBox="1">
            <a:spLocks/>
          </p:cNvSpPr>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a:solidFill>
                  <a:schemeClr val="accent2">
                    <a:lumMod val="75000"/>
                  </a:schemeClr>
                </a:solidFill>
              </a:rPr>
              <a:t>2.</a:t>
            </a:r>
            <a:r>
              <a:rPr lang="zh-CN" altLang="en-US" sz="2000" b="1" dirty="0">
                <a:solidFill>
                  <a:schemeClr val="accent2">
                    <a:lumMod val="75000"/>
                  </a:schemeClr>
                </a:solidFill>
              </a:rPr>
              <a:t>分步法的特点</a:t>
            </a:r>
          </a:p>
        </p:txBody>
      </p:sp>
      <p:sp>
        <p:nvSpPr>
          <p:cNvPr id="5" name="TextBox 4"/>
          <p:cNvSpPr txBox="1"/>
          <p:nvPr/>
        </p:nvSpPr>
        <p:spPr>
          <a:xfrm>
            <a:off x="445896" y="2198180"/>
            <a:ext cx="6502368" cy="4247317"/>
          </a:xfrm>
          <a:prstGeom prst="rect">
            <a:avLst/>
          </a:prstGeom>
          <a:noFill/>
          <a:ln>
            <a:solidFill>
              <a:srgbClr val="00B050"/>
            </a:solidFill>
          </a:ln>
        </p:spPr>
        <p:txBody>
          <a:bodyPr wrap="square" rtlCol="0">
            <a:spAutoFit/>
          </a:bodyPr>
          <a:lstStyle/>
          <a:p>
            <a:pPr>
              <a:lnSpc>
                <a:spcPct val="150000"/>
              </a:lnSpc>
            </a:pPr>
            <a:r>
              <a:rPr lang="zh-CN" altLang="en-US" sz="2000" dirty="0">
                <a:latin typeface="楷体_GB2312" pitchFamily="49" charset="-122"/>
                <a:ea typeface="楷体_GB2312" pitchFamily="49" charset="-122"/>
              </a:rPr>
              <a:t>  主要特点</a:t>
            </a:r>
          </a:p>
          <a:p>
            <a:pPr>
              <a:lnSpc>
                <a:spcPct val="150000"/>
              </a:lnSpc>
            </a:pPr>
            <a:r>
              <a:rPr lang="zh-CN" altLang="en-US" sz="2000" dirty="0">
                <a:latin typeface="楷体_GB2312" pitchFamily="49" charset="-122"/>
                <a:ea typeface="楷体_GB2312" pitchFamily="49" charset="-122"/>
              </a:rPr>
              <a:t>  </a:t>
            </a:r>
            <a:r>
              <a:rPr lang="zh-CN" altLang="en-US" sz="2000" dirty="0">
                <a:latin typeface="宋体"/>
                <a:ea typeface="宋体"/>
              </a:rPr>
              <a:t>①</a:t>
            </a:r>
            <a:r>
              <a:rPr lang="zh-CN" altLang="en-US" sz="2000" dirty="0">
                <a:latin typeface="楷体_GB2312" pitchFamily="49" charset="-122"/>
                <a:ea typeface="楷体_GB2312" pitchFamily="49" charset="-122"/>
              </a:rPr>
              <a:t>以各种产品及其所经过的生产步骤为成本计算对象，并据以设置基本生产成本明细帐。</a:t>
            </a:r>
            <a:endParaRPr lang="en-US" altLang="zh-CN" sz="2000" dirty="0">
              <a:latin typeface="楷体_GB2312" pitchFamily="49" charset="-122"/>
              <a:ea typeface="楷体_GB2312" pitchFamily="49" charset="-122"/>
            </a:endParaRPr>
          </a:p>
          <a:p>
            <a:pPr>
              <a:lnSpc>
                <a:spcPct val="150000"/>
              </a:lnSpc>
            </a:pPr>
            <a:r>
              <a:rPr lang="zh-CN" altLang="en-US" sz="2000" dirty="0">
                <a:latin typeface="宋体"/>
                <a:ea typeface="宋体"/>
              </a:rPr>
              <a:t>  ②</a:t>
            </a:r>
            <a:r>
              <a:rPr lang="zh-CN" altLang="en-US" sz="2000" dirty="0">
                <a:latin typeface="楷体_GB2312" pitchFamily="49" charset="-122"/>
                <a:ea typeface="楷体_GB2312" pitchFamily="49" charset="-122"/>
              </a:rPr>
              <a:t>成本计算定期于每月月末进行。成本计算期与会计报告期一致，与产品的生产周期不一致。</a:t>
            </a:r>
          </a:p>
          <a:p>
            <a:pPr>
              <a:lnSpc>
                <a:spcPct val="150000"/>
              </a:lnSpc>
            </a:pPr>
            <a:r>
              <a:rPr lang="zh-CN" altLang="en-US" sz="2000" dirty="0">
                <a:latin typeface="宋体"/>
                <a:ea typeface="宋体"/>
              </a:rPr>
              <a:t>  ③</a:t>
            </a:r>
            <a:r>
              <a:rPr lang="zh-CN" altLang="en-US" sz="2000" dirty="0">
                <a:latin typeface="楷体_GB2312" pitchFamily="49" charset="-122"/>
                <a:ea typeface="楷体_GB2312" pitchFamily="49" charset="-122"/>
              </a:rPr>
              <a:t>一般需要进行生产费用在完工产品与在产品之间的分配。各步骤之间结转成本。 </a:t>
            </a:r>
          </a:p>
          <a:p>
            <a:pPr>
              <a:lnSpc>
                <a:spcPct val="150000"/>
              </a:lnSpc>
            </a:pPr>
            <a:endParaRPr lang="en-US" altLang="zh-CN" sz="2000" dirty="0">
              <a:latin typeface="楷体_GB2312" pitchFamily="49" charset="-122"/>
              <a:ea typeface="楷体_GB2312" pitchFamily="49" charset="-122"/>
            </a:endParaRPr>
          </a:p>
          <a:p>
            <a:pPr>
              <a:lnSpc>
                <a:spcPct val="150000"/>
              </a:lnSpc>
            </a:pPr>
            <a:endParaRPr lang="zh-CN" altLang="en-US" sz="2000" dirty="0">
              <a:latin typeface="楷体_GB2312" pitchFamily="49" charset="-122"/>
              <a:ea typeface="楷体_GB2312" pitchFamily="49" charset="-122"/>
            </a:endParaRPr>
          </a:p>
        </p:txBody>
      </p:sp>
    </p:spTree>
    <p:extLst>
      <p:ext uri="{BB962C8B-B14F-4D97-AF65-F5344CB8AC3E}">
        <p14:creationId xmlns:p14="http://schemas.microsoft.com/office/powerpoint/2010/main" val="12195796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4.2.2</a:t>
            </a:r>
            <a:r>
              <a:rPr lang="zh-CN" altLang="en-US" b="1" dirty="0"/>
              <a:t>分步法的种类</a:t>
            </a:r>
          </a:p>
        </p:txBody>
      </p:sp>
      <p:sp>
        <p:nvSpPr>
          <p:cNvPr id="4" name="TextBox 3"/>
          <p:cNvSpPr txBox="1"/>
          <p:nvPr/>
        </p:nvSpPr>
        <p:spPr>
          <a:xfrm>
            <a:off x="576262" y="1337609"/>
            <a:ext cx="7366464" cy="5116272"/>
          </a:xfrm>
          <a:prstGeom prst="rect">
            <a:avLst/>
          </a:prstGeom>
          <a:noFill/>
          <a:ln>
            <a:solidFill>
              <a:srgbClr val="00B050"/>
            </a:solidFill>
          </a:ln>
        </p:spPr>
        <p:txBody>
          <a:bodyPr wrap="square" rtlCol="0">
            <a:spAutoFit/>
          </a:bodyPr>
          <a:lstStyle/>
          <a:p>
            <a:pPr>
              <a:lnSpc>
                <a:spcPct val="150000"/>
              </a:lnSpc>
            </a:pPr>
            <a:r>
              <a:rPr lang="zh-CN" altLang="en-US" sz="2000" dirty="0">
                <a:latin typeface="楷体_GB2312" pitchFamily="49" charset="-122"/>
                <a:ea typeface="楷体_GB2312" pitchFamily="49" charset="-122"/>
              </a:rPr>
              <a:t>按是否计算和结转各步骤半成品成本，分为逐步结转分步法和平行结转分步法。</a:t>
            </a:r>
          </a:p>
          <a:p>
            <a:pPr>
              <a:lnSpc>
                <a:spcPct val="150000"/>
              </a:lnSpc>
            </a:pPr>
            <a:endParaRPr lang="zh-CN" altLang="en-US" sz="2000" dirty="0">
              <a:latin typeface="楷体_GB2312" pitchFamily="49" charset="-122"/>
              <a:ea typeface="楷体_GB2312" pitchFamily="49" charset="-122"/>
            </a:endParaRPr>
          </a:p>
          <a:p>
            <a:pPr>
              <a:lnSpc>
                <a:spcPct val="150000"/>
              </a:lnSpc>
            </a:pPr>
            <a:endParaRPr lang="en-US" altLang="zh-CN" sz="2000" dirty="0">
              <a:latin typeface="楷体_GB2312" pitchFamily="49" charset="-122"/>
              <a:ea typeface="楷体_GB2312" pitchFamily="49" charset="-122"/>
            </a:endParaRPr>
          </a:p>
          <a:p>
            <a:pPr>
              <a:lnSpc>
                <a:spcPct val="150000"/>
              </a:lnSpc>
            </a:pPr>
            <a:endParaRPr lang="en-US" altLang="zh-CN" sz="2000" dirty="0">
              <a:latin typeface="楷体_GB2312" pitchFamily="49" charset="-122"/>
              <a:ea typeface="楷体_GB2312" pitchFamily="49" charset="-122"/>
            </a:endParaRPr>
          </a:p>
          <a:p>
            <a:pPr>
              <a:lnSpc>
                <a:spcPct val="150000"/>
              </a:lnSpc>
            </a:pPr>
            <a:endParaRPr lang="en-US" altLang="zh-CN" sz="2000" dirty="0">
              <a:latin typeface="楷体_GB2312" pitchFamily="49" charset="-122"/>
              <a:ea typeface="楷体_GB2312" pitchFamily="49" charset="-122"/>
            </a:endParaRPr>
          </a:p>
          <a:p>
            <a:pPr>
              <a:lnSpc>
                <a:spcPct val="150000"/>
              </a:lnSpc>
            </a:pPr>
            <a:endParaRPr lang="en-US" altLang="zh-CN" sz="2000" dirty="0">
              <a:latin typeface="楷体_GB2312" pitchFamily="49" charset="-122"/>
              <a:ea typeface="楷体_GB2312" pitchFamily="49" charset="-122"/>
            </a:endParaRPr>
          </a:p>
          <a:p>
            <a:pPr>
              <a:lnSpc>
                <a:spcPct val="150000"/>
              </a:lnSpc>
            </a:pPr>
            <a:endParaRPr lang="en-US" altLang="zh-CN" sz="2000" dirty="0">
              <a:latin typeface="楷体_GB2312" pitchFamily="49" charset="-122"/>
              <a:ea typeface="楷体_GB2312" pitchFamily="49" charset="-122"/>
            </a:endParaRPr>
          </a:p>
          <a:p>
            <a:pPr>
              <a:lnSpc>
                <a:spcPct val="150000"/>
              </a:lnSpc>
            </a:pPr>
            <a:endParaRPr lang="en-US" altLang="zh-CN" sz="2000" dirty="0">
              <a:latin typeface="楷体_GB2312" pitchFamily="49" charset="-122"/>
              <a:ea typeface="楷体_GB2312" pitchFamily="49" charset="-122"/>
            </a:endParaRPr>
          </a:p>
          <a:p>
            <a:pPr>
              <a:lnSpc>
                <a:spcPct val="150000"/>
              </a:lnSpc>
            </a:pPr>
            <a:endParaRPr lang="en-US" altLang="zh-CN" sz="2000" dirty="0">
              <a:latin typeface="楷体_GB2312" pitchFamily="49" charset="-122"/>
              <a:ea typeface="楷体_GB2312" pitchFamily="49" charset="-122"/>
            </a:endParaRPr>
          </a:p>
          <a:p>
            <a:pPr>
              <a:lnSpc>
                <a:spcPct val="150000"/>
              </a:lnSpc>
            </a:pPr>
            <a:endParaRPr lang="zh-CN" altLang="en-US" sz="2000" dirty="0">
              <a:latin typeface="楷体_GB2312" pitchFamily="49" charset="-122"/>
              <a:ea typeface="楷体_GB2312" pitchFamily="49" charset="-122"/>
            </a:endParaRPr>
          </a:p>
        </p:txBody>
      </p:sp>
      <p:grpSp>
        <p:nvGrpSpPr>
          <p:cNvPr id="5" name="Group 6"/>
          <p:cNvGrpSpPr>
            <a:grpSpLocks/>
          </p:cNvGrpSpPr>
          <p:nvPr/>
        </p:nvGrpSpPr>
        <p:grpSpPr bwMode="auto">
          <a:xfrm>
            <a:off x="576262" y="2780928"/>
            <a:ext cx="7991475" cy="3240360"/>
            <a:chOff x="431" y="2341"/>
            <a:chExt cx="5329" cy="1158"/>
          </a:xfrm>
        </p:grpSpPr>
        <p:sp>
          <p:nvSpPr>
            <p:cNvPr id="6" name="Text Box 7"/>
            <p:cNvSpPr txBox="1">
              <a:spLocks noChangeArrowheads="1"/>
            </p:cNvSpPr>
            <p:nvPr/>
          </p:nvSpPr>
          <p:spPr bwMode="auto">
            <a:xfrm>
              <a:off x="431" y="2886"/>
              <a:ext cx="72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zh-CN" altLang="en-US" sz="2000">
                  <a:ea typeface="楷体_GB2312" pitchFamily="49" charset="-122"/>
                </a:rPr>
                <a:t>分步法</a:t>
              </a:r>
            </a:p>
          </p:txBody>
        </p:sp>
        <p:sp>
          <p:nvSpPr>
            <p:cNvPr id="7" name="AutoShape 8"/>
            <p:cNvSpPr>
              <a:spLocks/>
            </p:cNvSpPr>
            <p:nvPr/>
          </p:nvSpPr>
          <p:spPr bwMode="auto">
            <a:xfrm>
              <a:off x="1066" y="2659"/>
              <a:ext cx="181" cy="726"/>
            </a:xfrm>
            <a:prstGeom prst="leftBrace">
              <a:avLst>
                <a:gd name="adj1" fmla="val 33425"/>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8" name="Text Box 9"/>
            <p:cNvSpPr txBox="1">
              <a:spLocks noChangeArrowheads="1"/>
            </p:cNvSpPr>
            <p:nvPr/>
          </p:nvSpPr>
          <p:spPr bwMode="auto">
            <a:xfrm>
              <a:off x="1247" y="2523"/>
              <a:ext cx="1588"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zh-CN" altLang="en-US" sz="2000" dirty="0">
                  <a:ea typeface="楷体_GB2312" pitchFamily="49" charset="-122"/>
                </a:rPr>
                <a:t>逐步结转分步法</a:t>
              </a:r>
            </a:p>
          </p:txBody>
        </p:sp>
        <p:sp>
          <p:nvSpPr>
            <p:cNvPr id="9" name="Text Box 10"/>
            <p:cNvSpPr txBox="1">
              <a:spLocks noChangeArrowheads="1"/>
            </p:cNvSpPr>
            <p:nvPr/>
          </p:nvSpPr>
          <p:spPr bwMode="auto">
            <a:xfrm>
              <a:off x="1202" y="3249"/>
              <a:ext cx="149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zh-CN" altLang="en-US" sz="2000">
                  <a:ea typeface="楷体_GB2312" pitchFamily="49" charset="-122"/>
                </a:rPr>
                <a:t>平行结转分步法</a:t>
              </a:r>
            </a:p>
          </p:txBody>
        </p:sp>
        <p:sp>
          <p:nvSpPr>
            <p:cNvPr id="10" name="AutoShape 11"/>
            <p:cNvSpPr>
              <a:spLocks/>
            </p:cNvSpPr>
            <p:nvPr/>
          </p:nvSpPr>
          <p:spPr bwMode="auto">
            <a:xfrm>
              <a:off x="2653" y="2432"/>
              <a:ext cx="91" cy="499"/>
            </a:xfrm>
            <a:prstGeom prst="leftBrace">
              <a:avLst>
                <a:gd name="adj1" fmla="val 45696"/>
                <a:gd name="adj2" fmla="val 50000"/>
              </a:avLst>
            </a:prstGeom>
            <a:noFill/>
            <a:ln w="952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1" name="Text Box 12"/>
            <p:cNvSpPr txBox="1">
              <a:spLocks noChangeArrowheads="1"/>
            </p:cNvSpPr>
            <p:nvPr/>
          </p:nvSpPr>
          <p:spPr bwMode="auto">
            <a:xfrm>
              <a:off x="2699" y="2341"/>
              <a:ext cx="3061"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zh-CN" altLang="en-US" sz="2000" dirty="0">
                  <a:ea typeface="楷体_GB2312" pitchFamily="49" charset="-122"/>
                </a:rPr>
                <a:t>综合结转法（需进行成本还原）</a:t>
              </a:r>
            </a:p>
          </p:txBody>
        </p:sp>
        <p:sp>
          <p:nvSpPr>
            <p:cNvPr id="12" name="Text Box 13"/>
            <p:cNvSpPr txBox="1">
              <a:spLocks noChangeArrowheads="1"/>
            </p:cNvSpPr>
            <p:nvPr/>
          </p:nvSpPr>
          <p:spPr bwMode="auto">
            <a:xfrm>
              <a:off x="2699" y="2795"/>
              <a:ext cx="131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zh-CN" altLang="en-US" sz="2000">
                  <a:ea typeface="楷体_GB2312" pitchFamily="49" charset="-122"/>
                </a:rPr>
                <a:t>分项结转法</a:t>
              </a:r>
            </a:p>
          </p:txBody>
        </p:sp>
      </p:grpSp>
    </p:spTree>
    <p:extLst>
      <p:ext uri="{BB962C8B-B14F-4D97-AF65-F5344CB8AC3E}">
        <p14:creationId xmlns:p14="http://schemas.microsoft.com/office/powerpoint/2010/main" val="14329761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3">
            <a:extLst>
              <a:ext uri="{FF2B5EF4-FFF2-40B4-BE49-F238E27FC236}">
                <a16:creationId xmlns:a16="http://schemas.microsoft.com/office/drawing/2014/main" id="{4EDB753E-17DE-4EE3-8891-E4B1A6C103D9}"/>
              </a:ext>
            </a:extLst>
          </p:cNvPr>
          <p:cNvSpPr>
            <a:spLocks noGrp="1"/>
          </p:cNvSpPr>
          <p:nvPr>
            <p:ph type="title"/>
          </p:nvPr>
        </p:nvSpPr>
        <p:spPr>
          <a:xfrm>
            <a:off x="395536" y="260648"/>
            <a:ext cx="7467600" cy="652934"/>
          </a:xfrm>
        </p:spPr>
        <p:txBody>
          <a:bodyPr>
            <a:normAutofit/>
          </a:bodyPr>
          <a:lstStyle/>
          <a:p>
            <a:r>
              <a:rPr lang="zh-CN" altLang="en-US" dirty="0">
                <a:solidFill>
                  <a:srgbClr val="FF0000"/>
                </a:solidFill>
              </a:rPr>
              <a:t>案例引入：</a:t>
            </a:r>
          </a:p>
        </p:txBody>
      </p:sp>
      <p:sp>
        <p:nvSpPr>
          <p:cNvPr id="5" name="文本框 4">
            <a:extLst>
              <a:ext uri="{FF2B5EF4-FFF2-40B4-BE49-F238E27FC236}">
                <a16:creationId xmlns:a16="http://schemas.microsoft.com/office/drawing/2014/main" id="{57BDF31B-2399-417C-AAD1-AC5F8A8ACD2D}"/>
              </a:ext>
            </a:extLst>
          </p:cNvPr>
          <p:cNvSpPr txBox="1"/>
          <p:nvPr/>
        </p:nvSpPr>
        <p:spPr>
          <a:xfrm>
            <a:off x="647564" y="1196752"/>
            <a:ext cx="7848872" cy="5095882"/>
          </a:xfrm>
          <a:prstGeom prst="rect">
            <a:avLst/>
          </a:prstGeom>
          <a:noFill/>
          <a:ln>
            <a:solidFill>
              <a:srgbClr val="FF66FF"/>
            </a:solidFill>
          </a:ln>
        </p:spPr>
        <p:txBody>
          <a:bodyPr wrap="square" rtlCol="0">
            <a:spAutoFit/>
          </a:bodyPr>
          <a:lstStyle/>
          <a:p>
            <a:pPr indent="247650">
              <a:lnSpc>
                <a:spcPts val="2800"/>
              </a:lnSpc>
            </a:pPr>
            <a:r>
              <a:rPr lang="en-US" altLang="zh-CN" sz="2000" kern="100" dirty="0">
                <a:solidFill>
                  <a:srgbClr val="000000"/>
                </a:solidFill>
                <a:effectLst/>
                <a:latin typeface="Calibri" panose="020F0502020204030204" pitchFamily="34" charset="0"/>
                <a:ea typeface="微软雅黑" panose="020B0503020204020204" pitchFamily="34" charset="-122"/>
                <a:cs typeface="微软雅黑" panose="020B0503020204020204" pitchFamily="34" charset="-122"/>
              </a:rPr>
              <a:t>    </a:t>
            </a:r>
            <a:r>
              <a:rPr lang="zh-CN" altLang="zh-CN" sz="2000" kern="100" dirty="0">
                <a:solidFill>
                  <a:srgbClr val="000000"/>
                </a:solidFill>
                <a:effectLst/>
                <a:latin typeface="Calibri" panose="020F0502020204030204" pitchFamily="34" charset="0"/>
                <a:ea typeface="微软雅黑" panose="020B0503020204020204" pitchFamily="34" charset="-122"/>
                <a:cs typeface="微软雅黑" panose="020B0503020204020204" pitchFamily="34" charset="-122"/>
              </a:rPr>
              <a:t>振华公司是刚开业的小型钢铁厂， 主要生产钢材。 在生产过程中， 设有炼铁车间、 炼钢车间、 轧钢车间三个基本生产车间。 原材料在第一车间生产开始时一次投入， 其中炼铁车间用铁矿石等原料炼出生铁， 然后再把这些生铁转移到炼钢车间，炼钢车间再炼出钢锭，最后轧钢车间再将钢锭轧制成各种规格型号的钢材， 经检验合格后送交成品仓库。 半成品生铁、 钢锭也可对外销售。 该公司针对前面所述生产情况应采用何种成本计算方法咨询了一位会计顾问， 顾问的意见是</a:t>
            </a:r>
            <a:r>
              <a:rPr lang="en-US" altLang="zh-CN" sz="2000" kern="100" dirty="0">
                <a:solidFill>
                  <a:srgbClr val="000000"/>
                </a:solidFill>
                <a:effectLst/>
                <a:latin typeface="Calibri" panose="020F0502020204030204" pitchFamily="34" charset="0"/>
                <a:ea typeface="微软雅黑" panose="020B0503020204020204" pitchFamily="34" charset="-122"/>
                <a:cs typeface="微软雅黑" panose="020B0503020204020204" pitchFamily="34" charset="-122"/>
              </a:rPr>
              <a:t>: </a:t>
            </a:r>
            <a:r>
              <a:rPr lang="zh-CN" altLang="zh-CN" sz="2000" kern="100" dirty="0">
                <a:solidFill>
                  <a:srgbClr val="000000"/>
                </a:solidFill>
                <a:effectLst/>
                <a:latin typeface="Calibri" panose="020F0502020204030204" pitchFamily="34" charset="0"/>
                <a:ea typeface="微软雅黑" panose="020B0503020204020204" pitchFamily="34" charset="-122"/>
                <a:cs typeface="微软雅黑" panose="020B0503020204020204" pitchFamily="34" charset="-122"/>
              </a:rPr>
              <a:t>产成品成本计算方法以分步法为主， 各车间内部采用品种法计算产品成本。 该公司的会计王健对公司所采用的成本核算方法进行了思考</a:t>
            </a:r>
            <a:r>
              <a:rPr lang="en-US" altLang="zh-CN" sz="2000" kern="100" dirty="0">
                <a:solidFill>
                  <a:srgbClr val="000000"/>
                </a:solidFill>
                <a:effectLst/>
                <a:latin typeface="Calibri" panose="020F0502020204030204" pitchFamily="34" charset="0"/>
                <a:ea typeface="微软雅黑" panose="020B0503020204020204" pitchFamily="34" charset="-122"/>
                <a:cs typeface="微软雅黑" panose="020B0503020204020204" pitchFamily="34" charset="-122"/>
              </a:rPr>
              <a:t>:</a:t>
            </a:r>
            <a:endParaRPr lang="zh-CN" altLang="zh-CN" sz="2000" kern="100" dirty="0">
              <a:solidFill>
                <a:srgbClr val="000000"/>
              </a:solidFill>
              <a:effectLst/>
              <a:latin typeface="Calibri" panose="020F0502020204030204" pitchFamily="34" charset="0"/>
              <a:ea typeface="Calibri" panose="020F0502020204030204" pitchFamily="34" charset="0"/>
            </a:endParaRPr>
          </a:p>
          <a:p>
            <a:pPr marL="250190" marR="3810" algn="just">
              <a:lnSpc>
                <a:spcPts val="2800"/>
              </a:lnSpc>
            </a:pPr>
            <a:r>
              <a:rPr lang="zh-CN" altLang="zh-CN" sz="2000" kern="100" dirty="0">
                <a:solidFill>
                  <a:srgbClr val="000000"/>
                </a:solidFill>
                <a:effectLst/>
                <a:latin typeface="Calibri" panose="020F0502020204030204" pitchFamily="34" charset="0"/>
                <a:ea typeface="微软雅黑" panose="020B0503020204020204" pitchFamily="34" charset="-122"/>
                <a:cs typeface="微软雅黑" panose="020B0503020204020204" pitchFamily="34" charset="-122"/>
              </a:rPr>
              <a:t>１</a:t>
            </a:r>
            <a:r>
              <a:rPr lang="en-US" altLang="zh-CN" sz="2000" kern="100" dirty="0">
                <a:solidFill>
                  <a:srgbClr val="000000"/>
                </a:solidFill>
                <a:effectLst/>
                <a:latin typeface="Calibri" panose="020F0502020204030204" pitchFamily="34" charset="0"/>
                <a:ea typeface="微软雅黑" panose="020B0503020204020204" pitchFamily="34" charset="-122"/>
                <a:cs typeface="微软雅黑" panose="020B0503020204020204" pitchFamily="34" charset="-122"/>
              </a:rPr>
              <a:t>.</a:t>
            </a:r>
            <a:r>
              <a:rPr lang="zh-CN" altLang="zh-CN" sz="2000" kern="100" dirty="0">
                <a:solidFill>
                  <a:srgbClr val="000000"/>
                </a:solidFill>
                <a:effectLst/>
                <a:latin typeface="Calibri" panose="020F0502020204030204" pitchFamily="34" charset="0"/>
                <a:ea typeface="微软雅黑" panose="020B0503020204020204" pitchFamily="34" charset="-122"/>
                <a:cs typeface="微软雅黑" panose="020B0503020204020204" pitchFamily="34" charset="-122"/>
              </a:rPr>
              <a:t>公司为什么采用品种法和分步法计算成本呢</a:t>
            </a:r>
            <a:r>
              <a:rPr lang="en-US" altLang="zh-CN" sz="2000" kern="100" dirty="0">
                <a:solidFill>
                  <a:srgbClr val="000000"/>
                </a:solidFill>
                <a:effectLst/>
                <a:latin typeface="Calibri" panose="020F0502020204030204" pitchFamily="34" charset="0"/>
                <a:ea typeface="微软雅黑" panose="020B0503020204020204" pitchFamily="34" charset="-122"/>
                <a:cs typeface="微软雅黑" panose="020B0503020204020204" pitchFamily="34" charset="-122"/>
              </a:rPr>
              <a:t>?</a:t>
            </a:r>
            <a:endParaRPr lang="zh-CN" altLang="zh-CN" sz="2000" kern="100" dirty="0">
              <a:solidFill>
                <a:srgbClr val="000000"/>
              </a:solidFill>
              <a:effectLst/>
              <a:latin typeface="Calibri" panose="020F0502020204030204" pitchFamily="34" charset="0"/>
              <a:ea typeface="Calibri" panose="020F0502020204030204" pitchFamily="34" charset="0"/>
            </a:endParaRPr>
          </a:p>
          <a:p>
            <a:pPr marL="250190" marR="3810" algn="just">
              <a:lnSpc>
                <a:spcPts val="2800"/>
              </a:lnSpc>
            </a:pPr>
            <a:r>
              <a:rPr lang="zh-CN" altLang="zh-CN" sz="2000" kern="100" dirty="0">
                <a:solidFill>
                  <a:srgbClr val="000000"/>
                </a:solidFill>
                <a:effectLst/>
                <a:latin typeface="Calibri" panose="020F0502020204030204" pitchFamily="34" charset="0"/>
                <a:ea typeface="微软雅黑" panose="020B0503020204020204" pitchFamily="34" charset="-122"/>
                <a:cs typeface="微软雅黑" panose="020B0503020204020204" pitchFamily="34" charset="-122"/>
              </a:rPr>
              <a:t>２</a:t>
            </a:r>
            <a:r>
              <a:rPr lang="en-US" altLang="zh-CN" sz="2000" kern="100" dirty="0">
                <a:solidFill>
                  <a:srgbClr val="000000"/>
                </a:solidFill>
                <a:effectLst/>
                <a:latin typeface="Calibri" panose="020F0502020204030204" pitchFamily="34" charset="0"/>
                <a:ea typeface="微软雅黑" panose="020B0503020204020204" pitchFamily="34" charset="-122"/>
                <a:cs typeface="微软雅黑" panose="020B0503020204020204" pitchFamily="34" charset="-122"/>
              </a:rPr>
              <a:t>. </a:t>
            </a:r>
            <a:r>
              <a:rPr lang="zh-CN" altLang="zh-CN" sz="2000" kern="100" dirty="0">
                <a:solidFill>
                  <a:srgbClr val="000000"/>
                </a:solidFill>
                <a:effectLst/>
                <a:latin typeface="Calibri" panose="020F0502020204030204" pitchFamily="34" charset="0"/>
                <a:ea typeface="微软雅黑" panose="020B0503020204020204" pitchFamily="34" charset="-122"/>
                <a:cs typeface="微软雅黑" panose="020B0503020204020204" pitchFamily="34" charset="-122"/>
              </a:rPr>
              <a:t>采用品种法和分步法如何计算成本呢</a:t>
            </a:r>
            <a:r>
              <a:rPr lang="en-US" altLang="zh-CN" sz="2000" kern="100" dirty="0">
                <a:solidFill>
                  <a:srgbClr val="000000"/>
                </a:solidFill>
                <a:effectLst/>
                <a:latin typeface="Calibri" panose="020F0502020204030204" pitchFamily="34" charset="0"/>
                <a:ea typeface="微软雅黑" panose="020B0503020204020204" pitchFamily="34" charset="-122"/>
                <a:cs typeface="微软雅黑" panose="020B0503020204020204" pitchFamily="34" charset="-122"/>
              </a:rPr>
              <a:t>?</a:t>
            </a:r>
            <a:endParaRPr lang="zh-CN" altLang="zh-CN" sz="2000" kern="100" dirty="0">
              <a:solidFill>
                <a:srgbClr val="000000"/>
              </a:solidFill>
              <a:effectLst/>
              <a:latin typeface="Calibri" panose="020F0502020204030204" pitchFamily="34" charset="0"/>
              <a:ea typeface="Calibri" panose="020F0502020204030204" pitchFamily="34" charset="0"/>
            </a:endParaRPr>
          </a:p>
          <a:p>
            <a:pPr marL="250190" marR="3810" algn="just">
              <a:lnSpc>
                <a:spcPts val="2800"/>
              </a:lnSpc>
            </a:pPr>
            <a:r>
              <a:rPr lang="zh-CN" altLang="zh-CN" sz="2000" kern="100" dirty="0">
                <a:solidFill>
                  <a:srgbClr val="000000"/>
                </a:solidFill>
                <a:effectLst/>
                <a:latin typeface="Calibri" panose="020F0502020204030204" pitchFamily="34" charset="0"/>
                <a:ea typeface="微软雅黑" panose="020B0503020204020204" pitchFamily="34" charset="-122"/>
                <a:cs typeface="微软雅黑" panose="020B0503020204020204" pitchFamily="34" charset="-122"/>
              </a:rPr>
              <a:t>３</a:t>
            </a:r>
            <a:r>
              <a:rPr lang="en-US" altLang="zh-CN" sz="2000" kern="100" dirty="0">
                <a:solidFill>
                  <a:srgbClr val="000000"/>
                </a:solidFill>
                <a:effectLst/>
                <a:latin typeface="Calibri" panose="020F0502020204030204" pitchFamily="34" charset="0"/>
                <a:ea typeface="微软雅黑" panose="020B0503020204020204" pitchFamily="34" charset="-122"/>
                <a:cs typeface="微软雅黑" panose="020B0503020204020204" pitchFamily="34" charset="-122"/>
              </a:rPr>
              <a:t>. </a:t>
            </a:r>
            <a:r>
              <a:rPr lang="zh-CN" altLang="zh-CN" sz="2000" kern="100" dirty="0">
                <a:solidFill>
                  <a:srgbClr val="000000"/>
                </a:solidFill>
                <a:effectLst/>
                <a:latin typeface="Calibri" panose="020F0502020204030204" pitchFamily="34" charset="0"/>
                <a:ea typeface="微软雅黑" panose="020B0503020204020204" pitchFamily="34" charset="-122"/>
                <a:cs typeface="微软雅黑" panose="020B0503020204020204" pitchFamily="34" charset="-122"/>
              </a:rPr>
              <a:t>计算产品成本的方法都有哪些呢</a:t>
            </a:r>
            <a:r>
              <a:rPr lang="en-US" altLang="zh-CN" sz="2000" kern="100" dirty="0">
                <a:solidFill>
                  <a:srgbClr val="000000"/>
                </a:solidFill>
                <a:effectLst/>
                <a:latin typeface="Calibri" panose="020F0502020204030204" pitchFamily="34" charset="0"/>
                <a:ea typeface="微软雅黑" panose="020B0503020204020204" pitchFamily="34" charset="-122"/>
                <a:cs typeface="微软雅黑" panose="020B0503020204020204" pitchFamily="34" charset="-122"/>
              </a:rPr>
              <a:t>?</a:t>
            </a:r>
            <a:endParaRPr lang="zh-CN" altLang="zh-CN" sz="2000" kern="100" dirty="0">
              <a:solidFill>
                <a:srgbClr val="000000"/>
              </a:solidFill>
              <a:effectLst/>
              <a:latin typeface="Calibri" panose="020F0502020204030204" pitchFamily="34" charset="0"/>
              <a:ea typeface="Calibri" panose="020F0502020204030204" pitchFamily="34" charset="0"/>
            </a:endParaRPr>
          </a:p>
          <a:p>
            <a:pPr marL="254000" marR="3810" algn="just">
              <a:lnSpc>
                <a:spcPts val="2800"/>
              </a:lnSpc>
            </a:pPr>
            <a:r>
              <a:rPr lang="zh-CN" altLang="zh-CN" sz="2000" kern="100" dirty="0">
                <a:solidFill>
                  <a:srgbClr val="000000"/>
                </a:solidFill>
                <a:effectLst/>
                <a:latin typeface="Calibri" panose="020F0502020204030204" pitchFamily="34" charset="0"/>
                <a:ea typeface="微软雅黑" panose="020B0503020204020204" pitchFamily="34" charset="-122"/>
                <a:cs typeface="微软雅黑" panose="020B0503020204020204" pitchFamily="34" charset="-122"/>
              </a:rPr>
              <a:t>通过学习本项目内容， 将能找到这些问题的答案。</a:t>
            </a:r>
            <a:endParaRPr lang="zh-CN" altLang="zh-CN" sz="2000" kern="100" dirty="0">
              <a:solidFill>
                <a:srgbClr val="000000"/>
              </a:solidFill>
              <a:effectLst/>
              <a:latin typeface="Calibri" panose="020F0502020204030204" pitchFamily="34" charset="0"/>
              <a:ea typeface="Calibri" panose="020F0502020204030204" pitchFamily="34" charset="0"/>
            </a:endParaRPr>
          </a:p>
        </p:txBody>
      </p:sp>
    </p:spTree>
    <p:extLst>
      <p:ext uri="{BB962C8B-B14F-4D97-AF65-F5344CB8AC3E}">
        <p14:creationId xmlns:p14="http://schemas.microsoft.com/office/powerpoint/2010/main" val="11916915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9698" name="AutoShape 3"/>
          <p:cNvCxnSpPr>
            <a:cxnSpLocks noChangeShapeType="1"/>
          </p:cNvCxnSpPr>
          <p:nvPr/>
        </p:nvCxnSpPr>
        <p:spPr bwMode="auto">
          <a:xfrm flipV="1">
            <a:off x="2516468" y="3374196"/>
            <a:ext cx="863873" cy="833438"/>
          </a:xfrm>
          <a:prstGeom prst="bentConnector3">
            <a:avLst>
              <a:gd name="adj1" fmla="val 50000"/>
            </a:avLst>
          </a:prstGeom>
          <a:noFill/>
          <a:ln w="38100">
            <a:solidFill>
              <a:srgbClr val="0000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699" name="AutoShape 4"/>
          <p:cNvCxnSpPr>
            <a:cxnSpLocks noChangeShapeType="1"/>
          </p:cNvCxnSpPr>
          <p:nvPr/>
        </p:nvCxnSpPr>
        <p:spPr bwMode="auto">
          <a:xfrm flipV="1">
            <a:off x="5566809" y="3447221"/>
            <a:ext cx="792162" cy="762001"/>
          </a:xfrm>
          <a:prstGeom prst="bentConnector3">
            <a:avLst>
              <a:gd name="adj1" fmla="val 50000"/>
            </a:avLst>
          </a:prstGeom>
          <a:noFill/>
          <a:ln w="38100">
            <a:solidFill>
              <a:srgbClr val="0000FF"/>
            </a:solidFill>
            <a:miter lim="800000"/>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9700" name="Group 41"/>
          <p:cNvGrpSpPr>
            <a:grpSpLocks/>
          </p:cNvGrpSpPr>
          <p:nvPr/>
        </p:nvGrpSpPr>
        <p:grpSpPr bwMode="auto">
          <a:xfrm>
            <a:off x="334793" y="1844604"/>
            <a:ext cx="2160587" cy="3168650"/>
            <a:chOff x="204" y="1026"/>
            <a:chExt cx="1361" cy="1996"/>
          </a:xfrm>
        </p:grpSpPr>
        <p:sp>
          <p:nvSpPr>
            <p:cNvPr id="29725" name="Rectangle 5"/>
            <p:cNvSpPr>
              <a:spLocks noChangeArrowheads="1"/>
            </p:cNvSpPr>
            <p:nvPr/>
          </p:nvSpPr>
          <p:spPr bwMode="auto">
            <a:xfrm>
              <a:off x="204" y="1026"/>
              <a:ext cx="1361" cy="1996"/>
            </a:xfrm>
            <a:prstGeom prst="rect">
              <a:avLst/>
            </a:prstGeom>
            <a:solidFill>
              <a:srgbClr val="FFFF99"/>
            </a:solidFill>
            <a:ln w="38100" cmpd="dbl">
              <a:solidFill>
                <a:srgbClr val="FF99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29726" name="Group 40"/>
            <p:cNvGrpSpPr>
              <a:grpSpLocks/>
            </p:cNvGrpSpPr>
            <p:nvPr/>
          </p:nvGrpSpPr>
          <p:grpSpPr bwMode="auto">
            <a:xfrm>
              <a:off x="204" y="1071"/>
              <a:ext cx="1361" cy="1905"/>
              <a:chOff x="204" y="1071"/>
              <a:chExt cx="1361" cy="1905"/>
            </a:xfrm>
          </p:grpSpPr>
          <p:sp>
            <p:nvSpPr>
              <p:cNvPr id="29727" name="Rectangle 11"/>
              <p:cNvSpPr>
                <a:spLocks noChangeArrowheads="1"/>
              </p:cNvSpPr>
              <p:nvPr/>
            </p:nvSpPr>
            <p:spPr bwMode="auto">
              <a:xfrm>
                <a:off x="249" y="1071"/>
                <a:ext cx="1270" cy="318"/>
              </a:xfrm>
              <a:prstGeom prst="rect">
                <a:avLst/>
              </a:prstGeom>
              <a:solidFill>
                <a:srgbClr val="99CC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2000" b="1">
                    <a:ea typeface="楷体_GB2312" pitchFamily="49" charset="-122"/>
                  </a:rPr>
                  <a:t>第一步骤</a:t>
                </a:r>
              </a:p>
            </p:txBody>
          </p:sp>
          <p:grpSp>
            <p:nvGrpSpPr>
              <p:cNvPr id="29728" name="Group 39"/>
              <p:cNvGrpSpPr>
                <a:grpSpLocks/>
              </p:cNvGrpSpPr>
              <p:nvPr/>
            </p:nvGrpSpPr>
            <p:grpSpPr bwMode="auto">
              <a:xfrm>
                <a:off x="204" y="1389"/>
                <a:ext cx="1361" cy="1587"/>
                <a:chOff x="204" y="1389"/>
                <a:chExt cx="1361" cy="1587"/>
              </a:xfrm>
            </p:grpSpPr>
            <p:sp>
              <p:nvSpPr>
                <p:cNvPr id="29729" name="Rectangle 8"/>
                <p:cNvSpPr>
                  <a:spLocks noChangeArrowheads="1"/>
                </p:cNvSpPr>
                <p:nvPr/>
              </p:nvSpPr>
              <p:spPr bwMode="auto">
                <a:xfrm>
                  <a:off x="204" y="2659"/>
                  <a:ext cx="1361" cy="317"/>
                </a:xfrm>
                <a:prstGeom prst="rect">
                  <a:avLst/>
                </a:prstGeom>
                <a:solidFill>
                  <a:srgbClr val="99CC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2000" b="1">
                      <a:ea typeface="楷体_GB2312" pitchFamily="49" charset="-122"/>
                    </a:rPr>
                    <a:t>期末在产品成本</a:t>
                  </a:r>
                </a:p>
              </p:txBody>
            </p:sp>
            <p:sp>
              <p:nvSpPr>
                <p:cNvPr id="29730" name="Rectangle 10"/>
                <p:cNvSpPr>
                  <a:spLocks noChangeArrowheads="1"/>
                </p:cNvSpPr>
                <p:nvPr/>
              </p:nvSpPr>
              <p:spPr bwMode="auto">
                <a:xfrm>
                  <a:off x="204" y="2387"/>
                  <a:ext cx="1361" cy="250"/>
                </a:xfrm>
                <a:prstGeom prst="rect">
                  <a:avLst/>
                </a:prstGeom>
                <a:solidFill>
                  <a:srgbClr val="99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000" b="1">
                      <a:ea typeface="楷体_GB2312" pitchFamily="49" charset="-122"/>
                    </a:rPr>
                    <a:t> </a:t>
                  </a:r>
                  <a:r>
                    <a:rPr lang="zh-CN" altLang="en-US" sz="2000" b="1">
                      <a:ea typeface="楷体_GB2312" pitchFamily="49" charset="-122"/>
                    </a:rPr>
                    <a:t>完工半成品成本</a:t>
                  </a:r>
                </a:p>
              </p:txBody>
            </p:sp>
            <p:grpSp>
              <p:nvGrpSpPr>
                <p:cNvPr id="29731" name="Group 38"/>
                <p:cNvGrpSpPr>
                  <a:grpSpLocks/>
                </p:cNvGrpSpPr>
                <p:nvPr/>
              </p:nvGrpSpPr>
              <p:grpSpPr bwMode="auto">
                <a:xfrm>
                  <a:off x="249" y="1389"/>
                  <a:ext cx="1316" cy="953"/>
                  <a:chOff x="249" y="1389"/>
                  <a:chExt cx="1316" cy="953"/>
                </a:xfrm>
              </p:grpSpPr>
              <p:sp>
                <p:nvSpPr>
                  <p:cNvPr id="29732" name="Rectangle 12"/>
                  <p:cNvSpPr>
                    <a:spLocks noChangeArrowheads="1"/>
                  </p:cNvSpPr>
                  <p:nvPr/>
                </p:nvSpPr>
                <p:spPr bwMode="auto">
                  <a:xfrm>
                    <a:off x="249" y="1389"/>
                    <a:ext cx="590" cy="953"/>
                  </a:xfrm>
                  <a:prstGeom prst="rect">
                    <a:avLst/>
                  </a:prstGeom>
                  <a:solidFill>
                    <a:srgbClr val="99CCFF"/>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2000" b="1">
                        <a:latin typeface="楷体_GB2312" pitchFamily="49" charset="-122"/>
                        <a:ea typeface="楷体_GB2312" pitchFamily="49" charset="-122"/>
                      </a:rPr>
                      <a:t>直接</a:t>
                    </a:r>
                  </a:p>
                  <a:p>
                    <a:pPr algn="ctr"/>
                    <a:r>
                      <a:rPr lang="zh-CN" altLang="en-US" sz="2000" b="1">
                        <a:latin typeface="楷体_GB2312" pitchFamily="49" charset="-122"/>
                        <a:ea typeface="楷体_GB2312" pitchFamily="49" charset="-122"/>
                      </a:rPr>
                      <a:t>材料</a:t>
                    </a:r>
                  </a:p>
                </p:txBody>
              </p:sp>
              <p:sp>
                <p:nvSpPr>
                  <p:cNvPr id="29733" name="Rectangle 13"/>
                  <p:cNvSpPr>
                    <a:spLocks noChangeArrowheads="1"/>
                  </p:cNvSpPr>
                  <p:nvPr/>
                </p:nvSpPr>
                <p:spPr bwMode="auto">
                  <a:xfrm>
                    <a:off x="839" y="1389"/>
                    <a:ext cx="726" cy="953"/>
                  </a:xfrm>
                  <a:prstGeom prst="rect">
                    <a:avLst/>
                  </a:prstGeom>
                  <a:solidFill>
                    <a:srgbClr val="99CCFF"/>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dirty="0">
                        <a:ea typeface="楷体_GB2312" pitchFamily="49" charset="-122"/>
                      </a:rPr>
                      <a:t>直接</a:t>
                    </a:r>
                  </a:p>
                  <a:p>
                    <a:pPr algn="ctr"/>
                    <a:r>
                      <a:rPr lang="zh-CN" altLang="en-US" b="1" dirty="0">
                        <a:ea typeface="楷体_GB2312" pitchFamily="49" charset="-122"/>
                      </a:rPr>
                      <a:t>人工</a:t>
                    </a:r>
                  </a:p>
                  <a:p>
                    <a:pPr algn="ctr"/>
                    <a:endParaRPr lang="zh-CN" altLang="en-US" b="1" dirty="0">
                      <a:ea typeface="楷体_GB2312" pitchFamily="49" charset="-122"/>
                    </a:endParaRPr>
                  </a:p>
                  <a:p>
                    <a:pPr algn="ctr"/>
                    <a:r>
                      <a:rPr lang="zh-CN" altLang="en-US" b="1" dirty="0">
                        <a:ea typeface="楷体_GB2312" pitchFamily="49" charset="-122"/>
                      </a:rPr>
                      <a:t>制造</a:t>
                    </a:r>
                  </a:p>
                  <a:p>
                    <a:pPr algn="ctr"/>
                    <a:r>
                      <a:rPr lang="zh-CN" altLang="en-US" b="1" dirty="0">
                        <a:ea typeface="楷体_GB2312" pitchFamily="49" charset="-122"/>
                      </a:rPr>
                      <a:t>费用</a:t>
                    </a:r>
                  </a:p>
                </p:txBody>
              </p:sp>
            </p:grpSp>
          </p:grpSp>
        </p:grpSp>
      </p:grpSp>
      <p:sp>
        <p:nvSpPr>
          <p:cNvPr id="35874" name="AutoShape 34">
            <a:hlinkClick r:id="rId2" action="ppaction://hlinksldjump"/>
          </p:cNvPr>
          <p:cNvSpPr>
            <a:spLocks noChangeArrowheads="1"/>
          </p:cNvSpPr>
          <p:nvPr/>
        </p:nvSpPr>
        <p:spPr bwMode="auto">
          <a:xfrm>
            <a:off x="217223" y="188640"/>
            <a:ext cx="3594021" cy="1557015"/>
          </a:xfrm>
          <a:prstGeom prst="cloudCallout">
            <a:avLst>
              <a:gd name="adj1" fmla="val 35671"/>
              <a:gd name="adj2" fmla="val 206231"/>
            </a:avLst>
          </a:prstGeom>
          <a:gradFill rotWithShape="1">
            <a:gsLst>
              <a:gs pos="0">
                <a:srgbClr val="66CCFF"/>
              </a:gs>
              <a:gs pos="100000">
                <a:schemeClr val="bg1"/>
              </a:gs>
            </a:gsLst>
            <a:lin ang="2700000" scaled="1"/>
          </a:gra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zh-CN" altLang="en-US" sz="1600" b="1" dirty="0"/>
              <a:t>如果第一步骤完工的半成品需入库，怎么办？第二步骤领用时呢？</a:t>
            </a:r>
          </a:p>
        </p:txBody>
      </p:sp>
      <p:sp>
        <p:nvSpPr>
          <p:cNvPr id="35875" name="AutoShape 35"/>
          <p:cNvSpPr>
            <a:spLocks noChangeArrowheads="1"/>
          </p:cNvSpPr>
          <p:nvPr/>
        </p:nvSpPr>
        <p:spPr bwMode="auto">
          <a:xfrm>
            <a:off x="6228184" y="5301208"/>
            <a:ext cx="2592388" cy="1223963"/>
          </a:xfrm>
          <a:prstGeom prst="wedgeEllipseCallout">
            <a:avLst>
              <a:gd name="adj1" fmla="val -77507"/>
              <a:gd name="adj2" fmla="val -134055"/>
            </a:avLst>
          </a:prstGeom>
          <a:gradFill rotWithShape="1">
            <a:gsLst>
              <a:gs pos="0">
                <a:srgbClr val="66CCFF"/>
              </a:gs>
              <a:gs pos="100000">
                <a:schemeClr val="bg1"/>
              </a:gs>
            </a:gsLst>
            <a:path path="rect">
              <a:fillToRect t="100000" r="100000"/>
            </a:path>
          </a:gra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zh-CN" altLang="en-US" sz="1600" b="1"/>
              <a:t>第二步骤完工半成品入库及第三步骤领用时，如何处理？</a:t>
            </a:r>
          </a:p>
        </p:txBody>
      </p:sp>
      <p:grpSp>
        <p:nvGrpSpPr>
          <p:cNvPr id="29703" name="Group 42"/>
          <p:cNvGrpSpPr>
            <a:grpSpLocks/>
          </p:cNvGrpSpPr>
          <p:nvPr/>
        </p:nvGrpSpPr>
        <p:grpSpPr bwMode="auto">
          <a:xfrm>
            <a:off x="3406221" y="1862896"/>
            <a:ext cx="2160588" cy="3168650"/>
            <a:chOff x="204" y="1026"/>
            <a:chExt cx="1361" cy="1996"/>
          </a:xfrm>
        </p:grpSpPr>
        <p:sp>
          <p:nvSpPr>
            <p:cNvPr id="29716" name="Rectangle 43"/>
            <p:cNvSpPr>
              <a:spLocks noChangeArrowheads="1"/>
            </p:cNvSpPr>
            <p:nvPr/>
          </p:nvSpPr>
          <p:spPr bwMode="auto">
            <a:xfrm>
              <a:off x="204" y="1026"/>
              <a:ext cx="1361" cy="1996"/>
            </a:xfrm>
            <a:prstGeom prst="rect">
              <a:avLst/>
            </a:prstGeom>
            <a:solidFill>
              <a:srgbClr val="FFFF99"/>
            </a:solidFill>
            <a:ln w="38100" cmpd="dbl">
              <a:solidFill>
                <a:srgbClr val="FF99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29717" name="Group 44"/>
            <p:cNvGrpSpPr>
              <a:grpSpLocks/>
            </p:cNvGrpSpPr>
            <p:nvPr/>
          </p:nvGrpSpPr>
          <p:grpSpPr bwMode="auto">
            <a:xfrm>
              <a:off x="204" y="1071"/>
              <a:ext cx="1361" cy="1905"/>
              <a:chOff x="204" y="1071"/>
              <a:chExt cx="1361" cy="1905"/>
            </a:xfrm>
          </p:grpSpPr>
          <p:sp>
            <p:nvSpPr>
              <p:cNvPr id="29718" name="Rectangle 45"/>
              <p:cNvSpPr>
                <a:spLocks noChangeArrowheads="1"/>
              </p:cNvSpPr>
              <p:nvPr/>
            </p:nvSpPr>
            <p:spPr bwMode="auto">
              <a:xfrm>
                <a:off x="249" y="1071"/>
                <a:ext cx="1270" cy="318"/>
              </a:xfrm>
              <a:prstGeom prst="rect">
                <a:avLst/>
              </a:prstGeom>
              <a:solidFill>
                <a:srgbClr val="99CC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2000" b="1">
                    <a:ea typeface="楷体_GB2312" pitchFamily="49" charset="-122"/>
                  </a:rPr>
                  <a:t>第二步骤</a:t>
                </a:r>
              </a:p>
            </p:txBody>
          </p:sp>
          <p:grpSp>
            <p:nvGrpSpPr>
              <p:cNvPr id="29719" name="Group 46"/>
              <p:cNvGrpSpPr>
                <a:grpSpLocks/>
              </p:cNvGrpSpPr>
              <p:nvPr/>
            </p:nvGrpSpPr>
            <p:grpSpPr bwMode="auto">
              <a:xfrm>
                <a:off x="204" y="1389"/>
                <a:ext cx="1361" cy="1587"/>
                <a:chOff x="204" y="1389"/>
                <a:chExt cx="1361" cy="1587"/>
              </a:xfrm>
            </p:grpSpPr>
            <p:sp>
              <p:nvSpPr>
                <p:cNvPr id="29720" name="Rectangle 47"/>
                <p:cNvSpPr>
                  <a:spLocks noChangeArrowheads="1"/>
                </p:cNvSpPr>
                <p:nvPr/>
              </p:nvSpPr>
              <p:spPr bwMode="auto">
                <a:xfrm>
                  <a:off x="204" y="2659"/>
                  <a:ext cx="1361" cy="317"/>
                </a:xfrm>
                <a:prstGeom prst="rect">
                  <a:avLst/>
                </a:prstGeom>
                <a:solidFill>
                  <a:srgbClr val="99CC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2000" b="1">
                      <a:ea typeface="楷体_GB2312" pitchFamily="49" charset="-122"/>
                    </a:rPr>
                    <a:t>期末在产品成本</a:t>
                  </a:r>
                </a:p>
              </p:txBody>
            </p:sp>
            <p:sp>
              <p:nvSpPr>
                <p:cNvPr id="29721" name="Rectangle 48"/>
                <p:cNvSpPr>
                  <a:spLocks noChangeArrowheads="1"/>
                </p:cNvSpPr>
                <p:nvPr/>
              </p:nvSpPr>
              <p:spPr bwMode="auto">
                <a:xfrm>
                  <a:off x="204" y="2387"/>
                  <a:ext cx="1361" cy="250"/>
                </a:xfrm>
                <a:prstGeom prst="rect">
                  <a:avLst/>
                </a:prstGeom>
                <a:solidFill>
                  <a:srgbClr val="99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000" b="1">
                      <a:ea typeface="楷体_GB2312" pitchFamily="49" charset="-122"/>
                    </a:rPr>
                    <a:t> </a:t>
                  </a:r>
                  <a:r>
                    <a:rPr lang="zh-CN" altLang="en-US" sz="2000" b="1">
                      <a:ea typeface="楷体_GB2312" pitchFamily="49" charset="-122"/>
                    </a:rPr>
                    <a:t>完工半成品成本</a:t>
                  </a:r>
                </a:p>
              </p:txBody>
            </p:sp>
            <p:grpSp>
              <p:nvGrpSpPr>
                <p:cNvPr id="29722" name="Group 49"/>
                <p:cNvGrpSpPr>
                  <a:grpSpLocks/>
                </p:cNvGrpSpPr>
                <p:nvPr/>
              </p:nvGrpSpPr>
              <p:grpSpPr bwMode="auto">
                <a:xfrm>
                  <a:off x="249" y="1389"/>
                  <a:ext cx="1316" cy="953"/>
                  <a:chOff x="249" y="1389"/>
                  <a:chExt cx="1316" cy="953"/>
                </a:xfrm>
              </p:grpSpPr>
              <p:sp>
                <p:nvSpPr>
                  <p:cNvPr id="29723" name="Rectangle 50"/>
                  <p:cNvSpPr>
                    <a:spLocks noChangeArrowheads="1"/>
                  </p:cNvSpPr>
                  <p:nvPr/>
                </p:nvSpPr>
                <p:spPr bwMode="auto">
                  <a:xfrm>
                    <a:off x="249" y="1389"/>
                    <a:ext cx="590" cy="953"/>
                  </a:xfrm>
                  <a:prstGeom prst="rect">
                    <a:avLst/>
                  </a:prstGeom>
                  <a:solidFill>
                    <a:srgbClr val="99CCFF"/>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latin typeface="楷体_GB2312" pitchFamily="49" charset="-122"/>
                        <a:ea typeface="楷体_GB2312" pitchFamily="49" charset="-122"/>
                      </a:rPr>
                      <a:t>上步转入</a:t>
                    </a:r>
                  </a:p>
                  <a:p>
                    <a:pPr algn="ctr"/>
                    <a:endParaRPr lang="zh-CN" altLang="en-US" b="1">
                      <a:latin typeface="楷体_GB2312" pitchFamily="49" charset="-122"/>
                      <a:ea typeface="楷体_GB2312" pitchFamily="49" charset="-122"/>
                    </a:endParaRPr>
                  </a:p>
                  <a:p>
                    <a:pPr algn="ctr"/>
                    <a:r>
                      <a:rPr lang="zh-CN" altLang="en-US" sz="2000" b="1">
                        <a:latin typeface="楷体_GB2312" pitchFamily="49" charset="-122"/>
                        <a:ea typeface="楷体_GB2312" pitchFamily="49" charset="-122"/>
                      </a:rPr>
                      <a:t>半成品</a:t>
                    </a:r>
                  </a:p>
                  <a:p>
                    <a:pPr algn="ctr"/>
                    <a:r>
                      <a:rPr lang="zh-CN" altLang="en-US" sz="2000" b="1">
                        <a:latin typeface="楷体_GB2312" pitchFamily="49" charset="-122"/>
                        <a:ea typeface="楷体_GB2312" pitchFamily="49" charset="-122"/>
                      </a:rPr>
                      <a:t>成本</a:t>
                    </a:r>
                  </a:p>
                </p:txBody>
              </p:sp>
              <p:sp>
                <p:nvSpPr>
                  <p:cNvPr id="29724" name="Rectangle 51"/>
                  <p:cNvSpPr>
                    <a:spLocks noChangeArrowheads="1"/>
                  </p:cNvSpPr>
                  <p:nvPr/>
                </p:nvSpPr>
                <p:spPr bwMode="auto">
                  <a:xfrm>
                    <a:off x="839" y="1389"/>
                    <a:ext cx="726" cy="953"/>
                  </a:xfrm>
                  <a:prstGeom prst="rect">
                    <a:avLst/>
                  </a:prstGeom>
                  <a:solidFill>
                    <a:srgbClr val="99CCFF"/>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dirty="0">
                        <a:ea typeface="楷体_GB2312" pitchFamily="49" charset="-122"/>
                      </a:rPr>
                      <a:t>本步：</a:t>
                    </a:r>
                  </a:p>
                  <a:p>
                    <a:pPr algn="ctr"/>
                    <a:endParaRPr lang="zh-CN" altLang="en-US" b="1" dirty="0">
                      <a:ea typeface="楷体_GB2312" pitchFamily="49" charset="-122"/>
                    </a:endParaRPr>
                  </a:p>
                  <a:p>
                    <a:pPr algn="ctr"/>
                    <a:r>
                      <a:rPr lang="zh-CN" altLang="en-US" b="1" dirty="0">
                        <a:ea typeface="楷体_GB2312" pitchFamily="49" charset="-122"/>
                      </a:rPr>
                      <a:t>直接人工</a:t>
                    </a:r>
                  </a:p>
                  <a:p>
                    <a:pPr algn="ctr"/>
                    <a:endParaRPr lang="zh-CN" altLang="en-US" b="1" dirty="0">
                      <a:ea typeface="楷体_GB2312" pitchFamily="49" charset="-122"/>
                    </a:endParaRPr>
                  </a:p>
                  <a:p>
                    <a:pPr algn="ctr"/>
                    <a:r>
                      <a:rPr lang="zh-CN" altLang="en-US" b="1" dirty="0">
                        <a:ea typeface="楷体_GB2312" pitchFamily="49" charset="-122"/>
                      </a:rPr>
                      <a:t>制造费用</a:t>
                    </a:r>
                  </a:p>
                </p:txBody>
              </p:sp>
            </p:grpSp>
          </p:grpSp>
        </p:grpSp>
      </p:grpSp>
      <p:grpSp>
        <p:nvGrpSpPr>
          <p:cNvPr id="29704" name="Group 52"/>
          <p:cNvGrpSpPr>
            <a:grpSpLocks/>
          </p:cNvGrpSpPr>
          <p:nvPr/>
        </p:nvGrpSpPr>
        <p:grpSpPr bwMode="auto">
          <a:xfrm>
            <a:off x="6358971" y="1844604"/>
            <a:ext cx="2160587" cy="3168650"/>
            <a:chOff x="204" y="1026"/>
            <a:chExt cx="1361" cy="1996"/>
          </a:xfrm>
        </p:grpSpPr>
        <p:sp>
          <p:nvSpPr>
            <p:cNvPr id="29707" name="Rectangle 53"/>
            <p:cNvSpPr>
              <a:spLocks noChangeArrowheads="1"/>
            </p:cNvSpPr>
            <p:nvPr/>
          </p:nvSpPr>
          <p:spPr bwMode="auto">
            <a:xfrm>
              <a:off x="204" y="1026"/>
              <a:ext cx="1361" cy="1996"/>
            </a:xfrm>
            <a:prstGeom prst="rect">
              <a:avLst/>
            </a:prstGeom>
            <a:solidFill>
              <a:srgbClr val="FFFF99"/>
            </a:solidFill>
            <a:ln w="38100" cmpd="dbl">
              <a:solidFill>
                <a:srgbClr val="FF99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grpSp>
          <p:nvGrpSpPr>
            <p:cNvPr id="29708" name="Group 54"/>
            <p:cNvGrpSpPr>
              <a:grpSpLocks/>
            </p:cNvGrpSpPr>
            <p:nvPr/>
          </p:nvGrpSpPr>
          <p:grpSpPr bwMode="auto">
            <a:xfrm>
              <a:off x="204" y="1071"/>
              <a:ext cx="1361" cy="1905"/>
              <a:chOff x="204" y="1071"/>
              <a:chExt cx="1361" cy="1905"/>
            </a:xfrm>
          </p:grpSpPr>
          <p:sp>
            <p:nvSpPr>
              <p:cNvPr id="29709" name="Rectangle 55"/>
              <p:cNvSpPr>
                <a:spLocks noChangeArrowheads="1"/>
              </p:cNvSpPr>
              <p:nvPr/>
            </p:nvSpPr>
            <p:spPr bwMode="auto">
              <a:xfrm>
                <a:off x="249" y="1071"/>
                <a:ext cx="1270" cy="318"/>
              </a:xfrm>
              <a:prstGeom prst="rect">
                <a:avLst/>
              </a:prstGeom>
              <a:solidFill>
                <a:srgbClr val="99CC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2000" b="1">
                    <a:ea typeface="楷体_GB2312" pitchFamily="49" charset="-122"/>
                  </a:rPr>
                  <a:t>第三步骤</a:t>
                </a:r>
              </a:p>
            </p:txBody>
          </p:sp>
          <p:grpSp>
            <p:nvGrpSpPr>
              <p:cNvPr id="29710" name="Group 56"/>
              <p:cNvGrpSpPr>
                <a:grpSpLocks/>
              </p:cNvGrpSpPr>
              <p:nvPr/>
            </p:nvGrpSpPr>
            <p:grpSpPr bwMode="auto">
              <a:xfrm>
                <a:off x="204" y="1389"/>
                <a:ext cx="1361" cy="1587"/>
                <a:chOff x="204" y="1389"/>
                <a:chExt cx="1361" cy="1587"/>
              </a:xfrm>
            </p:grpSpPr>
            <p:sp>
              <p:nvSpPr>
                <p:cNvPr id="29711" name="Rectangle 57"/>
                <p:cNvSpPr>
                  <a:spLocks noChangeArrowheads="1"/>
                </p:cNvSpPr>
                <p:nvPr/>
              </p:nvSpPr>
              <p:spPr bwMode="auto">
                <a:xfrm>
                  <a:off x="204" y="2659"/>
                  <a:ext cx="1361" cy="317"/>
                </a:xfrm>
                <a:prstGeom prst="rect">
                  <a:avLst/>
                </a:prstGeom>
                <a:solidFill>
                  <a:srgbClr val="99CC00"/>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2000" b="1">
                      <a:ea typeface="楷体_GB2312" pitchFamily="49" charset="-122"/>
                    </a:rPr>
                    <a:t>期末在产品成本</a:t>
                  </a:r>
                </a:p>
              </p:txBody>
            </p:sp>
            <p:sp>
              <p:nvSpPr>
                <p:cNvPr id="29712" name="Rectangle 58"/>
                <p:cNvSpPr>
                  <a:spLocks noChangeArrowheads="1"/>
                </p:cNvSpPr>
                <p:nvPr/>
              </p:nvSpPr>
              <p:spPr bwMode="auto">
                <a:xfrm>
                  <a:off x="204" y="2387"/>
                  <a:ext cx="1361" cy="250"/>
                </a:xfrm>
                <a:prstGeom prst="rect">
                  <a:avLst/>
                </a:prstGeom>
                <a:solidFill>
                  <a:srgbClr val="99CC0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000" b="1">
                      <a:ea typeface="楷体_GB2312" pitchFamily="49" charset="-122"/>
                    </a:rPr>
                    <a:t> </a:t>
                  </a:r>
                  <a:r>
                    <a:rPr lang="zh-CN" altLang="en-US" sz="2000" b="1">
                      <a:ea typeface="楷体_GB2312" pitchFamily="49" charset="-122"/>
                    </a:rPr>
                    <a:t>完工产成品成本</a:t>
                  </a:r>
                </a:p>
              </p:txBody>
            </p:sp>
            <p:grpSp>
              <p:nvGrpSpPr>
                <p:cNvPr id="29713" name="Group 59"/>
                <p:cNvGrpSpPr>
                  <a:grpSpLocks/>
                </p:cNvGrpSpPr>
                <p:nvPr/>
              </p:nvGrpSpPr>
              <p:grpSpPr bwMode="auto">
                <a:xfrm>
                  <a:off x="249" y="1389"/>
                  <a:ext cx="1316" cy="953"/>
                  <a:chOff x="249" y="1389"/>
                  <a:chExt cx="1316" cy="953"/>
                </a:xfrm>
              </p:grpSpPr>
              <p:sp>
                <p:nvSpPr>
                  <p:cNvPr id="29714" name="Rectangle 60"/>
                  <p:cNvSpPr>
                    <a:spLocks noChangeArrowheads="1"/>
                  </p:cNvSpPr>
                  <p:nvPr/>
                </p:nvSpPr>
                <p:spPr bwMode="auto">
                  <a:xfrm>
                    <a:off x="249" y="1389"/>
                    <a:ext cx="590" cy="953"/>
                  </a:xfrm>
                  <a:prstGeom prst="rect">
                    <a:avLst/>
                  </a:prstGeom>
                  <a:solidFill>
                    <a:srgbClr val="99CCFF"/>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latin typeface="楷体_GB2312" pitchFamily="49" charset="-122"/>
                        <a:ea typeface="楷体_GB2312" pitchFamily="49" charset="-122"/>
                      </a:rPr>
                      <a:t>上步转入</a:t>
                    </a:r>
                  </a:p>
                  <a:p>
                    <a:pPr algn="ctr"/>
                    <a:endParaRPr lang="zh-CN" altLang="en-US" b="1">
                      <a:latin typeface="楷体_GB2312" pitchFamily="49" charset="-122"/>
                      <a:ea typeface="楷体_GB2312" pitchFamily="49" charset="-122"/>
                    </a:endParaRPr>
                  </a:p>
                  <a:p>
                    <a:pPr algn="ctr"/>
                    <a:r>
                      <a:rPr lang="zh-CN" altLang="en-US" sz="2000" b="1">
                        <a:latin typeface="楷体_GB2312" pitchFamily="49" charset="-122"/>
                        <a:ea typeface="楷体_GB2312" pitchFamily="49" charset="-122"/>
                      </a:rPr>
                      <a:t>半成品</a:t>
                    </a:r>
                  </a:p>
                  <a:p>
                    <a:pPr algn="ctr"/>
                    <a:r>
                      <a:rPr lang="zh-CN" altLang="en-US" sz="2000" b="1">
                        <a:latin typeface="楷体_GB2312" pitchFamily="49" charset="-122"/>
                        <a:ea typeface="楷体_GB2312" pitchFamily="49" charset="-122"/>
                      </a:rPr>
                      <a:t>成本</a:t>
                    </a:r>
                  </a:p>
                </p:txBody>
              </p:sp>
              <p:sp>
                <p:nvSpPr>
                  <p:cNvPr id="29715" name="Rectangle 61"/>
                  <p:cNvSpPr>
                    <a:spLocks noChangeArrowheads="1"/>
                  </p:cNvSpPr>
                  <p:nvPr/>
                </p:nvSpPr>
                <p:spPr bwMode="auto">
                  <a:xfrm>
                    <a:off x="839" y="1389"/>
                    <a:ext cx="726" cy="953"/>
                  </a:xfrm>
                  <a:prstGeom prst="rect">
                    <a:avLst/>
                  </a:prstGeom>
                  <a:solidFill>
                    <a:srgbClr val="99CCFF"/>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dirty="0">
                        <a:ea typeface="楷体_GB2312" pitchFamily="49" charset="-122"/>
                      </a:rPr>
                      <a:t>本步：</a:t>
                    </a:r>
                  </a:p>
                  <a:p>
                    <a:pPr algn="ctr"/>
                    <a:endParaRPr lang="zh-CN" altLang="en-US" b="1" dirty="0">
                      <a:ea typeface="楷体_GB2312" pitchFamily="49" charset="-122"/>
                    </a:endParaRPr>
                  </a:p>
                  <a:p>
                    <a:pPr algn="ctr"/>
                    <a:r>
                      <a:rPr lang="zh-CN" altLang="en-US" b="1" dirty="0">
                        <a:ea typeface="楷体_GB2312" pitchFamily="49" charset="-122"/>
                      </a:rPr>
                      <a:t>直接人工</a:t>
                    </a:r>
                  </a:p>
                  <a:p>
                    <a:pPr algn="ctr"/>
                    <a:endParaRPr lang="zh-CN" altLang="en-US" b="1" dirty="0">
                      <a:ea typeface="楷体_GB2312" pitchFamily="49" charset="-122"/>
                    </a:endParaRPr>
                  </a:p>
                  <a:p>
                    <a:pPr algn="ctr"/>
                    <a:r>
                      <a:rPr lang="zh-CN" altLang="en-US" b="1" dirty="0">
                        <a:ea typeface="楷体_GB2312" pitchFamily="49" charset="-122"/>
                      </a:rPr>
                      <a:t>制造费用</a:t>
                    </a:r>
                  </a:p>
                </p:txBody>
              </p:sp>
            </p:grpSp>
          </p:grpSp>
        </p:grpSp>
      </p:grpSp>
    </p:spTree>
    <p:extLst>
      <p:ext uri="{BB962C8B-B14F-4D97-AF65-F5344CB8AC3E}">
        <p14:creationId xmlns:p14="http://schemas.microsoft.com/office/powerpoint/2010/main" val="41492272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0" presetClass="entr" presetSubtype="0" fill="hold" grpId="0" nodeType="clickEffect">
                                  <p:stCondLst>
                                    <p:cond delay="0"/>
                                  </p:stCondLst>
                                  <p:childTnLst>
                                    <p:set>
                                      <p:cBhvr>
                                        <p:cTn id="6" dur="1" fill="hold">
                                          <p:stCondLst>
                                            <p:cond delay="0"/>
                                          </p:stCondLst>
                                        </p:cTn>
                                        <p:tgtEl>
                                          <p:spTgt spid="35874"/>
                                        </p:tgtEl>
                                        <p:attrNameLst>
                                          <p:attrName>style.visibility</p:attrName>
                                        </p:attrNameLst>
                                      </p:cBhvr>
                                      <p:to>
                                        <p:strVal val="visible"/>
                                      </p:to>
                                    </p:set>
                                    <p:animEffect transition="in" filter="wedge">
                                      <p:cBhvr>
                                        <p:cTn id="7" dur="2000"/>
                                        <p:tgtEl>
                                          <p:spTgt spid="3587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5875"/>
                                        </p:tgtEl>
                                        <p:attrNameLst>
                                          <p:attrName>style.visibility</p:attrName>
                                        </p:attrNameLst>
                                      </p:cBhvr>
                                      <p:to>
                                        <p:strVal val="visible"/>
                                      </p:to>
                                    </p:set>
                                    <p:animEffect transition="in" filter="checkerboard(across)">
                                      <p:cBhvr>
                                        <p:cTn id="12" dur="500"/>
                                        <p:tgtEl>
                                          <p:spTgt spid="358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74" grpId="0" animBg="1"/>
      <p:bldP spid="3587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1</a:t>
            </a:r>
            <a:r>
              <a:rPr lang="zh-CN" altLang="en-US" b="1" dirty="0"/>
              <a:t>、逐步结转分步法</a:t>
            </a:r>
          </a:p>
        </p:txBody>
      </p:sp>
      <p:sp>
        <p:nvSpPr>
          <p:cNvPr id="4" name="Rectangle 5"/>
          <p:cNvSpPr>
            <a:spLocks noChangeArrowheads="1"/>
          </p:cNvSpPr>
          <p:nvPr/>
        </p:nvSpPr>
        <p:spPr bwMode="auto">
          <a:xfrm>
            <a:off x="491383" y="1540958"/>
            <a:ext cx="7632848" cy="4141005"/>
          </a:xfrm>
          <a:prstGeom prst="rect">
            <a:avLst/>
          </a:prstGeom>
          <a:noFill/>
          <a:ln w="9525">
            <a:solidFill>
              <a:srgbClr val="008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71396" bIns="0" anchor="ctr">
            <a:spAutoFit/>
          </a:bodyPr>
          <a:lstStyle/>
          <a:p>
            <a:pPr>
              <a:lnSpc>
                <a:spcPct val="150000"/>
              </a:lnSpc>
            </a:pPr>
            <a:r>
              <a:rPr lang="zh-CN" altLang="zh-CN" sz="2000" dirty="0"/>
              <a:t>逐步结转分步法也称顺序结转分步法， 它是按照产品连续加工的先后顺序， 根据生产步骤所归集的成本、 费用和产量记录， 计算自制半成品成本， 自制半成品成本随着半成品在各加工步骤之间转移而顺序结转， 最后计算出产成品成本的一种方法。</a:t>
            </a:r>
            <a:endParaRPr lang="en-US" altLang="zh-CN" sz="2000" dirty="0">
              <a:latin typeface="楷体_GB2312" pitchFamily="49" charset="-122"/>
              <a:ea typeface="楷体_GB2312" pitchFamily="49" charset="-122"/>
            </a:endParaRPr>
          </a:p>
          <a:p>
            <a:pPr>
              <a:lnSpc>
                <a:spcPct val="150000"/>
              </a:lnSpc>
            </a:pPr>
            <a:r>
              <a:rPr lang="zh-CN" altLang="zh-CN" sz="2000" dirty="0"/>
              <a:t>逐步结转分步法就是为了分步骤计算半成品成本而采用的一种分步法， 也称计算半成品成本分步法。 在此种方法下， 每个生产步骤都应按半成品设置基本生产成本明细账， 计算半成品成本， 最后步骤按产成品设置基本生产成本明细账， 最终计算出产成品成本。</a:t>
            </a:r>
            <a:endParaRPr lang="en-US" altLang="zh-CN" sz="2000" dirty="0"/>
          </a:p>
          <a:p>
            <a:pPr>
              <a:lnSpc>
                <a:spcPct val="150000"/>
              </a:lnSpc>
            </a:pPr>
            <a:endParaRPr lang="zh-CN" altLang="zh-CN" sz="2000" dirty="0"/>
          </a:p>
        </p:txBody>
      </p:sp>
    </p:spTree>
    <p:extLst>
      <p:ext uri="{BB962C8B-B14F-4D97-AF65-F5344CB8AC3E}">
        <p14:creationId xmlns:p14="http://schemas.microsoft.com/office/powerpoint/2010/main" val="152859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1</a:t>
            </a:r>
            <a:r>
              <a:rPr lang="zh-CN" altLang="en-US" b="1" dirty="0"/>
              <a:t>、逐步结转分步法</a:t>
            </a:r>
          </a:p>
        </p:txBody>
      </p:sp>
      <p:pic>
        <p:nvPicPr>
          <p:cNvPr id="5" name="Picture 838914">
            <a:extLst>
              <a:ext uri="{FF2B5EF4-FFF2-40B4-BE49-F238E27FC236}">
                <a16:creationId xmlns:a16="http://schemas.microsoft.com/office/drawing/2014/main" id="{B9566491-3496-46AD-9434-AB461D92C6AB}"/>
              </a:ext>
            </a:extLst>
          </p:cNvPr>
          <p:cNvPicPr/>
          <p:nvPr/>
        </p:nvPicPr>
        <p:blipFill>
          <a:blip r:embed="rId2" cstate="print"/>
          <a:stretch>
            <a:fillRect/>
          </a:stretch>
        </p:blipFill>
        <p:spPr>
          <a:xfrm>
            <a:off x="1227322" y="1196752"/>
            <a:ext cx="6192688" cy="3312368"/>
          </a:xfrm>
          <a:prstGeom prst="rect">
            <a:avLst/>
          </a:prstGeom>
        </p:spPr>
      </p:pic>
      <p:sp>
        <p:nvSpPr>
          <p:cNvPr id="6" name="文本框 5">
            <a:extLst>
              <a:ext uri="{FF2B5EF4-FFF2-40B4-BE49-F238E27FC236}">
                <a16:creationId xmlns:a16="http://schemas.microsoft.com/office/drawing/2014/main" id="{ECD1295C-A0BF-4828-8145-EFE20C895630}"/>
              </a:ext>
            </a:extLst>
          </p:cNvPr>
          <p:cNvSpPr txBox="1"/>
          <p:nvPr/>
        </p:nvSpPr>
        <p:spPr>
          <a:xfrm>
            <a:off x="978988" y="4658038"/>
            <a:ext cx="6689356" cy="2340513"/>
          </a:xfrm>
          <a:prstGeom prst="rect">
            <a:avLst/>
          </a:prstGeom>
          <a:noFill/>
        </p:spPr>
        <p:txBody>
          <a:bodyPr wrap="square">
            <a:spAutoFit/>
          </a:bodyPr>
          <a:lstStyle/>
          <a:p>
            <a:r>
              <a:rPr lang="en-US" altLang="zh-CN" sz="2000" kern="100" dirty="0">
                <a:solidFill>
                  <a:srgbClr val="000000"/>
                </a:solidFill>
                <a:effectLst/>
                <a:ea typeface="Calibri" panose="020F0502020204030204" pitchFamily="34" charset="0"/>
              </a:rPr>
              <a:t>       </a:t>
            </a:r>
            <a:r>
              <a:rPr lang="zh-CN" altLang="zh-CN" sz="2000" kern="100" dirty="0">
                <a:solidFill>
                  <a:srgbClr val="000000"/>
                </a:solidFill>
                <a:effectLst/>
                <a:ea typeface="Calibri" panose="020F0502020204030204" pitchFamily="34" charset="0"/>
              </a:rPr>
              <a:t>逐步结转分步法的计算程序按半成品是否通过自制半成品仓库收发可分为以下两种情况</a:t>
            </a:r>
            <a:r>
              <a:rPr lang="zh-CN" altLang="en-US" sz="2000" kern="100" dirty="0">
                <a:solidFill>
                  <a:srgbClr val="000000"/>
                </a:solidFill>
                <a:effectLst/>
                <a:ea typeface="Calibri" panose="020F0502020204030204" pitchFamily="34" charset="0"/>
              </a:rPr>
              <a:t>：</a:t>
            </a:r>
            <a:r>
              <a:rPr lang="zh-CN" altLang="zh-CN" sz="2000" kern="100" dirty="0">
                <a:effectLst/>
                <a:ea typeface="微软雅黑" panose="020B0503020204020204" pitchFamily="34" charset="-122"/>
                <a:cs typeface="微软雅黑" panose="020B0503020204020204" pitchFamily="34" charset="-122"/>
              </a:rPr>
              <a:t>半成品不通过仓库收发的成本计算程序</a:t>
            </a:r>
            <a:r>
              <a:rPr lang="zh-CN" altLang="en-US" sz="2000" kern="100" dirty="0">
                <a:effectLst/>
                <a:ea typeface="微软雅黑" panose="020B0503020204020204" pitchFamily="34" charset="-122"/>
                <a:cs typeface="微软雅黑" panose="020B0503020204020204" pitchFamily="34" charset="-122"/>
              </a:rPr>
              <a:t>以及</a:t>
            </a:r>
            <a:r>
              <a:rPr lang="zh-CN" altLang="zh-CN" sz="2000" kern="100" dirty="0">
                <a:effectLst/>
                <a:ea typeface="微软雅黑" panose="020B0503020204020204" pitchFamily="34" charset="-122"/>
                <a:cs typeface="微软雅黑" panose="020B0503020204020204" pitchFamily="34" charset="-122"/>
              </a:rPr>
              <a:t>半成品通过仓库收发的成本计算程序</a:t>
            </a:r>
            <a:r>
              <a:rPr lang="zh-CN" altLang="en-US" sz="2000" kern="100" dirty="0">
                <a:effectLst/>
                <a:ea typeface="微软雅黑" panose="020B0503020204020204" pitchFamily="34" charset="-122"/>
                <a:cs typeface="微软雅黑" panose="020B0503020204020204" pitchFamily="34" charset="-122"/>
              </a:rPr>
              <a:t>。</a:t>
            </a:r>
            <a:r>
              <a:rPr lang="zh-CN" altLang="zh-CN" sz="2000" kern="100" dirty="0">
                <a:effectLst/>
                <a:latin typeface="Calibri" panose="020F0502020204030204" pitchFamily="34" charset="0"/>
                <a:ea typeface="微软雅黑" panose="020B0503020204020204" pitchFamily="34" charset="-122"/>
                <a:cs typeface="微软雅黑" panose="020B0503020204020204" pitchFamily="34" charset="-122"/>
              </a:rPr>
              <a:t>逐步结转分步法按照半成品成本在下一步骤基本生产成本明细账中的反映方式不同， 又可分为综合结转法和分项结转法两种。</a:t>
            </a:r>
            <a:endParaRPr lang="zh-CN" altLang="zh-CN" sz="2000" kern="100" dirty="0">
              <a:effectLst/>
              <a:latin typeface="Calibri" panose="020F0502020204030204" pitchFamily="34" charset="0"/>
              <a:ea typeface="Calibri" panose="020F0502020204030204" pitchFamily="34" charset="0"/>
            </a:endParaRPr>
          </a:p>
          <a:p>
            <a:pPr>
              <a:lnSpc>
                <a:spcPct val="150000"/>
              </a:lnSpc>
            </a:pPr>
            <a:endParaRPr lang="zh-CN" altLang="en-US" sz="2000" dirty="0"/>
          </a:p>
        </p:txBody>
      </p:sp>
    </p:spTree>
    <p:extLst>
      <p:ext uri="{BB962C8B-B14F-4D97-AF65-F5344CB8AC3E}">
        <p14:creationId xmlns:p14="http://schemas.microsoft.com/office/powerpoint/2010/main" val="328548876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a:t>
            </a:r>
            <a:r>
              <a:rPr lang="en-US" altLang="zh-CN" b="1" dirty="0"/>
              <a:t>1</a:t>
            </a:r>
            <a:r>
              <a:rPr lang="zh-CN" altLang="en-US" b="1" dirty="0"/>
              <a:t>）逐步综合结转分步法</a:t>
            </a:r>
          </a:p>
        </p:txBody>
      </p:sp>
      <p:sp>
        <p:nvSpPr>
          <p:cNvPr id="4" name="Rectangle 5"/>
          <p:cNvSpPr>
            <a:spLocks noChangeArrowheads="1"/>
          </p:cNvSpPr>
          <p:nvPr/>
        </p:nvSpPr>
        <p:spPr bwMode="auto">
          <a:xfrm>
            <a:off x="467544" y="1559257"/>
            <a:ext cx="6093886" cy="3739485"/>
          </a:xfrm>
          <a:prstGeom prst="rect">
            <a:avLst/>
          </a:prstGeom>
          <a:noFill/>
          <a:ln w="9525">
            <a:solidFill>
              <a:srgbClr val="008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71396" bIns="0" anchor="ctr">
            <a:spAutoFit/>
          </a:bodyPr>
          <a:lstStyle/>
          <a:p>
            <a:pPr>
              <a:lnSpc>
                <a:spcPct val="150000"/>
              </a:lnSpc>
            </a:pPr>
            <a:r>
              <a:rPr lang="en-US" altLang="zh-CN" sz="2000" dirty="0">
                <a:latin typeface="楷体_GB2312" pitchFamily="49" charset="-122"/>
                <a:ea typeface="楷体_GB2312" pitchFamily="49" charset="-122"/>
              </a:rPr>
              <a:t>   </a:t>
            </a:r>
            <a:r>
              <a:rPr lang="zh-CN" altLang="en-US" sz="2000" dirty="0">
                <a:latin typeface="楷体_GB2312" pitchFamily="49" charset="-122"/>
                <a:ea typeface="楷体_GB2312" pitchFamily="49" charset="-122"/>
              </a:rPr>
              <a:t>综合结转：是将各加工步骤所耗上一步骤的半成品成本不分直接材料、直接人工、制造费用等成本项目，而是以一个总金额记入本步骤产品成本明细帐中专设的</a:t>
            </a:r>
            <a:r>
              <a:rPr lang="zh-CN" altLang="en-US" sz="2000" dirty="0">
                <a:ea typeface="楷体_GB2312" pitchFamily="49" charset="-122"/>
              </a:rPr>
              <a:t>“</a:t>
            </a:r>
            <a:r>
              <a:rPr lang="zh-CN" altLang="en-US" sz="2000" dirty="0">
                <a:latin typeface="楷体_GB2312" pitchFamily="49" charset="-122"/>
                <a:ea typeface="楷体_GB2312" pitchFamily="49" charset="-122"/>
              </a:rPr>
              <a:t>半成品</a:t>
            </a:r>
            <a:r>
              <a:rPr lang="zh-CN" altLang="en-US" sz="2000" dirty="0">
                <a:ea typeface="楷体_GB2312" pitchFamily="49" charset="-122"/>
              </a:rPr>
              <a:t>”</a:t>
            </a:r>
            <a:r>
              <a:rPr lang="zh-CN" altLang="en-US" sz="2000" dirty="0">
                <a:latin typeface="楷体_GB2312" pitchFamily="49" charset="-122"/>
                <a:ea typeface="楷体_GB2312" pitchFamily="49" charset="-122"/>
              </a:rPr>
              <a:t>或</a:t>
            </a:r>
            <a:r>
              <a:rPr lang="zh-CN" altLang="en-US" sz="2000" dirty="0">
                <a:ea typeface="楷体_GB2312" pitchFamily="49" charset="-122"/>
              </a:rPr>
              <a:t>“</a:t>
            </a:r>
            <a:r>
              <a:rPr lang="zh-CN" altLang="en-US" sz="2000" dirty="0">
                <a:latin typeface="楷体_GB2312" pitchFamily="49" charset="-122"/>
                <a:ea typeface="楷体_GB2312" pitchFamily="49" charset="-122"/>
              </a:rPr>
              <a:t>直接材料</a:t>
            </a:r>
            <a:r>
              <a:rPr lang="zh-CN" altLang="en-US" sz="2000" dirty="0">
                <a:ea typeface="楷体_GB2312" pitchFamily="49" charset="-122"/>
              </a:rPr>
              <a:t>”</a:t>
            </a:r>
            <a:r>
              <a:rPr lang="zh-CN" altLang="en-US" sz="2000" dirty="0">
                <a:latin typeface="楷体_GB2312" pitchFamily="49" charset="-122"/>
                <a:ea typeface="楷体_GB2312" pitchFamily="49" charset="-122"/>
              </a:rPr>
              <a:t>成本项目。</a:t>
            </a:r>
            <a:endParaRPr lang="en-US" altLang="zh-CN" sz="2000" dirty="0">
              <a:latin typeface="楷体_GB2312" pitchFamily="49" charset="-122"/>
              <a:ea typeface="楷体_GB2312" pitchFamily="49" charset="-122"/>
            </a:endParaRPr>
          </a:p>
          <a:p>
            <a:pPr>
              <a:lnSpc>
                <a:spcPct val="150000"/>
              </a:lnSpc>
            </a:pPr>
            <a:r>
              <a:rPr lang="zh-CN" altLang="en-US" sz="2000" dirty="0">
                <a:latin typeface="楷体_GB2312" pitchFamily="49" charset="-122"/>
                <a:ea typeface="楷体_GB2312" pitchFamily="49" charset="-122"/>
              </a:rPr>
              <a:t>  </a:t>
            </a:r>
            <a:endParaRPr lang="en-US" altLang="zh-CN" sz="2000" dirty="0">
              <a:latin typeface="楷体_GB2312" pitchFamily="49" charset="-122"/>
              <a:ea typeface="楷体_GB2312" pitchFamily="49" charset="-122"/>
            </a:endParaRPr>
          </a:p>
          <a:p>
            <a:pPr>
              <a:lnSpc>
                <a:spcPct val="150000"/>
              </a:lnSpc>
            </a:pPr>
            <a:r>
              <a:rPr lang="zh-CN" altLang="en-US" sz="2000" b="1" dirty="0">
                <a:effectLst>
                  <a:outerShdw blurRad="38100" dist="38100" dir="2700000" algn="tl">
                    <a:srgbClr val="000000">
                      <a:alpha val="43137"/>
                    </a:srgbClr>
                  </a:outerShdw>
                </a:effectLst>
                <a:latin typeface="楷体_GB2312" pitchFamily="49" charset="-122"/>
                <a:ea typeface="楷体_GB2312" pitchFamily="49" charset="-122"/>
              </a:rPr>
              <a:t>以实际成本综合结转为例介绍综合结转法</a:t>
            </a:r>
            <a:r>
              <a:rPr lang="zh-CN" altLang="en-US" sz="2000" dirty="0">
                <a:latin typeface="楷体_GB2312" pitchFamily="49" charset="-122"/>
                <a:ea typeface="楷体_GB2312" pitchFamily="49" charset="-122"/>
              </a:rPr>
              <a:t>。</a:t>
            </a:r>
          </a:p>
          <a:p>
            <a:pPr>
              <a:lnSpc>
                <a:spcPct val="150000"/>
              </a:lnSpc>
            </a:pPr>
            <a:endParaRPr lang="zh-CN" altLang="en-US" sz="2000" dirty="0">
              <a:latin typeface="楷体_GB2312" pitchFamily="49" charset="-122"/>
              <a:ea typeface="楷体_GB2312" pitchFamily="49" charset="-122"/>
            </a:endParaRPr>
          </a:p>
          <a:p>
            <a:pPr eaLnBrk="0" hangingPunct="0">
              <a:lnSpc>
                <a:spcPct val="150000"/>
              </a:lnSpc>
            </a:pPr>
            <a:endParaRPr lang="en-US" altLang="zh-CN" sz="2000" dirty="0">
              <a:latin typeface="楷体_GB2312" pitchFamily="49" charset="-122"/>
              <a:ea typeface="楷体_GB2312" pitchFamily="49" charset="-122"/>
            </a:endParaRPr>
          </a:p>
        </p:txBody>
      </p:sp>
    </p:spTree>
    <p:extLst>
      <p:ext uri="{BB962C8B-B14F-4D97-AF65-F5344CB8AC3E}">
        <p14:creationId xmlns:p14="http://schemas.microsoft.com/office/powerpoint/2010/main" val="753779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 Box 2"/>
          <p:cNvSpPr txBox="1">
            <a:spLocks noChangeArrowheads="1"/>
          </p:cNvSpPr>
          <p:nvPr/>
        </p:nvSpPr>
        <p:spPr bwMode="auto">
          <a:xfrm>
            <a:off x="395288" y="404813"/>
            <a:ext cx="8353425"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spcBef>
                <a:spcPct val="50000"/>
              </a:spcBef>
            </a:pPr>
            <a:r>
              <a:rPr lang="en-US" altLang="zh-CN" sz="2000" dirty="0">
                <a:latin typeface="+mn-ea"/>
                <a:ea typeface="+mn-ea"/>
                <a:cs typeface="Microsoft Himalaya" pitchFamily="2" charset="0"/>
              </a:rPr>
              <a:t>   【</a:t>
            </a:r>
            <a:r>
              <a:rPr lang="zh-CN" altLang="en-US" sz="2000" dirty="0">
                <a:latin typeface="+mn-ea"/>
                <a:ea typeface="+mn-ea"/>
                <a:cs typeface="Microsoft Himalaya" pitchFamily="2" charset="0"/>
              </a:rPr>
              <a:t>例</a:t>
            </a:r>
            <a:r>
              <a:rPr lang="en-US" altLang="zh-CN" sz="2000" dirty="0">
                <a:latin typeface="+mn-ea"/>
                <a:ea typeface="+mn-ea"/>
                <a:cs typeface="Microsoft Himalaya" pitchFamily="2" charset="0"/>
              </a:rPr>
              <a:t>】</a:t>
            </a:r>
            <a:r>
              <a:rPr lang="zh-CN" altLang="en-US" sz="2000" dirty="0">
                <a:latin typeface="+mn-ea"/>
                <a:ea typeface="+mn-ea"/>
                <a:cs typeface="Microsoft Himalaya" pitchFamily="2" charset="0"/>
              </a:rPr>
              <a:t>某企业</a:t>
            </a:r>
            <a:r>
              <a:rPr lang="en-US" altLang="zh-CN" sz="2000" dirty="0">
                <a:latin typeface="+mn-ea"/>
                <a:ea typeface="+mn-ea"/>
                <a:cs typeface="Microsoft Himalaya" pitchFamily="2" charset="0"/>
              </a:rPr>
              <a:t>20XX</a:t>
            </a:r>
            <a:r>
              <a:rPr lang="zh-CN" altLang="en-US" sz="2000" dirty="0">
                <a:latin typeface="+mn-ea"/>
                <a:ea typeface="+mn-ea"/>
                <a:cs typeface="Microsoft Himalaya" pitchFamily="2" charset="0"/>
              </a:rPr>
              <a:t>年</a:t>
            </a:r>
            <a:r>
              <a:rPr lang="en-US" altLang="zh-CN" sz="2000" dirty="0">
                <a:latin typeface="+mn-ea"/>
                <a:ea typeface="+mn-ea"/>
                <a:cs typeface="Microsoft Himalaya" pitchFamily="2" charset="0"/>
              </a:rPr>
              <a:t>2</a:t>
            </a:r>
            <a:r>
              <a:rPr lang="zh-CN" altLang="en-US" sz="2000" dirty="0">
                <a:latin typeface="+mn-ea"/>
                <a:ea typeface="+mn-ea"/>
                <a:cs typeface="Microsoft Himalaya" pitchFamily="2" charset="0"/>
              </a:rPr>
              <a:t>月份生产</a:t>
            </a:r>
            <a:r>
              <a:rPr lang="en-US" altLang="zh-CN" sz="2000" dirty="0">
                <a:latin typeface="+mn-ea"/>
                <a:ea typeface="+mn-ea"/>
                <a:cs typeface="Microsoft Himalaya" pitchFamily="2" charset="0"/>
              </a:rPr>
              <a:t>A</a:t>
            </a:r>
            <a:r>
              <a:rPr lang="zh-CN" altLang="en-US" sz="2000" dirty="0">
                <a:latin typeface="+mn-ea"/>
                <a:ea typeface="+mn-ea"/>
                <a:cs typeface="Microsoft Himalaya" pitchFamily="2" charset="0"/>
              </a:rPr>
              <a:t>产品，该产品经过三个车间加工，一车间投入原材料加工甲半成品，二车间对甲半成品加工乙半成品，三车间对乙半成品加工成</a:t>
            </a:r>
            <a:r>
              <a:rPr lang="en-US" altLang="zh-CN" sz="2000" dirty="0">
                <a:latin typeface="+mn-ea"/>
                <a:ea typeface="+mn-ea"/>
                <a:cs typeface="Microsoft Himalaya" pitchFamily="2" charset="0"/>
              </a:rPr>
              <a:t>A</a:t>
            </a:r>
            <a:r>
              <a:rPr lang="zh-CN" altLang="en-US" sz="2000" dirty="0">
                <a:latin typeface="+mn-ea"/>
                <a:ea typeface="+mn-ea"/>
                <a:cs typeface="Microsoft Himalaya" pitchFamily="2" charset="0"/>
              </a:rPr>
              <a:t>产成品，原材料在一车间生产开始时一次投入，各步骤的在产品在本步骤的完工程度均为</a:t>
            </a:r>
            <a:r>
              <a:rPr lang="en-US" altLang="zh-CN" sz="2000" dirty="0">
                <a:latin typeface="+mn-ea"/>
                <a:ea typeface="+mn-ea"/>
                <a:cs typeface="Microsoft Himalaya" pitchFamily="2" charset="0"/>
              </a:rPr>
              <a:t>50%</a:t>
            </a:r>
            <a:r>
              <a:rPr lang="zh-CN" altLang="en-US" sz="2000" dirty="0">
                <a:latin typeface="+mn-ea"/>
                <a:ea typeface="+mn-ea"/>
                <a:cs typeface="Microsoft Himalaya" pitchFamily="2" charset="0"/>
              </a:rPr>
              <a:t>，月末各步骤均采用约当产量法在完工产品与月末在产品之间分配生产费用。</a:t>
            </a:r>
          </a:p>
        </p:txBody>
      </p:sp>
      <p:graphicFrame>
        <p:nvGraphicFramePr>
          <p:cNvPr id="38998" name="Group 86"/>
          <p:cNvGraphicFramePr>
            <a:graphicFrameLocks noGrp="1"/>
          </p:cNvGraphicFramePr>
          <p:nvPr>
            <p:extLst>
              <p:ext uri="{D42A27DB-BD31-4B8C-83A1-F6EECF244321}">
                <p14:modId xmlns:p14="http://schemas.microsoft.com/office/powerpoint/2010/main" val="4170188759"/>
              </p:ext>
            </p:extLst>
          </p:nvPr>
        </p:nvGraphicFramePr>
        <p:xfrm>
          <a:off x="1259681" y="2497138"/>
          <a:ext cx="6624637" cy="1700214"/>
        </p:xfrm>
        <a:graphic>
          <a:graphicData uri="http://schemas.openxmlformats.org/drawingml/2006/table">
            <a:tbl>
              <a:tblPr/>
              <a:tblGrid>
                <a:gridCol w="1657350">
                  <a:extLst>
                    <a:ext uri="{9D8B030D-6E8A-4147-A177-3AD203B41FA5}">
                      <a16:colId xmlns:a16="http://schemas.microsoft.com/office/drawing/2014/main" val="20000"/>
                    </a:ext>
                  </a:extLst>
                </a:gridCol>
                <a:gridCol w="1655762">
                  <a:extLst>
                    <a:ext uri="{9D8B030D-6E8A-4147-A177-3AD203B41FA5}">
                      <a16:colId xmlns:a16="http://schemas.microsoft.com/office/drawing/2014/main" val="20001"/>
                    </a:ext>
                  </a:extLst>
                </a:gridCol>
                <a:gridCol w="1654175">
                  <a:extLst>
                    <a:ext uri="{9D8B030D-6E8A-4147-A177-3AD203B41FA5}">
                      <a16:colId xmlns:a16="http://schemas.microsoft.com/office/drawing/2014/main" val="20002"/>
                    </a:ext>
                  </a:extLst>
                </a:gridCol>
                <a:gridCol w="1657350">
                  <a:extLst>
                    <a:ext uri="{9D8B030D-6E8A-4147-A177-3AD203B41FA5}">
                      <a16:colId xmlns:a16="http://schemas.microsoft.com/office/drawing/2014/main" val="20003"/>
                    </a:ext>
                  </a:extLst>
                </a:gridCol>
              </a:tblGrid>
              <a:tr h="35884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a:ln>
                            <a:noFill/>
                          </a:ln>
                          <a:solidFill>
                            <a:schemeClr val="tx1"/>
                          </a:solidFill>
                          <a:effectLst/>
                          <a:latin typeface="宋体" pitchFamily="2" charset="-122"/>
                          <a:ea typeface="宋体" pitchFamily="2" charset="-122"/>
                          <a:cs typeface="Times New Roman" pitchFamily="18" charset="0"/>
                        </a:rPr>
                        <a:t>项目</a:t>
                      </a:r>
                      <a:endParaRPr kumimoji="0" lang="zh-CN" altLang="en-US" sz="1600" b="0" i="0" u="none" strike="noStrike" cap="none" normalizeH="0" baseline="0" dirty="0">
                        <a:ln>
                          <a:noFill/>
                        </a:ln>
                        <a:solidFill>
                          <a:schemeClr val="tx1"/>
                        </a:solidFill>
                        <a:effectLst/>
                        <a:latin typeface="宋体" pitchFamily="2" charset="-122"/>
                        <a:ea typeface="宋体" pitchFamily="2" charset="-122"/>
                      </a:endParaRPr>
                    </a:p>
                  </a:txBody>
                  <a:tcPr marT="45729" marB="45729" anchor="ct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一车间</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二车间</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三车间</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33534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月初在产品</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marT="45729" marB="45729" anchor="ct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1</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1</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335343">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9525" algn="l"/>
                          <a:tab pos="623888" algn="ctr"/>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投入产量</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marT="45729" marB="45729" anchor="ct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13</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12</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10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33534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本月完工</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marT="45729" marB="45729" anchor="ct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12</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10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9</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33534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a:ln>
                            <a:noFill/>
                          </a:ln>
                          <a:solidFill>
                            <a:schemeClr val="tx1"/>
                          </a:solidFill>
                          <a:effectLst/>
                          <a:latin typeface="宋体" pitchFamily="2" charset="-122"/>
                          <a:ea typeface="宋体" pitchFamily="2" charset="-122"/>
                          <a:cs typeface="Times New Roman" pitchFamily="18" charset="0"/>
                        </a:rPr>
                        <a:t>月末在产品</a:t>
                      </a:r>
                      <a:endParaRPr kumimoji="0" lang="zh-CN" altLang="en-US" sz="1600" b="0" i="0" u="none" strike="noStrike" cap="none" normalizeH="0" baseline="0" dirty="0">
                        <a:ln>
                          <a:noFill/>
                        </a:ln>
                        <a:solidFill>
                          <a:schemeClr val="tx1"/>
                        </a:solidFill>
                        <a:effectLst/>
                        <a:latin typeface="宋体" pitchFamily="2" charset="-122"/>
                        <a:ea typeface="宋体" pitchFamily="2" charset="-122"/>
                      </a:endParaRPr>
                    </a:p>
                  </a:txBody>
                  <a:tcPr marT="45729" marB="45729" anchor="ct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4</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pitchFamily="2" charset="-122"/>
                          <a:ea typeface="宋体" pitchFamily="2" charset="-122"/>
                          <a:cs typeface="Times New Roman" pitchFamily="18" charset="0"/>
                        </a:rPr>
                        <a:t>2</a:t>
                      </a:r>
                      <a:endParaRPr kumimoji="0" lang="en-US" altLang="zh-CN" sz="1600" b="0" i="0" u="none" strike="noStrike" cap="none" normalizeH="0" baseline="0" dirty="0">
                        <a:ln>
                          <a:noFill/>
                        </a:ln>
                        <a:solidFill>
                          <a:schemeClr val="tx1"/>
                        </a:solidFill>
                        <a:effectLst/>
                        <a:latin typeface="宋体" pitchFamily="2" charset="-122"/>
                        <a:ea typeface="宋体" pitchFamily="2" charset="-122"/>
                      </a:endParaRPr>
                    </a:p>
                  </a:txBody>
                  <a:tcPr marT="45729" marB="45729"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bl>
          </a:graphicData>
        </a:graphic>
      </p:graphicFrame>
      <p:sp>
        <p:nvSpPr>
          <p:cNvPr id="34849" name="Rectangle 43"/>
          <p:cNvSpPr>
            <a:spLocks noChangeArrowheads="1"/>
          </p:cNvSpPr>
          <p:nvPr/>
        </p:nvSpPr>
        <p:spPr bwMode="auto">
          <a:xfrm>
            <a:off x="900113" y="2060575"/>
            <a:ext cx="17272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1600"/>
              <a:t>   </a:t>
            </a:r>
            <a:r>
              <a:rPr lang="zh-CN" altLang="en-US" sz="1600"/>
              <a:t>（</a:t>
            </a:r>
            <a:r>
              <a:rPr lang="en-US" altLang="zh-CN" sz="1600"/>
              <a:t>1</a:t>
            </a:r>
            <a:r>
              <a:rPr lang="zh-CN" altLang="en-US" sz="1600"/>
              <a:t>）产量资料</a:t>
            </a:r>
          </a:p>
        </p:txBody>
      </p:sp>
      <p:sp>
        <p:nvSpPr>
          <p:cNvPr id="34850" name="Rectangle 44"/>
          <p:cNvSpPr>
            <a:spLocks noChangeArrowheads="1"/>
          </p:cNvSpPr>
          <p:nvPr/>
        </p:nvSpPr>
        <p:spPr bwMode="auto">
          <a:xfrm>
            <a:off x="6300788" y="2106613"/>
            <a:ext cx="1412875"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eaLnBrk="0" hangingPunct="0"/>
            <a:r>
              <a:rPr lang="zh-CN" altLang="en-US" sz="1600"/>
              <a:t>数量单位：件</a:t>
            </a:r>
          </a:p>
        </p:txBody>
      </p:sp>
      <p:sp>
        <p:nvSpPr>
          <p:cNvPr id="34851" name="Rectangle 45"/>
          <p:cNvSpPr>
            <a:spLocks noChangeArrowheads="1"/>
          </p:cNvSpPr>
          <p:nvPr/>
        </p:nvSpPr>
        <p:spPr bwMode="auto">
          <a:xfrm>
            <a:off x="3708400" y="2160588"/>
            <a:ext cx="12954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en-US" altLang="en-US" sz="1600" dirty="0"/>
              <a:t>20×</a:t>
            </a:r>
            <a:r>
              <a:rPr lang="en-US" altLang="zh-CN" sz="1600" dirty="0"/>
              <a:t>×</a:t>
            </a:r>
            <a:r>
              <a:rPr lang="zh-CN" altLang="en-US" sz="1600" dirty="0"/>
              <a:t>年</a:t>
            </a:r>
            <a:r>
              <a:rPr lang="en-US" altLang="zh-CN" sz="1600" dirty="0"/>
              <a:t>2</a:t>
            </a:r>
            <a:r>
              <a:rPr lang="zh-CN" altLang="en-US" sz="1600" dirty="0"/>
              <a:t>月</a:t>
            </a:r>
          </a:p>
        </p:txBody>
      </p:sp>
      <p:sp>
        <p:nvSpPr>
          <p:cNvPr id="34852" name="Rectangle 46"/>
          <p:cNvSpPr>
            <a:spLocks noChangeArrowheads="1"/>
          </p:cNvSpPr>
          <p:nvPr/>
        </p:nvSpPr>
        <p:spPr bwMode="auto">
          <a:xfrm>
            <a:off x="600004" y="4358083"/>
            <a:ext cx="728436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indent="609600"/>
            <a:r>
              <a:rPr lang="zh-CN" altLang="en-US" sz="1600" dirty="0">
                <a:latin typeface="宋体" charset="-122"/>
                <a:cs typeface="Times New Roman" pitchFamily="18" charset="0"/>
              </a:rPr>
              <a:t>（</a:t>
            </a:r>
            <a:r>
              <a:rPr lang="en-US" altLang="zh-CN" sz="1600" dirty="0">
                <a:latin typeface="宋体" charset="-122"/>
                <a:cs typeface="Times New Roman" pitchFamily="18" charset="0"/>
              </a:rPr>
              <a:t>2</a:t>
            </a:r>
            <a:r>
              <a:rPr lang="zh-CN" altLang="en-US" sz="1600" dirty="0">
                <a:latin typeface="宋体" charset="-122"/>
                <a:cs typeface="Times New Roman" pitchFamily="18" charset="0"/>
              </a:rPr>
              <a:t>）费用资料               </a:t>
            </a:r>
            <a:r>
              <a:rPr lang="en-US" altLang="zh-CN" sz="1600" dirty="0">
                <a:latin typeface="宋体" charset="-122"/>
                <a:cs typeface="Times New Roman" pitchFamily="18" charset="0"/>
              </a:rPr>
              <a:t>XX</a:t>
            </a:r>
            <a:r>
              <a:rPr lang="zh-CN" altLang="en-US" sz="1600" dirty="0">
                <a:latin typeface="宋体" charset="-122"/>
                <a:cs typeface="Times New Roman" pitchFamily="18" charset="0"/>
              </a:rPr>
              <a:t>年</a:t>
            </a:r>
            <a:r>
              <a:rPr lang="en-US" altLang="zh-CN" sz="1600" dirty="0">
                <a:latin typeface="宋体" charset="-122"/>
                <a:cs typeface="Times New Roman" pitchFamily="18" charset="0"/>
              </a:rPr>
              <a:t>2</a:t>
            </a:r>
            <a:r>
              <a:rPr lang="zh-CN" altLang="en-US" sz="1600" dirty="0">
                <a:latin typeface="宋体" charset="-122"/>
                <a:cs typeface="Times New Roman" pitchFamily="18" charset="0"/>
              </a:rPr>
              <a:t>月             金额单位：元</a:t>
            </a:r>
            <a:endParaRPr lang="zh-CN" altLang="en-US" sz="1600" dirty="0">
              <a:latin typeface="宋体" charset="-122"/>
            </a:endParaRPr>
          </a:p>
        </p:txBody>
      </p:sp>
      <p:graphicFrame>
        <p:nvGraphicFramePr>
          <p:cNvPr id="38999" name="Group 87"/>
          <p:cNvGraphicFramePr>
            <a:graphicFrameLocks noGrp="1"/>
          </p:cNvGraphicFramePr>
          <p:nvPr>
            <p:extLst>
              <p:ext uri="{D42A27DB-BD31-4B8C-83A1-F6EECF244321}">
                <p14:modId xmlns:p14="http://schemas.microsoft.com/office/powerpoint/2010/main" val="334371595"/>
              </p:ext>
            </p:extLst>
          </p:nvPr>
        </p:nvGraphicFramePr>
        <p:xfrm>
          <a:off x="1017588" y="4797152"/>
          <a:ext cx="6696075" cy="1371599"/>
        </p:xfrm>
        <a:graphic>
          <a:graphicData uri="http://schemas.openxmlformats.org/drawingml/2006/table">
            <a:tbl>
              <a:tblPr/>
              <a:tblGrid>
                <a:gridCol w="1668462">
                  <a:extLst>
                    <a:ext uri="{9D8B030D-6E8A-4147-A177-3AD203B41FA5}">
                      <a16:colId xmlns:a16="http://schemas.microsoft.com/office/drawing/2014/main" val="20000"/>
                    </a:ext>
                  </a:extLst>
                </a:gridCol>
                <a:gridCol w="1643063">
                  <a:extLst>
                    <a:ext uri="{9D8B030D-6E8A-4147-A177-3AD203B41FA5}">
                      <a16:colId xmlns:a16="http://schemas.microsoft.com/office/drawing/2014/main" val="20001"/>
                    </a:ext>
                  </a:extLst>
                </a:gridCol>
                <a:gridCol w="1711325">
                  <a:extLst>
                    <a:ext uri="{9D8B030D-6E8A-4147-A177-3AD203B41FA5}">
                      <a16:colId xmlns:a16="http://schemas.microsoft.com/office/drawing/2014/main" val="20002"/>
                    </a:ext>
                  </a:extLst>
                </a:gridCol>
                <a:gridCol w="1673225">
                  <a:extLst>
                    <a:ext uri="{9D8B030D-6E8A-4147-A177-3AD203B41FA5}">
                      <a16:colId xmlns:a16="http://schemas.microsoft.com/office/drawing/2014/main" val="20003"/>
                    </a:ext>
                  </a:extLst>
                </a:gridCol>
              </a:tblGrid>
              <a:tr h="36529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a:ln>
                            <a:noFill/>
                          </a:ln>
                          <a:solidFill>
                            <a:schemeClr val="tx1"/>
                          </a:solidFill>
                          <a:effectLst/>
                          <a:latin typeface="宋体" pitchFamily="2" charset="-122"/>
                          <a:ea typeface="宋体" pitchFamily="2" charset="-122"/>
                          <a:cs typeface="Times New Roman" pitchFamily="18" charset="0"/>
                        </a:rPr>
                        <a:t>项目</a:t>
                      </a:r>
                      <a:endParaRPr kumimoji="0" lang="zh-CN" altLang="en-US" sz="1600" b="0" i="0" u="none" strike="noStrike" cap="none" normalizeH="0" baseline="0" dirty="0">
                        <a:ln>
                          <a:noFill/>
                        </a:ln>
                        <a:solidFill>
                          <a:schemeClr val="tx1"/>
                        </a:solidFill>
                        <a:effectLst/>
                        <a:latin typeface="宋体" pitchFamily="2" charset="-122"/>
                        <a:ea typeface="宋体" pitchFamily="2" charset="-122"/>
                      </a:endParaRPr>
                    </a:p>
                  </a:txBody>
                  <a:tcPr marT="45741" marB="45741" anchor="ct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a:ln>
                            <a:noFill/>
                          </a:ln>
                          <a:solidFill>
                            <a:schemeClr val="tx1"/>
                          </a:solidFill>
                          <a:effectLst/>
                          <a:latin typeface="宋体" pitchFamily="2" charset="-122"/>
                          <a:ea typeface="宋体" pitchFamily="2" charset="-122"/>
                          <a:cs typeface="Times New Roman" pitchFamily="18" charset="0"/>
                        </a:rPr>
                        <a:t>直接材料</a:t>
                      </a:r>
                      <a:endParaRPr kumimoji="0" lang="zh-CN" altLang="en-US" sz="1600" b="0" i="0" u="none" strike="noStrike" cap="none" normalizeH="0" baseline="0" dirty="0">
                        <a:ln>
                          <a:noFill/>
                        </a:ln>
                        <a:solidFill>
                          <a:schemeClr val="tx1"/>
                        </a:solidFill>
                        <a:effectLst/>
                        <a:latin typeface="宋体" pitchFamily="2" charset="-122"/>
                        <a:ea typeface="宋体" pitchFamily="2" charset="-122"/>
                      </a:endParaRPr>
                    </a:p>
                  </a:txBody>
                  <a:tcPr marT="45741" marB="4574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直接人工</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marT="45741" marB="4574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制造费用</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marT="45741" marB="45741"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33543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一车间</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marT="45741" marB="45741" anchor="ct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1300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marT="45741" marB="4574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1000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marT="45741" marB="4574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750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marT="45741" marB="45741"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33543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二车间</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marT="45741" marB="45741" anchor="ct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600" b="0" i="0" u="none" strike="noStrike" cap="none" normalizeH="0" baseline="0">
                        <a:ln>
                          <a:noFill/>
                        </a:ln>
                        <a:solidFill>
                          <a:schemeClr val="tx1"/>
                        </a:solidFill>
                        <a:effectLst/>
                        <a:latin typeface="宋体" pitchFamily="2" charset="-122"/>
                        <a:ea typeface="宋体" pitchFamily="2" charset="-122"/>
                      </a:endParaRPr>
                    </a:p>
                  </a:txBody>
                  <a:tcPr marT="45741" marB="4574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770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marT="45741" marB="4574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550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marT="45741" marB="45741"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33543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三车间</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marT="45741" marB="45741" anchor="ct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600" b="0" i="0" u="none" strike="noStrike" cap="none" normalizeH="0" baseline="0" dirty="0">
                        <a:ln>
                          <a:noFill/>
                        </a:ln>
                        <a:solidFill>
                          <a:schemeClr val="tx1"/>
                        </a:solidFill>
                        <a:effectLst/>
                        <a:latin typeface="宋体" pitchFamily="2" charset="-122"/>
                        <a:ea typeface="宋体" pitchFamily="2" charset="-122"/>
                      </a:endParaRPr>
                    </a:p>
                  </a:txBody>
                  <a:tcPr marT="45741" marB="4574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pitchFamily="2" charset="-122"/>
                          <a:ea typeface="宋体" pitchFamily="2" charset="-122"/>
                          <a:cs typeface="Times New Roman" pitchFamily="18" charset="0"/>
                        </a:rPr>
                        <a:t>570</a:t>
                      </a:r>
                      <a:endParaRPr kumimoji="0" lang="en-US" altLang="zh-CN" sz="1600" b="0" i="0" u="none" strike="noStrike" cap="none" normalizeH="0" baseline="0" dirty="0">
                        <a:ln>
                          <a:noFill/>
                        </a:ln>
                        <a:solidFill>
                          <a:schemeClr val="tx1"/>
                        </a:solidFill>
                        <a:effectLst/>
                        <a:latin typeface="宋体" pitchFamily="2" charset="-122"/>
                        <a:ea typeface="宋体" pitchFamily="2" charset="-122"/>
                      </a:endParaRPr>
                    </a:p>
                  </a:txBody>
                  <a:tcPr marT="45741" marB="4574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pitchFamily="2" charset="-122"/>
                          <a:ea typeface="宋体" pitchFamily="2" charset="-122"/>
                          <a:cs typeface="Times New Roman" pitchFamily="18" charset="0"/>
                        </a:rPr>
                        <a:t>380</a:t>
                      </a:r>
                      <a:endParaRPr kumimoji="0" lang="en-US" altLang="zh-CN" sz="1600" b="0" i="0" u="none" strike="noStrike" cap="none" normalizeH="0" baseline="0" dirty="0">
                        <a:ln>
                          <a:noFill/>
                        </a:ln>
                        <a:solidFill>
                          <a:schemeClr val="tx1"/>
                        </a:solidFill>
                        <a:effectLst/>
                        <a:latin typeface="宋体" pitchFamily="2" charset="-122"/>
                        <a:ea typeface="宋体" pitchFamily="2" charset="-122"/>
                      </a:endParaRPr>
                    </a:p>
                  </a:txBody>
                  <a:tcPr marT="45741" marB="45741"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bl>
          </a:graphicData>
        </a:graphic>
      </p:graphicFrame>
      <p:sp>
        <p:nvSpPr>
          <p:cNvPr id="34878" name="Rectangle 80"/>
          <p:cNvSpPr>
            <a:spLocks noChangeArrowheads="1"/>
          </p:cNvSpPr>
          <p:nvPr/>
        </p:nvSpPr>
        <p:spPr bwMode="auto">
          <a:xfrm>
            <a:off x="600004" y="6262687"/>
            <a:ext cx="46577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sz="2000" dirty="0">
                <a:latin typeface="楷体_GB2312" pitchFamily="49" charset="-122"/>
                <a:ea typeface="楷体_GB2312" pitchFamily="49" charset="-122"/>
              </a:rPr>
              <a:t>要求：根据资料计算各步骤产品成本。 </a:t>
            </a:r>
          </a:p>
        </p:txBody>
      </p:sp>
    </p:spTree>
    <p:extLst>
      <p:ext uri="{BB962C8B-B14F-4D97-AF65-F5344CB8AC3E}">
        <p14:creationId xmlns:p14="http://schemas.microsoft.com/office/powerpoint/2010/main" val="42634405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ChangeArrowheads="1"/>
          </p:cNvSpPr>
          <p:nvPr/>
        </p:nvSpPr>
        <p:spPr bwMode="auto">
          <a:xfrm>
            <a:off x="1042988" y="600075"/>
            <a:ext cx="7345362"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152400"/>
            <a:r>
              <a:rPr lang="en-US" altLang="zh-CN" dirty="0">
                <a:latin typeface="宋体" charset="-122"/>
                <a:cs typeface="Times New Roman" pitchFamily="18" charset="0"/>
              </a:rPr>
              <a:t>               </a:t>
            </a:r>
            <a:r>
              <a:rPr lang="zh-CN" altLang="en-US" dirty="0">
                <a:latin typeface="宋体" charset="-122"/>
                <a:cs typeface="Times New Roman" pitchFamily="18" charset="0"/>
              </a:rPr>
              <a:t>第一车间基本生产成本明细账</a:t>
            </a:r>
          </a:p>
          <a:p>
            <a:pPr indent="152400"/>
            <a:endParaRPr lang="zh-CN" altLang="en-US" dirty="0">
              <a:latin typeface="宋体" charset="-122"/>
            </a:endParaRPr>
          </a:p>
          <a:p>
            <a:pPr indent="152400" eaLnBrk="0" hangingPunct="0"/>
            <a:r>
              <a:rPr lang="zh-CN" altLang="en-US" dirty="0">
                <a:latin typeface="宋体" charset="-122"/>
                <a:cs typeface="Times New Roman" pitchFamily="18" charset="0"/>
              </a:rPr>
              <a:t>产品名称：甲半成品        </a:t>
            </a:r>
            <a:r>
              <a:rPr lang="en-US" altLang="zh-CN" dirty="0">
                <a:latin typeface="宋体" charset="-122"/>
                <a:cs typeface="Times New Roman" pitchFamily="18" charset="0"/>
              </a:rPr>
              <a:t>XX</a:t>
            </a:r>
            <a:r>
              <a:rPr lang="zh-CN" altLang="en-US" dirty="0">
                <a:latin typeface="宋体" charset="-122"/>
                <a:cs typeface="Times New Roman" pitchFamily="18" charset="0"/>
              </a:rPr>
              <a:t>年</a:t>
            </a:r>
            <a:r>
              <a:rPr lang="en-US" altLang="zh-CN" dirty="0">
                <a:latin typeface="宋体" charset="-122"/>
                <a:cs typeface="Times New Roman" pitchFamily="18" charset="0"/>
              </a:rPr>
              <a:t>2</a:t>
            </a:r>
            <a:r>
              <a:rPr lang="zh-CN" altLang="en-US" dirty="0">
                <a:latin typeface="宋体" charset="-122"/>
                <a:cs typeface="Times New Roman" pitchFamily="18" charset="0"/>
              </a:rPr>
              <a:t>月            金额单位：元</a:t>
            </a:r>
            <a:endParaRPr lang="zh-CN" altLang="en-US" dirty="0">
              <a:latin typeface="宋体" charset="-122"/>
            </a:endParaRPr>
          </a:p>
        </p:txBody>
      </p:sp>
      <p:sp>
        <p:nvSpPr>
          <p:cNvPr id="35843" name="Rectangle 3"/>
          <p:cNvSpPr>
            <a:spLocks noChangeArrowheads="1"/>
          </p:cNvSpPr>
          <p:nvPr/>
        </p:nvSpPr>
        <p:spPr bwMode="auto">
          <a:xfrm>
            <a:off x="1042988" y="5084763"/>
            <a:ext cx="4926012" cy="1616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zh-CN" altLang="en-US" sz="2000" dirty="0">
                <a:latin typeface="楷体_GB2312" pitchFamily="49" charset="-122"/>
                <a:ea typeface="楷体_GB2312" pitchFamily="49" charset="-122"/>
              </a:rPr>
              <a:t>直接材料单位成本</a:t>
            </a:r>
            <a:r>
              <a:rPr lang="en-US" altLang="zh-CN" sz="2000" dirty="0">
                <a:latin typeface="楷体_GB2312" pitchFamily="49" charset="-122"/>
                <a:ea typeface="楷体_GB2312" pitchFamily="49" charset="-122"/>
              </a:rPr>
              <a:t>=1400/</a:t>
            </a: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12+2</a:t>
            </a: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=100</a:t>
            </a:r>
          </a:p>
          <a:p>
            <a:pPr algn="ctr"/>
            <a:endParaRPr lang="en-US" altLang="zh-CN" sz="2000" dirty="0">
              <a:latin typeface="楷体_GB2312" pitchFamily="49" charset="-122"/>
              <a:ea typeface="楷体_GB2312" pitchFamily="49" charset="-122"/>
            </a:endParaRPr>
          </a:p>
          <a:p>
            <a:pPr algn="ctr"/>
            <a:r>
              <a:rPr lang="zh-CN" altLang="en-US" sz="2000" dirty="0">
                <a:latin typeface="楷体_GB2312" pitchFamily="49" charset="-122"/>
                <a:ea typeface="楷体_GB2312" pitchFamily="49" charset="-122"/>
              </a:rPr>
              <a:t>直接人工单位成本</a:t>
            </a:r>
            <a:r>
              <a:rPr lang="en-US" altLang="zh-CN" sz="2000" dirty="0">
                <a:latin typeface="楷体_GB2312" pitchFamily="49" charset="-122"/>
                <a:ea typeface="楷体_GB2312" pitchFamily="49" charset="-122"/>
              </a:rPr>
              <a:t>=1040/</a:t>
            </a: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12+2*50%</a:t>
            </a: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=80</a:t>
            </a:r>
          </a:p>
          <a:p>
            <a:pPr algn="ctr"/>
            <a:endParaRPr lang="en-US" altLang="zh-CN" sz="2000" dirty="0">
              <a:latin typeface="楷体_GB2312" pitchFamily="49" charset="-122"/>
              <a:ea typeface="楷体_GB2312" pitchFamily="49" charset="-122"/>
            </a:endParaRPr>
          </a:p>
          <a:p>
            <a:pPr algn="ctr"/>
            <a:r>
              <a:rPr lang="zh-CN" altLang="en-US" sz="2000" dirty="0">
                <a:latin typeface="楷体_GB2312" pitchFamily="49" charset="-122"/>
                <a:ea typeface="楷体_GB2312" pitchFamily="49" charset="-122"/>
              </a:rPr>
              <a:t>制造费用单位成本</a:t>
            </a:r>
            <a:r>
              <a:rPr lang="en-US" altLang="zh-CN" sz="2000" dirty="0">
                <a:latin typeface="楷体_GB2312" pitchFamily="49" charset="-122"/>
                <a:ea typeface="楷体_GB2312" pitchFamily="49" charset="-122"/>
              </a:rPr>
              <a:t>=780/</a:t>
            </a: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12+2*50%</a:t>
            </a: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=60</a:t>
            </a:r>
          </a:p>
        </p:txBody>
      </p:sp>
      <p:graphicFrame>
        <p:nvGraphicFramePr>
          <p:cNvPr id="41051" name="Group 91"/>
          <p:cNvGraphicFramePr>
            <a:graphicFrameLocks noGrp="1"/>
          </p:cNvGraphicFramePr>
          <p:nvPr>
            <p:extLst>
              <p:ext uri="{D42A27DB-BD31-4B8C-83A1-F6EECF244321}">
                <p14:modId xmlns:p14="http://schemas.microsoft.com/office/powerpoint/2010/main" val="1945158208"/>
              </p:ext>
            </p:extLst>
          </p:nvPr>
        </p:nvGraphicFramePr>
        <p:xfrm>
          <a:off x="539750" y="1557338"/>
          <a:ext cx="7993063" cy="3384552"/>
        </p:xfrm>
        <a:graphic>
          <a:graphicData uri="http://schemas.openxmlformats.org/drawingml/2006/table">
            <a:tbl>
              <a:tblPr/>
              <a:tblGrid>
                <a:gridCol w="601663">
                  <a:extLst>
                    <a:ext uri="{9D8B030D-6E8A-4147-A177-3AD203B41FA5}">
                      <a16:colId xmlns:a16="http://schemas.microsoft.com/office/drawing/2014/main" val="20000"/>
                    </a:ext>
                  </a:extLst>
                </a:gridCol>
                <a:gridCol w="606425">
                  <a:extLst>
                    <a:ext uri="{9D8B030D-6E8A-4147-A177-3AD203B41FA5}">
                      <a16:colId xmlns:a16="http://schemas.microsoft.com/office/drawing/2014/main" val="20001"/>
                    </a:ext>
                  </a:extLst>
                </a:gridCol>
                <a:gridCol w="2081212">
                  <a:extLst>
                    <a:ext uri="{9D8B030D-6E8A-4147-A177-3AD203B41FA5}">
                      <a16:colId xmlns:a16="http://schemas.microsoft.com/office/drawing/2014/main" val="20002"/>
                    </a:ext>
                  </a:extLst>
                </a:gridCol>
                <a:gridCol w="1135063">
                  <a:extLst>
                    <a:ext uri="{9D8B030D-6E8A-4147-A177-3AD203B41FA5}">
                      <a16:colId xmlns:a16="http://schemas.microsoft.com/office/drawing/2014/main" val="20003"/>
                    </a:ext>
                  </a:extLst>
                </a:gridCol>
                <a:gridCol w="1204912">
                  <a:extLst>
                    <a:ext uri="{9D8B030D-6E8A-4147-A177-3AD203B41FA5}">
                      <a16:colId xmlns:a16="http://schemas.microsoft.com/office/drawing/2014/main" val="20004"/>
                    </a:ext>
                  </a:extLst>
                </a:gridCol>
                <a:gridCol w="1206500">
                  <a:extLst>
                    <a:ext uri="{9D8B030D-6E8A-4147-A177-3AD203B41FA5}">
                      <a16:colId xmlns:a16="http://schemas.microsoft.com/office/drawing/2014/main" val="20005"/>
                    </a:ext>
                  </a:extLst>
                </a:gridCol>
                <a:gridCol w="1157288">
                  <a:extLst>
                    <a:ext uri="{9D8B030D-6E8A-4147-A177-3AD203B41FA5}">
                      <a16:colId xmlns:a16="http://schemas.microsoft.com/office/drawing/2014/main" val="20006"/>
                    </a:ext>
                  </a:extLst>
                </a:gridCol>
              </a:tblGrid>
              <a:tr h="392113">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a:t>
                      </a: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年</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摘  要</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直接材料</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直接人工</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制造费用</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合计</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93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月</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日</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0001"/>
                  </a:ext>
                </a:extLst>
              </a:tr>
              <a:tr h="39211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1</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月初在产品</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100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40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85775" algn="ctr"/>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30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170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921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28</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本月生产费用</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1300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1000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750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3050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921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28</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合计</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1400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1040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780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85775" algn="ctr"/>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3220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937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28</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单位产品成本</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100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80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60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240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63658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28</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完工半成品成本转出</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rgbClr val="FF0000"/>
                          </a:solidFill>
                          <a:effectLst/>
                          <a:latin typeface="宋体" pitchFamily="2" charset="-122"/>
                          <a:ea typeface="宋体" pitchFamily="2" charset="-122"/>
                          <a:cs typeface="Times New Roman" pitchFamily="18" charset="0"/>
                        </a:rPr>
                        <a:t>1200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rgbClr val="FF0000"/>
                          </a:solidFill>
                          <a:effectLst/>
                          <a:latin typeface="宋体" pitchFamily="2" charset="-122"/>
                          <a:ea typeface="宋体" pitchFamily="2" charset="-122"/>
                          <a:cs typeface="Times New Roman" pitchFamily="18" charset="0"/>
                        </a:rPr>
                        <a:t>960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rgbClr val="FF0000"/>
                          </a:solidFill>
                          <a:effectLst/>
                          <a:latin typeface="宋体" pitchFamily="2" charset="-122"/>
                          <a:ea typeface="宋体" pitchFamily="2" charset="-122"/>
                          <a:cs typeface="Times New Roman" pitchFamily="18" charset="0"/>
                        </a:rPr>
                        <a:t>720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rgbClr val="FF0000"/>
                          </a:solidFill>
                          <a:effectLst/>
                          <a:latin typeface="宋体" pitchFamily="2" charset="-122"/>
                          <a:ea typeface="宋体" pitchFamily="2" charset="-122"/>
                          <a:cs typeface="Times New Roman" pitchFamily="18" charset="0"/>
                        </a:rPr>
                        <a:t>2880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3921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28</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月末在产品</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200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80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85775" algn="ctr"/>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60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pitchFamily="2" charset="-122"/>
                          <a:ea typeface="宋体" pitchFamily="2" charset="-122"/>
                          <a:cs typeface="Times New Roman" pitchFamily="18" charset="0"/>
                        </a:rPr>
                        <a:t>340</a:t>
                      </a:r>
                      <a:endParaRPr kumimoji="0" lang="en-US" altLang="zh-CN" sz="1600" b="0" i="0" u="none" strike="noStrike" cap="none" normalizeH="0" baseline="0" dirty="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bl>
          </a:graphicData>
        </a:graphic>
      </p:graphicFrame>
      <p:sp>
        <p:nvSpPr>
          <p:cNvPr id="35910" name="Oval 85"/>
          <p:cNvSpPr>
            <a:spLocks noChangeArrowheads="1"/>
          </p:cNvSpPr>
          <p:nvPr/>
        </p:nvSpPr>
        <p:spPr bwMode="auto">
          <a:xfrm>
            <a:off x="7380288" y="3933825"/>
            <a:ext cx="1223962" cy="576263"/>
          </a:xfrm>
          <a:prstGeom prst="ellipse">
            <a:avLst/>
          </a:pr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41046" name="AutoShape 86">
            <a:hlinkClick r:id="rId2" action="ppaction://hlinksldjump"/>
          </p:cNvPr>
          <p:cNvSpPr>
            <a:spLocks noChangeArrowheads="1"/>
          </p:cNvSpPr>
          <p:nvPr/>
        </p:nvSpPr>
        <p:spPr bwMode="auto">
          <a:xfrm>
            <a:off x="8675688" y="333375"/>
            <a:ext cx="287337" cy="215900"/>
          </a:xfrm>
          <a:prstGeom prst="star5">
            <a:avLst/>
          </a:prstGeom>
          <a:solidFill>
            <a:schemeClr val="accent1"/>
          </a:solidFill>
          <a:ln w="9525">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en-US" altLang="zh-CN" sz="900">
                <a:solidFill>
                  <a:srgbClr val="0000FF"/>
                </a:solidFill>
                <a:ea typeface="宋体" pitchFamily="2" charset="-122"/>
              </a:rPr>
              <a:t>11</a:t>
            </a:r>
          </a:p>
        </p:txBody>
      </p:sp>
      <p:sp>
        <p:nvSpPr>
          <p:cNvPr id="35913" name="AutoShape 88">
            <a:hlinkClick r:id="rId3" action="ppaction://hlinksldjump" highlightClick="1"/>
          </p:cNvPr>
          <p:cNvSpPr>
            <a:spLocks noChangeArrowheads="1"/>
          </p:cNvSpPr>
          <p:nvPr/>
        </p:nvSpPr>
        <p:spPr bwMode="auto">
          <a:xfrm>
            <a:off x="8388350" y="6165850"/>
            <a:ext cx="755650" cy="360363"/>
          </a:xfrm>
          <a:prstGeom prst="actionButtonForwardNext">
            <a:avLst/>
          </a:prstGeom>
          <a:solidFill>
            <a:schemeClr val="accent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zh-CN"/>
              <a:t>    35</a:t>
            </a:r>
          </a:p>
        </p:txBody>
      </p:sp>
    </p:spTree>
    <p:extLst>
      <p:ext uri="{BB962C8B-B14F-4D97-AF65-F5344CB8AC3E}">
        <p14:creationId xmlns:p14="http://schemas.microsoft.com/office/powerpoint/2010/main" val="267902194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323528" y="546098"/>
            <a:ext cx="813435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304800"/>
            <a:r>
              <a:rPr lang="en-US" altLang="zh-CN" sz="1600" dirty="0">
                <a:latin typeface="Times New Roman" pitchFamily="18" charset="0"/>
                <a:ea typeface="楷体_GB2312" pitchFamily="49" charset="-122"/>
                <a:cs typeface="Times New Roman" pitchFamily="18" charset="0"/>
              </a:rPr>
              <a:t>                                             </a:t>
            </a:r>
            <a:r>
              <a:rPr lang="zh-CN" altLang="en-US" sz="1600" dirty="0">
                <a:latin typeface="宋体" charset="-122"/>
                <a:ea typeface="楷体_GB2312" pitchFamily="49" charset="-122"/>
                <a:cs typeface="Times New Roman" pitchFamily="18" charset="0"/>
              </a:rPr>
              <a:t>第二车间基本生产成本明细账</a:t>
            </a:r>
          </a:p>
          <a:p>
            <a:pPr indent="304800"/>
            <a:endParaRPr lang="zh-CN" altLang="en-US" sz="1600" dirty="0">
              <a:latin typeface="宋体" charset="-122"/>
              <a:ea typeface="楷体_GB2312" pitchFamily="49" charset="-122"/>
              <a:cs typeface="Times New Roman" pitchFamily="18" charset="0"/>
            </a:endParaRPr>
          </a:p>
          <a:p>
            <a:pPr indent="304800" eaLnBrk="0" hangingPunct="0"/>
            <a:r>
              <a:rPr lang="zh-CN" altLang="en-US" sz="1600" dirty="0">
                <a:latin typeface="宋体" charset="-122"/>
                <a:ea typeface="楷体_GB2312" pitchFamily="49" charset="-122"/>
                <a:cs typeface="Times New Roman" pitchFamily="18" charset="0"/>
              </a:rPr>
              <a:t>产品名称：乙半成品                </a:t>
            </a:r>
            <a:r>
              <a:rPr lang="en-US" altLang="zh-CN" sz="1600" dirty="0">
                <a:latin typeface="宋体" charset="-122"/>
                <a:ea typeface="楷体_GB2312" pitchFamily="49" charset="-122"/>
                <a:cs typeface="Times New Roman" pitchFamily="18" charset="0"/>
              </a:rPr>
              <a:t>XX</a:t>
            </a:r>
            <a:r>
              <a:rPr lang="zh-CN" altLang="en-US" sz="1600" dirty="0">
                <a:latin typeface="宋体" charset="-122"/>
                <a:ea typeface="楷体_GB2312" pitchFamily="49" charset="-122"/>
                <a:cs typeface="Times New Roman" pitchFamily="18" charset="0"/>
              </a:rPr>
              <a:t>年</a:t>
            </a:r>
            <a:r>
              <a:rPr lang="en-US" altLang="zh-CN" sz="1600" dirty="0">
                <a:latin typeface="宋体" charset="-122"/>
                <a:ea typeface="楷体_GB2312" pitchFamily="49" charset="-122"/>
                <a:cs typeface="Times New Roman" pitchFamily="18" charset="0"/>
              </a:rPr>
              <a:t>2</a:t>
            </a:r>
            <a:r>
              <a:rPr lang="zh-CN" altLang="en-US" sz="1600" dirty="0">
                <a:latin typeface="宋体" charset="-122"/>
                <a:ea typeface="楷体_GB2312" pitchFamily="49" charset="-122"/>
                <a:cs typeface="Times New Roman" pitchFamily="18" charset="0"/>
              </a:rPr>
              <a:t>月                    金额单位：元</a:t>
            </a:r>
          </a:p>
        </p:txBody>
      </p:sp>
      <p:graphicFrame>
        <p:nvGraphicFramePr>
          <p:cNvPr id="42085" name="Group 101"/>
          <p:cNvGraphicFramePr>
            <a:graphicFrameLocks noGrp="1"/>
          </p:cNvGraphicFramePr>
          <p:nvPr>
            <p:extLst>
              <p:ext uri="{D42A27DB-BD31-4B8C-83A1-F6EECF244321}">
                <p14:modId xmlns:p14="http://schemas.microsoft.com/office/powerpoint/2010/main" val="1214978176"/>
              </p:ext>
            </p:extLst>
          </p:nvPr>
        </p:nvGraphicFramePr>
        <p:xfrm>
          <a:off x="526156" y="1601087"/>
          <a:ext cx="8135938" cy="3988153"/>
        </p:xfrm>
        <a:graphic>
          <a:graphicData uri="http://schemas.openxmlformats.org/drawingml/2006/table">
            <a:tbl>
              <a:tblPr/>
              <a:tblGrid>
                <a:gridCol w="612775">
                  <a:extLst>
                    <a:ext uri="{9D8B030D-6E8A-4147-A177-3AD203B41FA5}">
                      <a16:colId xmlns:a16="http://schemas.microsoft.com/office/drawing/2014/main" val="20000"/>
                    </a:ext>
                  </a:extLst>
                </a:gridCol>
                <a:gridCol w="615950">
                  <a:extLst>
                    <a:ext uri="{9D8B030D-6E8A-4147-A177-3AD203B41FA5}">
                      <a16:colId xmlns:a16="http://schemas.microsoft.com/office/drawing/2014/main" val="20001"/>
                    </a:ext>
                  </a:extLst>
                </a:gridCol>
                <a:gridCol w="2120900">
                  <a:extLst>
                    <a:ext uri="{9D8B030D-6E8A-4147-A177-3AD203B41FA5}">
                      <a16:colId xmlns:a16="http://schemas.microsoft.com/office/drawing/2014/main" val="20002"/>
                    </a:ext>
                  </a:extLst>
                </a:gridCol>
                <a:gridCol w="1154113">
                  <a:extLst>
                    <a:ext uri="{9D8B030D-6E8A-4147-A177-3AD203B41FA5}">
                      <a16:colId xmlns:a16="http://schemas.microsoft.com/office/drawing/2014/main" val="20003"/>
                    </a:ext>
                  </a:extLst>
                </a:gridCol>
                <a:gridCol w="1228725">
                  <a:extLst>
                    <a:ext uri="{9D8B030D-6E8A-4147-A177-3AD203B41FA5}">
                      <a16:colId xmlns:a16="http://schemas.microsoft.com/office/drawing/2014/main" val="20004"/>
                    </a:ext>
                  </a:extLst>
                </a:gridCol>
                <a:gridCol w="1228725">
                  <a:extLst>
                    <a:ext uri="{9D8B030D-6E8A-4147-A177-3AD203B41FA5}">
                      <a16:colId xmlns:a16="http://schemas.microsoft.com/office/drawing/2014/main" val="20005"/>
                    </a:ext>
                  </a:extLst>
                </a:gridCol>
                <a:gridCol w="1174750">
                  <a:extLst>
                    <a:ext uri="{9D8B030D-6E8A-4147-A177-3AD203B41FA5}">
                      <a16:colId xmlns:a16="http://schemas.microsoft.com/office/drawing/2014/main" val="20006"/>
                    </a:ext>
                  </a:extLst>
                </a:gridCol>
              </a:tblGrid>
              <a:tr h="410168">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pitchFamily="2" charset="-122"/>
                          <a:ea typeface="宋体" pitchFamily="2" charset="-122"/>
                          <a:cs typeface="Times New Roman" pitchFamily="18" charset="0"/>
                        </a:rPr>
                        <a:t>××</a:t>
                      </a:r>
                      <a:r>
                        <a:rPr kumimoji="0" lang="zh-CN" altLang="en-US" sz="1600" b="0" i="0" u="none" strike="noStrike" cap="none" normalizeH="0" baseline="0" dirty="0">
                          <a:ln>
                            <a:noFill/>
                          </a:ln>
                          <a:solidFill>
                            <a:schemeClr val="tx1"/>
                          </a:solidFill>
                          <a:effectLst/>
                          <a:latin typeface="宋体" pitchFamily="2" charset="-122"/>
                          <a:ea typeface="宋体" pitchFamily="2" charset="-122"/>
                          <a:cs typeface="Times New Roman" pitchFamily="18" charset="0"/>
                        </a:rPr>
                        <a:t>年</a:t>
                      </a:r>
                      <a:endParaRPr kumimoji="0" lang="zh-CN" altLang="en-US" sz="1600" b="0" i="0" u="none" strike="noStrike" cap="none" normalizeH="0" baseline="0" dirty="0">
                        <a:ln>
                          <a:noFill/>
                        </a:ln>
                        <a:solidFill>
                          <a:schemeClr val="tx1"/>
                        </a:solidFill>
                        <a:effectLst/>
                        <a:latin typeface="宋体" pitchFamily="2" charset="-122"/>
                        <a:ea typeface="宋体" pitchFamily="2" charset="-122"/>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摘  要</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a:ln>
                            <a:noFill/>
                          </a:ln>
                          <a:solidFill>
                            <a:schemeClr val="tx1"/>
                          </a:solidFill>
                          <a:effectLst/>
                          <a:latin typeface="宋体" pitchFamily="2" charset="-122"/>
                          <a:ea typeface="宋体" pitchFamily="2" charset="-122"/>
                          <a:cs typeface="Times New Roman" pitchFamily="18" charset="0"/>
                        </a:rPr>
                        <a:t>半成品</a:t>
                      </a:r>
                      <a:endParaRPr kumimoji="0" lang="zh-CN" altLang="en-US" sz="1600" b="0" i="0" u="none" strike="noStrike" cap="none" normalizeH="0" baseline="0" dirty="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直接人工</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制造费用</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合计</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40833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月</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日</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0001"/>
                  </a:ext>
                </a:extLst>
              </a:tr>
              <a:tr h="4120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1</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月初在产品</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pitchFamily="2" charset="-122"/>
                          <a:ea typeface="宋体" pitchFamily="2" charset="-122"/>
                          <a:cs typeface="Times New Roman" pitchFamily="18" charset="0"/>
                        </a:rPr>
                        <a:t>480</a:t>
                      </a:r>
                      <a:endParaRPr kumimoji="0" lang="en-US" altLang="zh-CN" sz="1600" b="0" i="0" u="none" strike="noStrike" cap="none" normalizeH="0" baseline="0" dirty="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70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85775" algn="ctr"/>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50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600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1016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28</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本月生产费用</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770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550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1320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40833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28</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上步转来半成品</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2880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2880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1016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28</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合计</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3360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840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600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85775" algn="ctr"/>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4800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120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28</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单位产品成本</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240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70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50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360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70680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28</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完工半成品成本转出</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rgbClr val="FF0000"/>
                          </a:solidFill>
                          <a:effectLst/>
                          <a:latin typeface="宋体" pitchFamily="2" charset="-122"/>
                          <a:ea typeface="宋体" pitchFamily="2" charset="-122"/>
                          <a:cs typeface="Times New Roman" pitchFamily="18" charset="0"/>
                        </a:rPr>
                        <a:t>2400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rgbClr val="FF0000"/>
                          </a:solidFill>
                          <a:effectLst/>
                          <a:latin typeface="宋体" pitchFamily="2" charset="-122"/>
                          <a:ea typeface="宋体" pitchFamily="2" charset="-122"/>
                          <a:cs typeface="Times New Roman" pitchFamily="18" charset="0"/>
                        </a:rPr>
                        <a:t>700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rgbClr val="FF0000"/>
                          </a:solidFill>
                          <a:effectLst/>
                          <a:latin typeface="宋体" pitchFamily="2" charset="-122"/>
                          <a:ea typeface="宋体" pitchFamily="2" charset="-122"/>
                          <a:cs typeface="Times New Roman" pitchFamily="18" charset="0"/>
                        </a:rPr>
                        <a:t>500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rgbClr val="FF0000"/>
                          </a:solidFill>
                          <a:effectLst/>
                          <a:latin typeface="宋体" pitchFamily="2" charset="-122"/>
                          <a:ea typeface="宋体" pitchFamily="2" charset="-122"/>
                          <a:cs typeface="Times New Roman" pitchFamily="18" charset="0"/>
                        </a:rPr>
                        <a:t>3600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1016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28</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月末在产品</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pitchFamily="2" charset="-122"/>
                          <a:ea typeface="宋体" pitchFamily="2" charset="-122"/>
                          <a:cs typeface="Times New Roman" pitchFamily="18" charset="0"/>
                        </a:rPr>
                        <a:t>960</a:t>
                      </a:r>
                      <a:endParaRPr kumimoji="0" lang="en-US" altLang="zh-CN" sz="1600" b="0" i="0" u="none" strike="noStrike" cap="none" normalizeH="0" baseline="0" dirty="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140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85775" algn="ctr"/>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100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pitchFamily="2" charset="-122"/>
                          <a:ea typeface="宋体" pitchFamily="2" charset="-122"/>
                          <a:cs typeface="Times New Roman" pitchFamily="18" charset="0"/>
                        </a:rPr>
                        <a:t>1200</a:t>
                      </a:r>
                      <a:endParaRPr kumimoji="0" lang="en-US" altLang="zh-CN" sz="1600" b="0" i="0" u="none" strike="noStrike" cap="none" normalizeH="0" baseline="0" dirty="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sp>
        <p:nvSpPr>
          <p:cNvPr id="36941" name="Oval 94"/>
          <p:cNvSpPr>
            <a:spLocks noChangeArrowheads="1"/>
          </p:cNvSpPr>
          <p:nvPr/>
        </p:nvSpPr>
        <p:spPr bwMode="auto">
          <a:xfrm>
            <a:off x="3924300" y="3716338"/>
            <a:ext cx="1152525" cy="287337"/>
          </a:xfrm>
          <a:prstGeom prst="ellipse">
            <a:avLst/>
          </a:pr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6942" name="Oval 95"/>
          <p:cNvSpPr>
            <a:spLocks noChangeArrowheads="1"/>
          </p:cNvSpPr>
          <p:nvPr/>
        </p:nvSpPr>
        <p:spPr bwMode="auto">
          <a:xfrm>
            <a:off x="7451725" y="4941888"/>
            <a:ext cx="1152525" cy="287337"/>
          </a:xfrm>
          <a:prstGeom prst="ellipse">
            <a:avLst/>
          </a:pr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extLst>
      <p:ext uri="{BB962C8B-B14F-4D97-AF65-F5344CB8AC3E}">
        <p14:creationId xmlns:p14="http://schemas.microsoft.com/office/powerpoint/2010/main" val="99885363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ChangeArrowheads="1"/>
          </p:cNvSpPr>
          <p:nvPr/>
        </p:nvSpPr>
        <p:spPr bwMode="auto">
          <a:xfrm>
            <a:off x="433387" y="533030"/>
            <a:ext cx="8134350"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304800"/>
            <a:r>
              <a:rPr lang="en-US" altLang="zh-CN" sz="1600">
                <a:latin typeface="Times New Roman" pitchFamily="18" charset="0"/>
                <a:ea typeface="楷体_GB2312" pitchFamily="49" charset="-122"/>
                <a:cs typeface="Times New Roman" pitchFamily="18" charset="0"/>
              </a:rPr>
              <a:t>                                             </a:t>
            </a:r>
            <a:r>
              <a:rPr lang="zh-CN" altLang="en-US" sz="1600">
                <a:latin typeface="宋体" charset="-122"/>
                <a:ea typeface="楷体_GB2312" pitchFamily="49" charset="-122"/>
                <a:cs typeface="Times New Roman" pitchFamily="18" charset="0"/>
              </a:rPr>
              <a:t>第二车间基本生产成本明细账</a:t>
            </a:r>
          </a:p>
          <a:p>
            <a:pPr indent="304800"/>
            <a:endParaRPr lang="zh-CN" altLang="en-US" sz="1600">
              <a:latin typeface="宋体" charset="-122"/>
              <a:ea typeface="楷体_GB2312" pitchFamily="49" charset="-122"/>
              <a:cs typeface="Times New Roman" pitchFamily="18" charset="0"/>
            </a:endParaRPr>
          </a:p>
          <a:p>
            <a:pPr indent="304800" eaLnBrk="0" hangingPunct="0"/>
            <a:r>
              <a:rPr lang="zh-CN" altLang="en-US" sz="1600">
                <a:latin typeface="宋体" charset="-122"/>
                <a:ea typeface="楷体_GB2312" pitchFamily="49" charset="-122"/>
                <a:cs typeface="Times New Roman" pitchFamily="18" charset="0"/>
              </a:rPr>
              <a:t>产品名称：乙半成品                </a:t>
            </a:r>
            <a:r>
              <a:rPr lang="en-US" altLang="zh-CN" sz="1600">
                <a:latin typeface="宋体" charset="-122"/>
                <a:ea typeface="楷体_GB2312" pitchFamily="49" charset="-122"/>
                <a:cs typeface="Times New Roman" pitchFamily="18" charset="0"/>
              </a:rPr>
              <a:t>XX</a:t>
            </a:r>
            <a:r>
              <a:rPr lang="zh-CN" altLang="en-US" sz="1600">
                <a:latin typeface="宋体" charset="-122"/>
                <a:ea typeface="楷体_GB2312" pitchFamily="49" charset="-122"/>
                <a:cs typeface="Times New Roman" pitchFamily="18" charset="0"/>
              </a:rPr>
              <a:t>年</a:t>
            </a:r>
            <a:r>
              <a:rPr lang="en-US" altLang="zh-CN" sz="1600">
                <a:latin typeface="宋体" charset="-122"/>
                <a:ea typeface="楷体_GB2312" pitchFamily="49" charset="-122"/>
                <a:cs typeface="Times New Roman" pitchFamily="18" charset="0"/>
              </a:rPr>
              <a:t>2</a:t>
            </a:r>
            <a:r>
              <a:rPr lang="zh-CN" altLang="en-US" sz="1600">
                <a:latin typeface="宋体" charset="-122"/>
                <a:ea typeface="楷体_GB2312" pitchFamily="49" charset="-122"/>
                <a:cs typeface="Times New Roman" pitchFamily="18" charset="0"/>
              </a:rPr>
              <a:t>月                    金额单位：元</a:t>
            </a:r>
          </a:p>
        </p:txBody>
      </p:sp>
      <p:graphicFrame>
        <p:nvGraphicFramePr>
          <p:cNvPr id="42085" name="Group 101"/>
          <p:cNvGraphicFramePr>
            <a:graphicFrameLocks noGrp="1"/>
          </p:cNvGraphicFramePr>
          <p:nvPr>
            <p:extLst>
              <p:ext uri="{D42A27DB-BD31-4B8C-83A1-F6EECF244321}">
                <p14:modId xmlns:p14="http://schemas.microsoft.com/office/powerpoint/2010/main" val="3557084021"/>
              </p:ext>
            </p:extLst>
          </p:nvPr>
        </p:nvGraphicFramePr>
        <p:xfrm>
          <a:off x="539750" y="1771648"/>
          <a:ext cx="8135938" cy="3641560"/>
        </p:xfrm>
        <a:graphic>
          <a:graphicData uri="http://schemas.openxmlformats.org/drawingml/2006/table">
            <a:tbl>
              <a:tblPr/>
              <a:tblGrid>
                <a:gridCol w="612775">
                  <a:extLst>
                    <a:ext uri="{9D8B030D-6E8A-4147-A177-3AD203B41FA5}">
                      <a16:colId xmlns:a16="http://schemas.microsoft.com/office/drawing/2014/main" val="20000"/>
                    </a:ext>
                  </a:extLst>
                </a:gridCol>
                <a:gridCol w="615950">
                  <a:extLst>
                    <a:ext uri="{9D8B030D-6E8A-4147-A177-3AD203B41FA5}">
                      <a16:colId xmlns:a16="http://schemas.microsoft.com/office/drawing/2014/main" val="20001"/>
                    </a:ext>
                  </a:extLst>
                </a:gridCol>
                <a:gridCol w="2120900">
                  <a:extLst>
                    <a:ext uri="{9D8B030D-6E8A-4147-A177-3AD203B41FA5}">
                      <a16:colId xmlns:a16="http://schemas.microsoft.com/office/drawing/2014/main" val="20002"/>
                    </a:ext>
                  </a:extLst>
                </a:gridCol>
                <a:gridCol w="1154113">
                  <a:extLst>
                    <a:ext uri="{9D8B030D-6E8A-4147-A177-3AD203B41FA5}">
                      <a16:colId xmlns:a16="http://schemas.microsoft.com/office/drawing/2014/main" val="20003"/>
                    </a:ext>
                  </a:extLst>
                </a:gridCol>
                <a:gridCol w="1228725">
                  <a:extLst>
                    <a:ext uri="{9D8B030D-6E8A-4147-A177-3AD203B41FA5}">
                      <a16:colId xmlns:a16="http://schemas.microsoft.com/office/drawing/2014/main" val="20004"/>
                    </a:ext>
                  </a:extLst>
                </a:gridCol>
                <a:gridCol w="1228725">
                  <a:extLst>
                    <a:ext uri="{9D8B030D-6E8A-4147-A177-3AD203B41FA5}">
                      <a16:colId xmlns:a16="http://schemas.microsoft.com/office/drawing/2014/main" val="20005"/>
                    </a:ext>
                  </a:extLst>
                </a:gridCol>
                <a:gridCol w="1174750">
                  <a:extLst>
                    <a:ext uri="{9D8B030D-6E8A-4147-A177-3AD203B41FA5}">
                      <a16:colId xmlns:a16="http://schemas.microsoft.com/office/drawing/2014/main" val="20006"/>
                    </a:ext>
                  </a:extLst>
                </a:gridCol>
              </a:tblGrid>
              <a:tr h="400032">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a:t>
                      </a: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年</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摘  要</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半成品</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直接人工</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制造费用</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合计</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98247">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月</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日</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0001"/>
                  </a:ext>
                </a:extLst>
              </a:tr>
              <a:tr h="40181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1</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月初在产品</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pitchFamily="2" charset="-122"/>
                          <a:ea typeface="宋体" pitchFamily="2" charset="-122"/>
                          <a:cs typeface="Times New Roman" pitchFamily="18" charset="0"/>
                        </a:rPr>
                        <a:t>480</a:t>
                      </a:r>
                      <a:endParaRPr kumimoji="0" lang="en-US" altLang="zh-CN" sz="1600" b="0" i="0" u="none" strike="noStrike" cap="none" normalizeH="0" baseline="0" dirty="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70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85775" algn="ctr"/>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50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600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40003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28</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本月生产费用</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770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550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1320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98247">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28</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上步转来半成品</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2880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2880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40003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28</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合计</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3360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840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600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85775" algn="ctr"/>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4800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40181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28</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单位产品成本</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240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70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50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360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r h="4413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28</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完工半成品成本转出</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rgbClr val="FF0000"/>
                          </a:solidFill>
                          <a:effectLst/>
                          <a:latin typeface="宋体" pitchFamily="2" charset="-122"/>
                          <a:ea typeface="宋体" pitchFamily="2" charset="-122"/>
                          <a:cs typeface="Times New Roman" pitchFamily="18" charset="0"/>
                        </a:rPr>
                        <a:t>2400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rgbClr val="FF0000"/>
                          </a:solidFill>
                          <a:effectLst/>
                          <a:latin typeface="宋体" pitchFamily="2" charset="-122"/>
                          <a:ea typeface="宋体" pitchFamily="2" charset="-122"/>
                          <a:cs typeface="Times New Roman" pitchFamily="18" charset="0"/>
                        </a:rPr>
                        <a:t>700</a:t>
                      </a:r>
                      <a:endParaRPr kumimoji="0" lang="en-US" altLang="zh-CN" sz="1600" b="0" i="0" u="none" strike="noStrike" cap="none" normalizeH="0" baseline="0" dirty="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rgbClr val="FF0000"/>
                          </a:solidFill>
                          <a:effectLst/>
                          <a:latin typeface="宋体" pitchFamily="2" charset="-122"/>
                          <a:ea typeface="宋体" pitchFamily="2" charset="-122"/>
                          <a:cs typeface="Times New Roman" pitchFamily="18" charset="0"/>
                        </a:rPr>
                        <a:t>500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rgbClr val="FF0000"/>
                          </a:solidFill>
                          <a:effectLst/>
                          <a:latin typeface="宋体" pitchFamily="2" charset="-122"/>
                          <a:ea typeface="宋体" pitchFamily="2" charset="-122"/>
                          <a:cs typeface="Times New Roman" pitchFamily="18" charset="0"/>
                        </a:rPr>
                        <a:t>3600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7"/>
                  </a:ext>
                </a:extLst>
              </a:tr>
              <a:tr h="400032">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zh-CN"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cap="flat">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28</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pitchFamily="2" charset="-122"/>
                          <a:ea typeface="宋体" pitchFamily="2" charset="-122"/>
                          <a:cs typeface="Times New Roman" pitchFamily="18" charset="0"/>
                        </a:rPr>
                        <a:t>月末在产品</a:t>
                      </a:r>
                      <a:endParaRPr kumimoji="0" lang="zh-CN" altLang="en-US"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pitchFamily="2" charset="-122"/>
                          <a:ea typeface="宋体" pitchFamily="2" charset="-122"/>
                          <a:cs typeface="Times New Roman" pitchFamily="18" charset="0"/>
                        </a:rPr>
                        <a:t>960</a:t>
                      </a:r>
                      <a:endParaRPr kumimoji="0" lang="en-US" altLang="zh-CN" sz="1600" b="0" i="0" u="none" strike="noStrike" cap="none" normalizeH="0" baseline="0" dirty="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140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485775" algn="ctr"/>
                        </a:tabLst>
                      </a:pPr>
                      <a:r>
                        <a:rPr kumimoji="0" lang="en-US" altLang="zh-CN" sz="1600" b="0" i="0" u="none" strike="noStrike" cap="none" normalizeH="0" baseline="0">
                          <a:ln>
                            <a:noFill/>
                          </a:ln>
                          <a:solidFill>
                            <a:schemeClr val="tx1"/>
                          </a:solidFill>
                          <a:effectLst/>
                          <a:latin typeface="宋体" pitchFamily="2" charset="-122"/>
                          <a:ea typeface="宋体" pitchFamily="2" charset="-122"/>
                          <a:cs typeface="Times New Roman" pitchFamily="18" charset="0"/>
                        </a:rPr>
                        <a:t>100</a:t>
                      </a:r>
                      <a:endParaRPr kumimoji="0" lang="en-US" altLang="zh-CN" sz="1600" b="0" i="0" u="none" strike="noStrike" cap="none" normalizeH="0" baseline="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pitchFamily="2" charset="-122"/>
                          <a:ea typeface="宋体" pitchFamily="2" charset="-122"/>
                          <a:cs typeface="Times New Roman" pitchFamily="18" charset="0"/>
                        </a:rPr>
                        <a:t>1200</a:t>
                      </a:r>
                      <a:endParaRPr kumimoji="0" lang="en-US" altLang="zh-CN" sz="1600" b="0" i="0" u="none" strike="noStrike" cap="none" normalizeH="0" baseline="0" dirty="0">
                        <a:ln>
                          <a:noFill/>
                        </a:ln>
                        <a:solidFill>
                          <a:schemeClr val="tx1"/>
                        </a:solidFill>
                        <a:effectLst/>
                        <a:latin typeface="宋体" pitchFamily="2" charset="-122"/>
                        <a:ea typeface="宋体" pitchFamily="2" charset="-122"/>
                      </a:endParaRPr>
                    </a:p>
                  </a:txBody>
                  <a:tcPr anchor="ctr" horzOverflow="overflow">
                    <a:lnL w="12700" cap="flat" cmpd="sng" algn="ctr">
                      <a:solidFill>
                        <a:srgbClr val="000000"/>
                      </a:solidFill>
                      <a:prstDash val="solid"/>
                      <a:round/>
                      <a:headEnd type="none" w="med" len="med"/>
                      <a:tailEnd type="none" w="med" len="med"/>
                    </a:lnL>
                    <a:lnR cap="flat">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8"/>
                  </a:ext>
                </a:extLst>
              </a:tr>
            </a:tbl>
          </a:graphicData>
        </a:graphic>
      </p:graphicFrame>
      <p:sp>
        <p:nvSpPr>
          <p:cNvPr id="36941" name="Oval 94"/>
          <p:cNvSpPr>
            <a:spLocks noChangeArrowheads="1"/>
          </p:cNvSpPr>
          <p:nvPr/>
        </p:nvSpPr>
        <p:spPr bwMode="auto">
          <a:xfrm>
            <a:off x="3924299" y="3861048"/>
            <a:ext cx="1152525" cy="287337"/>
          </a:xfrm>
          <a:prstGeom prst="ellipse">
            <a:avLst/>
          </a:pr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36942" name="Oval 95"/>
          <p:cNvSpPr>
            <a:spLocks noChangeArrowheads="1"/>
          </p:cNvSpPr>
          <p:nvPr/>
        </p:nvSpPr>
        <p:spPr bwMode="auto">
          <a:xfrm>
            <a:off x="7523163" y="4653136"/>
            <a:ext cx="1152525" cy="287337"/>
          </a:xfrm>
          <a:prstGeom prst="ellipse">
            <a:avLst/>
          </a:prstGeom>
          <a:noFill/>
          <a:ln w="9525">
            <a:solidFill>
              <a:srgbClr val="FF0000"/>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Tree>
    <p:extLst>
      <p:ext uri="{BB962C8B-B14F-4D97-AF65-F5344CB8AC3E}">
        <p14:creationId xmlns:p14="http://schemas.microsoft.com/office/powerpoint/2010/main" val="99885363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648767" y="612844"/>
            <a:ext cx="730885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en-US" altLang="zh-CN" sz="2000" dirty="0">
                <a:latin typeface="+mn-ea"/>
              </a:rPr>
              <a:t>    </a:t>
            </a:r>
            <a:r>
              <a:rPr lang="zh-CN" altLang="en-US" sz="2000" dirty="0">
                <a:latin typeface="+mn-ea"/>
              </a:rPr>
              <a:t>如果半成品不通过半成品库收发，而是直接转入下一步骤继续加工，则第一步骤完工的半成品转入第二步骤后，应将计算出的完工半成品成本随之转到第二步骤。不必编制结转半成品成本的会计分录。</a:t>
            </a:r>
            <a:endParaRPr lang="en-US" altLang="zh-CN" sz="2000" dirty="0">
              <a:latin typeface="+mn-ea"/>
            </a:endParaRPr>
          </a:p>
          <a:p>
            <a:pPr>
              <a:lnSpc>
                <a:spcPct val="150000"/>
              </a:lnSpc>
            </a:pPr>
            <a:r>
              <a:rPr lang="zh-CN" altLang="en-US" sz="2000" dirty="0">
                <a:latin typeface="+mn-ea"/>
              </a:rPr>
              <a:t>    半成品通过仓库收发，即半成品完工后，不为下一步骤直接领用，而要通过半成品库收发，则应编制结转半成品成本的会计分录： 验收入库时，</a:t>
            </a:r>
          </a:p>
          <a:p>
            <a:pPr>
              <a:lnSpc>
                <a:spcPct val="150000"/>
              </a:lnSpc>
            </a:pPr>
            <a:r>
              <a:rPr lang="zh-CN" altLang="en-US" sz="2000" dirty="0">
                <a:latin typeface="+mn-ea"/>
              </a:rPr>
              <a:t>       借：自制半成品</a:t>
            </a:r>
          </a:p>
          <a:p>
            <a:pPr>
              <a:lnSpc>
                <a:spcPct val="150000"/>
              </a:lnSpc>
            </a:pPr>
            <a:r>
              <a:rPr lang="zh-CN" altLang="en-US" sz="2000" dirty="0">
                <a:latin typeface="+mn-ea"/>
              </a:rPr>
              <a:t>           贷：生产成本</a:t>
            </a:r>
            <a:r>
              <a:rPr lang="en-US" altLang="zh-CN" sz="2000" dirty="0">
                <a:latin typeface="+mn-ea"/>
              </a:rPr>
              <a:t>—</a:t>
            </a:r>
            <a:r>
              <a:rPr lang="zh-CN" altLang="en-US" sz="2000" dirty="0">
                <a:latin typeface="+mn-ea"/>
              </a:rPr>
              <a:t>基本生产成本</a:t>
            </a:r>
          </a:p>
          <a:p>
            <a:pPr>
              <a:lnSpc>
                <a:spcPct val="150000"/>
              </a:lnSpc>
            </a:pPr>
            <a:r>
              <a:rPr lang="zh-CN" altLang="en-US" sz="2000" dirty="0">
                <a:latin typeface="+mn-ea"/>
              </a:rPr>
              <a:t>      下一步骤领用时，作相反的会计分录，即</a:t>
            </a:r>
          </a:p>
          <a:p>
            <a:pPr>
              <a:lnSpc>
                <a:spcPct val="150000"/>
              </a:lnSpc>
            </a:pPr>
            <a:r>
              <a:rPr lang="zh-CN" altLang="en-US" sz="2000" dirty="0">
                <a:latin typeface="+mn-ea"/>
              </a:rPr>
              <a:t>       借：生产成本</a:t>
            </a:r>
            <a:r>
              <a:rPr lang="en-US" altLang="zh-CN" sz="2000" dirty="0">
                <a:latin typeface="+mn-ea"/>
              </a:rPr>
              <a:t>—</a:t>
            </a:r>
            <a:r>
              <a:rPr lang="zh-CN" altLang="en-US" sz="2000" dirty="0">
                <a:latin typeface="+mn-ea"/>
              </a:rPr>
              <a:t>基本生产成本</a:t>
            </a:r>
          </a:p>
          <a:p>
            <a:pPr>
              <a:lnSpc>
                <a:spcPct val="150000"/>
              </a:lnSpc>
            </a:pPr>
            <a:r>
              <a:rPr lang="zh-CN" altLang="en-US" sz="2000" dirty="0">
                <a:latin typeface="+mn-ea"/>
              </a:rPr>
              <a:t>           贷：自制半成品      </a:t>
            </a:r>
          </a:p>
        </p:txBody>
      </p:sp>
      <p:sp>
        <p:nvSpPr>
          <p:cNvPr id="3" name="Rectangle 3"/>
          <p:cNvSpPr>
            <a:spLocks noChangeArrowheads="1"/>
          </p:cNvSpPr>
          <p:nvPr/>
        </p:nvSpPr>
        <p:spPr bwMode="auto">
          <a:xfrm>
            <a:off x="899592" y="3573016"/>
            <a:ext cx="705802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000" dirty="0">
                <a:latin typeface="+mn-ea"/>
              </a:rPr>
              <a:t>    </a:t>
            </a:r>
            <a:endParaRPr lang="zh-CN" altLang="en-US" sz="2000" dirty="0">
              <a:latin typeface="+mn-ea"/>
            </a:endParaRPr>
          </a:p>
        </p:txBody>
      </p:sp>
    </p:spTree>
    <p:extLst>
      <p:ext uri="{BB962C8B-B14F-4D97-AF65-F5344CB8AC3E}">
        <p14:creationId xmlns:p14="http://schemas.microsoft.com/office/powerpoint/2010/main" val="242068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3"/>
          <p:cNvSpPr txBox="1">
            <a:spLocks/>
          </p:cNvSpPr>
          <p:nvPr/>
        </p:nvSpPr>
        <p:spPr>
          <a:xfrm>
            <a:off x="467544" y="548680"/>
            <a:ext cx="6696744" cy="648072"/>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zh-CN" altLang="en-US" sz="2800" b="1" dirty="0">
                <a:solidFill>
                  <a:schemeClr val="accent2">
                    <a:lumMod val="75000"/>
                  </a:schemeClr>
                </a:solidFill>
              </a:rPr>
              <a:t>逐步综合结转分步法</a:t>
            </a:r>
            <a:r>
              <a:rPr lang="en-US" altLang="zh-CN" sz="2800" b="1" dirty="0">
                <a:solidFill>
                  <a:schemeClr val="accent2">
                    <a:lumMod val="75000"/>
                  </a:schemeClr>
                </a:solidFill>
              </a:rPr>
              <a:t>——</a:t>
            </a:r>
            <a:r>
              <a:rPr lang="zh-CN" altLang="en-US" sz="2800" b="1" dirty="0">
                <a:solidFill>
                  <a:schemeClr val="accent2">
                    <a:lumMod val="75000"/>
                  </a:schemeClr>
                </a:solidFill>
              </a:rPr>
              <a:t>成本还原</a:t>
            </a:r>
          </a:p>
        </p:txBody>
      </p:sp>
      <p:sp>
        <p:nvSpPr>
          <p:cNvPr id="4" name="矩形 3"/>
          <p:cNvSpPr/>
          <p:nvPr/>
        </p:nvSpPr>
        <p:spPr>
          <a:xfrm>
            <a:off x="755576" y="1988840"/>
            <a:ext cx="7128792" cy="1938992"/>
          </a:xfrm>
          <a:prstGeom prst="rect">
            <a:avLst/>
          </a:prstGeom>
        </p:spPr>
        <p:txBody>
          <a:bodyPr wrap="square">
            <a:spAutoFit/>
          </a:bodyPr>
          <a:lstStyle/>
          <a:p>
            <a:pPr>
              <a:lnSpc>
                <a:spcPct val="150000"/>
              </a:lnSpc>
            </a:pPr>
            <a:r>
              <a:rPr lang="zh-CN" altLang="en-US" sz="2000" dirty="0"/>
              <a:t>       成本还原，就是将产成品耗用各步骤半成品的综合成本，逐步分解还原为原来的成本项目。成本还原的方法是从最后步骤开始，将其耗用上步骤半成品的综合成本逐步分解，还原为原来的成本项目</a:t>
            </a:r>
          </a:p>
        </p:txBody>
      </p:sp>
    </p:spTree>
    <p:extLst>
      <p:ext uri="{BB962C8B-B14F-4D97-AF65-F5344CB8AC3E}">
        <p14:creationId xmlns:p14="http://schemas.microsoft.com/office/powerpoint/2010/main" val="11570495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83768" y="2636912"/>
            <a:ext cx="5606745" cy="1471172"/>
          </a:xfrm>
          <a:prstGeom prst="rect">
            <a:avLst/>
          </a:prstGeom>
          <a:noFill/>
          <a:ln>
            <a:solidFill>
              <a:schemeClr val="accent1">
                <a:lumMod val="40000"/>
                <a:lumOff val="60000"/>
              </a:schemeClr>
            </a:solidFill>
          </a:ln>
        </p:spPr>
        <p:txBody>
          <a:bodyPr wrap="square" rtlCol="0">
            <a:spAutoFit/>
          </a:bodyPr>
          <a:lstStyle/>
          <a:p>
            <a:pPr lvl="1">
              <a:lnSpc>
                <a:spcPct val="150000"/>
              </a:lnSpc>
            </a:pPr>
            <a:endParaRPr lang="en-US" altLang="zh-CN" sz="3200" b="1" dirty="0">
              <a:effectLst>
                <a:outerShdw blurRad="38100" dist="38100" dir="2700000" algn="tl">
                  <a:srgbClr val="000000">
                    <a:alpha val="43137"/>
                  </a:srgbClr>
                </a:outerShdw>
              </a:effectLst>
            </a:endParaRPr>
          </a:p>
          <a:p>
            <a:pPr lvl="1">
              <a:lnSpc>
                <a:spcPct val="150000"/>
              </a:lnSpc>
            </a:pPr>
            <a:r>
              <a:rPr lang="zh-CN" altLang="en-US" sz="3200" b="1" dirty="0">
                <a:effectLst>
                  <a:outerShdw blurRad="38100" dist="38100" dir="2700000" algn="tl">
                    <a:srgbClr val="000000">
                      <a:alpha val="43137"/>
                    </a:srgbClr>
                  </a:outerShdw>
                </a:effectLst>
              </a:rPr>
              <a:t>       任务</a:t>
            </a:r>
            <a:r>
              <a:rPr lang="en-US" altLang="zh-CN" sz="3200" b="1" dirty="0">
                <a:effectLst>
                  <a:outerShdw blurRad="38100" dist="38100" dir="2700000" algn="tl">
                    <a:srgbClr val="000000">
                      <a:alpha val="43137"/>
                    </a:srgbClr>
                  </a:outerShdw>
                </a:effectLst>
              </a:rPr>
              <a:t>4.1</a:t>
            </a:r>
            <a:r>
              <a:rPr lang="zh-CN" altLang="en-US" sz="3200" b="1" dirty="0">
                <a:effectLst>
                  <a:outerShdw blurRad="38100" dist="38100" dir="2700000" algn="tl">
                    <a:srgbClr val="000000">
                      <a:alpha val="43137"/>
                    </a:srgbClr>
                  </a:outerShdw>
                </a:effectLst>
              </a:rPr>
              <a:t>  品种法</a:t>
            </a:r>
          </a:p>
        </p:txBody>
      </p:sp>
      <p:sp>
        <p:nvSpPr>
          <p:cNvPr id="6" name="TextBox 4"/>
          <p:cNvSpPr txBox="1"/>
          <p:nvPr/>
        </p:nvSpPr>
        <p:spPr>
          <a:xfrm>
            <a:off x="4495052" y="2375302"/>
            <a:ext cx="1584176" cy="523220"/>
          </a:xfrm>
          <a:prstGeom prst="rect">
            <a:avLst/>
          </a:prstGeom>
          <a:solidFill>
            <a:schemeClr val="bg1"/>
          </a:solidFill>
        </p:spPr>
        <p:txBody>
          <a:bodyPr wrap="square" rtlCol="0">
            <a:spAutoFit/>
          </a:bodyPr>
          <a:lstStyle/>
          <a:p>
            <a:r>
              <a:rPr lang="zh-CN" altLang="en-US" sz="2800" b="1" dirty="0">
                <a:effectLst>
                  <a:outerShdw blurRad="38100" dist="38100" dir="2700000" algn="tl">
                    <a:srgbClr val="000000">
                      <a:alpha val="43137"/>
                    </a:srgbClr>
                  </a:outerShdw>
                </a:effectLst>
              </a:rPr>
              <a:t> 项目四</a:t>
            </a:r>
          </a:p>
        </p:txBody>
      </p:sp>
    </p:spTree>
    <p:extLst>
      <p:ext uri="{BB962C8B-B14F-4D97-AF65-F5344CB8AC3E}">
        <p14:creationId xmlns:p14="http://schemas.microsoft.com/office/powerpoint/2010/main" val="66416949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531442" y="1412776"/>
            <a:ext cx="8532813" cy="4662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33308" bIns="0" anchor="ctr">
            <a:spAutoFit/>
          </a:bodyPr>
          <a:lstStyle/>
          <a:p>
            <a:pPr>
              <a:lnSpc>
                <a:spcPct val="150000"/>
              </a:lnSpc>
            </a:pPr>
            <a:r>
              <a:rPr lang="zh-CN" altLang="en-US" sz="2000" b="1" dirty="0">
                <a:effectLst>
                  <a:outerShdw blurRad="38100" dist="38100" dir="2700000" algn="tl">
                    <a:srgbClr val="000000">
                      <a:alpha val="43137"/>
                    </a:srgbClr>
                  </a:outerShdw>
                </a:effectLst>
              </a:rPr>
              <a:t>方法</a:t>
            </a:r>
            <a:r>
              <a:rPr lang="en-US" altLang="zh-CN" sz="2000" dirty="0"/>
              <a:t>—</a:t>
            </a:r>
            <a:r>
              <a:rPr lang="zh-CN" altLang="en-US" sz="2000" dirty="0"/>
              <a:t>还原分配率法</a:t>
            </a:r>
            <a:endParaRPr lang="en-US" altLang="zh-CN" sz="2000" dirty="0"/>
          </a:p>
          <a:p>
            <a:pPr>
              <a:lnSpc>
                <a:spcPct val="150000"/>
              </a:lnSpc>
            </a:pPr>
            <a:r>
              <a:rPr lang="zh-CN" altLang="en-US" sz="2000" dirty="0"/>
              <a:t>        从最后一个步骤起，把各步骤所耗上一步骤半成品的综合成本，逐步分解、还原成直接材料、直接人工、制造费用等原始成本项目，从而求得按原始成本项目反映的产成品成本。</a:t>
            </a:r>
          </a:p>
          <a:p>
            <a:pPr>
              <a:lnSpc>
                <a:spcPct val="150000"/>
              </a:lnSpc>
            </a:pPr>
            <a:r>
              <a:rPr lang="zh-CN" altLang="en-US" sz="2000" dirty="0"/>
              <a:t>　一般按本月所产半成品的成本结构进行还原，即：</a:t>
            </a:r>
            <a:r>
              <a:rPr lang="zh-CN" altLang="en-US" sz="2000" b="1" dirty="0"/>
              <a:t>从最后一个步骤起，把各步骤所耗上一步骤半成品的综合成本，按上一步骤所产半成品成本的结构，逐步分解、还原成按原始成本项目反映的产成品成本。</a:t>
            </a:r>
            <a:r>
              <a:rPr lang="zh-CN" altLang="en-US" sz="2000" dirty="0"/>
              <a:t>（自后向前逐步分解还原，直到第一生产步骤为止。）</a:t>
            </a:r>
          </a:p>
          <a:p>
            <a:pPr>
              <a:lnSpc>
                <a:spcPct val="150000"/>
              </a:lnSpc>
            </a:pPr>
            <a:r>
              <a:rPr lang="zh-CN" altLang="en-US" sz="2000" dirty="0"/>
              <a:t>        实际工作中，为简化核算，可按其所耗半成品总成本与该种半成品生产总成本的比率即还原分配率进行还原。</a:t>
            </a:r>
          </a:p>
        </p:txBody>
      </p:sp>
      <p:sp>
        <p:nvSpPr>
          <p:cNvPr id="5" name="文本占位符 3">
            <a:extLst>
              <a:ext uri="{FF2B5EF4-FFF2-40B4-BE49-F238E27FC236}">
                <a16:creationId xmlns:a16="http://schemas.microsoft.com/office/drawing/2014/main" id="{DF5FABC1-B2B1-46FE-B1D3-43466D20B5AE}"/>
              </a:ext>
            </a:extLst>
          </p:cNvPr>
          <p:cNvSpPr txBox="1">
            <a:spLocks/>
          </p:cNvSpPr>
          <p:nvPr/>
        </p:nvSpPr>
        <p:spPr>
          <a:xfrm>
            <a:off x="467544" y="548680"/>
            <a:ext cx="6696744" cy="648072"/>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zh-CN" altLang="en-US" sz="2800" b="1" dirty="0">
                <a:solidFill>
                  <a:schemeClr val="accent2">
                    <a:lumMod val="75000"/>
                  </a:schemeClr>
                </a:solidFill>
              </a:rPr>
              <a:t>逐步综合结转分步法</a:t>
            </a:r>
            <a:r>
              <a:rPr lang="en-US" altLang="zh-CN" sz="2800" b="1" dirty="0">
                <a:solidFill>
                  <a:schemeClr val="accent2">
                    <a:lumMod val="75000"/>
                  </a:schemeClr>
                </a:solidFill>
              </a:rPr>
              <a:t>——</a:t>
            </a:r>
            <a:r>
              <a:rPr lang="zh-CN" altLang="en-US" sz="2800" b="1" dirty="0">
                <a:solidFill>
                  <a:schemeClr val="accent2">
                    <a:lumMod val="75000"/>
                  </a:schemeClr>
                </a:solidFill>
              </a:rPr>
              <a:t>成本还原</a:t>
            </a:r>
          </a:p>
        </p:txBody>
      </p:sp>
    </p:spTree>
    <p:extLst>
      <p:ext uri="{BB962C8B-B14F-4D97-AF65-F5344CB8AC3E}">
        <p14:creationId xmlns:p14="http://schemas.microsoft.com/office/powerpoint/2010/main" val="38420166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Group 5"/>
          <p:cNvGraphicFramePr>
            <a:graphicFrameLocks noGrp="1"/>
          </p:cNvGraphicFramePr>
          <p:nvPr>
            <p:extLst>
              <p:ext uri="{D42A27DB-BD31-4B8C-83A1-F6EECF244321}">
                <p14:modId xmlns:p14="http://schemas.microsoft.com/office/powerpoint/2010/main" val="1323034090"/>
              </p:ext>
            </p:extLst>
          </p:nvPr>
        </p:nvGraphicFramePr>
        <p:xfrm>
          <a:off x="539552" y="1916832"/>
          <a:ext cx="6480719" cy="731520"/>
        </p:xfrm>
        <a:graphic>
          <a:graphicData uri="http://schemas.openxmlformats.org/drawingml/2006/table">
            <a:tbl>
              <a:tblPr/>
              <a:tblGrid>
                <a:gridCol w="1554160">
                  <a:extLst>
                    <a:ext uri="{9D8B030D-6E8A-4147-A177-3AD203B41FA5}">
                      <a16:colId xmlns:a16="http://schemas.microsoft.com/office/drawing/2014/main" val="20000"/>
                    </a:ext>
                  </a:extLst>
                </a:gridCol>
                <a:gridCol w="665244">
                  <a:extLst>
                    <a:ext uri="{9D8B030D-6E8A-4147-A177-3AD203B41FA5}">
                      <a16:colId xmlns:a16="http://schemas.microsoft.com/office/drawing/2014/main" val="20001"/>
                    </a:ext>
                  </a:extLst>
                </a:gridCol>
                <a:gridCol w="4261315">
                  <a:extLst>
                    <a:ext uri="{9D8B030D-6E8A-4147-A177-3AD203B41FA5}">
                      <a16:colId xmlns:a16="http://schemas.microsoft.com/office/drawing/2014/main" val="20002"/>
                    </a:ext>
                  </a:extLst>
                </a:gridCol>
              </a:tblGrid>
              <a:tr h="193675">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tx1"/>
                          </a:solidFill>
                          <a:effectLst/>
                          <a:latin typeface="宋体" pitchFamily="2" charset="-122"/>
                          <a:ea typeface="宋体" pitchFamily="2" charset="-122"/>
                        </a:rPr>
                        <a:t>成本还原率</a:t>
                      </a:r>
                      <a:endParaRPr kumimoji="0" lang="zh-CN" altLang="en-US" sz="1800" b="0" i="0" u="none" strike="noStrike" cap="none" normalizeH="0" baseline="0" dirty="0">
                        <a:ln>
                          <a:noFill/>
                        </a:ln>
                        <a:solidFill>
                          <a:schemeClr val="tx1"/>
                        </a:solidFill>
                        <a:effectLst/>
                        <a:latin typeface="Times New Roman" pitchFamily="18" charset="0"/>
                        <a:ea typeface="宋体" pitchFamily="2" charset="-122"/>
                      </a:endParaRPr>
                    </a:p>
                  </a:txBody>
                  <a:tcPr anchor="ctr" horzOverflow="overflow">
                    <a:lnL cap="flat">
                      <a:noFill/>
                    </a:lnL>
                    <a:lnR>
                      <a:noFill/>
                    </a:lnR>
                    <a:lnT cap="flat">
                      <a:noFill/>
                    </a:lnT>
                    <a:lnB cap="flat">
                      <a:noFill/>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Times New Roman" pitchFamily="18" charset="0"/>
                          <a:ea typeface="宋体" pitchFamily="2" charset="-122"/>
                        </a:rPr>
                        <a:t>＝</a:t>
                      </a:r>
                    </a:p>
                  </a:txBody>
                  <a:tcPr anchor="ctr" horzOverflow="overflow">
                    <a:lnL>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tx1"/>
                          </a:solidFill>
                          <a:effectLst/>
                          <a:latin typeface="宋体" pitchFamily="2" charset="-122"/>
                          <a:ea typeface="宋体" pitchFamily="2" charset="-122"/>
                        </a:rPr>
                        <a:t>本月产成品所耗上一步半成品成本合计</a:t>
                      </a:r>
                      <a:endParaRPr kumimoji="0" lang="zh-CN" altLang="en-US" sz="1800" b="0" i="0" u="none" strike="noStrike" cap="none" normalizeH="0" baseline="0" dirty="0">
                        <a:ln>
                          <a:noFill/>
                        </a:ln>
                        <a:solidFill>
                          <a:schemeClr val="tx1"/>
                        </a:solidFill>
                        <a:effectLst/>
                        <a:latin typeface="Times New Roman" pitchFamily="18" charset="0"/>
                        <a:ea typeface="宋体" pitchFamily="2" charset="-122"/>
                      </a:endParaRPr>
                    </a:p>
                  </a:txBody>
                  <a:tcPr anchor="ctr" horzOverflow="overflow">
                    <a:lnL>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0">
                <a:tc vMerge="1">
                  <a:txBody>
                    <a:bodyPr/>
                    <a:lstStyle/>
                    <a:p>
                      <a:endParaRPr lang="zh-CN" altLang="en-US"/>
                    </a:p>
                  </a:txBody>
                  <a:tcPr/>
                </a:tc>
                <a:tc vMerge="1">
                  <a:txBody>
                    <a:bodyPr/>
                    <a:lstStyle/>
                    <a:p>
                      <a:endParaRPr lang="zh-CN" altLang="en-US"/>
                    </a:p>
                  </a:txBody>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tx1"/>
                          </a:solidFill>
                          <a:effectLst/>
                          <a:latin typeface="宋体" pitchFamily="2" charset="-122"/>
                          <a:ea typeface="宋体" pitchFamily="2" charset="-122"/>
                        </a:rPr>
                        <a:t>本月所产该种半成品成本</a:t>
                      </a:r>
                      <a:endParaRPr kumimoji="0" lang="zh-CN" altLang="en-US" sz="1800" b="0" i="0" u="none" strike="noStrike" cap="none" normalizeH="0" baseline="0" dirty="0">
                        <a:ln>
                          <a:noFill/>
                        </a:ln>
                        <a:solidFill>
                          <a:schemeClr val="tx1"/>
                        </a:solidFill>
                        <a:effectLst/>
                        <a:latin typeface="Times New Roman" pitchFamily="18" charset="0"/>
                        <a:ea typeface="宋体" pitchFamily="2" charset="-122"/>
                      </a:endParaRPr>
                    </a:p>
                  </a:txBody>
                  <a:tcPr anchor="ctr" horzOverflow="overflow">
                    <a:lnL>
                      <a:noFill/>
                    </a:lnL>
                    <a:lnR cap="flat">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extLst>
                  <a:ext uri="{0D108BD9-81ED-4DB2-BD59-A6C34878D82A}">
                    <a16:rowId xmlns:a16="http://schemas.microsoft.com/office/drawing/2014/main" val="10001"/>
                  </a:ext>
                </a:extLst>
              </a:tr>
            </a:tbl>
          </a:graphicData>
        </a:graphic>
      </p:graphicFrame>
      <p:graphicFrame>
        <p:nvGraphicFramePr>
          <p:cNvPr id="5" name="Group 15"/>
          <p:cNvGraphicFramePr>
            <a:graphicFrameLocks noGrp="1"/>
          </p:cNvGraphicFramePr>
          <p:nvPr>
            <p:extLst>
              <p:ext uri="{D42A27DB-BD31-4B8C-83A1-F6EECF244321}">
                <p14:modId xmlns:p14="http://schemas.microsoft.com/office/powerpoint/2010/main" val="169418613"/>
              </p:ext>
            </p:extLst>
          </p:nvPr>
        </p:nvGraphicFramePr>
        <p:xfrm>
          <a:off x="683568" y="2780928"/>
          <a:ext cx="6191250" cy="640080"/>
        </p:xfrm>
        <a:graphic>
          <a:graphicData uri="http://schemas.openxmlformats.org/drawingml/2006/table">
            <a:tbl>
              <a:tblPr/>
              <a:tblGrid>
                <a:gridCol w="1708150">
                  <a:extLst>
                    <a:ext uri="{9D8B030D-6E8A-4147-A177-3AD203B41FA5}">
                      <a16:colId xmlns:a16="http://schemas.microsoft.com/office/drawing/2014/main" val="20000"/>
                    </a:ext>
                  </a:extLst>
                </a:gridCol>
                <a:gridCol w="639763">
                  <a:extLst>
                    <a:ext uri="{9D8B030D-6E8A-4147-A177-3AD203B41FA5}">
                      <a16:colId xmlns:a16="http://schemas.microsoft.com/office/drawing/2014/main" val="20001"/>
                    </a:ext>
                  </a:extLst>
                </a:gridCol>
                <a:gridCol w="1922462">
                  <a:extLst>
                    <a:ext uri="{9D8B030D-6E8A-4147-A177-3AD203B41FA5}">
                      <a16:colId xmlns:a16="http://schemas.microsoft.com/office/drawing/2014/main" val="20002"/>
                    </a:ext>
                  </a:extLst>
                </a:gridCol>
                <a:gridCol w="639763">
                  <a:extLst>
                    <a:ext uri="{9D8B030D-6E8A-4147-A177-3AD203B41FA5}">
                      <a16:colId xmlns:a16="http://schemas.microsoft.com/office/drawing/2014/main" val="20003"/>
                    </a:ext>
                  </a:extLst>
                </a:gridCol>
                <a:gridCol w="1281112">
                  <a:extLst>
                    <a:ext uri="{9D8B030D-6E8A-4147-A177-3AD203B41FA5}">
                      <a16:colId xmlns:a16="http://schemas.microsoft.com/office/drawing/2014/main" val="20004"/>
                    </a:ext>
                  </a:extLst>
                </a:gridCol>
              </a:tblGrid>
              <a:tr h="40640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tx1"/>
                          </a:solidFill>
                          <a:effectLst/>
                          <a:latin typeface="宋体" pitchFamily="2" charset="-122"/>
                          <a:ea typeface="宋体" pitchFamily="2" charset="-122"/>
                        </a:rPr>
                        <a:t>半成品各项目</a:t>
                      </a:r>
                      <a:endParaRPr kumimoji="0" lang="zh-CN" altLang="en-US" sz="1800" b="0" i="0" u="none" strike="noStrike" cap="none" normalizeH="0" baseline="0" dirty="0">
                        <a:ln>
                          <a:noFill/>
                        </a:ln>
                        <a:solidFill>
                          <a:schemeClr val="tx1"/>
                        </a:solidFill>
                        <a:effectLst/>
                        <a:latin typeface="Times New Roman" pitchFamily="18" charset="0"/>
                        <a:ea typeface="宋体" pitchFamily="2" charset="-122"/>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tx1"/>
                          </a:solidFill>
                          <a:effectLst/>
                          <a:latin typeface="宋体" pitchFamily="2" charset="-122"/>
                          <a:ea typeface="宋体" pitchFamily="2" charset="-122"/>
                        </a:rPr>
                        <a:t>还原成本</a:t>
                      </a:r>
                      <a:endParaRPr kumimoji="0" lang="zh-CN" altLang="en-US" sz="1800" b="0" i="0" u="none" strike="noStrike" cap="none" normalizeH="0" baseline="0" dirty="0">
                        <a:ln>
                          <a:noFill/>
                        </a:ln>
                        <a:solidFill>
                          <a:schemeClr val="tx1"/>
                        </a:solidFill>
                        <a:effectLst/>
                        <a:latin typeface="Times New Roman" pitchFamily="18" charset="0"/>
                        <a:ea typeface="宋体" pitchFamily="2" charset="-122"/>
                      </a:endParaRPr>
                    </a:p>
                  </a:txBody>
                  <a:tcPr anchor="ctr" horzOverflow="overflow">
                    <a:lnL cap="flat">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Times New Roman" pitchFamily="18" charset="0"/>
                          <a:ea typeface="宋体" pitchFamily="2" charset="-122"/>
                        </a:rPr>
                        <a:t>＝</a:t>
                      </a:r>
                    </a:p>
                  </a:txBody>
                  <a:tcPr anchor="ctr" horzOverflow="overflow">
                    <a:lnL>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tx1"/>
                          </a:solidFill>
                          <a:effectLst/>
                          <a:latin typeface="宋体" pitchFamily="2" charset="-122"/>
                          <a:ea typeface="宋体" pitchFamily="2" charset="-122"/>
                        </a:rPr>
                        <a:t>本月所产该种半成品各项目成本</a:t>
                      </a:r>
                      <a:endParaRPr kumimoji="0" lang="zh-CN" altLang="en-US" sz="1800" b="0" i="0" u="none" strike="noStrike" cap="none" normalizeH="0" baseline="0" dirty="0">
                        <a:ln>
                          <a:noFill/>
                        </a:ln>
                        <a:solidFill>
                          <a:schemeClr val="tx1"/>
                        </a:solidFill>
                        <a:effectLst/>
                        <a:latin typeface="Times New Roman" pitchFamily="18" charset="0"/>
                        <a:ea typeface="宋体" pitchFamily="2" charset="-122"/>
                      </a:endParaRPr>
                    </a:p>
                  </a:txBody>
                  <a:tcPr anchor="ctr" horzOverflow="overflow">
                    <a:lnL>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pitchFamily="2" charset="-122"/>
                          <a:ea typeface="宋体" pitchFamily="2" charset="-122"/>
                        </a:rPr>
                        <a:t>×</a:t>
                      </a:r>
                      <a:endParaRPr kumimoji="0" lang="en-US" altLang="zh-CN" sz="1800" b="0" i="0" u="none" strike="noStrike" cap="none" normalizeH="0" baseline="0">
                        <a:ln>
                          <a:noFill/>
                        </a:ln>
                        <a:solidFill>
                          <a:schemeClr val="tx1"/>
                        </a:solidFill>
                        <a:effectLst/>
                        <a:latin typeface="Times New Roman" pitchFamily="18" charset="0"/>
                        <a:ea typeface="宋体" pitchFamily="2" charset="-122"/>
                      </a:endParaRPr>
                    </a:p>
                  </a:txBody>
                  <a:tcPr anchor="ctr" horzOverflow="overflow">
                    <a:lnL>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tx1"/>
                          </a:solidFill>
                          <a:effectLst/>
                          <a:latin typeface="宋体" pitchFamily="2" charset="-122"/>
                          <a:ea typeface="宋体" pitchFamily="2" charset="-122"/>
                        </a:rPr>
                        <a:t>成本还原分配率</a:t>
                      </a:r>
                      <a:endParaRPr kumimoji="0" lang="zh-CN" altLang="en-US" sz="1800" b="0" i="0" u="none" strike="noStrike" cap="none" normalizeH="0" baseline="0" dirty="0">
                        <a:ln>
                          <a:noFill/>
                        </a:ln>
                        <a:solidFill>
                          <a:schemeClr val="tx1"/>
                        </a:solidFill>
                        <a:effectLst/>
                        <a:latin typeface="Times New Roman" pitchFamily="18" charset="0"/>
                        <a:ea typeface="宋体" pitchFamily="2" charset="-122"/>
                      </a:endParaRPr>
                    </a:p>
                  </a:txBody>
                  <a:tcPr anchor="ctr" horzOverflow="overflow">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6" name="Rectangle 4"/>
          <p:cNvSpPr>
            <a:spLocks noChangeArrowheads="1"/>
          </p:cNvSpPr>
          <p:nvPr/>
        </p:nvSpPr>
        <p:spPr bwMode="auto">
          <a:xfrm>
            <a:off x="421213" y="3645024"/>
            <a:ext cx="7776864" cy="2816156"/>
          </a:xfrm>
          <a:prstGeom prst="rect">
            <a:avLst/>
          </a:prstGeom>
          <a:noFill/>
          <a:ln w="9525">
            <a:solidFill>
              <a:srgbClr val="0080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71396" bIns="0" anchor="ctr">
            <a:spAutoFit/>
          </a:bodyPr>
          <a:lstStyle/>
          <a:p>
            <a:pPr>
              <a:lnSpc>
                <a:spcPct val="150000"/>
              </a:lnSpc>
            </a:pPr>
            <a:r>
              <a:rPr lang="zh-CN" altLang="en-US" sz="2000" dirty="0">
                <a:latin typeface="宋体" pitchFamily="2" charset="-122"/>
              </a:rPr>
              <a:t>综合结转法的优缺点</a:t>
            </a:r>
          </a:p>
          <a:p>
            <a:pPr>
              <a:lnSpc>
                <a:spcPct val="150000"/>
              </a:lnSpc>
            </a:pPr>
            <a:r>
              <a:rPr lang="zh-CN" altLang="en-US" sz="2000" dirty="0">
                <a:latin typeface="宋体" pitchFamily="2" charset="-122"/>
              </a:rPr>
              <a:t>　　优点：可在各生产步骤的产品成本明细帐中，反映各该步骤完工产品所耗半成品费用的水平和本步骤加工费用的水平，有利于各生产步骤的成本管理。</a:t>
            </a:r>
          </a:p>
          <a:p>
            <a:pPr>
              <a:lnSpc>
                <a:spcPct val="150000"/>
              </a:lnSpc>
            </a:pPr>
            <a:r>
              <a:rPr lang="zh-CN" altLang="en-US" sz="2000" dirty="0">
                <a:latin typeface="宋体" pitchFamily="2" charset="-122"/>
              </a:rPr>
              <a:t>　　缺点：为了从整个企业的角度反映产品成本的构成，加强企业综合的成本管理，必须进行成本还原，从而须增加核算工作量。</a:t>
            </a:r>
          </a:p>
        </p:txBody>
      </p:sp>
      <p:sp>
        <p:nvSpPr>
          <p:cNvPr id="7" name="文本占位符 3">
            <a:extLst>
              <a:ext uri="{FF2B5EF4-FFF2-40B4-BE49-F238E27FC236}">
                <a16:creationId xmlns:a16="http://schemas.microsoft.com/office/drawing/2014/main" id="{F834B518-356A-4803-9E16-47344831BB66}"/>
              </a:ext>
            </a:extLst>
          </p:cNvPr>
          <p:cNvSpPr txBox="1">
            <a:spLocks/>
          </p:cNvSpPr>
          <p:nvPr/>
        </p:nvSpPr>
        <p:spPr>
          <a:xfrm>
            <a:off x="467544" y="548680"/>
            <a:ext cx="6696744" cy="648072"/>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zh-CN" altLang="en-US" sz="2800" b="1" dirty="0">
                <a:solidFill>
                  <a:schemeClr val="accent2">
                    <a:lumMod val="75000"/>
                  </a:schemeClr>
                </a:solidFill>
              </a:rPr>
              <a:t>逐步综合结转分步法</a:t>
            </a:r>
            <a:r>
              <a:rPr lang="en-US" altLang="zh-CN" sz="2800" b="1" dirty="0">
                <a:solidFill>
                  <a:schemeClr val="accent2">
                    <a:lumMod val="75000"/>
                  </a:schemeClr>
                </a:solidFill>
              </a:rPr>
              <a:t>——</a:t>
            </a:r>
            <a:r>
              <a:rPr lang="zh-CN" altLang="en-US" sz="2800" b="1" dirty="0">
                <a:solidFill>
                  <a:schemeClr val="accent2">
                    <a:lumMod val="75000"/>
                  </a:schemeClr>
                </a:solidFill>
              </a:rPr>
              <a:t>成本还原</a:t>
            </a:r>
          </a:p>
        </p:txBody>
      </p:sp>
    </p:spTree>
    <p:extLst>
      <p:ext uri="{BB962C8B-B14F-4D97-AF65-F5344CB8AC3E}">
        <p14:creationId xmlns:p14="http://schemas.microsoft.com/office/powerpoint/2010/main" val="2764965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179637" y="373784"/>
            <a:ext cx="5616575" cy="630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71396" bIns="0" anchor="ctr">
            <a:spAutoFit/>
          </a:bodyPr>
          <a:lstStyle/>
          <a:p>
            <a:r>
              <a:rPr lang="en-US" altLang="zh-CN" sz="2000" dirty="0">
                <a:latin typeface="宋体" charset="-122"/>
              </a:rPr>
              <a:t>【</a:t>
            </a:r>
            <a:r>
              <a:rPr lang="zh-CN" altLang="en-US" sz="2000" dirty="0">
                <a:latin typeface="宋体" charset="-122"/>
              </a:rPr>
              <a:t>例</a:t>
            </a:r>
            <a:r>
              <a:rPr lang="en-US" altLang="zh-CN" sz="2000" dirty="0">
                <a:latin typeface="宋体" charset="-122"/>
              </a:rPr>
              <a:t>】</a:t>
            </a:r>
            <a:r>
              <a:rPr lang="zh-CN" altLang="en-US" sz="2000" dirty="0">
                <a:latin typeface="宋体" charset="-122"/>
              </a:rPr>
              <a:t>资料如下：</a:t>
            </a:r>
          </a:p>
          <a:p>
            <a:r>
              <a:rPr lang="zh-CN" altLang="en-US" dirty="0">
                <a:latin typeface="宋体" charset="-122"/>
              </a:rPr>
              <a:t>　　　　　　　　　   　</a:t>
            </a:r>
            <a:r>
              <a:rPr lang="en-US" altLang="zh-CN" dirty="0">
                <a:latin typeface="宋体" charset="-122"/>
              </a:rPr>
              <a:t>A</a:t>
            </a:r>
            <a:r>
              <a:rPr lang="zh-CN" altLang="en-US" dirty="0">
                <a:latin typeface="宋体" charset="-122"/>
              </a:rPr>
              <a:t>产成品成本项目明细表</a:t>
            </a:r>
          </a:p>
        </p:txBody>
      </p:sp>
      <p:graphicFrame>
        <p:nvGraphicFramePr>
          <p:cNvPr id="3" name="Group 6"/>
          <p:cNvGraphicFramePr>
            <a:graphicFrameLocks noGrp="1"/>
          </p:cNvGraphicFramePr>
          <p:nvPr>
            <p:extLst>
              <p:ext uri="{D42A27DB-BD31-4B8C-83A1-F6EECF244321}">
                <p14:modId xmlns:p14="http://schemas.microsoft.com/office/powerpoint/2010/main" val="1628458500"/>
              </p:ext>
            </p:extLst>
          </p:nvPr>
        </p:nvGraphicFramePr>
        <p:xfrm>
          <a:off x="179636" y="1039299"/>
          <a:ext cx="8424813" cy="1463040"/>
        </p:xfrm>
        <a:graphic>
          <a:graphicData uri="http://schemas.openxmlformats.org/drawingml/2006/table">
            <a:tbl>
              <a:tblPr/>
              <a:tblGrid>
                <a:gridCol w="2448149">
                  <a:extLst>
                    <a:ext uri="{9D8B030D-6E8A-4147-A177-3AD203B41FA5}">
                      <a16:colId xmlns:a16="http://schemas.microsoft.com/office/drawing/2014/main" val="20000"/>
                    </a:ext>
                  </a:extLst>
                </a:gridCol>
                <a:gridCol w="1224135">
                  <a:extLst>
                    <a:ext uri="{9D8B030D-6E8A-4147-A177-3AD203B41FA5}">
                      <a16:colId xmlns:a16="http://schemas.microsoft.com/office/drawing/2014/main" val="20001"/>
                    </a:ext>
                  </a:extLst>
                </a:gridCol>
                <a:gridCol w="1152128">
                  <a:extLst>
                    <a:ext uri="{9D8B030D-6E8A-4147-A177-3AD203B41FA5}">
                      <a16:colId xmlns:a16="http://schemas.microsoft.com/office/drawing/2014/main" val="20002"/>
                    </a:ext>
                  </a:extLst>
                </a:gridCol>
                <a:gridCol w="1152129">
                  <a:extLst>
                    <a:ext uri="{9D8B030D-6E8A-4147-A177-3AD203B41FA5}">
                      <a16:colId xmlns:a16="http://schemas.microsoft.com/office/drawing/2014/main" val="20003"/>
                    </a:ext>
                  </a:extLst>
                </a:gridCol>
                <a:gridCol w="1296144">
                  <a:extLst>
                    <a:ext uri="{9D8B030D-6E8A-4147-A177-3AD203B41FA5}">
                      <a16:colId xmlns:a16="http://schemas.microsoft.com/office/drawing/2014/main" val="20004"/>
                    </a:ext>
                  </a:extLst>
                </a:gridCol>
                <a:gridCol w="1152128">
                  <a:extLst>
                    <a:ext uri="{9D8B030D-6E8A-4147-A177-3AD203B41FA5}">
                      <a16:colId xmlns:a16="http://schemas.microsoft.com/office/drawing/2014/main" val="20005"/>
                    </a:ext>
                  </a:extLst>
                </a:gridCol>
              </a:tblGrid>
              <a:tr h="273050">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tx1"/>
                          </a:solidFill>
                          <a:effectLst/>
                          <a:latin typeface="宋体" charset="-122"/>
                          <a:ea typeface="宋体" charset="-122"/>
                          <a:cs typeface="Times New Roman" pitchFamily="18" charset="0"/>
                        </a:rPr>
                        <a:t>半成品</a:t>
                      </a:r>
                      <a:endParaRPr kumimoji="0" lang="zh-CN" altLang="en-US" sz="18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直接材料</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直接人工</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制造费用</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合计</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第一步骤半成品成本</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altLang="zh-CN" sz="18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r>
                        <a:rPr kumimoji="0" lang="en-US" altLang="zh-CN" sz="1800" b="0" i="0" u="none" strike="noStrike" cap="none" normalizeH="0" baseline="0" dirty="0">
                          <a:ln>
                            <a:noFill/>
                          </a:ln>
                          <a:solidFill>
                            <a:schemeClr val="tx1"/>
                          </a:solidFill>
                          <a:effectLst/>
                          <a:latin typeface="宋体" charset="-122"/>
                          <a:ea typeface="宋体" charset="-122"/>
                        </a:rPr>
                        <a:t>1200</a:t>
                      </a:r>
                      <a:endParaRPr kumimoji="0" lang="zh-CN" altLang="zh-CN" sz="18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960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720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2880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第二步骤</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2400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730.4</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521.7</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3652.1</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第三步骤</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3282.21</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568.44</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378.9</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dirty="0">
                          <a:ln>
                            <a:noFill/>
                          </a:ln>
                          <a:solidFill>
                            <a:schemeClr val="tx1"/>
                          </a:solidFill>
                          <a:effectLst/>
                          <a:latin typeface="宋体" charset="-122"/>
                          <a:ea typeface="宋体" charset="-122"/>
                          <a:cs typeface="Times New Roman" pitchFamily="18" charset="0"/>
                        </a:rPr>
                        <a:t>4229.55</a:t>
                      </a:r>
                      <a:endParaRPr kumimoji="0" lang="en-US" altLang="zh-CN" sz="18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bl>
          </a:graphicData>
        </a:graphic>
      </p:graphicFrame>
      <p:sp>
        <p:nvSpPr>
          <p:cNvPr id="4" name="Rectangle 43"/>
          <p:cNvSpPr>
            <a:spLocks noChangeArrowheads="1"/>
          </p:cNvSpPr>
          <p:nvPr/>
        </p:nvSpPr>
        <p:spPr bwMode="auto">
          <a:xfrm>
            <a:off x="179637" y="2613998"/>
            <a:ext cx="24701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dirty="0"/>
              <a:t>要求：进行成本还原。</a:t>
            </a:r>
          </a:p>
        </p:txBody>
      </p:sp>
      <p:sp>
        <p:nvSpPr>
          <p:cNvPr id="5" name="矩形 4"/>
          <p:cNvSpPr/>
          <p:nvPr/>
        </p:nvSpPr>
        <p:spPr>
          <a:xfrm>
            <a:off x="392552" y="3068960"/>
            <a:ext cx="8211895" cy="3416320"/>
          </a:xfrm>
          <a:prstGeom prst="rect">
            <a:avLst/>
          </a:prstGeom>
          <a:ln>
            <a:solidFill>
              <a:srgbClr val="008000"/>
            </a:solidFill>
          </a:ln>
        </p:spPr>
        <p:txBody>
          <a:bodyPr wrap="square">
            <a:spAutoFit/>
          </a:bodyPr>
          <a:lstStyle/>
          <a:p>
            <a:pPr>
              <a:lnSpc>
                <a:spcPct val="150000"/>
              </a:lnSpc>
            </a:pPr>
            <a:r>
              <a:rPr lang="en-US" altLang="zh-CN" dirty="0"/>
              <a:t>①</a:t>
            </a:r>
            <a:r>
              <a:rPr lang="zh-CN" altLang="en-US" dirty="0"/>
              <a:t>第一次还原：        还原分配率</a:t>
            </a:r>
            <a:r>
              <a:rPr lang="en-US" altLang="zh-CN" dirty="0"/>
              <a:t>=3282.21/3652.1=0.89872</a:t>
            </a:r>
          </a:p>
          <a:p>
            <a:pPr>
              <a:lnSpc>
                <a:spcPct val="150000"/>
              </a:lnSpc>
            </a:pPr>
            <a:r>
              <a:rPr lang="en-US" altLang="zh-CN" dirty="0"/>
              <a:t>A</a:t>
            </a:r>
            <a:r>
              <a:rPr lang="zh-CN" altLang="en-US" dirty="0"/>
              <a:t>产成品所耗用乙半成品费用中直接材料费用（甲）</a:t>
            </a:r>
            <a:r>
              <a:rPr lang="en-US" altLang="zh-CN" dirty="0"/>
              <a:t>=2400×0.89872=2156.93</a:t>
            </a:r>
          </a:p>
          <a:p>
            <a:pPr>
              <a:lnSpc>
                <a:spcPct val="150000"/>
              </a:lnSpc>
            </a:pPr>
            <a:r>
              <a:rPr lang="en-US" altLang="zh-CN" dirty="0"/>
              <a:t>A</a:t>
            </a:r>
            <a:r>
              <a:rPr lang="zh-CN" altLang="en-US" dirty="0"/>
              <a:t>产成品所耗用乙半成品费用中的直接工资费用</a:t>
            </a:r>
            <a:r>
              <a:rPr lang="en-US" altLang="zh-CN" dirty="0"/>
              <a:t>=730.4×0.89872=656.43</a:t>
            </a:r>
          </a:p>
          <a:p>
            <a:pPr>
              <a:lnSpc>
                <a:spcPct val="150000"/>
              </a:lnSpc>
            </a:pPr>
            <a:r>
              <a:rPr lang="en-US" altLang="zh-CN" dirty="0"/>
              <a:t>A</a:t>
            </a:r>
            <a:r>
              <a:rPr lang="zh-CN" altLang="en-US" dirty="0"/>
              <a:t>产成品所耗用乙半成品费用中的制造费用</a:t>
            </a:r>
            <a:r>
              <a:rPr lang="en-US" altLang="zh-CN" dirty="0"/>
              <a:t>3282.21-2156.93-656.43=468.85</a:t>
            </a:r>
          </a:p>
          <a:p>
            <a:pPr>
              <a:lnSpc>
                <a:spcPct val="150000"/>
              </a:lnSpc>
            </a:pPr>
            <a:r>
              <a:rPr lang="en-US" altLang="zh-CN" dirty="0"/>
              <a:t>②</a:t>
            </a:r>
            <a:r>
              <a:rPr lang="zh-CN" altLang="en-US" dirty="0"/>
              <a:t>第二次还原：        还原分配率</a:t>
            </a:r>
            <a:r>
              <a:rPr lang="en-US" altLang="zh-CN" dirty="0"/>
              <a:t>=2156.93/2880=0.748934</a:t>
            </a:r>
          </a:p>
          <a:p>
            <a:pPr>
              <a:lnSpc>
                <a:spcPct val="150000"/>
              </a:lnSpc>
            </a:pPr>
            <a:r>
              <a:rPr lang="zh-CN" altLang="en-US" dirty="0"/>
              <a:t>乙半成品所耗用甲半成品费用中的直接材料费用</a:t>
            </a:r>
            <a:r>
              <a:rPr lang="en-US" altLang="zh-CN" dirty="0"/>
              <a:t>=1200×0.748934 =898.72</a:t>
            </a:r>
          </a:p>
          <a:p>
            <a:pPr>
              <a:lnSpc>
                <a:spcPct val="150000"/>
              </a:lnSpc>
            </a:pPr>
            <a:r>
              <a:rPr lang="zh-CN" altLang="en-US" dirty="0"/>
              <a:t>乙半成品所耗用甲半成品费用中的直接工资费用</a:t>
            </a:r>
            <a:r>
              <a:rPr lang="en-US" altLang="zh-CN" dirty="0"/>
              <a:t>=960×0.748934 =718.98</a:t>
            </a:r>
          </a:p>
          <a:p>
            <a:pPr>
              <a:lnSpc>
                <a:spcPct val="150000"/>
              </a:lnSpc>
            </a:pPr>
            <a:r>
              <a:rPr lang="zh-CN" altLang="en-US" dirty="0"/>
              <a:t>乙半成品所耗用甲半成品费用中的制造费用</a:t>
            </a:r>
            <a:r>
              <a:rPr lang="en-US" altLang="zh-CN" dirty="0"/>
              <a:t>=720×0.748934=539.23</a:t>
            </a:r>
          </a:p>
        </p:txBody>
      </p:sp>
    </p:spTree>
    <p:extLst>
      <p:ext uri="{BB962C8B-B14F-4D97-AF65-F5344CB8AC3E}">
        <p14:creationId xmlns:p14="http://schemas.microsoft.com/office/powerpoint/2010/main" val="924284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2915816" y="1368134"/>
            <a:ext cx="21399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dirty="0"/>
              <a:t>　成本还原计算表  </a:t>
            </a:r>
          </a:p>
        </p:txBody>
      </p:sp>
      <p:graphicFrame>
        <p:nvGraphicFramePr>
          <p:cNvPr id="3" name="Group 5"/>
          <p:cNvGraphicFramePr>
            <a:graphicFrameLocks noGrp="1"/>
          </p:cNvGraphicFramePr>
          <p:nvPr>
            <p:extLst>
              <p:ext uri="{D42A27DB-BD31-4B8C-83A1-F6EECF244321}">
                <p14:modId xmlns:p14="http://schemas.microsoft.com/office/powerpoint/2010/main" val="1396697525"/>
              </p:ext>
            </p:extLst>
          </p:nvPr>
        </p:nvGraphicFramePr>
        <p:xfrm>
          <a:off x="251520" y="1906230"/>
          <a:ext cx="8424862" cy="4403090"/>
        </p:xfrm>
        <a:graphic>
          <a:graphicData uri="http://schemas.openxmlformats.org/drawingml/2006/table">
            <a:tbl>
              <a:tblPr/>
              <a:tblGrid>
                <a:gridCol w="576262">
                  <a:extLst>
                    <a:ext uri="{9D8B030D-6E8A-4147-A177-3AD203B41FA5}">
                      <a16:colId xmlns:a16="http://schemas.microsoft.com/office/drawing/2014/main" val="20000"/>
                    </a:ext>
                  </a:extLst>
                </a:gridCol>
                <a:gridCol w="1368425">
                  <a:extLst>
                    <a:ext uri="{9D8B030D-6E8A-4147-A177-3AD203B41FA5}">
                      <a16:colId xmlns:a16="http://schemas.microsoft.com/office/drawing/2014/main" val="20001"/>
                    </a:ext>
                  </a:extLst>
                </a:gridCol>
                <a:gridCol w="647700">
                  <a:extLst>
                    <a:ext uri="{9D8B030D-6E8A-4147-A177-3AD203B41FA5}">
                      <a16:colId xmlns:a16="http://schemas.microsoft.com/office/drawing/2014/main" val="20002"/>
                    </a:ext>
                  </a:extLst>
                </a:gridCol>
                <a:gridCol w="1098550">
                  <a:extLst>
                    <a:ext uri="{9D8B030D-6E8A-4147-A177-3AD203B41FA5}">
                      <a16:colId xmlns:a16="http://schemas.microsoft.com/office/drawing/2014/main" val="20003"/>
                    </a:ext>
                  </a:extLst>
                </a:gridCol>
                <a:gridCol w="965200">
                  <a:extLst>
                    <a:ext uri="{9D8B030D-6E8A-4147-A177-3AD203B41FA5}">
                      <a16:colId xmlns:a16="http://schemas.microsoft.com/office/drawing/2014/main" val="20004"/>
                    </a:ext>
                  </a:extLst>
                </a:gridCol>
                <a:gridCol w="928688">
                  <a:extLst>
                    <a:ext uri="{9D8B030D-6E8A-4147-A177-3AD203B41FA5}">
                      <a16:colId xmlns:a16="http://schemas.microsoft.com/office/drawing/2014/main" val="20005"/>
                    </a:ext>
                  </a:extLst>
                </a:gridCol>
                <a:gridCol w="946150">
                  <a:extLst>
                    <a:ext uri="{9D8B030D-6E8A-4147-A177-3AD203B41FA5}">
                      <a16:colId xmlns:a16="http://schemas.microsoft.com/office/drawing/2014/main" val="20006"/>
                    </a:ext>
                  </a:extLst>
                </a:gridCol>
                <a:gridCol w="946150">
                  <a:extLst>
                    <a:ext uri="{9D8B030D-6E8A-4147-A177-3AD203B41FA5}">
                      <a16:colId xmlns:a16="http://schemas.microsoft.com/office/drawing/2014/main" val="20007"/>
                    </a:ext>
                  </a:extLst>
                </a:gridCol>
                <a:gridCol w="947737">
                  <a:extLst>
                    <a:ext uri="{9D8B030D-6E8A-4147-A177-3AD203B41FA5}">
                      <a16:colId xmlns:a16="http://schemas.microsoft.com/office/drawing/2014/main" val="20008"/>
                    </a:ext>
                  </a:extLst>
                </a:gridCol>
              </a:tblGrid>
              <a:tr h="3651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a:ln>
                            <a:noFill/>
                          </a:ln>
                          <a:solidFill>
                            <a:schemeClr val="tx1"/>
                          </a:solidFill>
                          <a:effectLst/>
                          <a:latin typeface="宋体" charset="-122"/>
                          <a:ea typeface="宋体" charset="-122"/>
                          <a:cs typeface="Times New Roman" pitchFamily="18" charset="0"/>
                        </a:rPr>
                        <a:t>行次</a:t>
                      </a:r>
                      <a:endParaRPr kumimoji="0" lang="zh-CN" altLang="en-US"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项目</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a:ln>
                            <a:noFill/>
                          </a:ln>
                          <a:solidFill>
                            <a:schemeClr val="tx1"/>
                          </a:solidFill>
                          <a:effectLst/>
                          <a:latin typeface="宋体" charset="-122"/>
                          <a:ea typeface="宋体" charset="-122"/>
                          <a:cs typeface="Times New Roman" pitchFamily="18" charset="0"/>
                        </a:rPr>
                        <a:t>产量</a:t>
                      </a:r>
                      <a:endParaRPr kumimoji="0" lang="zh-CN" altLang="en-US"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a:ln>
                            <a:noFill/>
                          </a:ln>
                          <a:solidFill>
                            <a:schemeClr val="tx1"/>
                          </a:solidFill>
                          <a:effectLst/>
                          <a:latin typeface="宋体" charset="-122"/>
                          <a:ea typeface="宋体" charset="-122"/>
                          <a:cs typeface="Times New Roman" pitchFamily="18" charset="0"/>
                        </a:rPr>
                        <a:t>还原</a:t>
                      </a: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dirty="0">
                          <a:ln>
                            <a:noFill/>
                          </a:ln>
                          <a:solidFill>
                            <a:schemeClr val="tx1"/>
                          </a:solidFill>
                          <a:effectLst/>
                          <a:latin typeface="宋体" charset="-122"/>
                          <a:ea typeface="宋体" charset="-122"/>
                          <a:cs typeface="Times New Roman" pitchFamily="18" charset="0"/>
                        </a:rPr>
                        <a:t>分配率</a:t>
                      </a:r>
                      <a:endParaRPr kumimoji="0" lang="zh-CN" altLang="en-US"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半成品</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直接</a:t>
                      </a: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材料</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直接人工</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制造费用</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合计</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还原前产品成本</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9</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件</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3282.21</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568.44</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378.9</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4229.55</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5683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2</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第二步骤半成品成本</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2400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730.4</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521.7</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3652.1</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3492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第一次还原</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0.89872</a:t>
                      </a:r>
                      <a:endParaRPr kumimoji="0" lang="en-US" altLang="zh-CN"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2156.93</a:t>
                      </a:r>
                      <a:endParaRPr kumimoji="0" lang="en-US" altLang="zh-CN"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656.43</a:t>
                      </a:r>
                      <a:endParaRPr kumimoji="0" lang="en-US" altLang="zh-CN"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468.85</a:t>
                      </a:r>
                      <a:endParaRPr kumimoji="0" lang="en-US" altLang="zh-CN"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3282.21</a:t>
                      </a:r>
                      <a:endParaRPr kumimoji="0" lang="en-US" altLang="zh-CN"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FF00"/>
                    </a:solidFill>
                  </a:tcPr>
                </a:tc>
                <a:extLst>
                  <a:ext uri="{0D108BD9-81ED-4DB2-BD59-A6C34878D82A}">
                    <a16:rowId xmlns:a16="http://schemas.microsoft.com/office/drawing/2014/main" val="10003"/>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4</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第一步骤半成品成本</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1200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960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720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2880</a:t>
                      </a:r>
                      <a:endParaRPr kumimoji="0" lang="en-US" altLang="zh-CN"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5</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第二次还原</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0.748934</a:t>
                      </a:r>
                      <a:endParaRPr kumimoji="0" lang="en-US" altLang="zh-CN"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2D2F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-2156.93</a:t>
                      </a:r>
                      <a:endParaRPr kumimoji="0" lang="en-US" altLang="zh-CN"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2D2F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898.72</a:t>
                      </a:r>
                      <a:endParaRPr kumimoji="0" lang="en-US" altLang="zh-CN"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2D2F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718.98</a:t>
                      </a:r>
                      <a:endParaRPr kumimoji="0" lang="en-US" altLang="zh-CN"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2D2F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539.23</a:t>
                      </a:r>
                      <a:endParaRPr kumimoji="0" lang="en-US" altLang="zh-CN"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2D2F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2156.93</a:t>
                      </a:r>
                      <a:endParaRPr kumimoji="0" lang="en-US" altLang="zh-CN"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2D2F2"/>
                    </a:solidFill>
                  </a:tcPr>
                </a:tc>
                <a:extLst>
                  <a:ext uri="{0D108BD9-81ED-4DB2-BD59-A6C34878D82A}">
                    <a16:rowId xmlns:a16="http://schemas.microsoft.com/office/drawing/2014/main" val="10005"/>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6</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a:ln>
                            <a:noFill/>
                          </a:ln>
                          <a:solidFill>
                            <a:schemeClr val="tx1"/>
                          </a:solidFill>
                          <a:effectLst/>
                          <a:latin typeface="宋体" charset="-122"/>
                          <a:ea typeface="宋体" charset="-122"/>
                          <a:cs typeface="Times New Roman" pitchFamily="18" charset="0"/>
                        </a:rPr>
                        <a:t>还原后产成品总成本</a:t>
                      </a:r>
                      <a:endParaRPr kumimoji="0" lang="zh-CN" altLang="en-US"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898.72</a:t>
                      </a:r>
                      <a:endParaRPr kumimoji="0" lang="en-US" altLang="zh-CN"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66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1943.85</a:t>
                      </a:r>
                      <a:endParaRPr kumimoji="0" lang="en-US" altLang="zh-CN"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66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1386.98</a:t>
                      </a:r>
                      <a:endParaRPr kumimoji="0" lang="en-US" altLang="zh-CN"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66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4229.55</a:t>
                      </a:r>
                      <a:endParaRPr kumimoji="0" lang="en-US" altLang="zh-CN"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66FF"/>
                    </a:solidFill>
                  </a:tcPr>
                </a:tc>
                <a:extLst>
                  <a:ext uri="{0D108BD9-81ED-4DB2-BD59-A6C34878D82A}">
                    <a16:rowId xmlns:a16="http://schemas.microsoft.com/office/drawing/2014/main" val="10006"/>
                  </a:ext>
                </a:extLst>
              </a:tr>
              <a:tr h="5095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7</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还原后产成品单位成本</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9</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件</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99.86</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215.98</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154.11</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469.95</a:t>
                      </a:r>
                      <a:endParaRPr kumimoji="0" lang="en-US" altLang="zh-CN"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7"/>
                  </a:ext>
                </a:extLst>
              </a:tr>
            </a:tbl>
          </a:graphicData>
        </a:graphic>
      </p:graphicFrame>
      <p:sp>
        <p:nvSpPr>
          <p:cNvPr id="6" name="文本占位符 3">
            <a:extLst>
              <a:ext uri="{FF2B5EF4-FFF2-40B4-BE49-F238E27FC236}">
                <a16:creationId xmlns:a16="http://schemas.microsoft.com/office/drawing/2014/main" id="{E385733F-30E9-481F-96A4-AB9B1E908BA9}"/>
              </a:ext>
            </a:extLst>
          </p:cNvPr>
          <p:cNvSpPr txBox="1">
            <a:spLocks/>
          </p:cNvSpPr>
          <p:nvPr/>
        </p:nvSpPr>
        <p:spPr>
          <a:xfrm>
            <a:off x="467544" y="548680"/>
            <a:ext cx="6696744" cy="648072"/>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zh-CN" altLang="en-US" sz="2800" b="1" dirty="0">
                <a:solidFill>
                  <a:schemeClr val="accent2">
                    <a:lumMod val="75000"/>
                  </a:schemeClr>
                </a:solidFill>
              </a:rPr>
              <a:t>逐步综合结转分步法</a:t>
            </a:r>
            <a:r>
              <a:rPr lang="en-US" altLang="zh-CN" sz="2800" b="1" dirty="0">
                <a:solidFill>
                  <a:schemeClr val="accent2">
                    <a:lumMod val="75000"/>
                  </a:schemeClr>
                </a:solidFill>
              </a:rPr>
              <a:t>——</a:t>
            </a:r>
            <a:r>
              <a:rPr lang="zh-CN" altLang="en-US" sz="2800" b="1" dirty="0">
                <a:solidFill>
                  <a:schemeClr val="accent2">
                    <a:lumMod val="75000"/>
                  </a:schemeClr>
                </a:solidFill>
              </a:rPr>
              <a:t>成本还原</a:t>
            </a:r>
          </a:p>
        </p:txBody>
      </p:sp>
    </p:spTree>
    <p:extLst>
      <p:ext uri="{BB962C8B-B14F-4D97-AF65-F5344CB8AC3E}">
        <p14:creationId xmlns:p14="http://schemas.microsoft.com/office/powerpoint/2010/main" val="22700224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3"/>
          <p:cNvSpPr txBox="1">
            <a:spLocks/>
          </p:cNvSpPr>
          <p:nvPr/>
        </p:nvSpPr>
        <p:spPr>
          <a:xfrm>
            <a:off x="683568" y="422662"/>
            <a:ext cx="5917963"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800" b="1" dirty="0">
                <a:solidFill>
                  <a:schemeClr val="accent2">
                    <a:lumMod val="75000"/>
                  </a:schemeClr>
                </a:solidFill>
              </a:rPr>
              <a:t>(2)</a:t>
            </a:r>
            <a:r>
              <a:rPr lang="zh-CN" altLang="en-US" sz="2800" b="1" dirty="0">
                <a:solidFill>
                  <a:schemeClr val="accent2">
                    <a:lumMod val="75000"/>
                  </a:schemeClr>
                </a:solidFill>
              </a:rPr>
              <a:t>逐步分项结转分步法</a:t>
            </a:r>
          </a:p>
        </p:txBody>
      </p:sp>
      <p:sp>
        <p:nvSpPr>
          <p:cNvPr id="4" name="Text Box 3"/>
          <p:cNvSpPr txBox="1">
            <a:spLocks noChangeArrowheads="1"/>
          </p:cNvSpPr>
          <p:nvPr/>
        </p:nvSpPr>
        <p:spPr bwMode="auto">
          <a:xfrm>
            <a:off x="455855" y="1308075"/>
            <a:ext cx="8064500"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en-US" altLang="zh-CN" sz="2000" dirty="0">
                <a:latin typeface="宋体" charset="-122"/>
              </a:rPr>
              <a:t>    </a:t>
            </a:r>
            <a:r>
              <a:rPr lang="zh-CN" altLang="en-US" sz="2000" dirty="0">
                <a:latin typeface="宋体" charset="-122"/>
              </a:rPr>
              <a:t>分项结转法是将各生产步骤所耗上一步骤半成品费用，按照成本项目分项转入各该步骤产品成本明细账中相应的成本项目。如果半成品通过仓库收发，那么在自制半成品明细账中登记半成品成本时，也要按照成本项目分别登记。</a:t>
            </a:r>
          </a:p>
        </p:txBody>
      </p:sp>
      <p:sp>
        <p:nvSpPr>
          <p:cNvPr id="6" name="Text Box 6"/>
          <p:cNvSpPr txBox="1">
            <a:spLocks noChangeArrowheads="1"/>
          </p:cNvSpPr>
          <p:nvPr/>
        </p:nvSpPr>
        <p:spPr bwMode="auto">
          <a:xfrm>
            <a:off x="455855" y="3247067"/>
            <a:ext cx="8064500"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en-US" altLang="zh-CN" sz="2000" dirty="0">
                <a:latin typeface="宋体" charset="-122"/>
              </a:rPr>
              <a:t>    </a:t>
            </a:r>
            <a:r>
              <a:rPr lang="zh-CN" altLang="en-US" sz="2000" dirty="0">
                <a:latin typeface="宋体" charset="-122"/>
              </a:rPr>
              <a:t>采用分项结转法结转半成品成本可以直接、准确地提供按原始成本项目反映的企业产品成本资料，便于从整个企业的角度考核和分析产品成本计划的执行情况，不需要进行成本还原。但是，不利于对各步骤完工产品进行成本分析 </a:t>
            </a:r>
          </a:p>
          <a:p>
            <a:pPr>
              <a:lnSpc>
                <a:spcPct val="150000"/>
              </a:lnSpc>
            </a:pPr>
            <a:r>
              <a:rPr lang="zh-CN" altLang="en-US" sz="2000" dirty="0">
                <a:latin typeface="宋体" charset="-122"/>
              </a:rPr>
              <a:t>    这种方法一般适用于管理上只要求按原始成本项目计算产品成本、不要求计算各步骤完工产品所耗半成品费用和本步骤加工费用的企业。</a:t>
            </a:r>
          </a:p>
        </p:txBody>
      </p:sp>
    </p:spTree>
    <p:extLst>
      <p:ext uri="{BB962C8B-B14F-4D97-AF65-F5344CB8AC3E}">
        <p14:creationId xmlns:p14="http://schemas.microsoft.com/office/powerpoint/2010/main" val="2746983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txBox="1">
            <a:spLocks/>
          </p:cNvSpPr>
          <p:nvPr/>
        </p:nvSpPr>
        <p:spPr>
          <a:xfrm>
            <a:off x="467544" y="631677"/>
            <a:ext cx="5917963"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800" b="1" dirty="0">
                <a:solidFill>
                  <a:schemeClr val="accent2">
                    <a:lumMod val="75000"/>
                  </a:schemeClr>
                </a:solidFill>
              </a:rPr>
              <a:t>2.</a:t>
            </a:r>
            <a:r>
              <a:rPr lang="zh-CN" altLang="en-US" sz="2800" b="1" dirty="0">
                <a:solidFill>
                  <a:schemeClr val="accent2">
                    <a:lumMod val="75000"/>
                  </a:schemeClr>
                </a:solidFill>
              </a:rPr>
              <a:t>平行分项结转分步法</a:t>
            </a:r>
          </a:p>
        </p:txBody>
      </p:sp>
      <p:sp>
        <p:nvSpPr>
          <p:cNvPr id="5" name="Text Box 4"/>
          <p:cNvSpPr txBox="1">
            <a:spLocks noChangeArrowheads="1"/>
          </p:cNvSpPr>
          <p:nvPr/>
        </p:nvSpPr>
        <p:spPr bwMode="auto">
          <a:xfrm>
            <a:off x="467544" y="1767006"/>
            <a:ext cx="7560840" cy="3323987"/>
          </a:xfrm>
          <a:prstGeom prst="rect">
            <a:avLst/>
          </a:prstGeom>
          <a:noFill/>
          <a:ln>
            <a:solidFill>
              <a:srgbClr val="008000"/>
            </a:solidFill>
          </a:ln>
          <a:effectLst/>
        </p:spPr>
        <p:txBody>
          <a:bodyPr wrap="square">
            <a:spAutoFit/>
          </a:bodyPr>
          <a:lstStyle/>
          <a:p>
            <a:pPr>
              <a:lnSpc>
                <a:spcPct val="150000"/>
              </a:lnSpc>
            </a:pPr>
            <a:r>
              <a:rPr kumimoji="1" lang="en-US" altLang="zh-CN" sz="2000" dirty="0">
                <a:latin typeface="宋体" charset="-122"/>
              </a:rPr>
              <a:t>    </a:t>
            </a:r>
            <a:r>
              <a:rPr kumimoji="1" lang="zh-CN" altLang="en-US" sz="2000" dirty="0">
                <a:latin typeface="宋体" charset="-122"/>
              </a:rPr>
              <a:t>为了简化和加速成本计算工作，在计算各步骤成本时，不计算各步骤所产半成品成本，也不计算各步骤所耗上一步骤的半成品成本，而只计算本步骤发生的各项其他费用以及这些费用中应计入产品成本的“份额”。将相同产品的各个生产步骤应计入产成品成本的“份额”平行汇总，即可计算出该种产品的产成品成本。这种结转各步成本的方法，称为平行结转分步法，也称为不计算半成品成本分步法。 </a:t>
            </a:r>
          </a:p>
        </p:txBody>
      </p:sp>
    </p:spTree>
    <p:extLst>
      <p:ext uri="{BB962C8B-B14F-4D97-AF65-F5344CB8AC3E}">
        <p14:creationId xmlns:p14="http://schemas.microsoft.com/office/powerpoint/2010/main" val="2694202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251520" y="2069331"/>
            <a:ext cx="8139112"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kumimoji="1" lang="en-US" altLang="zh-CN" sz="2000" dirty="0">
                <a:latin typeface="宋体" charset="-122"/>
              </a:rPr>
              <a:t>    </a:t>
            </a:r>
            <a:r>
              <a:rPr kumimoji="1" lang="zh-CN" altLang="en-US" sz="2000" dirty="0">
                <a:latin typeface="宋体" charset="-122"/>
              </a:rPr>
              <a:t>主要特点表现在如下四个方面：</a:t>
            </a:r>
          </a:p>
          <a:p>
            <a:pPr>
              <a:lnSpc>
                <a:spcPct val="150000"/>
              </a:lnSpc>
            </a:pPr>
            <a:r>
              <a:rPr kumimoji="1" lang="zh-CN" altLang="en-US" sz="2000" dirty="0">
                <a:latin typeface="宋体" charset="-122"/>
              </a:rPr>
              <a:t>    </a:t>
            </a:r>
            <a:r>
              <a:rPr kumimoji="1" lang="en-US" altLang="zh-CN" sz="2000" dirty="0">
                <a:latin typeface="宋体" charset="-122"/>
              </a:rPr>
              <a:t>(1)</a:t>
            </a:r>
            <a:r>
              <a:rPr kumimoji="1" lang="zh-CN" altLang="en-US" sz="2000" dirty="0">
                <a:latin typeface="宋体" charset="-122"/>
              </a:rPr>
              <a:t>各步骤之间只进行实物转移，而不进行成本的结转，各步骤只汇集本步骤发生的费用。</a:t>
            </a:r>
          </a:p>
          <a:p>
            <a:pPr>
              <a:lnSpc>
                <a:spcPct val="150000"/>
              </a:lnSpc>
            </a:pPr>
            <a:r>
              <a:rPr kumimoji="1" lang="zh-CN" altLang="en-US" sz="2000" dirty="0">
                <a:latin typeface="宋体" charset="-122"/>
              </a:rPr>
              <a:t>    </a:t>
            </a:r>
            <a:r>
              <a:rPr kumimoji="1" lang="en-US" altLang="zh-CN" sz="2000" dirty="0">
                <a:latin typeface="宋体" charset="-122"/>
              </a:rPr>
              <a:t>(2)</a:t>
            </a:r>
            <a:r>
              <a:rPr kumimoji="1" lang="zh-CN" altLang="en-US" sz="2000" dirty="0">
                <a:latin typeface="宋体" charset="-122"/>
              </a:rPr>
              <a:t>半成品在各步骤之间转移，无论是否通过半成品库收发，均不通过“自制半成品”账户进行总分类核算。</a:t>
            </a:r>
          </a:p>
          <a:p>
            <a:pPr>
              <a:lnSpc>
                <a:spcPct val="150000"/>
              </a:lnSpc>
            </a:pPr>
            <a:r>
              <a:rPr kumimoji="1" lang="zh-CN" altLang="en-US" sz="2000" dirty="0">
                <a:latin typeface="宋体" charset="-122"/>
              </a:rPr>
              <a:t>    </a:t>
            </a:r>
            <a:r>
              <a:rPr kumimoji="1" lang="en-US" altLang="zh-CN" sz="2000" dirty="0">
                <a:latin typeface="宋体" charset="-122"/>
              </a:rPr>
              <a:t>(3)</a:t>
            </a:r>
            <a:r>
              <a:rPr kumimoji="1" lang="zh-CN" altLang="en-US" sz="2000" dirty="0">
                <a:latin typeface="宋体" charset="-122"/>
              </a:rPr>
              <a:t>将各生产步骤所归集的本步骤所发生的生产费用在完工产成品与广义在产品之间进行分配，计算各步骤应计入产成品成本的“份额”。</a:t>
            </a:r>
          </a:p>
          <a:p>
            <a:pPr>
              <a:lnSpc>
                <a:spcPct val="150000"/>
              </a:lnSpc>
            </a:pPr>
            <a:r>
              <a:rPr kumimoji="1" lang="zh-CN" altLang="en-US" sz="2000" dirty="0">
                <a:latin typeface="宋体" charset="-122"/>
              </a:rPr>
              <a:t>    </a:t>
            </a:r>
            <a:r>
              <a:rPr kumimoji="1" lang="en-US" altLang="zh-CN" sz="2000" dirty="0">
                <a:latin typeface="宋体" charset="-122"/>
              </a:rPr>
              <a:t>(4)</a:t>
            </a:r>
            <a:r>
              <a:rPr kumimoji="1" lang="zh-CN" altLang="en-US" sz="2000" dirty="0">
                <a:latin typeface="宋体" charset="-122"/>
              </a:rPr>
              <a:t>将各生产步骤确定的应计入产成品的“份额”平行汇总，计算产成品的总成本。</a:t>
            </a:r>
          </a:p>
        </p:txBody>
      </p:sp>
      <p:sp>
        <p:nvSpPr>
          <p:cNvPr id="4" name="Text Box 4"/>
          <p:cNvSpPr txBox="1">
            <a:spLocks noChangeArrowheads="1"/>
          </p:cNvSpPr>
          <p:nvPr/>
        </p:nvSpPr>
        <p:spPr bwMode="auto">
          <a:xfrm>
            <a:off x="454410" y="1577604"/>
            <a:ext cx="4643437"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a:solidFill>
                  <a:schemeClr val="tx1"/>
                </a:solidFill>
                <a:latin typeface="Arial" charset="0"/>
                <a:ea typeface="宋体" charset="-122"/>
              </a:defRPr>
            </a:lvl1pPr>
            <a:lvl2pPr marL="914400" indent="-457200">
              <a:defRPr>
                <a:solidFill>
                  <a:schemeClr val="tx1"/>
                </a:solidFill>
                <a:latin typeface="Arial" charset="0"/>
                <a:ea typeface="宋体" charset="-122"/>
              </a:defRPr>
            </a:lvl2pPr>
            <a:lvl3pPr marL="1371600" indent="-457200">
              <a:defRPr>
                <a:solidFill>
                  <a:schemeClr val="tx1"/>
                </a:solidFill>
                <a:latin typeface="Arial" charset="0"/>
                <a:ea typeface="宋体" charset="-122"/>
              </a:defRPr>
            </a:lvl3pPr>
            <a:lvl4pPr marL="1828800" indent="-457200">
              <a:defRPr>
                <a:solidFill>
                  <a:schemeClr val="tx1"/>
                </a:solidFill>
                <a:latin typeface="Arial" charset="0"/>
                <a:ea typeface="宋体" charset="-122"/>
              </a:defRPr>
            </a:lvl4pPr>
            <a:lvl5pPr marL="2286000" indent="-457200">
              <a:defRPr>
                <a:solidFill>
                  <a:schemeClr val="tx1"/>
                </a:solidFill>
                <a:latin typeface="Arial" charset="0"/>
                <a:ea typeface="宋体" charset="-122"/>
              </a:defRPr>
            </a:lvl5pPr>
            <a:lvl6pPr marL="2743200" indent="-457200" fontAlgn="base">
              <a:spcBef>
                <a:spcPct val="0"/>
              </a:spcBef>
              <a:spcAft>
                <a:spcPct val="0"/>
              </a:spcAft>
              <a:defRPr>
                <a:solidFill>
                  <a:schemeClr val="tx1"/>
                </a:solidFill>
                <a:latin typeface="Arial" charset="0"/>
                <a:ea typeface="宋体" charset="-122"/>
              </a:defRPr>
            </a:lvl6pPr>
            <a:lvl7pPr marL="3200400" indent="-457200" fontAlgn="base">
              <a:spcBef>
                <a:spcPct val="0"/>
              </a:spcBef>
              <a:spcAft>
                <a:spcPct val="0"/>
              </a:spcAft>
              <a:defRPr>
                <a:solidFill>
                  <a:schemeClr val="tx1"/>
                </a:solidFill>
                <a:latin typeface="Arial" charset="0"/>
                <a:ea typeface="宋体" charset="-122"/>
              </a:defRPr>
            </a:lvl7pPr>
            <a:lvl8pPr marL="3657600" indent="-457200" fontAlgn="base">
              <a:spcBef>
                <a:spcPct val="0"/>
              </a:spcBef>
              <a:spcAft>
                <a:spcPct val="0"/>
              </a:spcAft>
              <a:defRPr>
                <a:solidFill>
                  <a:schemeClr val="tx1"/>
                </a:solidFill>
                <a:latin typeface="Arial" charset="0"/>
                <a:ea typeface="宋体" charset="-122"/>
              </a:defRPr>
            </a:lvl8pPr>
            <a:lvl9pPr marL="4114800" indent="-457200" fontAlgn="base">
              <a:spcBef>
                <a:spcPct val="0"/>
              </a:spcBef>
              <a:spcAft>
                <a:spcPct val="0"/>
              </a:spcAft>
              <a:defRPr>
                <a:solidFill>
                  <a:schemeClr val="tx1"/>
                </a:solidFill>
                <a:latin typeface="Arial" charset="0"/>
                <a:ea typeface="宋体" charset="-122"/>
              </a:defRPr>
            </a:lvl9pPr>
          </a:lstStyle>
          <a:p>
            <a:pPr latinLnBrk="1" hangingPunct="0"/>
            <a:r>
              <a:rPr lang="en-US" altLang="zh-CN" sz="2400" b="1" dirty="0">
                <a:effectLst>
                  <a:outerShdw blurRad="38100" dist="38100" dir="2700000" algn="tl">
                    <a:srgbClr val="C0C0C0"/>
                  </a:outerShdw>
                </a:effectLst>
                <a:latin typeface="宋体" charset="-122"/>
              </a:rPr>
              <a:t>  </a:t>
            </a:r>
            <a:r>
              <a:rPr lang="zh-CN" altLang="en-US" sz="2400" b="1" dirty="0">
                <a:effectLst>
                  <a:outerShdw blurRad="38100" dist="38100" dir="2700000" algn="tl">
                    <a:srgbClr val="C0C0C0"/>
                  </a:outerShdw>
                </a:effectLst>
                <a:latin typeface="宋体" charset="-122"/>
              </a:rPr>
              <a:t>平行结转分步法的特点 </a:t>
            </a:r>
          </a:p>
        </p:txBody>
      </p:sp>
      <p:sp>
        <p:nvSpPr>
          <p:cNvPr id="7" name="文本占位符 3">
            <a:extLst>
              <a:ext uri="{FF2B5EF4-FFF2-40B4-BE49-F238E27FC236}">
                <a16:creationId xmlns:a16="http://schemas.microsoft.com/office/drawing/2014/main" id="{198B3B5B-35D2-4C7B-8296-E854B4A77E20}"/>
              </a:ext>
            </a:extLst>
          </p:cNvPr>
          <p:cNvSpPr txBox="1">
            <a:spLocks/>
          </p:cNvSpPr>
          <p:nvPr/>
        </p:nvSpPr>
        <p:spPr>
          <a:xfrm>
            <a:off x="467544" y="631677"/>
            <a:ext cx="5917963"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800" b="1" dirty="0">
                <a:solidFill>
                  <a:schemeClr val="accent2">
                    <a:lumMod val="75000"/>
                  </a:schemeClr>
                </a:solidFill>
              </a:rPr>
              <a:t>2.</a:t>
            </a:r>
            <a:r>
              <a:rPr lang="zh-CN" altLang="en-US" sz="2800" b="1" dirty="0">
                <a:solidFill>
                  <a:schemeClr val="accent2">
                    <a:lumMod val="75000"/>
                  </a:schemeClr>
                </a:solidFill>
              </a:rPr>
              <a:t>平行分项结转分步法</a:t>
            </a:r>
          </a:p>
        </p:txBody>
      </p:sp>
    </p:spTree>
    <p:extLst>
      <p:ext uri="{BB962C8B-B14F-4D97-AF65-F5344CB8AC3E}">
        <p14:creationId xmlns:p14="http://schemas.microsoft.com/office/powerpoint/2010/main" val="2079035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305738" y="1559731"/>
            <a:ext cx="80645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marL="457200" indent="-457200">
              <a:defRPr>
                <a:solidFill>
                  <a:schemeClr val="tx1"/>
                </a:solidFill>
                <a:latin typeface="Arial" charset="0"/>
                <a:ea typeface="宋体" charset="-122"/>
              </a:defRPr>
            </a:lvl1pPr>
            <a:lvl2pPr marL="914400" indent="-457200">
              <a:defRPr>
                <a:solidFill>
                  <a:schemeClr val="tx1"/>
                </a:solidFill>
                <a:latin typeface="Arial" charset="0"/>
                <a:ea typeface="宋体" charset="-122"/>
              </a:defRPr>
            </a:lvl2pPr>
            <a:lvl3pPr marL="1371600" indent="-457200">
              <a:defRPr>
                <a:solidFill>
                  <a:schemeClr val="tx1"/>
                </a:solidFill>
                <a:latin typeface="Arial" charset="0"/>
                <a:ea typeface="宋体" charset="-122"/>
              </a:defRPr>
            </a:lvl3pPr>
            <a:lvl4pPr marL="1828800" indent="-457200">
              <a:defRPr>
                <a:solidFill>
                  <a:schemeClr val="tx1"/>
                </a:solidFill>
                <a:latin typeface="Arial" charset="0"/>
                <a:ea typeface="宋体" charset="-122"/>
              </a:defRPr>
            </a:lvl4pPr>
            <a:lvl5pPr marL="2286000" indent="-457200">
              <a:defRPr>
                <a:solidFill>
                  <a:schemeClr val="tx1"/>
                </a:solidFill>
                <a:latin typeface="Arial" charset="0"/>
                <a:ea typeface="宋体" charset="-122"/>
              </a:defRPr>
            </a:lvl5pPr>
            <a:lvl6pPr marL="2743200" indent="-457200" fontAlgn="base">
              <a:spcBef>
                <a:spcPct val="0"/>
              </a:spcBef>
              <a:spcAft>
                <a:spcPct val="0"/>
              </a:spcAft>
              <a:defRPr>
                <a:solidFill>
                  <a:schemeClr val="tx1"/>
                </a:solidFill>
                <a:latin typeface="Arial" charset="0"/>
                <a:ea typeface="宋体" charset="-122"/>
              </a:defRPr>
            </a:lvl6pPr>
            <a:lvl7pPr marL="3200400" indent="-457200" fontAlgn="base">
              <a:spcBef>
                <a:spcPct val="0"/>
              </a:spcBef>
              <a:spcAft>
                <a:spcPct val="0"/>
              </a:spcAft>
              <a:defRPr>
                <a:solidFill>
                  <a:schemeClr val="tx1"/>
                </a:solidFill>
                <a:latin typeface="Arial" charset="0"/>
                <a:ea typeface="宋体" charset="-122"/>
              </a:defRPr>
            </a:lvl7pPr>
            <a:lvl8pPr marL="3657600" indent="-457200" fontAlgn="base">
              <a:spcBef>
                <a:spcPct val="0"/>
              </a:spcBef>
              <a:spcAft>
                <a:spcPct val="0"/>
              </a:spcAft>
              <a:defRPr>
                <a:solidFill>
                  <a:schemeClr val="tx1"/>
                </a:solidFill>
                <a:latin typeface="Arial" charset="0"/>
                <a:ea typeface="宋体" charset="-122"/>
              </a:defRPr>
            </a:lvl8pPr>
            <a:lvl9pPr marL="4114800" indent="-457200" fontAlgn="base">
              <a:spcBef>
                <a:spcPct val="0"/>
              </a:spcBef>
              <a:spcAft>
                <a:spcPct val="0"/>
              </a:spcAft>
              <a:defRPr>
                <a:solidFill>
                  <a:schemeClr val="tx1"/>
                </a:solidFill>
                <a:latin typeface="Arial" charset="0"/>
                <a:ea typeface="宋体" charset="-122"/>
              </a:defRPr>
            </a:lvl9pPr>
          </a:lstStyle>
          <a:p>
            <a:pPr latinLnBrk="1" hangingPunct="0"/>
            <a:r>
              <a:rPr lang="en-US" altLang="zh-CN" sz="2000" b="1" dirty="0">
                <a:effectLst>
                  <a:outerShdw blurRad="38100" dist="38100" dir="2700000" algn="tl">
                    <a:srgbClr val="C0C0C0"/>
                  </a:outerShdw>
                </a:effectLst>
                <a:latin typeface="宋体" charset="-122"/>
              </a:rPr>
              <a:t>   </a:t>
            </a:r>
            <a:r>
              <a:rPr lang="zh-CN" altLang="en-US" sz="2000" b="1" dirty="0">
                <a:effectLst>
                  <a:outerShdw blurRad="38100" dist="38100" dir="2700000" algn="tl">
                    <a:srgbClr val="C0C0C0"/>
                  </a:outerShdw>
                </a:effectLst>
                <a:latin typeface="宋体" charset="-122"/>
              </a:rPr>
              <a:t>各步骤应计入产成品成本“份额”的计算 </a:t>
            </a:r>
          </a:p>
        </p:txBody>
      </p:sp>
      <p:grpSp>
        <p:nvGrpSpPr>
          <p:cNvPr id="3" name="Group 4"/>
          <p:cNvGrpSpPr>
            <a:grpSpLocks/>
          </p:cNvGrpSpPr>
          <p:nvPr/>
        </p:nvGrpSpPr>
        <p:grpSpPr bwMode="auto">
          <a:xfrm>
            <a:off x="371639" y="2301503"/>
            <a:ext cx="8224854" cy="3632201"/>
            <a:chOff x="367" y="1494"/>
            <a:chExt cx="5180" cy="2288"/>
          </a:xfrm>
        </p:grpSpPr>
        <p:sp>
          <p:nvSpPr>
            <p:cNvPr id="4" name="Text Box 5"/>
            <p:cNvSpPr txBox="1">
              <a:spLocks noChangeArrowheads="1"/>
            </p:cNvSpPr>
            <p:nvPr/>
          </p:nvSpPr>
          <p:spPr bwMode="auto">
            <a:xfrm>
              <a:off x="421" y="1494"/>
              <a:ext cx="5126" cy="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kumimoji="1" lang="en-US" altLang="zh-CN" sz="2000" b="1" dirty="0">
                  <a:latin typeface="宋体" charset="-122"/>
                </a:rPr>
                <a:t>    </a:t>
              </a:r>
              <a:r>
                <a:rPr kumimoji="1" lang="zh-CN" altLang="en-US" sz="2000" dirty="0">
                  <a:latin typeface="宋体" charset="-122"/>
                </a:rPr>
                <a:t>平行结转分步法的关键在于合理计算各步骤应计入产成品成本中的“份额”。各步骤应计入产成品成本的份额，一般按下列公式计算：</a:t>
              </a:r>
              <a:endParaRPr kumimoji="1" lang="en-US" altLang="zh-CN" sz="2000" dirty="0">
                <a:latin typeface="宋体" charset="-122"/>
              </a:endParaRPr>
            </a:p>
            <a:p>
              <a:endParaRPr kumimoji="1" lang="en-US" altLang="zh-CN" sz="2000" b="1" dirty="0">
                <a:latin typeface="宋体" charset="-122"/>
              </a:endParaRPr>
            </a:p>
            <a:p>
              <a:endParaRPr kumimoji="1" lang="zh-CN" altLang="en-US" sz="2000" b="1" dirty="0">
                <a:latin typeface="宋体" charset="-122"/>
              </a:endParaRPr>
            </a:p>
            <a:p>
              <a:endParaRPr kumimoji="1" lang="zh-CN" altLang="en-US" sz="2000" b="1" dirty="0">
                <a:latin typeface="宋体" charset="-122"/>
              </a:endParaRPr>
            </a:p>
            <a:p>
              <a:endParaRPr kumimoji="1" lang="zh-CN" altLang="en-US" sz="2000" b="1" dirty="0">
                <a:latin typeface="宋体" charset="-122"/>
              </a:endParaRPr>
            </a:p>
            <a:p>
              <a:pPr>
                <a:lnSpc>
                  <a:spcPct val="150000"/>
                </a:lnSpc>
              </a:pPr>
              <a:r>
                <a:rPr kumimoji="1" lang="zh-CN" altLang="en-US" sz="2000" b="1" dirty="0">
                  <a:latin typeface="宋体" charset="-122"/>
                </a:rPr>
                <a:t>    </a:t>
              </a:r>
              <a:r>
                <a:rPr kumimoji="1" lang="zh-CN" altLang="en-US" sz="2000" dirty="0">
                  <a:latin typeface="宋体" charset="-122"/>
                </a:rPr>
                <a:t>其中“该步骤半成品单位成本”，在实际计算时，要分成本项目进行确定，即分成本项目计算它的分配率。计算时可采用定额比例法或约当产量法求得。</a:t>
              </a:r>
              <a:r>
                <a:rPr kumimoji="1" lang="zh-CN" altLang="en-US" sz="2000" dirty="0"/>
                <a:t> </a:t>
              </a:r>
            </a:p>
          </p:txBody>
        </p:sp>
        <p:sp>
          <p:nvSpPr>
            <p:cNvPr id="5" name="Text Box 6"/>
            <p:cNvSpPr txBox="1">
              <a:spLocks noChangeArrowheads="1"/>
            </p:cNvSpPr>
            <p:nvPr/>
          </p:nvSpPr>
          <p:spPr bwMode="auto">
            <a:xfrm>
              <a:off x="367" y="2500"/>
              <a:ext cx="1406" cy="446"/>
            </a:xfrm>
            <a:prstGeom prst="rect">
              <a:avLst/>
            </a:prstGeom>
            <a:noFill/>
            <a:ln>
              <a:noFill/>
            </a:ln>
            <a:effectLst/>
            <a:extLst>
              <a:ext uri="{909E8E84-426E-40DD-AFC4-6F175D3DCCD1}">
                <a14:hiddenFill xmlns:a14="http://schemas.microsoft.com/office/drawing/2010/main">
                  <a:solidFill>
                    <a:srgbClr val="B5BFE9"/>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zh-CN" altLang="en-US" sz="2000" dirty="0"/>
                <a:t>某步骤计入产</a:t>
              </a:r>
            </a:p>
            <a:p>
              <a:r>
                <a:rPr kumimoji="1" lang="zh-CN" altLang="en-US" sz="2000" dirty="0"/>
                <a:t>成品成本份额</a:t>
              </a:r>
            </a:p>
          </p:txBody>
        </p:sp>
        <p:sp>
          <p:nvSpPr>
            <p:cNvPr id="6" name="Text Box 7"/>
            <p:cNvSpPr txBox="1">
              <a:spLocks noChangeArrowheads="1"/>
            </p:cNvSpPr>
            <p:nvPr/>
          </p:nvSpPr>
          <p:spPr bwMode="auto">
            <a:xfrm>
              <a:off x="1873" y="2442"/>
              <a:ext cx="643" cy="5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kumimoji="1" lang="zh-CN" altLang="en-US" sz="2000" dirty="0">
                  <a:latin typeface="Times New Roman" pitchFamily="18" charset="0"/>
                </a:rPr>
                <a:t>产成品数量</a:t>
              </a:r>
              <a:endParaRPr kumimoji="1" lang="zh-CN" altLang="en-US" sz="2000" dirty="0"/>
            </a:p>
          </p:txBody>
        </p:sp>
        <p:sp>
          <p:nvSpPr>
            <p:cNvPr id="7" name="Text Box 8"/>
            <p:cNvSpPr txBox="1">
              <a:spLocks noChangeArrowheads="1"/>
            </p:cNvSpPr>
            <p:nvPr/>
          </p:nvSpPr>
          <p:spPr bwMode="auto">
            <a:xfrm>
              <a:off x="2879" y="2371"/>
              <a:ext cx="1095" cy="8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kumimoji="1" lang="zh-CN" altLang="en-US" sz="2000" dirty="0">
                  <a:latin typeface="Times New Roman" pitchFamily="18" charset="0"/>
                </a:rPr>
                <a:t>单位产成品耗用该步骤半成品数量</a:t>
              </a:r>
              <a:endParaRPr kumimoji="1" lang="zh-CN" altLang="en-US" sz="2000" dirty="0"/>
            </a:p>
          </p:txBody>
        </p:sp>
        <p:sp>
          <p:nvSpPr>
            <p:cNvPr id="8" name="Text Box 9"/>
            <p:cNvSpPr txBox="1">
              <a:spLocks noChangeArrowheads="1"/>
            </p:cNvSpPr>
            <p:nvPr/>
          </p:nvSpPr>
          <p:spPr bwMode="auto">
            <a:xfrm>
              <a:off x="4365" y="2409"/>
              <a:ext cx="955" cy="5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kumimoji="1" lang="zh-CN" altLang="en-US" sz="2000" dirty="0">
                  <a:latin typeface="Times New Roman" pitchFamily="18" charset="0"/>
                </a:rPr>
                <a:t>该步骤半成</a:t>
              </a:r>
            </a:p>
            <a:p>
              <a:pPr algn="just"/>
              <a:r>
                <a:rPr kumimoji="1" lang="zh-CN" altLang="en-US" sz="2000" dirty="0">
                  <a:latin typeface="Times New Roman" pitchFamily="18" charset="0"/>
                </a:rPr>
                <a:t>品单位成本</a:t>
              </a:r>
              <a:endParaRPr kumimoji="1" lang="zh-CN" altLang="en-US" sz="2000" dirty="0"/>
            </a:p>
          </p:txBody>
        </p:sp>
        <p:sp>
          <p:nvSpPr>
            <p:cNvPr id="9" name="Text Box 10"/>
            <p:cNvSpPr txBox="1">
              <a:spLocks noChangeArrowheads="1"/>
            </p:cNvSpPr>
            <p:nvPr/>
          </p:nvSpPr>
          <p:spPr bwMode="auto">
            <a:xfrm>
              <a:off x="1524" y="2540"/>
              <a:ext cx="349"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kumimoji="1" lang="zh-CN" altLang="en-US" sz="2000" b="1" dirty="0">
                  <a:latin typeface="Times New Roman" pitchFamily="18" charset="0"/>
                </a:rPr>
                <a:t>＝</a:t>
              </a:r>
              <a:endParaRPr kumimoji="1" lang="zh-CN" altLang="en-US" sz="2000" b="1" dirty="0"/>
            </a:p>
          </p:txBody>
        </p:sp>
        <p:sp>
          <p:nvSpPr>
            <p:cNvPr id="10" name="Text Box 11"/>
            <p:cNvSpPr txBox="1">
              <a:spLocks noChangeArrowheads="1"/>
            </p:cNvSpPr>
            <p:nvPr/>
          </p:nvSpPr>
          <p:spPr bwMode="auto">
            <a:xfrm>
              <a:off x="2516" y="2550"/>
              <a:ext cx="349" cy="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kumimoji="1" lang="en-US" altLang="zh-CN" sz="2000" b="1" dirty="0">
                  <a:latin typeface="Times New Roman" pitchFamily="18" charset="0"/>
                </a:rPr>
                <a:t>×</a:t>
              </a:r>
              <a:endParaRPr kumimoji="1" lang="en-US" altLang="zh-CN" sz="2000" b="1" dirty="0"/>
            </a:p>
          </p:txBody>
        </p:sp>
        <p:sp>
          <p:nvSpPr>
            <p:cNvPr id="11" name="Text Box 12"/>
            <p:cNvSpPr txBox="1">
              <a:spLocks noChangeArrowheads="1"/>
            </p:cNvSpPr>
            <p:nvPr/>
          </p:nvSpPr>
          <p:spPr bwMode="auto">
            <a:xfrm>
              <a:off x="4016" y="2506"/>
              <a:ext cx="349" cy="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kumimoji="1" lang="en-US" altLang="zh-CN" sz="2000" b="1" dirty="0">
                  <a:latin typeface="Times New Roman" pitchFamily="18" charset="0"/>
                </a:rPr>
                <a:t>×</a:t>
              </a:r>
              <a:endParaRPr kumimoji="1" lang="en-US" altLang="zh-CN" sz="2000" b="1" dirty="0"/>
            </a:p>
          </p:txBody>
        </p:sp>
      </p:grpSp>
      <p:sp>
        <p:nvSpPr>
          <p:cNvPr id="14" name="文本占位符 3">
            <a:extLst>
              <a:ext uri="{FF2B5EF4-FFF2-40B4-BE49-F238E27FC236}">
                <a16:creationId xmlns:a16="http://schemas.microsoft.com/office/drawing/2014/main" id="{DD034AED-8C04-4A26-B0AF-2779F73120F6}"/>
              </a:ext>
            </a:extLst>
          </p:cNvPr>
          <p:cNvSpPr txBox="1">
            <a:spLocks/>
          </p:cNvSpPr>
          <p:nvPr/>
        </p:nvSpPr>
        <p:spPr>
          <a:xfrm>
            <a:off x="467544" y="631677"/>
            <a:ext cx="5917963"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800" b="1" dirty="0">
                <a:solidFill>
                  <a:schemeClr val="accent2">
                    <a:lumMod val="75000"/>
                  </a:schemeClr>
                </a:solidFill>
              </a:rPr>
              <a:t>2.</a:t>
            </a:r>
            <a:r>
              <a:rPr lang="zh-CN" altLang="en-US" sz="2800" b="1" dirty="0">
                <a:solidFill>
                  <a:schemeClr val="accent2">
                    <a:lumMod val="75000"/>
                  </a:schemeClr>
                </a:solidFill>
              </a:rPr>
              <a:t>平行分项结转分步法</a:t>
            </a:r>
          </a:p>
        </p:txBody>
      </p:sp>
    </p:spTree>
    <p:extLst>
      <p:ext uri="{BB962C8B-B14F-4D97-AF65-F5344CB8AC3E}">
        <p14:creationId xmlns:p14="http://schemas.microsoft.com/office/powerpoint/2010/main" val="4294632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747504" y="1496983"/>
            <a:ext cx="432117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b="1" dirty="0">
                <a:solidFill>
                  <a:srgbClr val="0070C0"/>
                </a:solidFill>
                <a:effectLst>
                  <a:outerShdw blurRad="38100" dist="38100" dir="2700000" algn="tl">
                    <a:srgbClr val="000000">
                      <a:alpha val="43137"/>
                    </a:srgbClr>
                  </a:outerShdw>
                </a:effectLst>
                <a:latin typeface="宋体" charset="-122"/>
              </a:rPr>
              <a:t> </a:t>
            </a:r>
            <a:r>
              <a:rPr lang="zh-CN" altLang="en-US" sz="2000" b="1" dirty="0">
                <a:solidFill>
                  <a:srgbClr val="0070C0"/>
                </a:solidFill>
                <a:effectLst>
                  <a:outerShdw blurRad="38100" dist="38100" dir="2700000" algn="tl">
                    <a:srgbClr val="000000">
                      <a:alpha val="43137"/>
                    </a:srgbClr>
                  </a:outerShdw>
                </a:effectLst>
                <a:latin typeface="宋体" charset="-122"/>
              </a:rPr>
              <a:t>如果按约当产量法分配 </a:t>
            </a:r>
          </a:p>
        </p:txBody>
      </p:sp>
      <p:sp>
        <p:nvSpPr>
          <p:cNvPr id="3" name="Text Box 3"/>
          <p:cNvSpPr txBox="1">
            <a:spLocks noChangeArrowheads="1"/>
          </p:cNvSpPr>
          <p:nvPr/>
        </p:nvSpPr>
        <p:spPr bwMode="auto">
          <a:xfrm>
            <a:off x="354159" y="2051208"/>
            <a:ext cx="8355012"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zh-CN" altLang="en-US" sz="2000" dirty="0">
                <a:latin typeface="宋体" charset="-122"/>
              </a:rPr>
              <a:t>    一般是首先以某产品的完工产成品和期末广义在产品为产量基数，计算各步骤各项费用计入产品成本单位费用分配率，然后按完工产品数量，计算各步骤各项费用计入产品成本的份额。 </a:t>
            </a:r>
          </a:p>
        </p:txBody>
      </p:sp>
      <p:grpSp>
        <p:nvGrpSpPr>
          <p:cNvPr id="4" name="Group 6"/>
          <p:cNvGrpSpPr>
            <a:grpSpLocks/>
          </p:cNvGrpSpPr>
          <p:nvPr/>
        </p:nvGrpSpPr>
        <p:grpSpPr bwMode="auto">
          <a:xfrm>
            <a:off x="179512" y="3429000"/>
            <a:ext cx="8355012" cy="2570163"/>
            <a:chOff x="340" y="1480"/>
            <a:chExt cx="5262" cy="1619"/>
          </a:xfrm>
        </p:grpSpPr>
        <p:sp>
          <p:nvSpPr>
            <p:cNvPr id="5" name="Text Box 7"/>
            <p:cNvSpPr txBox="1">
              <a:spLocks noChangeArrowheads="1"/>
            </p:cNvSpPr>
            <p:nvPr/>
          </p:nvSpPr>
          <p:spPr bwMode="auto">
            <a:xfrm>
              <a:off x="340" y="1480"/>
              <a:ext cx="5262" cy="16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en-US" altLang="zh-CN" sz="2300" dirty="0">
                  <a:latin typeface="宋体" charset="-122"/>
                </a:rPr>
                <a:t>    </a:t>
              </a:r>
              <a:endParaRPr lang="zh-CN" altLang="en-US" sz="2300" dirty="0">
                <a:latin typeface="宋体" charset="-122"/>
              </a:endParaRPr>
            </a:p>
            <a:p>
              <a:endParaRPr lang="zh-CN" altLang="en-US" sz="2300" dirty="0">
                <a:latin typeface="宋体" charset="-122"/>
              </a:endParaRPr>
            </a:p>
            <a:p>
              <a:endParaRPr lang="zh-CN" altLang="en-US" sz="2300" dirty="0">
                <a:latin typeface="宋体" charset="-122"/>
              </a:endParaRPr>
            </a:p>
            <a:p>
              <a:endParaRPr lang="zh-CN" altLang="en-US" sz="2300" dirty="0">
                <a:latin typeface="宋体" charset="-122"/>
              </a:endParaRPr>
            </a:p>
            <a:p>
              <a:endParaRPr lang="zh-CN" altLang="en-US" sz="2300" dirty="0">
                <a:latin typeface="宋体" charset="-122"/>
              </a:endParaRPr>
            </a:p>
            <a:p>
              <a:endParaRPr lang="zh-CN" altLang="en-US" sz="2300" dirty="0">
                <a:latin typeface="宋体" charset="-122"/>
              </a:endParaRPr>
            </a:p>
            <a:p>
              <a:r>
                <a:rPr lang="zh-CN" altLang="en-US" sz="2300" dirty="0">
                  <a:latin typeface="宋体" charset="-122"/>
                </a:rPr>
                <a:t>    </a:t>
              </a:r>
              <a:r>
                <a:rPr lang="zh-CN" altLang="en-US" sz="2000" dirty="0">
                  <a:latin typeface="宋体" charset="-122"/>
                </a:rPr>
                <a:t>其中期末广义在产品约当产量要分成本项目计算确定</a:t>
              </a:r>
              <a:r>
                <a:rPr lang="zh-CN" altLang="en-US" sz="2300" dirty="0">
                  <a:latin typeface="宋体" charset="-122"/>
                </a:rPr>
                <a:t>。    </a:t>
              </a:r>
            </a:p>
          </p:txBody>
        </p:sp>
        <p:grpSp>
          <p:nvGrpSpPr>
            <p:cNvPr id="6" name="Group 8"/>
            <p:cNvGrpSpPr>
              <a:grpSpLocks/>
            </p:cNvGrpSpPr>
            <p:nvPr/>
          </p:nvGrpSpPr>
          <p:grpSpPr bwMode="auto">
            <a:xfrm>
              <a:off x="748" y="1880"/>
              <a:ext cx="4131" cy="960"/>
              <a:chOff x="473" y="1933"/>
              <a:chExt cx="4131" cy="960"/>
            </a:xfrm>
          </p:grpSpPr>
          <p:sp>
            <p:nvSpPr>
              <p:cNvPr id="7" name="Text Box 9"/>
              <p:cNvSpPr txBox="1">
                <a:spLocks noChangeArrowheads="1"/>
              </p:cNvSpPr>
              <p:nvPr/>
            </p:nvSpPr>
            <p:spPr bwMode="auto">
              <a:xfrm>
                <a:off x="473" y="2083"/>
                <a:ext cx="1270" cy="634"/>
              </a:xfrm>
              <a:prstGeom prst="rect">
                <a:avLst/>
              </a:prstGeom>
              <a:noFill/>
              <a:ln>
                <a:noFill/>
              </a:ln>
              <a:effectLst/>
              <a:extLst>
                <a:ext uri="{909E8E84-426E-40DD-AFC4-6F175D3DCCD1}">
                  <a14:hiddenFill xmlns:a14="http://schemas.microsoft.com/office/drawing/2010/main">
                    <a:solidFill>
                      <a:srgbClr val="B5BFE9"/>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dirty="0">
                    <a:latin typeface="宋体" charset="-122"/>
                  </a:rPr>
                  <a:t>某步骤某项费用 应计入产品成本单位费用分配率</a:t>
                </a:r>
              </a:p>
            </p:txBody>
          </p:sp>
          <p:sp>
            <p:nvSpPr>
              <p:cNvPr id="8" name="Text Box 10"/>
              <p:cNvSpPr txBox="1">
                <a:spLocks noChangeArrowheads="1"/>
              </p:cNvSpPr>
              <p:nvPr/>
            </p:nvSpPr>
            <p:spPr bwMode="auto">
              <a:xfrm>
                <a:off x="1885" y="1933"/>
                <a:ext cx="1377"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kumimoji="1" lang="zh-CN" altLang="en-US" sz="2000">
                    <a:latin typeface="宋体" charset="-122"/>
                  </a:rPr>
                  <a:t>该步骤该项费用期初在产品成本</a:t>
                </a:r>
              </a:p>
            </p:txBody>
          </p:sp>
          <p:sp>
            <p:nvSpPr>
              <p:cNvPr id="9" name="Text Box 11"/>
              <p:cNvSpPr txBox="1">
                <a:spLocks noChangeArrowheads="1"/>
              </p:cNvSpPr>
              <p:nvPr/>
            </p:nvSpPr>
            <p:spPr bwMode="auto">
              <a:xfrm>
                <a:off x="3083" y="2024"/>
                <a:ext cx="216" cy="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kumimoji="1" lang="zh-CN" altLang="en-US" sz="2000" b="1">
                    <a:latin typeface="宋体" charset="-122"/>
                  </a:rPr>
                  <a:t>＋</a:t>
                </a:r>
              </a:p>
            </p:txBody>
          </p:sp>
          <p:sp>
            <p:nvSpPr>
              <p:cNvPr id="10" name="Text Box 12"/>
              <p:cNvSpPr txBox="1">
                <a:spLocks noChangeArrowheads="1"/>
              </p:cNvSpPr>
              <p:nvPr/>
            </p:nvSpPr>
            <p:spPr bwMode="auto">
              <a:xfrm>
                <a:off x="3312" y="1933"/>
                <a:ext cx="1087"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zh-CN" altLang="en-US" sz="2000">
                    <a:latin typeface="宋体" charset="-122"/>
                  </a:rPr>
                  <a:t>本步骤该项费</a:t>
                </a:r>
              </a:p>
              <a:p>
                <a:r>
                  <a:rPr kumimoji="1" lang="zh-CN" altLang="en-US" sz="2000">
                    <a:latin typeface="宋体" charset="-122"/>
                  </a:rPr>
                  <a:t>用本期发生额</a:t>
                </a:r>
              </a:p>
            </p:txBody>
          </p:sp>
          <p:sp>
            <p:nvSpPr>
              <p:cNvPr id="11" name="Text Box 13"/>
              <p:cNvSpPr txBox="1">
                <a:spLocks noChangeArrowheads="1"/>
              </p:cNvSpPr>
              <p:nvPr/>
            </p:nvSpPr>
            <p:spPr bwMode="auto">
              <a:xfrm>
                <a:off x="2245" y="2494"/>
                <a:ext cx="952"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kumimoji="1" lang="zh-CN" altLang="en-US" sz="2000"/>
                  <a:t>产成品数量</a:t>
                </a:r>
              </a:p>
            </p:txBody>
          </p:sp>
          <p:sp>
            <p:nvSpPr>
              <p:cNvPr id="12" name="Text Box 14"/>
              <p:cNvSpPr txBox="1">
                <a:spLocks noChangeArrowheads="1"/>
              </p:cNvSpPr>
              <p:nvPr/>
            </p:nvSpPr>
            <p:spPr bwMode="auto">
              <a:xfrm>
                <a:off x="3088" y="2485"/>
                <a:ext cx="216" cy="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kumimoji="1" lang="zh-CN" altLang="en-US" sz="2000" b="1">
                    <a:latin typeface="宋体" charset="-122"/>
                  </a:rPr>
                  <a:t>＋</a:t>
                </a:r>
              </a:p>
            </p:txBody>
          </p:sp>
          <p:sp>
            <p:nvSpPr>
              <p:cNvPr id="13" name="Text Box 15"/>
              <p:cNvSpPr txBox="1">
                <a:spLocks noChangeArrowheads="1"/>
              </p:cNvSpPr>
              <p:nvPr/>
            </p:nvSpPr>
            <p:spPr bwMode="auto">
              <a:xfrm>
                <a:off x="3288" y="2394"/>
                <a:ext cx="1270" cy="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kumimoji="1" lang="zh-CN" altLang="en-US" sz="2000">
                    <a:latin typeface="宋体" charset="-122"/>
                  </a:rPr>
                  <a:t>该步骤期末广义在产品约当产量</a:t>
                </a:r>
              </a:p>
            </p:txBody>
          </p:sp>
          <p:sp>
            <p:nvSpPr>
              <p:cNvPr id="14" name="Line 16"/>
              <p:cNvSpPr>
                <a:spLocks noChangeShapeType="1"/>
              </p:cNvSpPr>
              <p:nvPr/>
            </p:nvSpPr>
            <p:spPr bwMode="auto">
              <a:xfrm>
                <a:off x="1882" y="2408"/>
                <a:ext cx="2722" cy="0"/>
              </a:xfrm>
              <a:prstGeom prst="line">
                <a:avLst/>
              </a:prstGeom>
              <a:noFill/>
              <a:ln w="222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5" name="Text Box 17"/>
              <p:cNvSpPr txBox="1">
                <a:spLocks noChangeArrowheads="1"/>
              </p:cNvSpPr>
              <p:nvPr/>
            </p:nvSpPr>
            <p:spPr bwMode="auto">
              <a:xfrm>
                <a:off x="1664" y="2272"/>
                <a:ext cx="273" cy="2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just"/>
                <a:r>
                  <a:rPr kumimoji="1" lang="en-US" altLang="zh-CN" sz="2000" b="1">
                    <a:latin typeface="宋体" charset="-122"/>
                  </a:rPr>
                  <a:t>=</a:t>
                </a:r>
              </a:p>
            </p:txBody>
          </p:sp>
        </p:grpSp>
      </p:grpSp>
      <p:sp>
        <p:nvSpPr>
          <p:cNvPr id="18" name="文本占位符 3">
            <a:extLst>
              <a:ext uri="{FF2B5EF4-FFF2-40B4-BE49-F238E27FC236}">
                <a16:creationId xmlns:a16="http://schemas.microsoft.com/office/drawing/2014/main" id="{EF137FCC-5D93-4C92-9623-44E7E8DD04B8}"/>
              </a:ext>
            </a:extLst>
          </p:cNvPr>
          <p:cNvSpPr txBox="1">
            <a:spLocks/>
          </p:cNvSpPr>
          <p:nvPr/>
        </p:nvSpPr>
        <p:spPr>
          <a:xfrm>
            <a:off x="467544" y="631677"/>
            <a:ext cx="5917963"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800" b="1" dirty="0">
                <a:solidFill>
                  <a:schemeClr val="accent2">
                    <a:lumMod val="75000"/>
                  </a:schemeClr>
                </a:solidFill>
              </a:rPr>
              <a:t>2.</a:t>
            </a:r>
            <a:r>
              <a:rPr lang="zh-CN" altLang="en-US" sz="2800" b="1" dirty="0">
                <a:solidFill>
                  <a:schemeClr val="accent2">
                    <a:lumMod val="75000"/>
                  </a:schemeClr>
                </a:solidFill>
              </a:rPr>
              <a:t>平行分项结转分步法</a:t>
            </a:r>
          </a:p>
        </p:txBody>
      </p:sp>
    </p:spTree>
    <p:extLst>
      <p:ext uri="{BB962C8B-B14F-4D97-AF65-F5344CB8AC3E}">
        <p14:creationId xmlns:p14="http://schemas.microsoft.com/office/powerpoint/2010/main" val="1907804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left)">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内容占位符 4">
            <a:extLst>
              <a:ext uri="{FF2B5EF4-FFF2-40B4-BE49-F238E27FC236}">
                <a16:creationId xmlns:a16="http://schemas.microsoft.com/office/drawing/2014/main" id="{5AB88E67-73D8-49F8-B519-26DD075A048A}"/>
              </a:ext>
            </a:extLst>
          </p:cNvPr>
          <p:cNvPicPr>
            <a:picLocks noGrp="1" noChangeAspect="1"/>
          </p:cNvPicPr>
          <p:nvPr>
            <p:ph sz="quarter" idx="1"/>
          </p:nvPr>
        </p:nvPicPr>
        <p:blipFill>
          <a:blip r:embed="rId2">
            <a:extLst>
              <a:ext uri="{28A0092B-C50C-407E-A947-70E740481C1C}">
                <a14:useLocalDpi xmlns:a14="http://schemas.microsoft.com/office/drawing/2010/main" val="0"/>
              </a:ext>
            </a:extLst>
          </a:blip>
          <a:stretch>
            <a:fillRect/>
          </a:stretch>
        </p:blipFill>
        <p:spPr>
          <a:xfrm>
            <a:off x="497096" y="1216229"/>
            <a:ext cx="7560840" cy="5184576"/>
          </a:xfrm>
        </p:spPr>
      </p:pic>
      <p:sp>
        <p:nvSpPr>
          <p:cNvPr id="6" name="文本占位符 3">
            <a:extLst>
              <a:ext uri="{FF2B5EF4-FFF2-40B4-BE49-F238E27FC236}">
                <a16:creationId xmlns:a16="http://schemas.microsoft.com/office/drawing/2014/main" id="{FE3145AA-A93D-4045-A700-03455D896A2B}"/>
              </a:ext>
            </a:extLst>
          </p:cNvPr>
          <p:cNvSpPr txBox="1">
            <a:spLocks/>
          </p:cNvSpPr>
          <p:nvPr/>
        </p:nvSpPr>
        <p:spPr>
          <a:xfrm>
            <a:off x="467544" y="631677"/>
            <a:ext cx="5917963"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800" b="1" dirty="0">
                <a:solidFill>
                  <a:schemeClr val="accent2">
                    <a:lumMod val="75000"/>
                  </a:schemeClr>
                </a:solidFill>
              </a:rPr>
              <a:t>2.</a:t>
            </a:r>
            <a:r>
              <a:rPr lang="zh-CN" altLang="en-US" sz="2800" b="1" dirty="0">
                <a:solidFill>
                  <a:schemeClr val="accent2">
                    <a:lumMod val="75000"/>
                  </a:schemeClr>
                </a:solidFill>
              </a:rPr>
              <a:t>平行分项结转分步法</a:t>
            </a:r>
          </a:p>
        </p:txBody>
      </p:sp>
    </p:spTree>
    <p:extLst>
      <p:ext uri="{BB962C8B-B14F-4D97-AF65-F5344CB8AC3E}">
        <p14:creationId xmlns:p14="http://schemas.microsoft.com/office/powerpoint/2010/main" val="427381286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662049" y="1901900"/>
            <a:ext cx="7620000" cy="4321643"/>
          </a:xfrm>
          <a:prstGeom prst="rect">
            <a:avLst/>
          </a:prstGeom>
          <a:noFill/>
          <a:ln w="9525">
            <a:solidFill>
              <a:srgbClr val="FF66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71396" tIns="165048" bIns="0" anchor="ctr">
            <a:spAutoFit/>
          </a:bodyPr>
          <a:lstStyle/>
          <a:p>
            <a:pPr>
              <a:lnSpc>
                <a:spcPct val="150000"/>
              </a:lnSpc>
            </a:pPr>
            <a:r>
              <a:rPr lang="en-US" altLang="zh-CN" sz="2000" dirty="0"/>
              <a:t>1</a:t>
            </a:r>
            <a:r>
              <a:rPr lang="zh-CN" altLang="en-US" sz="2000" dirty="0"/>
              <a:t>、生产按工艺过程的特点分类</a:t>
            </a:r>
          </a:p>
          <a:p>
            <a:pPr>
              <a:lnSpc>
                <a:spcPct val="150000"/>
              </a:lnSpc>
            </a:pPr>
            <a:r>
              <a:rPr lang="zh-CN" altLang="en-US" sz="2000" u="sng" dirty="0">
                <a:solidFill>
                  <a:srgbClr val="0000FF"/>
                </a:solidFill>
                <a:ea typeface="黑体" pitchFamily="2" charset="-122"/>
              </a:rPr>
              <a:t>单步骤生产</a:t>
            </a:r>
            <a:r>
              <a:rPr lang="zh-CN" altLang="en-US" sz="2000" dirty="0">
                <a:solidFill>
                  <a:srgbClr val="0000FF"/>
                </a:solidFill>
                <a:ea typeface="黑体" pitchFamily="2" charset="-122"/>
              </a:rPr>
              <a:t>（简单生产）</a:t>
            </a:r>
            <a:r>
              <a:rPr lang="zh-CN" altLang="en-US" sz="2000" dirty="0"/>
              <a:t>：生产周期较短，工艺较简单。如发电，玻璃制品的熔制等。</a:t>
            </a:r>
          </a:p>
          <a:p>
            <a:pPr>
              <a:lnSpc>
                <a:spcPct val="150000"/>
              </a:lnSpc>
            </a:pPr>
            <a:r>
              <a:rPr lang="zh-CN" altLang="en-US" sz="2000" u="sng" dirty="0">
                <a:solidFill>
                  <a:srgbClr val="0000FF"/>
                </a:solidFill>
                <a:ea typeface="黑体" pitchFamily="2" charset="-122"/>
              </a:rPr>
              <a:t>多步骤生产</a:t>
            </a:r>
            <a:r>
              <a:rPr lang="zh-CN" altLang="en-US" sz="2000" dirty="0">
                <a:solidFill>
                  <a:srgbClr val="0000FF"/>
                </a:solidFill>
                <a:ea typeface="黑体" pitchFamily="2" charset="-122"/>
              </a:rPr>
              <a:t>（复杂生产）</a:t>
            </a:r>
            <a:r>
              <a:rPr lang="zh-CN" altLang="en-US" sz="2000" dirty="0">
                <a:ea typeface="黑体" pitchFamily="2" charset="-122"/>
              </a:rPr>
              <a:t>：</a:t>
            </a:r>
            <a:r>
              <a:rPr lang="zh-CN" altLang="en-US" sz="2000" dirty="0"/>
              <a:t>生产周期较长，工艺较复杂。按加工方式可分为：</a:t>
            </a:r>
          </a:p>
          <a:p>
            <a:pPr>
              <a:lnSpc>
                <a:spcPct val="150000"/>
              </a:lnSpc>
            </a:pPr>
            <a:r>
              <a:rPr lang="zh-CN" altLang="en-US" sz="2000" dirty="0">
                <a:solidFill>
                  <a:srgbClr val="0000FF"/>
                </a:solidFill>
              </a:rPr>
              <a:t>   </a:t>
            </a:r>
            <a:r>
              <a:rPr lang="en-US" altLang="zh-CN" sz="2000" b="1" dirty="0">
                <a:solidFill>
                  <a:srgbClr val="0000FF"/>
                </a:solidFill>
              </a:rPr>
              <a:t>— </a:t>
            </a:r>
            <a:r>
              <a:rPr lang="zh-CN" altLang="en-US" sz="2000" b="1" dirty="0">
                <a:solidFill>
                  <a:srgbClr val="0000FF"/>
                </a:solidFill>
              </a:rPr>
              <a:t>连续加工式生产</a:t>
            </a:r>
            <a:r>
              <a:rPr lang="zh-CN" altLang="en-US" sz="2000" dirty="0"/>
              <a:t>：是指原材料投入生产到产品完工，要依次经过各生产步骤的连续加工的生产。如纺织、冶金等生产。     </a:t>
            </a:r>
          </a:p>
          <a:p>
            <a:pPr>
              <a:lnSpc>
                <a:spcPct val="150000"/>
              </a:lnSpc>
            </a:pPr>
            <a:r>
              <a:rPr lang="zh-CN" altLang="en-US" sz="2000" dirty="0"/>
              <a:t>  </a:t>
            </a:r>
            <a:r>
              <a:rPr lang="en-US" altLang="zh-CN" sz="2000" b="1" dirty="0">
                <a:solidFill>
                  <a:srgbClr val="0000FF"/>
                </a:solidFill>
              </a:rPr>
              <a:t>— </a:t>
            </a:r>
            <a:r>
              <a:rPr lang="zh-CN" altLang="en-US" sz="2000" b="1" dirty="0">
                <a:solidFill>
                  <a:srgbClr val="0000FF"/>
                </a:solidFill>
              </a:rPr>
              <a:t>装配式生产</a:t>
            </a:r>
            <a:r>
              <a:rPr lang="zh-CN" altLang="en-US" sz="2000" dirty="0"/>
              <a:t>：是先将原材料平行加工成零件、部件，然后将零件、部件装配成产成品。如机械、仪表等生产。</a:t>
            </a:r>
            <a:endParaRPr lang="en-US" altLang="zh-CN" sz="2000" dirty="0"/>
          </a:p>
        </p:txBody>
      </p:sp>
      <p:sp>
        <p:nvSpPr>
          <p:cNvPr id="3" name="Rectangle 5"/>
          <p:cNvSpPr>
            <a:spLocks noChangeArrowheads="1"/>
          </p:cNvSpPr>
          <p:nvPr/>
        </p:nvSpPr>
        <p:spPr bwMode="auto">
          <a:xfrm>
            <a:off x="684213" y="1412875"/>
            <a:ext cx="4032250" cy="830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b="1" dirty="0">
                <a:solidFill>
                  <a:srgbClr val="FF0000"/>
                </a:solidFill>
                <a:ea typeface="黑体" panose="02010609060101010101" pitchFamily="49" charset="-122"/>
              </a:rPr>
              <a:t>（一）</a:t>
            </a:r>
            <a:r>
              <a:rPr lang="zh-CN" altLang="en-US" sz="2400" dirty="0">
                <a:solidFill>
                  <a:srgbClr val="FF0000"/>
                </a:solidFill>
                <a:ea typeface="黑体" pitchFamily="2" charset="-122"/>
              </a:rPr>
              <a:t>企业生产类型</a:t>
            </a:r>
          </a:p>
          <a:p>
            <a:endParaRPr lang="zh-CN" altLang="en-US" sz="2400" b="1" dirty="0">
              <a:ea typeface="黑体" panose="02010609060101010101" pitchFamily="49" charset="-122"/>
            </a:endParaRPr>
          </a:p>
        </p:txBody>
      </p:sp>
      <p:sp>
        <p:nvSpPr>
          <p:cNvPr id="5" name="标题 1"/>
          <p:cNvSpPr txBox="1">
            <a:spLocks/>
          </p:cNvSpPr>
          <p:nvPr/>
        </p:nvSpPr>
        <p:spPr>
          <a:xfrm>
            <a:off x="395536" y="634457"/>
            <a:ext cx="6409814" cy="651346"/>
          </a:xfrm>
          <a:prstGeom prst="rect">
            <a:avLst/>
          </a:prstGeom>
          <a:ln>
            <a:no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solidFill>
                  <a:schemeClr val="accent2">
                    <a:lumMod val="75000"/>
                  </a:schemeClr>
                </a:solidFill>
                <a:effectLst>
                  <a:outerShdw blurRad="38100" dist="38100" dir="2700000" algn="tl">
                    <a:srgbClr val="000000">
                      <a:alpha val="43137"/>
                    </a:srgbClr>
                  </a:outerShdw>
                </a:effectLst>
              </a:rPr>
              <a:t>  </a:t>
            </a:r>
            <a:r>
              <a:rPr lang="en-US" altLang="zh-CN" b="1" dirty="0">
                <a:solidFill>
                  <a:schemeClr val="accent2">
                    <a:lumMod val="75000"/>
                  </a:schemeClr>
                </a:solidFill>
                <a:effectLst>
                  <a:outerShdw blurRad="38100" dist="38100" dir="2700000" algn="tl">
                    <a:srgbClr val="000000">
                      <a:alpha val="43137"/>
                    </a:srgbClr>
                  </a:outerShdw>
                </a:effectLst>
              </a:rPr>
              <a:t>4.1.1 </a:t>
            </a:r>
            <a:r>
              <a:rPr lang="zh-CN" altLang="en-US" b="1" dirty="0">
                <a:solidFill>
                  <a:schemeClr val="accent2">
                    <a:lumMod val="75000"/>
                  </a:schemeClr>
                </a:solidFill>
                <a:effectLst>
                  <a:outerShdw blurRad="38100" dist="38100" dir="2700000" algn="tl">
                    <a:srgbClr val="000000">
                      <a:alpha val="43137"/>
                    </a:srgbClr>
                  </a:outerShdw>
                </a:effectLst>
              </a:rPr>
              <a:t>影响产品成本计算方法的因素</a:t>
            </a:r>
          </a:p>
        </p:txBody>
      </p:sp>
    </p:spTree>
    <p:extLst>
      <p:ext uri="{BB962C8B-B14F-4D97-AF65-F5344CB8AC3E}">
        <p14:creationId xmlns:p14="http://schemas.microsoft.com/office/powerpoint/2010/main" val="179299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up)">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up)">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up)">
                                      <p:cBhvr>
                                        <p:cTn id="17" dur="500"/>
                                        <p:tgtEl>
                                          <p:spTgt spid="2">
                                            <p:txEl>
                                              <p:pRg st="2" end="2"/>
                                            </p:txEl>
                                          </p:spTgt>
                                        </p:tgtEl>
                                      </p:cBhvr>
                                    </p:animEffect>
                                  </p:childTnLst>
                                </p:cTn>
                              </p:par>
                              <p:par>
                                <p:cTn id="18" presetID="22" presetClass="entr" presetSubtype="1" fill="hold" nodeType="withEffect">
                                  <p:stCondLst>
                                    <p:cond delay="0"/>
                                  </p:stCondLst>
                                  <p:childTnLst>
                                    <p:set>
                                      <p:cBhvr>
                                        <p:cTn id="19" dur="1" fill="hold">
                                          <p:stCondLst>
                                            <p:cond delay="0"/>
                                          </p:stCondLst>
                                        </p:cTn>
                                        <p:tgtEl>
                                          <p:spTgt spid="2">
                                            <p:txEl>
                                              <p:pRg st="3" end="3"/>
                                            </p:txEl>
                                          </p:spTgt>
                                        </p:tgtEl>
                                        <p:attrNameLst>
                                          <p:attrName>style.visibility</p:attrName>
                                        </p:attrNameLst>
                                      </p:cBhvr>
                                      <p:to>
                                        <p:strVal val="visible"/>
                                      </p:to>
                                    </p:set>
                                    <p:animEffect transition="in" filter="wipe(up)">
                                      <p:cBhvr>
                                        <p:cTn id="20" dur="500"/>
                                        <p:tgtEl>
                                          <p:spTgt spid="2">
                                            <p:txEl>
                                              <p:pRg st="3" end="3"/>
                                            </p:txEl>
                                          </p:spTgt>
                                        </p:tgtEl>
                                      </p:cBhvr>
                                    </p:animEffect>
                                  </p:childTnLst>
                                </p:cTn>
                              </p:par>
                              <p:par>
                                <p:cTn id="21" presetID="22" presetClass="entr" presetSubtype="1" fill="hold" nodeType="with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animEffect transition="in" filter="wipe(up)">
                                      <p:cBhvr>
                                        <p:cTn id="23"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5"/>
          <p:cNvGrpSpPr>
            <a:grpSpLocks/>
          </p:cNvGrpSpPr>
          <p:nvPr/>
        </p:nvGrpSpPr>
        <p:grpSpPr bwMode="auto">
          <a:xfrm>
            <a:off x="382587" y="2390721"/>
            <a:ext cx="8378825" cy="2952750"/>
            <a:chOff x="385" y="1661"/>
            <a:chExt cx="5277" cy="1860"/>
          </a:xfrm>
        </p:grpSpPr>
        <p:sp>
          <p:nvSpPr>
            <p:cNvPr id="3" name="Text Box 6"/>
            <p:cNvSpPr txBox="1">
              <a:spLocks noChangeArrowheads="1"/>
            </p:cNvSpPr>
            <p:nvPr/>
          </p:nvSpPr>
          <p:spPr bwMode="auto">
            <a:xfrm>
              <a:off x="385" y="1717"/>
              <a:ext cx="1316" cy="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kumimoji="1" lang="zh-CN" altLang="en-US" sz="2000" dirty="0">
                  <a:latin typeface="宋体" charset="-122"/>
                </a:rPr>
                <a:t>某步骤分配材料费用的期末广义在产品约当产量</a:t>
              </a:r>
            </a:p>
          </p:txBody>
        </p:sp>
        <p:sp>
          <p:nvSpPr>
            <p:cNvPr id="4" name="Text Box 7"/>
            <p:cNvSpPr txBox="1">
              <a:spLocks noChangeArrowheads="1"/>
            </p:cNvSpPr>
            <p:nvPr/>
          </p:nvSpPr>
          <p:spPr bwMode="auto">
            <a:xfrm>
              <a:off x="1655" y="1661"/>
              <a:ext cx="1452" cy="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kumimoji="1" lang="zh-CN" altLang="en-US" sz="2000" dirty="0">
                  <a:latin typeface="宋体" charset="-122"/>
                </a:rPr>
                <a:t>已经本步骤加工而留存以后各步骤</a:t>
              </a:r>
              <a:r>
                <a:rPr kumimoji="1" lang="en-US" altLang="zh-CN" sz="2000" dirty="0">
                  <a:latin typeface="宋体" charset="-122"/>
                </a:rPr>
                <a:t>(</a:t>
              </a:r>
              <a:r>
                <a:rPr kumimoji="1" lang="zh-CN" altLang="en-US" sz="2000" dirty="0">
                  <a:latin typeface="宋体" charset="-122"/>
                </a:rPr>
                <a:t>含半成品库</a:t>
              </a:r>
              <a:r>
                <a:rPr kumimoji="1" lang="en-US" altLang="zh-CN" sz="2000" dirty="0">
                  <a:latin typeface="宋体" charset="-122"/>
                </a:rPr>
                <a:t>)</a:t>
              </a:r>
              <a:r>
                <a:rPr kumimoji="1" lang="zh-CN" altLang="en-US" sz="2000" dirty="0">
                  <a:latin typeface="宋体" charset="-122"/>
                </a:rPr>
                <a:t>的</a:t>
              </a:r>
            </a:p>
            <a:p>
              <a:pPr algn="ctr"/>
              <a:r>
                <a:rPr kumimoji="1" lang="zh-CN" altLang="en-US" sz="2000" dirty="0">
                  <a:latin typeface="宋体" charset="-122"/>
                </a:rPr>
                <a:t>月末半成品数量</a:t>
              </a:r>
            </a:p>
          </p:txBody>
        </p:sp>
        <p:sp>
          <p:nvSpPr>
            <p:cNvPr id="5" name="Text Box 8"/>
            <p:cNvSpPr txBox="1">
              <a:spLocks noChangeArrowheads="1"/>
            </p:cNvSpPr>
            <p:nvPr/>
          </p:nvSpPr>
          <p:spPr bwMode="auto">
            <a:xfrm>
              <a:off x="3122" y="1808"/>
              <a:ext cx="1225" cy="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kumimoji="1" lang="zh-CN" altLang="en-US" sz="2000" dirty="0">
                  <a:latin typeface="宋体" charset="-122"/>
                </a:rPr>
                <a:t>本步骤期末在产品数量</a:t>
              </a:r>
            </a:p>
          </p:txBody>
        </p:sp>
        <p:sp>
          <p:nvSpPr>
            <p:cNvPr id="6" name="Text Box 9"/>
            <p:cNvSpPr txBox="1">
              <a:spLocks noChangeArrowheads="1"/>
            </p:cNvSpPr>
            <p:nvPr/>
          </p:nvSpPr>
          <p:spPr bwMode="auto">
            <a:xfrm>
              <a:off x="4437" y="1808"/>
              <a:ext cx="1225" cy="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zh-CN" altLang="en-US" sz="2000">
                  <a:latin typeface="宋体" charset="-122"/>
                </a:rPr>
                <a:t>本步骤期末在</a:t>
              </a:r>
            </a:p>
            <a:p>
              <a:r>
                <a:rPr kumimoji="1" lang="zh-CN" altLang="en-US" sz="2000">
                  <a:latin typeface="宋体" charset="-122"/>
                </a:rPr>
                <a:t>产品投料程度</a:t>
              </a:r>
            </a:p>
          </p:txBody>
        </p:sp>
        <p:sp>
          <p:nvSpPr>
            <p:cNvPr id="7" name="Text Box 10"/>
            <p:cNvSpPr txBox="1">
              <a:spLocks noChangeArrowheads="1"/>
            </p:cNvSpPr>
            <p:nvPr/>
          </p:nvSpPr>
          <p:spPr bwMode="auto">
            <a:xfrm>
              <a:off x="1562" y="1912"/>
              <a:ext cx="197" cy="250"/>
            </a:xfrm>
            <a:prstGeom prst="rect">
              <a:avLst/>
            </a:prstGeom>
            <a:noFill/>
            <a:ln>
              <a:noFill/>
            </a:ln>
            <a:effectLst/>
            <a:extLst>
              <a:ext uri="{909E8E84-426E-40DD-AFC4-6F175D3DCCD1}">
                <a14:hiddenFill xmlns:a14="http://schemas.microsoft.com/office/drawing/2010/main">
                  <a:solidFill>
                    <a:srgbClr val="B5BFE9"/>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en-US" altLang="zh-CN" sz="2000" b="1">
                  <a:latin typeface="宋体" charset="-122"/>
                </a:rPr>
                <a:t>=</a:t>
              </a:r>
            </a:p>
          </p:txBody>
        </p:sp>
        <p:sp>
          <p:nvSpPr>
            <p:cNvPr id="8" name="Text Box 11"/>
            <p:cNvSpPr txBox="1">
              <a:spLocks noChangeArrowheads="1"/>
            </p:cNvSpPr>
            <p:nvPr/>
          </p:nvSpPr>
          <p:spPr bwMode="auto">
            <a:xfrm>
              <a:off x="3061" y="1944"/>
              <a:ext cx="197" cy="250"/>
            </a:xfrm>
            <a:prstGeom prst="rect">
              <a:avLst/>
            </a:prstGeom>
            <a:noFill/>
            <a:ln>
              <a:noFill/>
            </a:ln>
            <a:effectLst/>
            <a:extLst>
              <a:ext uri="{909E8E84-426E-40DD-AFC4-6F175D3DCCD1}">
                <a14:hiddenFill xmlns:a14="http://schemas.microsoft.com/office/drawing/2010/main">
                  <a:solidFill>
                    <a:srgbClr val="B5BFE9"/>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en-US" altLang="zh-CN" sz="2000" b="1">
                  <a:latin typeface="宋体" charset="-122"/>
                </a:rPr>
                <a:t>+</a:t>
              </a:r>
            </a:p>
          </p:txBody>
        </p:sp>
        <p:sp>
          <p:nvSpPr>
            <p:cNvPr id="9" name="Text Box 12"/>
            <p:cNvSpPr txBox="1">
              <a:spLocks noChangeArrowheads="1"/>
            </p:cNvSpPr>
            <p:nvPr/>
          </p:nvSpPr>
          <p:spPr bwMode="auto">
            <a:xfrm>
              <a:off x="4210" y="1944"/>
              <a:ext cx="197" cy="221"/>
            </a:xfrm>
            <a:prstGeom prst="rect">
              <a:avLst/>
            </a:prstGeom>
            <a:noFill/>
            <a:ln>
              <a:noFill/>
            </a:ln>
            <a:effectLst/>
            <a:extLst>
              <a:ext uri="{909E8E84-426E-40DD-AFC4-6F175D3DCCD1}">
                <a14:hiddenFill xmlns:a14="http://schemas.microsoft.com/office/drawing/2010/main">
                  <a:solidFill>
                    <a:srgbClr val="B5BFE9"/>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en-US" altLang="zh-CN" sz="1700" b="1"/>
                <a:t>×</a:t>
              </a:r>
            </a:p>
          </p:txBody>
        </p:sp>
        <p:sp>
          <p:nvSpPr>
            <p:cNvPr id="10" name="Text Box 13"/>
            <p:cNvSpPr txBox="1">
              <a:spLocks noChangeArrowheads="1"/>
            </p:cNvSpPr>
            <p:nvPr/>
          </p:nvSpPr>
          <p:spPr bwMode="auto">
            <a:xfrm>
              <a:off x="431" y="2659"/>
              <a:ext cx="1089" cy="8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zh-CN" altLang="en-US" sz="2000">
                  <a:latin typeface="宋体" charset="-122"/>
                </a:rPr>
                <a:t>某步骤分配工资、制造费用</a:t>
              </a:r>
            </a:p>
            <a:p>
              <a:r>
                <a:rPr kumimoji="1" lang="zh-CN" altLang="en-US" sz="2000">
                  <a:latin typeface="宋体" charset="-122"/>
                </a:rPr>
                <a:t>的期末广义在</a:t>
              </a:r>
            </a:p>
            <a:p>
              <a:r>
                <a:rPr kumimoji="1" lang="zh-CN" altLang="en-US" sz="2000">
                  <a:latin typeface="宋体" charset="-122"/>
                </a:rPr>
                <a:t>产品约当产量</a:t>
              </a:r>
            </a:p>
          </p:txBody>
        </p:sp>
        <p:sp>
          <p:nvSpPr>
            <p:cNvPr id="11" name="Text Box 14"/>
            <p:cNvSpPr txBox="1">
              <a:spLocks noChangeArrowheads="1"/>
            </p:cNvSpPr>
            <p:nvPr/>
          </p:nvSpPr>
          <p:spPr bwMode="auto">
            <a:xfrm>
              <a:off x="1655" y="2704"/>
              <a:ext cx="1452" cy="8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kumimoji="1" lang="zh-CN" altLang="en-US" sz="2000">
                  <a:latin typeface="宋体" charset="-122"/>
                </a:rPr>
                <a:t>已经本步骤加工而留存以后各步骤</a:t>
              </a:r>
              <a:r>
                <a:rPr kumimoji="1" lang="en-US" altLang="zh-CN" sz="2000">
                  <a:latin typeface="宋体" charset="-122"/>
                </a:rPr>
                <a:t>(</a:t>
              </a:r>
              <a:r>
                <a:rPr kumimoji="1" lang="zh-CN" altLang="en-US" sz="2000">
                  <a:latin typeface="宋体" charset="-122"/>
                </a:rPr>
                <a:t>含半成品库</a:t>
              </a:r>
              <a:r>
                <a:rPr kumimoji="1" lang="en-US" altLang="zh-CN" sz="2000">
                  <a:latin typeface="宋体" charset="-122"/>
                </a:rPr>
                <a:t>)</a:t>
              </a:r>
              <a:r>
                <a:rPr kumimoji="1" lang="zh-CN" altLang="en-US" sz="2000">
                  <a:latin typeface="宋体" charset="-122"/>
                </a:rPr>
                <a:t>的月末半成品数量</a:t>
              </a:r>
            </a:p>
          </p:txBody>
        </p:sp>
        <p:sp>
          <p:nvSpPr>
            <p:cNvPr id="12" name="Text Box 15"/>
            <p:cNvSpPr txBox="1">
              <a:spLocks noChangeArrowheads="1"/>
            </p:cNvSpPr>
            <p:nvPr/>
          </p:nvSpPr>
          <p:spPr bwMode="auto">
            <a:xfrm>
              <a:off x="3122" y="2851"/>
              <a:ext cx="1225" cy="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gn="ctr"/>
              <a:r>
                <a:rPr kumimoji="1" lang="zh-CN" altLang="en-US" sz="2000">
                  <a:latin typeface="宋体" charset="-122"/>
                </a:rPr>
                <a:t>本步骤期末在产品数量</a:t>
              </a:r>
            </a:p>
          </p:txBody>
        </p:sp>
        <p:sp>
          <p:nvSpPr>
            <p:cNvPr id="13" name="Text Box 16"/>
            <p:cNvSpPr txBox="1">
              <a:spLocks noChangeArrowheads="1"/>
            </p:cNvSpPr>
            <p:nvPr/>
          </p:nvSpPr>
          <p:spPr bwMode="auto">
            <a:xfrm>
              <a:off x="4437" y="2851"/>
              <a:ext cx="1225" cy="4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kumimoji="1" lang="zh-CN" altLang="en-US" sz="2000">
                  <a:latin typeface="宋体" charset="-122"/>
                </a:rPr>
                <a:t>本步骤期末在</a:t>
              </a:r>
            </a:p>
            <a:p>
              <a:r>
                <a:rPr kumimoji="1" lang="zh-CN" altLang="en-US" sz="2000">
                  <a:latin typeface="宋体" charset="-122"/>
                </a:rPr>
                <a:t>产品加工程度</a:t>
              </a:r>
            </a:p>
          </p:txBody>
        </p:sp>
        <p:sp>
          <p:nvSpPr>
            <p:cNvPr id="14" name="Text Box 17"/>
            <p:cNvSpPr txBox="1">
              <a:spLocks noChangeArrowheads="1"/>
            </p:cNvSpPr>
            <p:nvPr/>
          </p:nvSpPr>
          <p:spPr bwMode="auto">
            <a:xfrm>
              <a:off x="1562" y="2955"/>
              <a:ext cx="197" cy="250"/>
            </a:xfrm>
            <a:prstGeom prst="rect">
              <a:avLst/>
            </a:prstGeom>
            <a:noFill/>
            <a:ln>
              <a:noFill/>
            </a:ln>
            <a:effectLst/>
            <a:extLst>
              <a:ext uri="{909E8E84-426E-40DD-AFC4-6F175D3DCCD1}">
                <a14:hiddenFill xmlns:a14="http://schemas.microsoft.com/office/drawing/2010/main">
                  <a:solidFill>
                    <a:srgbClr val="B5BFE9"/>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en-US" altLang="zh-CN" sz="2000" b="1">
                  <a:latin typeface="宋体" charset="-122"/>
                </a:rPr>
                <a:t>=</a:t>
              </a:r>
            </a:p>
          </p:txBody>
        </p:sp>
        <p:sp>
          <p:nvSpPr>
            <p:cNvPr id="15" name="Text Box 18"/>
            <p:cNvSpPr txBox="1">
              <a:spLocks noChangeArrowheads="1"/>
            </p:cNvSpPr>
            <p:nvPr/>
          </p:nvSpPr>
          <p:spPr bwMode="auto">
            <a:xfrm>
              <a:off x="3061" y="2987"/>
              <a:ext cx="197" cy="250"/>
            </a:xfrm>
            <a:prstGeom prst="rect">
              <a:avLst/>
            </a:prstGeom>
            <a:noFill/>
            <a:ln>
              <a:noFill/>
            </a:ln>
            <a:effectLst/>
            <a:extLst>
              <a:ext uri="{909E8E84-426E-40DD-AFC4-6F175D3DCCD1}">
                <a14:hiddenFill xmlns:a14="http://schemas.microsoft.com/office/drawing/2010/main">
                  <a:solidFill>
                    <a:srgbClr val="B5BFE9"/>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en-US" altLang="zh-CN" sz="2000" b="1">
                  <a:latin typeface="宋体" charset="-122"/>
                </a:rPr>
                <a:t>+</a:t>
              </a:r>
            </a:p>
          </p:txBody>
        </p:sp>
        <p:sp>
          <p:nvSpPr>
            <p:cNvPr id="16" name="Text Box 19"/>
            <p:cNvSpPr txBox="1">
              <a:spLocks noChangeArrowheads="1"/>
            </p:cNvSpPr>
            <p:nvPr/>
          </p:nvSpPr>
          <p:spPr bwMode="auto">
            <a:xfrm>
              <a:off x="4210" y="2987"/>
              <a:ext cx="197" cy="221"/>
            </a:xfrm>
            <a:prstGeom prst="rect">
              <a:avLst/>
            </a:prstGeom>
            <a:noFill/>
            <a:ln>
              <a:noFill/>
            </a:ln>
            <a:effectLst/>
            <a:extLst>
              <a:ext uri="{909E8E84-426E-40DD-AFC4-6F175D3DCCD1}">
                <a14:hiddenFill xmlns:a14="http://schemas.microsoft.com/office/drawing/2010/main">
                  <a:solidFill>
                    <a:srgbClr val="B5BFE9"/>
                  </a:solidFill>
                </a14:hiddenFill>
              </a:ext>
              <a:ext uri="{91240B29-F687-4F45-9708-019B960494DF}">
                <a14:hiddenLine xmlns:a14="http://schemas.microsoft.com/office/drawing/2010/main" w="2857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en-US" altLang="zh-CN" sz="1700" b="1"/>
                <a:t>×</a:t>
              </a:r>
            </a:p>
          </p:txBody>
        </p:sp>
      </p:grpSp>
      <p:sp>
        <p:nvSpPr>
          <p:cNvPr id="17" name="Text Box 2"/>
          <p:cNvSpPr txBox="1">
            <a:spLocks noChangeArrowheads="1"/>
          </p:cNvSpPr>
          <p:nvPr/>
        </p:nvSpPr>
        <p:spPr bwMode="auto">
          <a:xfrm>
            <a:off x="637144" y="1526744"/>
            <a:ext cx="432117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zh-CN" sz="2000" b="1" dirty="0">
                <a:solidFill>
                  <a:srgbClr val="0070C0"/>
                </a:solidFill>
                <a:effectLst>
                  <a:outerShdw blurRad="38100" dist="38100" dir="2700000" algn="tl">
                    <a:srgbClr val="000000">
                      <a:alpha val="43137"/>
                    </a:srgbClr>
                  </a:outerShdw>
                </a:effectLst>
                <a:latin typeface="宋体" charset="-122"/>
              </a:rPr>
              <a:t> </a:t>
            </a:r>
            <a:r>
              <a:rPr lang="zh-CN" altLang="en-US" sz="2000" b="1" dirty="0">
                <a:solidFill>
                  <a:srgbClr val="0070C0"/>
                </a:solidFill>
                <a:effectLst>
                  <a:outerShdw blurRad="38100" dist="38100" dir="2700000" algn="tl">
                    <a:srgbClr val="000000">
                      <a:alpha val="43137"/>
                    </a:srgbClr>
                  </a:outerShdw>
                </a:effectLst>
                <a:latin typeface="宋体" charset="-122"/>
              </a:rPr>
              <a:t>如果按约当产量法分配 </a:t>
            </a:r>
          </a:p>
        </p:txBody>
      </p:sp>
      <p:sp>
        <p:nvSpPr>
          <p:cNvPr id="20" name="文本占位符 3">
            <a:extLst>
              <a:ext uri="{FF2B5EF4-FFF2-40B4-BE49-F238E27FC236}">
                <a16:creationId xmlns:a16="http://schemas.microsoft.com/office/drawing/2014/main" id="{DFA263D8-2E43-4A5D-89F2-19279E791290}"/>
              </a:ext>
            </a:extLst>
          </p:cNvPr>
          <p:cNvSpPr txBox="1">
            <a:spLocks/>
          </p:cNvSpPr>
          <p:nvPr/>
        </p:nvSpPr>
        <p:spPr>
          <a:xfrm>
            <a:off x="467544" y="631677"/>
            <a:ext cx="5917963"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800" b="1" dirty="0">
                <a:solidFill>
                  <a:schemeClr val="accent2">
                    <a:lumMod val="75000"/>
                  </a:schemeClr>
                </a:solidFill>
              </a:rPr>
              <a:t>2.</a:t>
            </a:r>
            <a:r>
              <a:rPr lang="zh-CN" altLang="en-US" sz="2800" b="1" dirty="0">
                <a:solidFill>
                  <a:schemeClr val="accent2">
                    <a:lumMod val="75000"/>
                  </a:schemeClr>
                </a:solidFill>
              </a:rPr>
              <a:t>平行分项结转分步法</a:t>
            </a:r>
          </a:p>
        </p:txBody>
      </p:sp>
    </p:spTree>
    <p:extLst>
      <p:ext uri="{BB962C8B-B14F-4D97-AF65-F5344CB8AC3E}">
        <p14:creationId xmlns:p14="http://schemas.microsoft.com/office/powerpoint/2010/main" val="1803765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up)">
                                      <p:cBhvr>
                                        <p:cTn id="12" dur="500"/>
                                        <p:tgtEl>
                                          <p:spTgt spid="2"/>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wipe(left)">
                                      <p:cBhvr>
                                        <p:cTn id="1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83768" y="2636912"/>
            <a:ext cx="5606745" cy="1471172"/>
          </a:xfrm>
          <a:prstGeom prst="rect">
            <a:avLst/>
          </a:prstGeom>
          <a:noFill/>
          <a:ln>
            <a:solidFill>
              <a:schemeClr val="accent1">
                <a:lumMod val="40000"/>
                <a:lumOff val="60000"/>
              </a:schemeClr>
            </a:solidFill>
          </a:ln>
        </p:spPr>
        <p:txBody>
          <a:bodyPr wrap="square" rtlCol="0">
            <a:spAutoFit/>
          </a:bodyPr>
          <a:lstStyle/>
          <a:p>
            <a:pPr lvl="1">
              <a:lnSpc>
                <a:spcPct val="150000"/>
              </a:lnSpc>
            </a:pPr>
            <a:endParaRPr lang="en-US" altLang="zh-CN" sz="3200" b="1" dirty="0">
              <a:effectLst>
                <a:outerShdw blurRad="38100" dist="38100" dir="2700000" algn="tl">
                  <a:srgbClr val="000000">
                    <a:alpha val="43137"/>
                  </a:srgbClr>
                </a:outerShdw>
              </a:effectLst>
            </a:endParaRPr>
          </a:p>
          <a:p>
            <a:pPr lvl="1">
              <a:lnSpc>
                <a:spcPct val="150000"/>
              </a:lnSpc>
            </a:pPr>
            <a:r>
              <a:rPr lang="zh-CN" altLang="en-US" sz="3200" b="1" dirty="0">
                <a:effectLst>
                  <a:outerShdw blurRad="38100" dist="38100" dir="2700000" algn="tl">
                    <a:srgbClr val="000000">
                      <a:alpha val="43137"/>
                    </a:srgbClr>
                  </a:outerShdw>
                </a:effectLst>
              </a:rPr>
              <a:t>       任务</a:t>
            </a:r>
            <a:r>
              <a:rPr lang="en-US" altLang="zh-CN" sz="3200" b="1" dirty="0">
                <a:effectLst>
                  <a:outerShdw blurRad="38100" dist="38100" dir="2700000" algn="tl">
                    <a:srgbClr val="000000">
                      <a:alpha val="43137"/>
                    </a:srgbClr>
                  </a:outerShdw>
                </a:effectLst>
              </a:rPr>
              <a:t>4.3</a:t>
            </a:r>
            <a:r>
              <a:rPr lang="zh-CN" altLang="en-US" sz="3200" b="1" dirty="0">
                <a:effectLst>
                  <a:outerShdw blurRad="38100" dist="38100" dir="2700000" algn="tl">
                    <a:srgbClr val="000000">
                      <a:alpha val="43137"/>
                    </a:srgbClr>
                  </a:outerShdw>
                </a:effectLst>
              </a:rPr>
              <a:t> 分批法</a:t>
            </a:r>
          </a:p>
        </p:txBody>
      </p:sp>
      <p:sp>
        <p:nvSpPr>
          <p:cNvPr id="6" name="TextBox 4"/>
          <p:cNvSpPr txBox="1"/>
          <p:nvPr/>
        </p:nvSpPr>
        <p:spPr>
          <a:xfrm>
            <a:off x="4495052" y="2375302"/>
            <a:ext cx="1584176" cy="523220"/>
          </a:xfrm>
          <a:prstGeom prst="rect">
            <a:avLst/>
          </a:prstGeom>
          <a:solidFill>
            <a:schemeClr val="bg1"/>
          </a:solidFill>
        </p:spPr>
        <p:txBody>
          <a:bodyPr wrap="square" rtlCol="0">
            <a:spAutoFit/>
          </a:bodyPr>
          <a:lstStyle/>
          <a:p>
            <a:r>
              <a:rPr lang="zh-CN" altLang="en-US" sz="2800" b="1" dirty="0">
                <a:effectLst>
                  <a:outerShdw blurRad="38100" dist="38100" dir="2700000" algn="tl">
                    <a:srgbClr val="000000">
                      <a:alpha val="43137"/>
                    </a:srgbClr>
                  </a:outerShdw>
                </a:effectLst>
              </a:rPr>
              <a:t> 项目四</a:t>
            </a:r>
          </a:p>
        </p:txBody>
      </p:sp>
    </p:spTree>
    <p:extLst>
      <p:ext uri="{BB962C8B-B14F-4D97-AF65-F5344CB8AC3E}">
        <p14:creationId xmlns:p14="http://schemas.microsoft.com/office/powerpoint/2010/main" val="177661552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2483768" y="2832100"/>
            <a:ext cx="5041900" cy="473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587" bIns="0" anchor="ctr">
            <a:spAutoFit/>
          </a:bodyPr>
          <a:lstStyle/>
          <a:p>
            <a:pPr indent="266700"/>
            <a:r>
              <a:rPr lang="en-US" sz="2800" b="1" dirty="0">
                <a:latin typeface="黑体" pitchFamily="49" charset="-122"/>
                <a:ea typeface="黑体" pitchFamily="49" charset="-122"/>
              </a:rPr>
              <a:t> </a:t>
            </a:r>
            <a:endParaRPr lang="zh-CN" altLang="en-US" sz="2800" b="1" dirty="0">
              <a:latin typeface="黑体" pitchFamily="49" charset="-122"/>
              <a:ea typeface="黑体" pitchFamily="49" charset="-122"/>
            </a:endParaRPr>
          </a:p>
        </p:txBody>
      </p:sp>
      <p:sp>
        <p:nvSpPr>
          <p:cNvPr id="3" name="Rectangle 6"/>
          <p:cNvSpPr>
            <a:spLocks noChangeArrowheads="1"/>
          </p:cNvSpPr>
          <p:nvPr/>
        </p:nvSpPr>
        <p:spPr bwMode="auto">
          <a:xfrm>
            <a:off x="290445" y="2132856"/>
            <a:ext cx="8280400" cy="4355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171396" bIns="0" anchor="ctr">
            <a:spAutoFit/>
          </a:bodyPr>
          <a:lstStyle/>
          <a:p>
            <a:pPr>
              <a:lnSpc>
                <a:spcPct val="140000"/>
              </a:lnSpc>
            </a:pPr>
            <a:r>
              <a:rPr lang="zh-CN" altLang="en-US" sz="2000" dirty="0">
                <a:latin typeface="楷体_GB2312" pitchFamily="49" charset="-122"/>
                <a:ea typeface="楷体_GB2312" pitchFamily="49" charset="-122"/>
              </a:rPr>
              <a:t>    分批法，以产品的批别为成本计算对象归集生产费用，计算产品成本的一种方法。</a:t>
            </a:r>
            <a:endParaRPr lang="en-US" altLang="zh-CN" sz="2000" dirty="0">
              <a:latin typeface="楷体_GB2312" pitchFamily="49" charset="-122"/>
              <a:ea typeface="楷体_GB2312" pitchFamily="49" charset="-122"/>
            </a:endParaRPr>
          </a:p>
          <a:p>
            <a:pPr>
              <a:lnSpc>
                <a:spcPct val="140000"/>
              </a:lnSpc>
            </a:pPr>
            <a:r>
              <a:rPr lang="zh-CN" altLang="en-US" sz="2000" dirty="0">
                <a:latin typeface="楷体_GB2312" pitchFamily="49" charset="-122"/>
                <a:ea typeface="楷体_GB2312" pitchFamily="49" charset="-122"/>
              </a:rPr>
              <a:t>    （</a:t>
            </a:r>
            <a:r>
              <a:rPr lang="en-US" altLang="zh-CN" sz="2000" dirty="0">
                <a:latin typeface="楷体_GB2312" pitchFamily="49" charset="-122"/>
                <a:ea typeface="楷体_GB2312" pitchFamily="49" charset="-122"/>
              </a:rPr>
              <a:t>1</a:t>
            </a:r>
            <a:r>
              <a:rPr lang="zh-CN" altLang="en-US" sz="2000" dirty="0">
                <a:latin typeface="楷体_GB2312" pitchFamily="49" charset="-122"/>
                <a:ea typeface="楷体_GB2312" pitchFamily="49" charset="-122"/>
              </a:rPr>
              <a:t>）适用范围</a:t>
            </a:r>
          </a:p>
          <a:p>
            <a:pPr>
              <a:lnSpc>
                <a:spcPct val="140000"/>
              </a:lnSpc>
            </a:pPr>
            <a:r>
              <a:rPr lang="zh-CN" altLang="en-US" sz="2000" dirty="0">
                <a:latin typeface="楷体_GB2312" pitchFamily="49" charset="-122"/>
                <a:ea typeface="楷体_GB2312" pitchFamily="49" charset="-122"/>
              </a:rPr>
              <a:t>    主要适用于单件、小批，且管理上不要求分步计算成本的多步骤生产，如重型机械、精密仪器、船舶、飞机等。</a:t>
            </a:r>
          </a:p>
          <a:p>
            <a:pPr>
              <a:lnSpc>
                <a:spcPct val="140000"/>
              </a:lnSpc>
            </a:pPr>
            <a:r>
              <a:rPr lang="zh-CN" altLang="en-US" sz="2000" dirty="0">
                <a:latin typeface="楷体_GB2312" pitchFamily="49" charset="-122"/>
                <a:ea typeface="楷体_GB2312" pitchFamily="49" charset="-122"/>
              </a:rPr>
              <a:t>    （</a:t>
            </a:r>
            <a:r>
              <a:rPr lang="en-US" altLang="zh-CN" sz="2000" dirty="0">
                <a:latin typeface="楷体_GB2312" pitchFamily="49" charset="-122"/>
                <a:ea typeface="楷体_GB2312" pitchFamily="49" charset="-122"/>
              </a:rPr>
              <a:t>2</a:t>
            </a:r>
            <a:r>
              <a:rPr lang="zh-CN" altLang="en-US" sz="2000" dirty="0">
                <a:latin typeface="楷体_GB2312" pitchFamily="49" charset="-122"/>
                <a:ea typeface="楷体_GB2312" pitchFamily="49" charset="-122"/>
              </a:rPr>
              <a:t>）特点</a:t>
            </a:r>
          </a:p>
          <a:p>
            <a:pPr>
              <a:lnSpc>
                <a:spcPct val="140000"/>
              </a:lnSpc>
            </a:pPr>
            <a:r>
              <a:rPr lang="zh-CN" altLang="en-US" sz="2000" dirty="0">
                <a:latin typeface="楷体_GB2312" pitchFamily="49" charset="-122"/>
                <a:ea typeface="楷体_GB2312" pitchFamily="49" charset="-122"/>
              </a:rPr>
              <a:t>    </a:t>
            </a:r>
            <a:r>
              <a:rPr lang="zh-CN" altLang="en-US" sz="2000" dirty="0">
                <a:latin typeface="宋体"/>
                <a:ea typeface="宋体"/>
              </a:rPr>
              <a:t>①</a:t>
            </a:r>
            <a:r>
              <a:rPr lang="zh-CN" altLang="en-US" sz="2000" dirty="0">
                <a:latin typeface="楷体_GB2312" pitchFamily="49" charset="-122"/>
                <a:ea typeface="楷体_GB2312" pitchFamily="49" charset="-122"/>
              </a:rPr>
              <a:t>成本计算对象是产品批别或订单；</a:t>
            </a:r>
          </a:p>
          <a:p>
            <a:pPr>
              <a:lnSpc>
                <a:spcPct val="140000"/>
              </a:lnSpc>
            </a:pPr>
            <a:r>
              <a:rPr lang="zh-CN" altLang="en-US" sz="2000" dirty="0">
                <a:latin typeface="楷体_GB2312" pitchFamily="49" charset="-122"/>
                <a:ea typeface="楷体_GB2312" pitchFamily="49" charset="-122"/>
              </a:rPr>
              <a:t>    </a:t>
            </a:r>
            <a:r>
              <a:rPr lang="zh-CN" altLang="en-US" sz="2000" dirty="0">
                <a:latin typeface="宋体"/>
                <a:ea typeface="宋体"/>
              </a:rPr>
              <a:t>②</a:t>
            </a:r>
            <a:r>
              <a:rPr lang="zh-CN" altLang="en-US" sz="2000" dirty="0">
                <a:latin typeface="楷体_GB2312" pitchFamily="49" charset="-122"/>
                <a:ea typeface="楷体_GB2312" pitchFamily="49" charset="-122"/>
              </a:rPr>
              <a:t>成本计算期：产品的生产周期；</a:t>
            </a:r>
          </a:p>
          <a:p>
            <a:pPr>
              <a:lnSpc>
                <a:spcPct val="140000"/>
              </a:lnSpc>
            </a:pPr>
            <a:r>
              <a:rPr lang="zh-CN" altLang="en-US" sz="2000" dirty="0">
                <a:latin typeface="楷体_GB2312" pitchFamily="49" charset="-122"/>
                <a:ea typeface="楷体_GB2312" pitchFamily="49" charset="-122"/>
              </a:rPr>
              <a:t>    </a:t>
            </a:r>
            <a:r>
              <a:rPr lang="zh-CN" altLang="en-US" sz="2000" dirty="0">
                <a:latin typeface="宋体"/>
                <a:ea typeface="宋体"/>
              </a:rPr>
              <a:t>③</a:t>
            </a:r>
            <a:r>
              <a:rPr lang="zh-CN" altLang="en-US" sz="2000" dirty="0">
                <a:latin typeface="楷体_GB2312" pitchFamily="49" charset="-122"/>
                <a:ea typeface="楷体_GB2312" pitchFamily="49" charset="-122"/>
              </a:rPr>
              <a:t>生产费用一般不需要在完工产品与在产品之间分配。</a:t>
            </a:r>
          </a:p>
          <a:p>
            <a:pPr>
              <a:lnSpc>
                <a:spcPct val="140000"/>
              </a:lnSpc>
            </a:pPr>
            <a:r>
              <a:rPr lang="zh-CN" altLang="en-US" sz="2000" dirty="0">
                <a:latin typeface="楷体_GB2312" pitchFamily="49" charset="-122"/>
                <a:ea typeface="楷体_GB2312" pitchFamily="49" charset="-122"/>
              </a:rPr>
              <a:t>        </a:t>
            </a:r>
          </a:p>
        </p:txBody>
      </p:sp>
      <p:sp>
        <p:nvSpPr>
          <p:cNvPr id="4" name="Rectangle 7"/>
          <p:cNvSpPr>
            <a:spLocks noChangeArrowheads="1"/>
          </p:cNvSpPr>
          <p:nvPr/>
        </p:nvSpPr>
        <p:spPr bwMode="auto">
          <a:xfrm>
            <a:off x="395288" y="3068638"/>
            <a:ext cx="8208962" cy="45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40000"/>
              </a:lnSpc>
            </a:pPr>
            <a:r>
              <a:rPr lang="en-US" sz="2000" dirty="0">
                <a:latin typeface="楷体_GB2312" pitchFamily="49" charset="-122"/>
                <a:ea typeface="楷体_GB2312" pitchFamily="49" charset="-122"/>
              </a:rPr>
              <a:t>   </a:t>
            </a:r>
            <a:endParaRPr lang="zh-CN" altLang="en-US" sz="2000" dirty="0">
              <a:latin typeface="楷体_GB2312" pitchFamily="49" charset="-122"/>
              <a:ea typeface="楷体_GB2312" pitchFamily="49" charset="-122"/>
            </a:endParaRPr>
          </a:p>
        </p:txBody>
      </p:sp>
      <p:sp>
        <p:nvSpPr>
          <p:cNvPr id="6" name="Rectangle 9"/>
          <p:cNvSpPr>
            <a:spLocks noChangeArrowheads="1"/>
          </p:cNvSpPr>
          <p:nvPr/>
        </p:nvSpPr>
        <p:spPr bwMode="auto">
          <a:xfrm>
            <a:off x="395288" y="4652963"/>
            <a:ext cx="8208962" cy="45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40000"/>
              </a:lnSpc>
            </a:pPr>
            <a:r>
              <a:rPr lang="en-US" sz="2000" dirty="0">
                <a:latin typeface="楷体_GB2312" pitchFamily="49" charset="-122"/>
                <a:ea typeface="楷体_GB2312" pitchFamily="49" charset="-122"/>
              </a:rPr>
              <a:t>    </a:t>
            </a:r>
            <a:endParaRPr lang="zh-CN" altLang="en-US" sz="2000" dirty="0">
              <a:latin typeface="楷体_GB2312" pitchFamily="49" charset="-122"/>
              <a:ea typeface="楷体_GB2312" pitchFamily="49" charset="-122"/>
            </a:endParaRPr>
          </a:p>
        </p:txBody>
      </p:sp>
      <p:sp>
        <p:nvSpPr>
          <p:cNvPr id="7" name="标题 1"/>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4.3.1</a:t>
            </a:r>
            <a:r>
              <a:rPr lang="zh-CN" altLang="en-US" b="1" dirty="0"/>
              <a:t>分批法的概念及特点</a:t>
            </a:r>
          </a:p>
        </p:txBody>
      </p:sp>
      <p:sp>
        <p:nvSpPr>
          <p:cNvPr id="8" name="文本占位符 3"/>
          <p:cNvSpPr txBox="1">
            <a:spLocks/>
          </p:cNvSpPr>
          <p:nvPr/>
        </p:nvSpPr>
        <p:spPr>
          <a:xfrm>
            <a:off x="447080" y="1238591"/>
            <a:ext cx="5917963"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a:solidFill>
                  <a:schemeClr val="accent2">
                    <a:lumMod val="75000"/>
                  </a:schemeClr>
                </a:solidFill>
              </a:rPr>
              <a:t>1.</a:t>
            </a:r>
            <a:r>
              <a:rPr lang="zh-CN" altLang="en-US" sz="2000" b="1" dirty="0">
                <a:solidFill>
                  <a:schemeClr val="accent2">
                    <a:lumMod val="75000"/>
                  </a:schemeClr>
                </a:solidFill>
              </a:rPr>
              <a:t>分批法概述</a:t>
            </a:r>
          </a:p>
        </p:txBody>
      </p:sp>
    </p:spTree>
    <p:extLst>
      <p:ext uri="{BB962C8B-B14F-4D97-AF65-F5344CB8AC3E}">
        <p14:creationId xmlns:p14="http://schemas.microsoft.com/office/powerpoint/2010/main" val="296092212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7"/>
          <p:cNvSpPr>
            <a:spLocks noChangeArrowheads="1"/>
          </p:cNvSpPr>
          <p:nvPr/>
        </p:nvSpPr>
        <p:spPr bwMode="auto">
          <a:xfrm>
            <a:off x="505392" y="1354152"/>
            <a:ext cx="8208962" cy="2684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40000"/>
              </a:lnSpc>
              <a:spcBef>
                <a:spcPct val="50000"/>
              </a:spcBef>
            </a:pPr>
            <a:r>
              <a:rPr lang="en-US" sz="2000" dirty="0">
                <a:latin typeface="楷体_GB2312" pitchFamily="49" charset="-122"/>
                <a:ea typeface="楷体_GB2312" pitchFamily="49" charset="-122"/>
              </a:rPr>
              <a:t>    1.</a:t>
            </a:r>
            <a:r>
              <a:rPr lang="zh-CN" altLang="en-US" sz="2000" dirty="0">
                <a:latin typeface="楷体_GB2312" pitchFamily="49" charset="-122"/>
                <a:ea typeface="楷体_GB2312" pitchFamily="49" charset="-122"/>
              </a:rPr>
              <a:t>按产品批别设置基本生产成本明细帐，归集发生的生产费用；按车间设置制造费用明细账；</a:t>
            </a:r>
          </a:p>
          <a:p>
            <a:pPr>
              <a:lnSpc>
                <a:spcPct val="140000"/>
              </a:lnSpc>
              <a:spcBef>
                <a:spcPct val="50000"/>
              </a:spcBef>
            </a:pPr>
            <a:r>
              <a:rPr lang="zh-CN" altLang="en-US" sz="2000" dirty="0">
                <a:latin typeface="楷体_GB2312" pitchFamily="49" charset="-122"/>
                <a:ea typeface="楷体_GB2312" pitchFamily="49" charset="-122"/>
              </a:rPr>
              <a:t>    </a:t>
            </a:r>
            <a:r>
              <a:rPr lang="en-US" sz="2000" dirty="0">
                <a:latin typeface="楷体_GB2312" pitchFamily="49" charset="-122"/>
                <a:ea typeface="楷体_GB2312" pitchFamily="49" charset="-122"/>
              </a:rPr>
              <a:t>2.</a:t>
            </a:r>
            <a:r>
              <a:rPr lang="zh-CN" altLang="en-US" sz="2000" dirty="0">
                <a:latin typeface="楷体_GB2312" pitchFamily="49" charset="-122"/>
                <a:ea typeface="楷体_GB2312" pitchFamily="49" charset="-122"/>
              </a:rPr>
              <a:t>归集分配各要素费用，并登记入账；</a:t>
            </a:r>
          </a:p>
          <a:p>
            <a:pPr>
              <a:lnSpc>
                <a:spcPct val="140000"/>
              </a:lnSpc>
              <a:spcBef>
                <a:spcPct val="50000"/>
              </a:spcBef>
            </a:pPr>
            <a:r>
              <a:rPr lang="zh-CN" altLang="en-US" sz="2000" dirty="0">
                <a:latin typeface="楷体_GB2312" pitchFamily="49" charset="-122"/>
                <a:ea typeface="楷体_GB2312" pitchFamily="49" charset="-122"/>
              </a:rPr>
              <a:t>    </a:t>
            </a:r>
            <a:r>
              <a:rPr lang="en-US" sz="2000" dirty="0">
                <a:latin typeface="楷体_GB2312" pitchFamily="49" charset="-122"/>
                <a:ea typeface="楷体_GB2312" pitchFamily="49" charset="-122"/>
              </a:rPr>
              <a:t>3.</a:t>
            </a:r>
            <a:r>
              <a:rPr lang="zh-CN" altLang="en-US" sz="2000" dirty="0">
                <a:latin typeface="楷体_GB2312" pitchFamily="49" charset="-122"/>
                <a:ea typeface="楷体_GB2312" pitchFamily="49" charset="-122"/>
              </a:rPr>
              <a:t>分配辅助生产费用；</a:t>
            </a:r>
          </a:p>
          <a:p>
            <a:pPr>
              <a:lnSpc>
                <a:spcPct val="140000"/>
              </a:lnSpc>
              <a:spcBef>
                <a:spcPct val="50000"/>
              </a:spcBef>
            </a:pPr>
            <a:r>
              <a:rPr lang="zh-CN" altLang="en-US" sz="2000" dirty="0">
                <a:latin typeface="楷体_GB2312" pitchFamily="49" charset="-122"/>
                <a:ea typeface="楷体_GB2312" pitchFamily="49" charset="-122"/>
              </a:rPr>
              <a:t>    </a:t>
            </a:r>
            <a:r>
              <a:rPr lang="en-US" sz="2000" dirty="0">
                <a:latin typeface="楷体_GB2312" pitchFamily="49" charset="-122"/>
                <a:ea typeface="楷体_GB2312" pitchFamily="49" charset="-122"/>
              </a:rPr>
              <a:t>4.</a:t>
            </a:r>
            <a:r>
              <a:rPr lang="zh-CN" altLang="en-US" sz="2000" dirty="0">
                <a:latin typeface="楷体_GB2312" pitchFamily="49" charset="-122"/>
                <a:ea typeface="楷体_GB2312" pitchFamily="49" charset="-122"/>
              </a:rPr>
              <a:t>分配制造费用；       </a:t>
            </a:r>
          </a:p>
        </p:txBody>
      </p:sp>
      <p:grpSp>
        <p:nvGrpSpPr>
          <p:cNvPr id="4" name="Group 4"/>
          <p:cNvGrpSpPr>
            <a:grpSpLocks/>
          </p:cNvGrpSpPr>
          <p:nvPr/>
        </p:nvGrpSpPr>
        <p:grpSpPr bwMode="auto">
          <a:xfrm>
            <a:off x="1057252" y="4381500"/>
            <a:ext cx="7848600" cy="409575"/>
            <a:chOff x="0" y="0"/>
            <a:chExt cx="4944" cy="258"/>
          </a:xfrm>
        </p:grpSpPr>
        <p:sp>
          <p:nvSpPr>
            <p:cNvPr id="5" name="Text Box 4"/>
            <p:cNvSpPr txBox="1">
              <a:spLocks noChangeArrowheads="1"/>
            </p:cNvSpPr>
            <p:nvPr/>
          </p:nvSpPr>
          <p:spPr bwMode="auto">
            <a:xfrm>
              <a:off x="0" y="0"/>
              <a:ext cx="2223" cy="256"/>
            </a:xfrm>
            <a:prstGeom prst="rect">
              <a:avLst/>
            </a:prstGeom>
            <a:noFill/>
            <a:ln w="9525" cmpd="sng">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en-US" sz="2000">
                  <a:latin typeface="楷体_GB2312" pitchFamily="49" charset="-122"/>
                  <a:ea typeface="楷体_GB2312" pitchFamily="49" charset="-122"/>
                </a:rPr>
                <a:t>5.</a:t>
              </a:r>
              <a:r>
                <a:rPr lang="zh-CN" altLang="en-US" sz="2000">
                  <a:latin typeface="楷体_GB2312" pitchFamily="49" charset="-122"/>
                  <a:ea typeface="楷体_GB2312" pitchFamily="49" charset="-122"/>
                </a:rPr>
                <a:t>月末，有批别完工通知单的</a:t>
              </a:r>
            </a:p>
          </p:txBody>
        </p:sp>
        <p:sp>
          <p:nvSpPr>
            <p:cNvPr id="6" name="Text Box 5"/>
            <p:cNvSpPr txBox="1">
              <a:spLocks noChangeArrowheads="1"/>
            </p:cNvSpPr>
            <p:nvPr/>
          </p:nvSpPr>
          <p:spPr bwMode="auto">
            <a:xfrm>
              <a:off x="2540" y="0"/>
              <a:ext cx="2404" cy="258"/>
            </a:xfrm>
            <a:prstGeom prst="rect">
              <a:avLst/>
            </a:prstGeom>
            <a:noFill/>
            <a:ln w="12700" cmpd="sng">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sz="2000">
                  <a:latin typeface="楷体_GB2312" pitchFamily="49" charset="-122"/>
                  <a:ea typeface="楷体_GB2312" pitchFamily="49" charset="-122"/>
                </a:rPr>
                <a:t>计算该批别的总成本和单位成本</a:t>
              </a:r>
            </a:p>
          </p:txBody>
        </p:sp>
        <p:sp>
          <p:nvSpPr>
            <p:cNvPr id="7" name="Line 6"/>
            <p:cNvSpPr>
              <a:spLocks noChangeShapeType="1"/>
            </p:cNvSpPr>
            <p:nvPr/>
          </p:nvSpPr>
          <p:spPr bwMode="auto">
            <a:xfrm>
              <a:off x="2268" y="136"/>
              <a:ext cx="227" cy="0"/>
            </a:xfrm>
            <a:prstGeom prst="line">
              <a:avLst/>
            </a:prstGeom>
            <a:noFill/>
            <a:ln w="28575" cmpd="sng">
              <a:solidFill>
                <a:schemeClr val="hlink"/>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grpSp>
      <p:grpSp>
        <p:nvGrpSpPr>
          <p:cNvPr id="8" name="Group 8"/>
          <p:cNvGrpSpPr>
            <a:grpSpLocks/>
          </p:cNvGrpSpPr>
          <p:nvPr/>
        </p:nvGrpSpPr>
        <p:grpSpPr bwMode="auto">
          <a:xfrm>
            <a:off x="1009423" y="5116513"/>
            <a:ext cx="7848601" cy="714375"/>
            <a:chOff x="0" y="0"/>
            <a:chExt cx="4944" cy="450"/>
          </a:xfrm>
        </p:grpSpPr>
        <p:sp>
          <p:nvSpPr>
            <p:cNvPr id="9" name="Text Box 10"/>
            <p:cNvSpPr txBox="1">
              <a:spLocks noChangeArrowheads="1"/>
            </p:cNvSpPr>
            <p:nvPr/>
          </p:nvSpPr>
          <p:spPr bwMode="auto">
            <a:xfrm>
              <a:off x="0" y="0"/>
              <a:ext cx="2223" cy="256"/>
            </a:xfrm>
            <a:prstGeom prst="rect">
              <a:avLst/>
            </a:prstGeom>
            <a:noFill/>
            <a:ln w="9525" cmpd="sng">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sz="2000" dirty="0">
                  <a:latin typeface="楷体_GB2312" pitchFamily="49" charset="-122"/>
                  <a:ea typeface="楷体_GB2312" pitchFamily="49" charset="-122"/>
                </a:rPr>
                <a:t>月末，有部分完工通知单的</a:t>
              </a:r>
            </a:p>
          </p:txBody>
        </p:sp>
        <p:sp>
          <p:nvSpPr>
            <p:cNvPr id="10" name="Text Box 11"/>
            <p:cNvSpPr txBox="1">
              <a:spLocks noChangeArrowheads="1"/>
            </p:cNvSpPr>
            <p:nvPr/>
          </p:nvSpPr>
          <p:spPr bwMode="auto">
            <a:xfrm>
              <a:off x="2540" y="0"/>
              <a:ext cx="2404" cy="450"/>
            </a:xfrm>
            <a:prstGeom prst="rect">
              <a:avLst/>
            </a:prstGeom>
            <a:noFill/>
            <a:ln w="12700" cmpd="sng">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sz="2000">
                  <a:latin typeface="楷体_GB2312" pitchFamily="49" charset="-122"/>
                  <a:ea typeface="楷体_GB2312" pitchFamily="49" charset="-122"/>
                </a:rPr>
                <a:t>计算该批别的完工总成本和在产品成本</a:t>
              </a:r>
            </a:p>
          </p:txBody>
        </p:sp>
        <p:sp>
          <p:nvSpPr>
            <p:cNvPr id="11" name="Line 12"/>
            <p:cNvSpPr>
              <a:spLocks noChangeShapeType="1"/>
            </p:cNvSpPr>
            <p:nvPr/>
          </p:nvSpPr>
          <p:spPr bwMode="auto">
            <a:xfrm>
              <a:off x="2268" y="136"/>
              <a:ext cx="227" cy="0"/>
            </a:xfrm>
            <a:prstGeom prst="line">
              <a:avLst/>
            </a:prstGeom>
            <a:noFill/>
            <a:ln w="28575" cmpd="sng">
              <a:solidFill>
                <a:schemeClr val="hlink"/>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grpSp>
      <p:grpSp>
        <p:nvGrpSpPr>
          <p:cNvPr id="12" name="Group 12"/>
          <p:cNvGrpSpPr>
            <a:grpSpLocks/>
          </p:cNvGrpSpPr>
          <p:nvPr/>
        </p:nvGrpSpPr>
        <p:grpSpPr bwMode="auto">
          <a:xfrm>
            <a:off x="1080861" y="6053138"/>
            <a:ext cx="7777162" cy="409575"/>
            <a:chOff x="0" y="0"/>
            <a:chExt cx="4944" cy="258"/>
          </a:xfrm>
        </p:grpSpPr>
        <p:sp>
          <p:nvSpPr>
            <p:cNvPr id="13" name="Text Box 14"/>
            <p:cNvSpPr txBox="1">
              <a:spLocks noChangeArrowheads="1"/>
            </p:cNvSpPr>
            <p:nvPr/>
          </p:nvSpPr>
          <p:spPr bwMode="auto">
            <a:xfrm>
              <a:off x="0" y="0"/>
              <a:ext cx="2223" cy="256"/>
            </a:xfrm>
            <a:prstGeom prst="rect">
              <a:avLst/>
            </a:prstGeom>
            <a:noFill/>
            <a:ln w="9525" cmpd="sng">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sz="2000">
                  <a:latin typeface="楷体_GB2312" pitchFamily="49" charset="-122"/>
                  <a:ea typeface="楷体_GB2312" pitchFamily="49" charset="-122"/>
                </a:rPr>
                <a:t>月末，批别未完工的</a:t>
              </a:r>
            </a:p>
          </p:txBody>
        </p:sp>
        <p:sp>
          <p:nvSpPr>
            <p:cNvPr id="14" name="Text Box 15"/>
            <p:cNvSpPr txBox="1">
              <a:spLocks noChangeArrowheads="1"/>
            </p:cNvSpPr>
            <p:nvPr/>
          </p:nvSpPr>
          <p:spPr bwMode="auto">
            <a:xfrm>
              <a:off x="2540" y="0"/>
              <a:ext cx="2404" cy="258"/>
            </a:xfrm>
            <a:prstGeom prst="rect">
              <a:avLst/>
            </a:prstGeom>
            <a:noFill/>
            <a:ln w="12700" cmpd="sng">
              <a:solidFill>
                <a:schemeClr val="hlink"/>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sz="2000">
                  <a:latin typeface="楷体_GB2312" pitchFamily="49" charset="-122"/>
                  <a:ea typeface="楷体_GB2312" pitchFamily="49" charset="-122"/>
                </a:rPr>
                <a:t>不需计算批别成本</a:t>
              </a:r>
            </a:p>
          </p:txBody>
        </p:sp>
        <p:sp>
          <p:nvSpPr>
            <p:cNvPr id="15" name="Line 16"/>
            <p:cNvSpPr>
              <a:spLocks noChangeShapeType="1"/>
            </p:cNvSpPr>
            <p:nvPr/>
          </p:nvSpPr>
          <p:spPr bwMode="auto">
            <a:xfrm>
              <a:off x="2268" y="136"/>
              <a:ext cx="227" cy="0"/>
            </a:xfrm>
            <a:prstGeom prst="line">
              <a:avLst/>
            </a:prstGeom>
            <a:noFill/>
            <a:ln w="28575" cmpd="sng">
              <a:solidFill>
                <a:schemeClr val="hlink"/>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grpSp>
      <p:sp>
        <p:nvSpPr>
          <p:cNvPr id="17" name="标题 1"/>
          <p:cNvSpPr txBox="1">
            <a:spLocks/>
          </p:cNvSpPr>
          <p:nvPr/>
        </p:nvSpPr>
        <p:spPr>
          <a:xfrm>
            <a:off x="490741" y="261448"/>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4.3.2</a:t>
            </a:r>
            <a:r>
              <a:rPr lang="zh-CN" altLang="en-US" b="1" dirty="0"/>
              <a:t>分批法的计算程序</a:t>
            </a:r>
          </a:p>
        </p:txBody>
      </p:sp>
    </p:spTree>
    <p:extLst>
      <p:ext uri="{BB962C8B-B14F-4D97-AF65-F5344CB8AC3E}">
        <p14:creationId xmlns:p14="http://schemas.microsoft.com/office/powerpoint/2010/main" val="169786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1" name="Rectangle 3"/>
          <p:cNvSpPr>
            <a:spLocks noChangeArrowheads="1"/>
          </p:cNvSpPr>
          <p:nvPr/>
        </p:nvSpPr>
        <p:spPr bwMode="auto">
          <a:xfrm>
            <a:off x="573989" y="1234788"/>
            <a:ext cx="7775574" cy="25545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indent="304800"/>
            <a:r>
              <a:rPr lang="en-US" altLang="zh-CN" sz="2000" dirty="0">
                <a:latin typeface="宋体" charset="-122"/>
                <a:ea typeface="楷体_GB2312"/>
              </a:rPr>
              <a:t>【</a:t>
            </a:r>
            <a:r>
              <a:rPr lang="zh-CN" altLang="en-US" sz="2000" dirty="0">
                <a:latin typeface="宋体" charset="-122"/>
                <a:ea typeface="楷体_GB2312"/>
              </a:rPr>
              <a:t>例</a:t>
            </a:r>
            <a:r>
              <a:rPr lang="en-US" altLang="zh-CN" sz="2000" dirty="0">
                <a:latin typeface="宋体" charset="-122"/>
                <a:ea typeface="楷体_GB2312"/>
              </a:rPr>
              <a:t>】</a:t>
            </a:r>
            <a:r>
              <a:rPr lang="zh-CN" altLang="en-US" sz="2000" dirty="0">
                <a:latin typeface="宋体" charset="-122"/>
                <a:ea typeface="楷体_GB2312"/>
              </a:rPr>
              <a:t>某厂根据客户订单组织生产，采用分批法计算产品成本。该厂有两个基本生产车间，原材料是在第一车间生产开始时一次投入，有关资料如下：</a:t>
            </a:r>
          </a:p>
          <a:p>
            <a:pPr indent="304800"/>
            <a:r>
              <a:rPr lang="zh-CN" altLang="en-US" sz="2000" dirty="0">
                <a:latin typeface="宋体" charset="-122"/>
                <a:ea typeface="楷体_GB2312"/>
              </a:rPr>
              <a:t>（</a:t>
            </a:r>
            <a:r>
              <a:rPr lang="en-US" altLang="zh-CN" sz="2000" dirty="0">
                <a:latin typeface="宋体" charset="-122"/>
                <a:ea typeface="楷体_GB2312"/>
              </a:rPr>
              <a:t>1</a:t>
            </a:r>
            <a:r>
              <a:rPr lang="zh-CN" altLang="en-US" sz="2000" dirty="0">
                <a:latin typeface="宋体" charset="-122"/>
                <a:ea typeface="楷体_GB2312"/>
              </a:rPr>
              <a:t>）</a:t>
            </a:r>
            <a:r>
              <a:rPr lang="en-US" altLang="zh-CN" sz="2000" dirty="0">
                <a:latin typeface="宋体" charset="-122"/>
                <a:ea typeface="楷体_GB2312"/>
              </a:rPr>
              <a:t>07</a:t>
            </a:r>
            <a:r>
              <a:rPr lang="zh-CN" altLang="en-US" sz="2000" dirty="0">
                <a:latin typeface="宋体" charset="-122"/>
                <a:ea typeface="楷体_GB2312"/>
              </a:rPr>
              <a:t>批甲产品</a:t>
            </a:r>
            <a:r>
              <a:rPr lang="en-US" altLang="zh-CN" sz="2000" dirty="0">
                <a:latin typeface="宋体" charset="-122"/>
                <a:ea typeface="楷体_GB2312"/>
              </a:rPr>
              <a:t>11</a:t>
            </a:r>
            <a:r>
              <a:rPr lang="zh-CN" altLang="en-US" sz="2000" dirty="0">
                <a:latin typeface="宋体" charset="-122"/>
                <a:ea typeface="楷体_GB2312"/>
              </a:rPr>
              <a:t>月份的有关资料</a:t>
            </a:r>
          </a:p>
          <a:p>
            <a:pPr indent="304800"/>
            <a:r>
              <a:rPr lang="zh-CN" altLang="en-US" sz="2000" dirty="0">
                <a:latin typeface="宋体" charset="-122"/>
                <a:ea typeface="楷体_GB2312"/>
              </a:rPr>
              <a:t>直接材料</a:t>
            </a:r>
            <a:r>
              <a:rPr lang="en-US" altLang="zh-CN" sz="2000" dirty="0">
                <a:latin typeface="宋体" charset="-122"/>
                <a:ea typeface="楷体_GB2312"/>
              </a:rPr>
              <a:t>10500</a:t>
            </a:r>
            <a:r>
              <a:rPr lang="zh-CN" altLang="en-US" sz="2000" dirty="0">
                <a:latin typeface="宋体" charset="-122"/>
                <a:ea typeface="楷体_GB2312"/>
              </a:rPr>
              <a:t>元，直接人工</a:t>
            </a:r>
            <a:r>
              <a:rPr lang="en-US" altLang="zh-CN" sz="2000" dirty="0">
                <a:latin typeface="宋体" charset="-122"/>
                <a:ea typeface="楷体_GB2312"/>
              </a:rPr>
              <a:t>18900</a:t>
            </a:r>
            <a:r>
              <a:rPr lang="zh-CN" altLang="en-US" sz="2000" dirty="0">
                <a:latin typeface="宋体" charset="-122"/>
                <a:ea typeface="楷体_GB2312"/>
              </a:rPr>
              <a:t>元，制造费用</a:t>
            </a:r>
            <a:r>
              <a:rPr lang="en-US" altLang="zh-CN" sz="2000" dirty="0">
                <a:latin typeface="宋体" charset="-122"/>
                <a:ea typeface="楷体_GB2312"/>
              </a:rPr>
              <a:t>6050</a:t>
            </a:r>
            <a:r>
              <a:rPr lang="zh-CN" altLang="en-US" sz="2000" dirty="0">
                <a:latin typeface="宋体" charset="-122"/>
                <a:ea typeface="楷体_GB2312"/>
              </a:rPr>
              <a:t>元</a:t>
            </a:r>
          </a:p>
          <a:p>
            <a:pPr indent="304800"/>
            <a:r>
              <a:rPr lang="zh-CN" altLang="en-US" sz="2000" dirty="0">
                <a:latin typeface="宋体" charset="-122"/>
                <a:ea typeface="楷体_GB2312"/>
              </a:rPr>
              <a:t>（</a:t>
            </a:r>
            <a:r>
              <a:rPr lang="en-US" altLang="zh-CN" sz="2000" dirty="0">
                <a:latin typeface="宋体" charset="-122"/>
                <a:ea typeface="楷体_GB2312"/>
              </a:rPr>
              <a:t>2</a:t>
            </a:r>
            <a:r>
              <a:rPr lang="zh-CN" altLang="en-US" sz="2000" dirty="0">
                <a:latin typeface="宋体" charset="-122"/>
                <a:ea typeface="楷体_GB2312"/>
              </a:rPr>
              <a:t>）</a:t>
            </a:r>
            <a:r>
              <a:rPr lang="en-US" altLang="zh-CN" sz="2000" dirty="0">
                <a:latin typeface="宋体" charset="-122"/>
                <a:ea typeface="楷体_GB2312"/>
              </a:rPr>
              <a:t>12</a:t>
            </a:r>
            <a:r>
              <a:rPr lang="zh-CN" altLang="en-US" sz="2000" dirty="0">
                <a:latin typeface="宋体" charset="-122"/>
                <a:ea typeface="楷体_GB2312"/>
              </a:rPr>
              <a:t>月份各批产品耗用材料情况</a:t>
            </a:r>
          </a:p>
          <a:p>
            <a:pPr indent="304800"/>
            <a:r>
              <a:rPr lang="en-US" altLang="zh-CN" sz="2000" dirty="0">
                <a:latin typeface="宋体" charset="-122"/>
                <a:ea typeface="楷体_GB2312"/>
              </a:rPr>
              <a:t>08</a:t>
            </a:r>
            <a:r>
              <a:rPr lang="zh-CN" altLang="en-US" sz="2000" dirty="0">
                <a:latin typeface="宋体" charset="-122"/>
                <a:ea typeface="楷体_GB2312"/>
              </a:rPr>
              <a:t>批乙产品耗用材料</a:t>
            </a:r>
            <a:r>
              <a:rPr lang="en-US" altLang="zh-CN" sz="2000" dirty="0">
                <a:latin typeface="宋体" charset="-122"/>
                <a:ea typeface="楷体_GB2312"/>
              </a:rPr>
              <a:t>40500</a:t>
            </a:r>
            <a:r>
              <a:rPr lang="zh-CN" altLang="en-US" sz="2000" dirty="0">
                <a:latin typeface="宋体" charset="-122"/>
                <a:ea typeface="楷体_GB2312"/>
              </a:rPr>
              <a:t>元，</a:t>
            </a:r>
            <a:r>
              <a:rPr lang="en-US" altLang="zh-CN" sz="2000" dirty="0">
                <a:latin typeface="宋体" charset="-122"/>
                <a:ea typeface="楷体_GB2312"/>
              </a:rPr>
              <a:t>09</a:t>
            </a:r>
            <a:r>
              <a:rPr lang="zh-CN" altLang="en-US" sz="2000" dirty="0">
                <a:latin typeface="宋体" charset="-122"/>
                <a:ea typeface="楷体_GB2312"/>
              </a:rPr>
              <a:t>批丙产品耗用材料</a:t>
            </a:r>
            <a:r>
              <a:rPr lang="en-US" altLang="zh-CN" sz="2000" dirty="0">
                <a:latin typeface="宋体" charset="-122"/>
                <a:ea typeface="楷体_GB2312"/>
              </a:rPr>
              <a:t>9500</a:t>
            </a:r>
            <a:r>
              <a:rPr lang="zh-CN" altLang="en-US" sz="2000" dirty="0">
                <a:latin typeface="宋体" charset="-122"/>
                <a:ea typeface="楷体_GB2312"/>
              </a:rPr>
              <a:t>元。</a:t>
            </a:r>
          </a:p>
          <a:p>
            <a:pPr indent="304800"/>
            <a:r>
              <a:rPr lang="zh-CN" altLang="en-US" sz="2000" dirty="0">
                <a:latin typeface="宋体" charset="-122"/>
                <a:ea typeface="楷体_GB2312"/>
              </a:rPr>
              <a:t>（</a:t>
            </a:r>
            <a:r>
              <a:rPr lang="en-US" altLang="zh-CN" sz="2000" dirty="0">
                <a:latin typeface="宋体" charset="-122"/>
                <a:ea typeface="楷体_GB2312"/>
              </a:rPr>
              <a:t>3</a:t>
            </a:r>
            <a:r>
              <a:rPr lang="zh-CN" altLang="en-US" sz="2000" dirty="0">
                <a:latin typeface="宋体" charset="-122"/>
                <a:ea typeface="楷体_GB2312"/>
              </a:rPr>
              <a:t>）</a:t>
            </a:r>
            <a:r>
              <a:rPr lang="en-US" altLang="zh-CN" sz="2000" dirty="0">
                <a:latin typeface="宋体" charset="-122"/>
                <a:ea typeface="楷体_GB2312"/>
              </a:rPr>
              <a:t>12</a:t>
            </a:r>
            <a:r>
              <a:rPr lang="zh-CN" altLang="en-US" sz="2000" dirty="0">
                <a:latin typeface="宋体" charset="-122"/>
                <a:ea typeface="楷体_GB2312"/>
              </a:rPr>
              <a:t>月份的直接人工费用资料： </a:t>
            </a:r>
          </a:p>
        </p:txBody>
      </p:sp>
      <p:graphicFrame>
        <p:nvGraphicFramePr>
          <p:cNvPr id="104452" name="Group 4"/>
          <p:cNvGraphicFramePr>
            <a:graphicFrameLocks noGrp="1"/>
          </p:cNvGraphicFramePr>
          <p:nvPr>
            <p:extLst>
              <p:ext uri="{D42A27DB-BD31-4B8C-83A1-F6EECF244321}">
                <p14:modId xmlns:p14="http://schemas.microsoft.com/office/powerpoint/2010/main" val="3692057948"/>
              </p:ext>
            </p:extLst>
          </p:nvPr>
        </p:nvGraphicFramePr>
        <p:xfrm>
          <a:off x="789888" y="3766185"/>
          <a:ext cx="6769100" cy="1463040"/>
        </p:xfrm>
        <a:graphic>
          <a:graphicData uri="http://schemas.openxmlformats.org/drawingml/2006/table">
            <a:tbl>
              <a:tblPr/>
              <a:tblGrid>
                <a:gridCol w="2247900">
                  <a:extLst>
                    <a:ext uri="{9D8B030D-6E8A-4147-A177-3AD203B41FA5}">
                      <a16:colId xmlns:a16="http://schemas.microsoft.com/office/drawing/2014/main" val="20000"/>
                    </a:ext>
                  </a:extLst>
                </a:gridCol>
                <a:gridCol w="2260600">
                  <a:extLst>
                    <a:ext uri="{9D8B030D-6E8A-4147-A177-3AD203B41FA5}">
                      <a16:colId xmlns:a16="http://schemas.microsoft.com/office/drawing/2014/main" val="20001"/>
                    </a:ext>
                  </a:extLst>
                </a:gridCol>
                <a:gridCol w="2260600">
                  <a:extLst>
                    <a:ext uri="{9D8B030D-6E8A-4147-A177-3AD203B41FA5}">
                      <a16:colId xmlns:a16="http://schemas.microsoft.com/office/drawing/2014/main" val="20002"/>
                    </a:ext>
                  </a:extLst>
                </a:gridCol>
              </a:tblGrid>
              <a:tr h="1873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tx1"/>
                          </a:solidFill>
                          <a:effectLst/>
                          <a:latin typeface="楷体" pitchFamily="49" charset="-122"/>
                          <a:ea typeface="楷体_GB2312"/>
                          <a:cs typeface="Times New Roman" pitchFamily="18" charset="0"/>
                        </a:rPr>
                        <a:t>项目</a:t>
                      </a:r>
                      <a:endParaRPr kumimoji="0" lang="zh-CN" altLang="en-US" sz="1800" b="0" i="0" u="none" strike="noStrike" cap="none" normalizeH="0" baseline="0" dirty="0">
                        <a:ln>
                          <a:noFill/>
                        </a:ln>
                        <a:solidFill>
                          <a:schemeClr val="tx1"/>
                        </a:solidFill>
                        <a:effectLst/>
                        <a:latin typeface="楷体" pitchFamily="49" charset="-122"/>
                        <a:ea typeface="楷体_GB231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楷体" pitchFamily="49" charset="-122"/>
                          <a:ea typeface="楷体_GB2312"/>
                          <a:cs typeface="Times New Roman" pitchFamily="18" charset="0"/>
                        </a:rPr>
                        <a:t>一车间</a:t>
                      </a:r>
                      <a:endParaRPr kumimoji="0" lang="zh-CN" altLang="en-US" sz="1800" b="0" i="0" u="none" strike="noStrike" cap="none" normalizeH="0" baseline="0">
                        <a:ln>
                          <a:noFill/>
                        </a:ln>
                        <a:solidFill>
                          <a:schemeClr val="tx1"/>
                        </a:solidFill>
                        <a:effectLst/>
                        <a:latin typeface="楷体" pitchFamily="49" charset="-122"/>
                        <a:ea typeface="楷体_GB231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楷体" pitchFamily="49" charset="-122"/>
                          <a:ea typeface="楷体_GB2312"/>
                          <a:cs typeface="Times New Roman" pitchFamily="18" charset="0"/>
                        </a:rPr>
                        <a:t>二车间</a:t>
                      </a:r>
                      <a:endParaRPr kumimoji="0" lang="zh-CN" altLang="en-US" sz="1800" b="0" i="0" u="none" strike="noStrike" cap="none" normalizeH="0" baseline="0">
                        <a:ln>
                          <a:noFill/>
                        </a:ln>
                        <a:solidFill>
                          <a:schemeClr val="tx1"/>
                        </a:solidFill>
                        <a:effectLst/>
                        <a:latin typeface="楷体" pitchFamily="49" charset="-122"/>
                        <a:ea typeface="楷体_GB231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3127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楷体" pitchFamily="49" charset="-122"/>
                          <a:ea typeface="楷体_GB2312"/>
                          <a:cs typeface="Times New Roman" pitchFamily="18" charset="0"/>
                        </a:rPr>
                        <a:t>07</a:t>
                      </a:r>
                      <a:r>
                        <a:rPr kumimoji="0" lang="zh-CN" altLang="en-US" sz="1800" b="0" i="0" u="none" strike="noStrike" cap="none" normalizeH="0" baseline="0">
                          <a:ln>
                            <a:noFill/>
                          </a:ln>
                          <a:solidFill>
                            <a:schemeClr val="tx1"/>
                          </a:solidFill>
                          <a:effectLst/>
                          <a:latin typeface="楷体" pitchFamily="49" charset="-122"/>
                          <a:ea typeface="楷体_GB2312"/>
                          <a:cs typeface="Times New Roman" pitchFamily="18" charset="0"/>
                        </a:rPr>
                        <a:t>批产品</a:t>
                      </a:r>
                      <a:endParaRPr kumimoji="0" lang="zh-CN" altLang="en-US" sz="1800" b="0" i="0" u="none" strike="noStrike" cap="none" normalizeH="0" baseline="0">
                        <a:ln>
                          <a:noFill/>
                        </a:ln>
                        <a:solidFill>
                          <a:schemeClr val="tx1"/>
                        </a:solidFill>
                        <a:effectLst/>
                        <a:latin typeface="楷体" pitchFamily="49" charset="-122"/>
                        <a:ea typeface="楷体_GB231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楷体" pitchFamily="49" charset="-122"/>
                          <a:ea typeface="楷体_GB2312"/>
                          <a:cs typeface="Times New Roman" pitchFamily="18" charset="0"/>
                        </a:rPr>
                        <a:t>9900</a:t>
                      </a:r>
                      <a:endParaRPr kumimoji="0" lang="en-US" altLang="zh-CN" sz="1800" b="0" i="0" u="none" strike="noStrike" cap="none" normalizeH="0" baseline="0">
                        <a:ln>
                          <a:noFill/>
                        </a:ln>
                        <a:solidFill>
                          <a:schemeClr val="tx1"/>
                        </a:solidFill>
                        <a:effectLst/>
                        <a:latin typeface="楷体" pitchFamily="49" charset="-122"/>
                        <a:ea typeface="楷体_GB231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dirty="0">
                          <a:ln>
                            <a:noFill/>
                          </a:ln>
                          <a:solidFill>
                            <a:schemeClr val="tx1"/>
                          </a:solidFill>
                          <a:effectLst/>
                          <a:latin typeface="楷体" pitchFamily="49" charset="-122"/>
                          <a:ea typeface="楷体_GB2312"/>
                          <a:cs typeface="Times New Roman" pitchFamily="18" charset="0"/>
                        </a:rPr>
                        <a:t>4000</a:t>
                      </a:r>
                      <a:endParaRPr kumimoji="0" lang="en-US" altLang="zh-CN" sz="1800" b="0" i="0" u="none" strike="noStrike" cap="none" normalizeH="0" baseline="0" dirty="0">
                        <a:ln>
                          <a:noFill/>
                        </a:ln>
                        <a:solidFill>
                          <a:schemeClr val="tx1"/>
                        </a:solidFill>
                        <a:effectLst/>
                        <a:latin typeface="楷体" pitchFamily="49" charset="-122"/>
                        <a:ea typeface="楷体_GB231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1873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楷体" pitchFamily="49" charset="-122"/>
                          <a:ea typeface="楷体_GB2312"/>
                          <a:cs typeface="Times New Roman" pitchFamily="18" charset="0"/>
                        </a:rPr>
                        <a:t>08</a:t>
                      </a:r>
                      <a:r>
                        <a:rPr kumimoji="0" lang="zh-CN" altLang="en-US" sz="1800" b="0" i="0" u="none" strike="noStrike" cap="none" normalizeH="0" baseline="0">
                          <a:ln>
                            <a:noFill/>
                          </a:ln>
                          <a:solidFill>
                            <a:schemeClr val="tx1"/>
                          </a:solidFill>
                          <a:effectLst/>
                          <a:latin typeface="楷体" pitchFamily="49" charset="-122"/>
                          <a:ea typeface="楷体_GB2312"/>
                          <a:cs typeface="Times New Roman" pitchFamily="18" charset="0"/>
                        </a:rPr>
                        <a:t>批产品</a:t>
                      </a:r>
                      <a:endParaRPr kumimoji="0" lang="zh-CN" altLang="en-US" sz="1800" b="0" i="0" u="none" strike="noStrike" cap="none" normalizeH="0" baseline="0">
                        <a:ln>
                          <a:noFill/>
                        </a:ln>
                        <a:solidFill>
                          <a:schemeClr val="tx1"/>
                        </a:solidFill>
                        <a:effectLst/>
                        <a:latin typeface="楷体" pitchFamily="49" charset="-122"/>
                        <a:ea typeface="楷体_GB231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楷体" pitchFamily="49" charset="-122"/>
                          <a:ea typeface="楷体_GB2312"/>
                          <a:cs typeface="Times New Roman" pitchFamily="18" charset="0"/>
                        </a:rPr>
                        <a:t>4950</a:t>
                      </a:r>
                      <a:endParaRPr kumimoji="0" lang="en-US" altLang="zh-CN" sz="1800" b="0" i="0" u="none" strike="noStrike" cap="none" normalizeH="0" baseline="0">
                        <a:ln>
                          <a:noFill/>
                        </a:ln>
                        <a:solidFill>
                          <a:schemeClr val="tx1"/>
                        </a:solidFill>
                        <a:effectLst/>
                        <a:latin typeface="楷体" pitchFamily="49" charset="-122"/>
                        <a:ea typeface="楷体_GB231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楷体" pitchFamily="49" charset="-122"/>
                          <a:ea typeface="楷体_GB2312"/>
                          <a:cs typeface="Times New Roman" pitchFamily="18" charset="0"/>
                        </a:rPr>
                        <a:t>5010</a:t>
                      </a:r>
                      <a:endParaRPr kumimoji="0" lang="en-US" altLang="zh-CN" sz="1800" b="0" i="0" u="none" strike="noStrike" cap="none" normalizeH="0" baseline="0">
                        <a:ln>
                          <a:noFill/>
                        </a:ln>
                        <a:solidFill>
                          <a:schemeClr val="tx1"/>
                        </a:solidFill>
                        <a:effectLst/>
                        <a:latin typeface="楷体" pitchFamily="49" charset="-122"/>
                        <a:ea typeface="楷体_GB231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1968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楷体" pitchFamily="49" charset="-122"/>
                          <a:ea typeface="楷体_GB2312"/>
                          <a:cs typeface="Times New Roman" pitchFamily="18" charset="0"/>
                        </a:rPr>
                        <a:t>09</a:t>
                      </a:r>
                      <a:r>
                        <a:rPr kumimoji="0" lang="zh-CN" altLang="en-US" sz="1800" b="0" i="0" u="none" strike="noStrike" cap="none" normalizeH="0" baseline="0">
                          <a:ln>
                            <a:noFill/>
                          </a:ln>
                          <a:solidFill>
                            <a:schemeClr val="tx1"/>
                          </a:solidFill>
                          <a:effectLst/>
                          <a:latin typeface="楷体" pitchFamily="49" charset="-122"/>
                          <a:ea typeface="楷体_GB2312"/>
                          <a:cs typeface="Times New Roman" pitchFamily="18" charset="0"/>
                        </a:rPr>
                        <a:t>批产品</a:t>
                      </a:r>
                      <a:endParaRPr kumimoji="0" lang="zh-CN" altLang="en-US" sz="1800" b="0" i="0" u="none" strike="noStrike" cap="none" normalizeH="0" baseline="0">
                        <a:ln>
                          <a:noFill/>
                        </a:ln>
                        <a:solidFill>
                          <a:schemeClr val="tx1"/>
                        </a:solidFill>
                        <a:effectLst/>
                        <a:latin typeface="楷体" pitchFamily="49" charset="-122"/>
                        <a:ea typeface="楷体_GB231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楷体" pitchFamily="49" charset="-122"/>
                          <a:ea typeface="楷体_GB2312"/>
                          <a:cs typeface="Times New Roman" pitchFamily="18" charset="0"/>
                        </a:rPr>
                        <a:t>3300</a:t>
                      </a:r>
                      <a:endParaRPr kumimoji="0" lang="en-US" altLang="zh-CN" sz="1800" b="0" i="0" u="none" strike="noStrike" cap="none" normalizeH="0" baseline="0">
                        <a:ln>
                          <a:noFill/>
                        </a:ln>
                        <a:solidFill>
                          <a:schemeClr val="tx1"/>
                        </a:solidFill>
                        <a:effectLst/>
                        <a:latin typeface="楷体" pitchFamily="49" charset="-122"/>
                        <a:ea typeface="楷体_GB231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dirty="0">
                          <a:ln>
                            <a:noFill/>
                          </a:ln>
                          <a:solidFill>
                            <a:schemeClr val="tx1"/>
                          </a:solidFill>
                          <a:effectLst/>
                          <a:latin typeface="楷体" pitchFamily="49" charset="-122"/>
                          <a:ea typeface="楷体_GB2312"/>
                          <a:cs typeface="Times New Roman" pitchFamily="18" charset="0"/>
                        </a:rPr>
                        <a:t>3750</a:t>
                      </a:r>
                      <a:endParaRPr kumimoji="0" lang="en-US" altLang="zh-CN" sz="1800" b="0" i="0" u="none" strike="noStrike" cap="none" normalizeH="0" baseline="0" dirty="0">
                        <a:ln>
                          <a:noFill/>
                        </a:ln>
                        <a:solidFill>
                          <a:schemeClr val="tx1"/>
                        </a:solidFill>
                        <a:effectLst/>
                        <a:latin typeface="楷体" pitchFamily="49" charset="-122"/>
                        <a:ea typeface="楷体_GB231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bl>
          </a:graphicData>
        </a:graphic>
      </p:graphicFrame>
      <p:sp>
        <p:nvSpPr>
          <p:cNvPr id="104475" name="Rectangle 27"/>
          <p:cNvSpPr>
            <a:spLocks noChangeArrowheads="1"/>
          </p:cNvSpPr>
          <p:nvPr/>
        </p:nvSpPr>
        <p:spPr bwMode="auto">
          <a:xfrm>
            <a:off x="573988" y="5350510"/>
            <a:ext cx="777557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304800"/>
            <a:r>
              <a:rPr lang="zh-CN" altLang="en-US" sz="2000" dirty="0">
                <a:ea typeface="楷体_GB2312"/>
              </a:rPr>
              <a:t>（</a:t>
            </a:r>
            <a:r>
              <a:rPr lang="en-US" altLang="zh-CN" sz="2000" dirty="0">
                <a:ea typeface="楷体_GB2312"/>
              </a:rPr>
              <a:t>4</a:t>
            </a:r>
            <a:r>
              <a:rPr lang="zh-CN" altLang="en-US" sz="2000" dirty="0">
                <a:ea typeface="楷体_GB2312"/>
              </a:rPr>
              <a:t>）</a:t>
            </a:r>
            <a:r>
              <a:rPr lang="en-US" altLang="zh-CN" sz="2000" dirty="0">
                <a:ea typeface="楷体_GB2312"/>
              </a:rPr>
              <a:t>12</a:t>
            </a:r>
            <a:r>
              <a:rPr lang="zh-CN" altLang="en-US" sz="2000" dirty="0">
                <a:ea typeface="楷体_GB2312"/>
              </a:rPr>
              <a:t>月份制造费用资料：</a:t>
            </a:r>
          </a:p>
          <a:p>
            <a:pPr indent="304800"/>
            <a:r>
              <a:rPr lang="zh-CN" altLang="en-US" sz="2000" dirty="0">
                <a:ea typeface="楷体_GB2312"/>
              </a:rPr>
              <a:t>一车间</a:t>
            </a:r>
            <a:r>
              <a:rPr lang="en-US" altLang="zh-CN" sz="2000" dirty="0">
                <a:ea typeface="楷体_GB2312"/>
              </a:rPr>
              <a:t>5500</a:t>
            </a:r>
            <a:r>
              <a:rPr lang="zh-CN" altLang="en-US" sz="2000" dirty="0">
                <a:ea typeface="楷体_GB2312"/>
              </a:rPr>
              <a:t>元，二车间</a:t>
            </a:r>
            <a:r>
              <a:rPr lang="en-US" altLang="zh-CN" sz="2000" dirty="0">
                <a:ea typeface="楷体_GB2312"/>
              </a:rPr>
              <a:t>6120</a:t>
            </a:r>
            <a:r>
              <a:rPr lang="zh-CN" altLang="en-US" sz="2000" dirty="0">
                <a:ea typeface="楷体_GB2312"/>
              </a:rPr>
              <a:t>元。制造费用按生产工时比例在各批产品之间进行分配。</a:t>
            </a:r>
          </a:p>
        </p:txBody>
      </p:sp>
      <p:sp>
        <p:nvSpPr>
          <p:cNvPr id="104476" name="Text Box 28"/>
          <p:cNvSpPr txBox="1">
            <a:spLocks noChangeArrowheads="1"/>
          </p:cNvSpPr>
          <p:nvPr/>
        </p:nvSpPr>
        <p:spPr bwMode="auto">
          <a:xfrm>
            <a:off x="2627313" y="6092825"/>
            <a:ext cx="56165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endParaRPr lang="zh-CN" altLang="zh-CN">
              <a:solidFill>
                <a:srgbClr val="808080"/>
              </a:solidFill>
            </a:endParaRPr>
          </a:p>
        </p:txBody>
      </p:sp>
      <p:sp>
        <p:nvSpPr>
          <p:cNvPr id="9" name="标题 1"/>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分批法举例</a:t>
            </a:r>
          </a:p>
        </p:txBody>
      </p:sp>
    </p:spTree>
    <p:extLst>
      <p:ext uri="{BB962C8B-B14F-4D97-AF65-F5344CB8AC3E}">
        <p14:creationId xmlns:p14="http://schemas.microsoft.com/office/powerpoint/2010/main" val="306817647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445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0445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44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1" grpId="0"/>
      <p:bldP spid="104475"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5" name="Rectangle 3"/>
          <p:cNvSpPr>
            <a:spLocks noChangeArrowheads="1"/>
          </p:cNvSpPr>
          <p:nvPr/>
        </p:nvSpPr>
        <p:spPr bwMode="auto">
          <a:xfrm>
            <a:off x="521494" y="940615"/>
            <a:ext cx="8101012" cy="2225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304800"/>
            <a:r>
              <a:rPr lang="zh-CN" altLang="en-US" sz="2000" dirty="0">
                <a:latin typeface="宋体" charset="-122"/>
                <a:ea typeface="楷体_GB2312"/>
              </a:rPr>
              <a:t>（</a:t>
            </a:r>
            <a:r>
              <a:rPr lang="en-US" altLang="zh-CN" sz="2000" dirty="0">
                <a:latin typeface="宋体" charset="-122"/>
                <a:ea typeface="楷体_GB2312"/>
              </a:rPr>
              <a:t>5</a:t>
            </a:r>
            <a:r>
              <a:rPr lang="zh-CN" altLang="en-US" sz="2000" dirty="0">
                <a:latin typeface="宋体" charset="-122"/>
                <a:ea typeface="楷体_GB2312"/>
              </a:rPr>
              <a:t>）计算完工产品的要求</a:t>
            </a:r>
          </a:p>
          <a:p>
            <a:pPr indent="304800"/>
            <a:r>
              <a:rPr lang="zh-CN" altLang="en-US" sz="2000" dirty="0">
                <a:latin typeface="宋体" charset="-122"/>
                <a:ea typeface="楷体_GB2312"/>
              </a:rPr>
              <a:t>该厂对单内跨月陆续完工的产品，月末计算成本时，对完工产品按计划成本转出，待全部完工后再重新计算完工产品实际总成本和单位成本。本例中</a:t>
            </a:r>
            <a:r>
              <a:rPr lang="en-US" altLang="zh-CN" sz="2000" dirty="0">
                <a:latin typeface="宋体" charset="-122"/>
                <a:ea typeface="楷体_GB2312"/>
              </a:rPr>
              <a:t>07</a:t>
            </a:r>
            <a:r>
              <a:rPr lang="zh-CN" altLang="en-US" sz="2000" dirty="0">
                <a:latin typeface="宋体" charset="-122"/>
                <a:ea typeface="楷体_GB2312"/>
              </a:rPr>
              <a:t>批产品甲产品</a:t>
            </a:r>
            <a:r>
              <a:rPr lang="en-US" altLang="zh-CN" sz="2000" dirty="0">
                <a:latin typeface="宋体" charset="-122"/>
                <a:ea typeface="楷体_GB2312"/>
              </a:rPr>
              <a:t>11</a:t>
            </a:r>
            <a:r>
              <a:rPr lang="zh-CN" altLang="en-US" sz="2000" dirty="0">
                <a:latin typeface="宋体" charset="-122"/>
                <a:ea typeface="楷体_GB2312"/>
              </a:rPr>
              <a:t>月末完工</a:t>
            </a:r>
            <a:r>
              <a:rPr lang="en-US" altLang="zh-CN" sz="2000" dirty="0">
                <a:latin typeface="宋体" charset="-122"/>
                <a:ea typeface="楷体_GB2312"/>
              </a:rPr>
              <a:t>10</a:t>
            </a:r>
            <a:r>
              <a:rPr lang="zh-CN" altLang="en-US" sz="2000" dirty="0">
                <a:latin typeface="宋体" charset="-122"/>
                <a:ea typeface="楷体_GB2312"/>
              </a:rPr>
              <a:t>台，按计划成本结转，其中原材料计划单位成本</a:t>
            </a:r>
            <a:r>
              <a:rPr lang="en-US" altLang="zh-CN" sz="2000" dirty="0">
                <a:latin typeface="宋体" charset="-122"/>
                <a:ea typeface="楷体_GB2312"/>
              </a:rPr>
              <a:t>500</a:t>
            </a:r>
            <a:r>
              <a:rPr lang="zh-CN" altLang="en-US" sz="2000" dirty="0">
                <a:latin typeface="宋体" charset="-122"/>
                <a:ea typeface="楷体_GB2312"/>
              </a:rPr>
              <a:t>元，工资计划单位成本</a:t>
            </a:r>
            <a:r>
              <a:rPr lang="en-US" altLang="zh-CN" sz="2000" dirty="0">
                <a:latin typeface="宋体" charset="-122"/>
                <a:ea typeface="楷体_GB2312"/>
              </a:rPr>
              <a:t>950</a:t>
            </a:r>
            <a:r>
              <a:rPr lang="zh-CN" altLang="en-US" sz="2000" dirty="0">
                <a:latin typeface="宋体" charset="-122"/>
                <a:ea typeface="楷体_GB2312"/>
              </a:rPr>
              <a:t>元，制造费用计划成本</a:t>
            </a:r>
            <a:r>
              <a:rPr lang="en-US" altLang="zh-CN" sz="2000" dirty="0">
                <a:latin typeface="宋体" charset="-122"/>
                <a:ea typeface="楷体_GB2312"/>
              </a:rPr>
              <a:t>300</a:t>
            </a:r>
            <a:r>
              <a:rPr lang="zh-CN" altLang="en-US" sz="2000" dirty="0">
                <a:latin typeface="宋体" charset="-122"/>
                <a:ea typeface="楷体_GB2312"/>
              </a:rPr>
              <a:t>元。</a:t>
            </a:r>
          </a:p>
          <a:p>
            <a:pPr indent="304800"/>
            <a:r>
              <a:rPr lang="zh-CN" altLang="en-US" sz="2000" dirty="0">
                <a:latin typeface="宋体" charset="-122"/>
                <a:ea typeface="楷体_GB2312"/>
              </a:rPr>
              <a:t>（</a:t>
            </a:r>
            <a:r>
              <a:rPr lang="en-US" altLang="zh-CN" sz="2000" dirty="0">
                <a:latin typeface="宋体" charset="-122"/>
                <a:ea typeface="楷体_GB2312"/>
              </a:rPr>
              <a:t>6</a:t>
            </a:r>
            <a:r>
              <a:rPr lang="zh-CN" altLang="en-US" sz="2000" dirty="0">
                <a:latin typeface="宋体" charset="-122"/>
                <a:ea typeface="楷体_GB2312"/>
              </a:rPr>
              <a:t>）各批产品的生产情况</a:t>
            </a:r>
          </a:p>
        </p:txBody>
      </p:sp>
      <p:graphicFrame>
        <p:nvGraphicFramePr>
          <p:cNvPr id="105476" name="Group 4"/>
          <p:cNvGraphicFramePr>
            <a:graphicFrameLocks noGrp="1"/>
          </p:cNvGraphicFramePr>
          <p:nvPr>
            <p:extLst>
              <p:ext uri="{D42A27DB-BD31-4B8C-83A1-F6EECF244321}">
                <p14:modId xmlns:p14="http://schemas.microsoft.com/office/powerpoint/2010/main" val="1043522073"/>
              </p:ext>
            </p:extLst>
          </p:nvPr>
        </p:nvGraphicFramePr>
        <p:xfrm>
          <a:off x="700881" y="3284984"/>
          <a:ext cx="7921625" cy="1676400"/>
        </p:xfrm>
        <a:graphic>
          <a:graphicData uri="http://schemas.openxmlformats.org/drawingml/2006/table">
            <a:tbl>
              <a:tblPr/>
              <a:tblGrid>
                <a:gridCol w="982662">
                  <a:extLst>
                    <a:ext uri="{9D8B030D-6E8A-4147-A177-3AD203B41FA5}">
                      <a16:colId xmlns:a16="http://schemas.microsoft.com/office/drawing/2014/main" val="20000"/>
                    </a:ext>
                  </a:extLst>
                </a:gridCol>
                <a:gridCol w="982663">
                  <a:extLst>
                    <a:ext uri="{9D8B030D-6E8A-4147-A177-3AD203B41FA5}">
                      <a16:colId xmlns:a16="http://schemas.microsoft.com/office/drawing/2014/main" val="20001"/>
                    </a:ext>
                  </a:extLst>
                </a:gridCol>
                <a:gridCol w="987425">
                  <a:extLst>
                    <a:ext uri="{9D8B030D-6E8A-4147-A177-3AD203B41FA5}">
                      <a16:colId xmlns:a16="http://schemas.microsoft.com/office/drawing/2014/main" val="20002"/>
                    </a:ext>
                  </a:extLst>
                </a:gridCol>
                <a:gridCol w="981075">
                  <a:extLst>
                    <a:ext uri="{9D8B030D-6E8A-4147-A177-3AD203B41FA5}">
                      <a16:colId xmlns:a16="http://schemas.microsoft.com/office/drawing/2014/main" val="20003"/>
                    </a:ext>
                  </a:extLst>
                </a:gridCol>
                <a:gridCol w="819150">
                  <a:extLst>
                    <a:ext uri="{9D8B030D-6E8A-4147-A177-3AD203B41FA5}">
                      <a16:colId xmlns:a16="http://schemas.microsoft.com/office/drawing/2014/main" val="20004"/>
                    </a:ext>
                  </a:extLst>
                </a:gridCol>
                <a:gridCol w="927100">
                  <a:extLst>
                    <a:ext uri="{9D8B030D-6E8A-4147-A177-3AD203B41FA5}">
                      <a16:colId xmlns:a16="http://schemas.microsoft.com/office/drawing/2014/main" val="20005"/>
                    </a:ext>
                  </a:extLst>
                </a:gridCol>
                <a:gridCol w="1114425">
                  <a:extLst>
                    <a:ext uri="{9D8B030D-6E8A-4147-A177-3AD203B41FA5}">
                      <a16:colId xmlns:a16="http://schemas.microsoft.com/office/drawing/2014/main" val="20006"/>
                    </a:ext>
                  </a:extLst>
                </a:gridCol>
                <a:gridCol w="1127125">
                  <a:extLst>
                    <a:ext uri="{9D8B030D-6E8A-4147-A177-3AD203B41FA5}">
                      <a16:colId xmlns:a16="http://schemas.microsoft.com/office/drawing/2014/main" val="20007"/>
                    </a:ext>
                  </a:extLst>
                </a:gridCol>
              </a:tblGrid>
              <a:tr h="211138">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a:ln>
                            <a:noFill/>
                          </a:ln>
                          <a:solidFill>
                            <a:schemeClr val="tx1"/>
                          </a:solidFill>
                          <a:effectLst/>
                          <a:latin typeface="宋体" charset="-122"/>
                          <a:ea typeface="宋体" charset="-122"/>
                          <a:cs typeface="Times New Roman" pitchFamily="18" charset="0"/>
                        </a:rPr>
                        <a:t>产品</a:t>
                      </a: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dirty="0">
                          <a:ln>
                            <a:noFill/>
                          </a:ln>
                          <a:solidFill>
                            <a:schemeClr val="tx1"/>
                          </a:solidFill>
                          <a:effectLst/>
                          <a:latin typeface="宋体" charset="-122"/>
                          <a:ea typeface="宋体" charset="-122"/>
                          <a:cs typeface="Times New Roman" pitchFamily="18" charset="0"/>
                        </a:rPr>
                        <a:t>批号</a:t>
                      </a:r>
                      <a:endParaRPr kumimoji="0" lang="zh-CN" altLang="en-US"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a:ln>
                            <a:noFill/>
                          </a:ln>
                          <a:solidFill>
                            <a:schemeClr val="tx1"/>
                          </a:solidFill>
                          <a:effectLst/>
                          <a:latin typeface="宋体" charset="-122"/>
                          <a:ea typeface="宋体" charset="-122"/>
                          <a:cs typeface="Times New Roman" pitchFamily="18" charset="0"/>
                        </a:rPr>
                        <a:t>产品</a:t>
                      </a: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dirty="0">
                          <a:ln>
                            <a:noFill/>
                          </a:ln>
                          <a:solidFill>
                            <a:schemeClr val="tx1"/>
                          </a:solidFill>
                          <a:effectLst/>
                          <a:latin typeface="宋体" charset="-122"/>
                          <a:ea typeface="宋体" charset="-122"/>
                          <a:cs typeface="Times New Roman" pitchFamily="18" charset="0"/>
                        </a:rPr>
                        <a:t>名称</a:t>
                      </a:r>
                      <a:endParaRPr kumimoji="0" lang="zh-CN" altLang="en-US"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开工</a:t>
                      </a: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日期</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批量</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台</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完工产量</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zh-CN" altLang="en-US"/>
                    </a:p>
                  </a:txBody>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本月耗用工时</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zh-CN" altLang="en-US"/>
                    </a:p>
                  </a:txBody>
                  <a:tcPr/>
                </a:tc>
                <a:extLst>
                  <a:ext uri="{0D108BD9-81ED-4DB2-BD59-A6C34878D82A}">
                    <a16:rowId xmlns:a16="http://schemas.microsoft.com/office/drawing/2014/main" val="10000"/>
                  </a:ext>
                </a:extLst>
              </a:tr>
              <a:tr h="0">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11</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月</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12</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月</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一车间</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二车间</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2206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07</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甲</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11</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月</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20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3000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1600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111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08</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乙</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12</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月</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15</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15</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1500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2000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2206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09</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丙</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12</a:t>
                      </a:r>
                      <a:r>
                        <a:rPr kumimoji="0" lang="zh-CN" altLang="en-US" sz="1600" b="0" i="0" u="none" strike="noStrike" cap="none" normalizeH="0" baseline="0" dirty="0">
                          <a:ln>
                            <a:noFill/>
                          </a:ln>
                          <a:solidFill>
                            <a:schemeClr val="tx1"/>
                          </a:solidFill>
                          <a:effectLst/>
                          <a:latin typeface="宋体" charset="-122"/>
                          <a:ea typeface="宋体" charset="-122"/>
                          <a:cs typeface="Times New Roman" pitchFamily="18" charset="0"/>
                        </a:rPr>
                        <a:t>月</a:t>
                      </a:r>
                      <a:endParaRPr kumimoji="0" lang="zh-CN" altLang="en-US"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1000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1500</a:t>
                      </a:r>
                      <a:endParaRPr kumimoji="0" lang="en-US" altLang="zh-CN"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bl>
          </a:graphicData>
        </a:graphic>
      </p:graphicFrame>
      <p:sp>
        <p:nvSpPr>
          <p:cNvPr id="105527" name="Rectangle 55"/>
          <p:cNvSpPr>
            <a:spLocks noChangeArrowheads="1"/>
          </p:cNvSpPr>
          <p:nvPr/>
        </p:nvSpPr>
        <p:spPr bwMode="auto">
          <a:xfrm>
            <a:off x="521494" y="5289025"/>
            <a:ext cx="51847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304800"/>
            <a:r>
              <a:rPr lang="zh-CN" altLang="en-US" sz="2000" dirty="0">
                <a:ea typeface="楷体_GB2312"/>
              </a:rPr>
              <a:t>要求：采用分批法计算完工产品成本。</a:t>
            </a:r>
          </a:p>
        </p:txBody>
      </p:sp>
      <p:sp>
        <p:nvSpPr>
          <p:cNvPr id="6" name="标题 1">
            <a:extLst>
              <a:ext uri="{FF2B5EF4-FFF2-40B4-BE49-F238E27FC236}">
                <a16:creationId xmlns:a16="http://schemas.microsoft.com/office/drawing/2014/main" id="{DBB61142-70D4-4DDA-BCE8-1CB15AA62F66}"/>
              </a:ext>
            </a:extLst>
          </p:cNvPr>
          <p:cNvSpPr txBox="1">
            <a:spLocks/>
          </p:cNvSpPr>
          <p:nvPr/>
        </p:nvSpPr>
        <p:spPr>
          <a:xfrm>
            <a:off x="521494" y="238235"/>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分批法举例</a:t>
            </a:r>
          </a:p>
        </p:txBody>
      </p:sp>
    </p:spTree>
    <p:extLst>
      <p:ext uri="{BB962C8B-B14F-4D97-AF65-F5344CB8AC3E}">
        <p14:creationId xmlns:p14="http://schemas.microsoft.com/office/powerpoint/2010/main" val="152494165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05475">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05476"/>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55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527"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9" name="Rectangle 3"/>
          <p:cNvSpPr>
            <a:spLocks noChangeArrowheads="1"/>
          </p:cNvSpPr>
          <p:nvPr/>
        </p:nvSpPr>
        <p:spPr bwMode="auto">
          <a:xfrm>
            <a:off x="435444" y="1523222"/>
            <a:ext cx="2032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sz="2000" dirty="0"/>
              <a:t>计算过程如下： </a:t>
            </a:r>
          </a:p>
        </p:txBody>
      </p:sp>
      <p:sp>
        <p:nvSpPr>
          <p:cNvPr id="106500" name="Rectangle 4"/>
          <p:cNvSpPr>
            <a:spLocks noChangeArrowheads="1"/>
          </p:cNvSpPr>
          <p:nvPr/>
        </p:nvSpPr>
        <p:spPr bwMode="auto">
          <a:xfrm>
            <a:off x="3099269" y="1897872"/>
            <a:ext cx="17843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zh-CN" altLang="en-US"/>
              <a:t>制造费用分配表</a:t>
            </a:r>
          </a:p>
          <a:p>
            <a:pPr algn="ctr"/>
            <a:r>
              <a:rPr lang="en-US" altLang="zh-CN"/>
              <a:t>XX</a:t>
            </a:r>
            <a:r>
              <a:rPr lang="zh-CN" altLang="en-US"/>
              <a:t>年</a:t>
            </a:r>
            <a:r>
              <a:rPr lang="en-US" altLang="zh-CN"/>
              <a:t>12</a:t>
            </a:r>
            <a:r>
              <a:rPr lang="zh-CN" altLang="en-US"/>
              <a:t>月</a:t>
            </a:r>
          </a:p>
        </p:txBody>
      </p:sp>
      <p:graphicFrame>
        <p:nvGraphicFramePr>
          <p:cNvPr id="106501" name="Group 5"/>
          <p:cNvGraphicFramePr>
            <a:graphicFrameLocks noGrp="1"/>
          </p:cNvGraphicFramePr>
          <p:nvPr>
            <p:extLst>
              <p:ext uri="{D42A27DB-BD31-4B8C-83A1-F6EECF244321}">
                <p14:modId xmlns:p14="http://schemas.microsoft.com/office/powerpoint/2010/main" val="447379556"/>
              </p:ext>
            </p:extLst>
          </p:nvPr>
        </p:nvGraphicFramePr>
        <p:xfrm>
          <a:off x="506881" y="2761472"/>
          <a:ext cx="7920038" cy="2011680"/>
        </p:xfrm>
        <a:graphic>
          <a:graphicData uri="http://schemas.openxmlformats.org/drawingml/2006/table">
            <a:tbl>
              <a:tblPr/>
              <a:tblGrid>
                <a:gridCol w="982663">
                  <a:extLst>
                    <a:ext uri="{9D8B030D-6E8A-4147-A177-3AD203B41FA5}">
                      <a16:colId xmlns:a16="http://schemas.microsoft.com/office/drawing/2014/main" val="20000"/>
                    </a:ext>
                  </a:extLst>
                </a:gridCol>
                <a:gridCol w="993775">
                  <a:extLst>
                    <a:ext uri="{9D8B030D-6E8A-4147-A177-3AD203B41FA5}">
                      <a16:colId xmlns:a16="http://schemas.microsoft.com/office/drawing/2014/main" val="20001"/>
                    </a:ext>
                  </a:extLst>
                </a:gridCol>
                <a:gridCol w="976312">
                  <a:extLst>
                    <a:ext uri="{9D8B030D-6E8A-4147-A177-3AD203B41FA5}">
                      <a16:colId xmlns:a16="http://schemas.microsoft.com/office/drawing/2014/main" val="20002"/>
                    </a:ext>
                  </a:extLst>
                </a:gridCol>
                <a:gridCol w="995363">
                  <a:extLst>
                    <a:ext uri="{9D8B030D-6E8A-4147-A177-3AD203B41FA5}">
                      <a16:colId xmlns:a16="http://schemas.microsoft.com/office/drawing/2014/main" val="20003"/>
                    </a:ext>
                  </a:extLst>
                </a:gridCol>
                <a:gridCol w="992187">
                  <a:extLst>
                    <a:ext uri="{9D8B030D-6E8A-4147-A177-3AD203B41FA5}">
                      <a16:colId xmlns:a16="http://schemas.microsoft.com/office/drawing/2014/main" val="20004"/>
                    </a:ext>
                  </a:extLst>
                </a:gridCol>
                <a:gridCol w="984250">
                  <a:extLst>
                    <a:ext uri="{9D8B030D-6E8A-4147-A177-3AD203B41FA5}">
                      <a16:colId xmlns:a16="http://schemas.microsoft.com/office/drawing/2014/main" val="20005"/>
                    </a:ext>
                  </a:extLst>
                </a:gridCol>
                <a:gridCol w="992188">
                  <a:extLst>
                    <a:ext uri="{9D8B030D-6E8A-4147-A177-3AD203B41FA5}">
                      <a16:colId xmlns:a16="http://schemas.microsoft.com/office/drawing/2014/main" val="20006"/>
                    </a:ext>
                  </a:extLst>
                </a:gridCol>
                <a:gridCol w="1003300">
                  <a:extLst>
                    <a:ext uri="{9D8B030D-6E8A-4147-A177-3AD203B41FA5}">
                      <a16:colId xmlns:a16="http://schemas.microsoft.com/office/drawing/2014/main" val="20007"/>
                    </a:ext>
                  </a:extLst>
                </a:gridCol>
              </a:tblGrid>
              <a:tr h="195263">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产品</a:t>
                      </a: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批别</a:t>
                      </a:r>
                      <a:endParaRPr kumimoji="0" lang="zh-CN" altLang="en-US"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一车间</a:t>
                      </a:r>
                      <a:endParaRPr kumimoji="0" lang="zh-CN" altLang="en-US"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zh-CN" altLang="en-US"/>
                    </a:p>
                  </a:txBody>
                  <a:tcPr/>
                </a:tc>
                <a:tc hMerge="1">
                  <a:txBody>
                    <a:bodyPr/>
                    <a:lstStyle/>
                    <a:p>
                      <a:endParaRPr lang="zh-CN" altLang="en-US"/>
                    </a:p>
                  </a:txBody>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二车间</a:t>
                      </a:r>
                      <a:endParaRPr kumimoji="0" lang="zh-CN" altLang="en-US"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zh-CN" altLang="en-US"/>
                    </a:p>
                  </a:txBody>
                  <a:tcPr/>
                </a:tc>
                <a:tc hMerge="1">
                  <a:txBody>
                    <a:bodyPr/>
                    <a:lstStyle/>
                    <a:p>
                      <a:endParaRPr lang="zh-CN" altLang="en-US"/>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合计</a:t>
                      </a:r>
                      <a:endParaRPr kumimoji="0" lang="zh-CN" altLang="en-US"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0">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工时</a:t>
                      </a:r>
                      <a:endParaRPr kumimoji="0" lang="zh-CN" altLang="en-US"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分配率</a:t>
                      </a:r>
                      <a:endParaRPr kumimoji="0" lang="zh-CN" altLang="en-US"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金额</a:t>
                      </a:r>
                      <a:endParaRPr kumimoji="0" lang="zh-CN" altLang="en-US"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工时</a:t>
                      </a:r>
                      <a:endParaRPr kumimoji="0" lang="zh-CN" altLang="en-US"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分配率</a:t>
                      </a:r>
                      <a:endParaRPr kumimoji="0" lang="zh-CN" altLang="en-US"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金额</a:t>
                      </a:r>
                      <a:endParaRPr kumimoji="0" lang="zh-CN" altLang="en-US"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vMerge="1">
                  <a:txBody>
                    <a:bodyPr/>
                    <a:lstStyle/>
                    <a:p>
                      <a:endParaRPr lang="zh-CN" altLang="en-US"/>
                    </a:p>
                  </a:txBody>
                  <a:tcPr/>
                </a:tc>
                <a:extLst>
                  <a:ext uri="{0D108BD9-81ED-4DB2-BD59-A6C34878D82A}">
                    <a16:rowId xmlns:a16="http://schemas.microsoft.com/office/drawing/2014/main" val="10001"/>
                  </a:ext>
                </a:extLst>
              </a:tr>
              <a:tr h="1952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07</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批号</a:t>
                      </a:r>
                      <a:endParaRPr kumimoji="0" lang="zh-CN" altLang="en-US" sz="1600" b="0" i="0" u="none" strike="noStrike" cap="none" normalizeH="0" baseline="0">
                        <a:ln>
                          <a:noFill/>
                        </a:ln>
                        <a:solidFill>
                          <a:schemeClr val="tx1"/>
                        </a:solidFill>
                        <a:effectLst/>
                        <a:latin typeface="宋体" charset="-122"/>
                        <a:ea typeface="宋体" charset="-122"/>
                      </a:endParaRP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3000</a:t>
                      </a:r>
                      <a:endParaRPr kumimoji="0" lang="en-US"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3000</a:t>
                      </a:r>
                      <a:endParaRPr kumimoji="0" lang="en-US"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1600</a:t>
                      </a:r>
                      <a:endParaRPr kumimoji="0" lang="en-US"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1920</a:t>
                      </a:r>
                      <a:endParaRPr kumimoji="0" lang="en-US"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4920</a:t>
                      </a:r>
                      <a:endParaRPr kumimoji="0" lang="en-US"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047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08</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批号</a:t>
                      </a:r>
                      <a:endParaRPr kumimoji="0" lang="zh-CN" altLang="en-US" sz="1600" b="0" i="0" u="none" strike="noStrike" cap="none" normalizeH="0" baseline="0">
                        <a:ln>
                          <a:noFill/>
                        </a:ln>
                        <a:solidFill>
                          <a:schemeClr val="tx1"/>
                        </a:solidFill>
                        <a:effectLst/>
                        <a:latin typeface="宋体" charset="-122"/>
                        <a:ea typeface="宋体" charset="-122"/>
                      </a:endParaRP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1500</a:t>
                      </a:r>
                      <a:endParaRPr kumimoji="0" lang="en-US"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1500</a:t>
                      </a:r>
                      <a:endParaRPr kumimoji="0" lang="en-US"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2000</a:t>
                      </a:r>
                      <a:endParaRPr kumimoji="0" lang="en-US"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2400</a:t>
                      </a:r>
                      <a:endParaRPr kumimoji="0" lang="en-US"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3900</a:t>
                      </a:r>
                      <a:endParaRPr kumimoji="0" lang="en-US"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1952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09</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批号</a:t>
                      </a:r>
                      <a:endParaRPr kumimoji="0" lang="zh-CN" altLang="en-US" sz="1600" b="0" i="0" u="none" strike="noStrike" cap="none" normalizeH="0" baseline="0">
                        <a:ln>
                          <a:noFill/>
                        </a:ln>
                        <a:solidFill>
                          <a:schemeClr val="tx1"/>
                        </a:solidFill>
                        <a:effectLst/>
                        <a:latin typeface="宋体" charset="-122"/>
                        <a:ea typeface="宋体" charset="-122"/>
                      </a:endParaRP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1000</a:t>
                      </a:r>
                      <a:endParaRPr kumimoji="0" lang="en-US"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1000</a:t>
                      </a:r>
                      <a:endParaRPr kumimoji="0" lang="en-US"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1500</a:t>
                      </a:r>
                      <a:endParaRPr kumimoji="0" lang="en-US"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1800</a:t>
                      </a:r>
                      <a:endParaRPr kumimoji="0" lang="en-US"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2800</a:t>
                      </a:r>
                      <a:endParaRPr kumimoji="0" lang="en-US"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2047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合计</a:t>
                      </a:r>
                      <a:endParaRPr kumimoji="0" lang="zh-CN" altLang="en-US" sz="1600" b="0" i="0" u="none" strike="noStrike" cap="none" normalizeH="0" baseline="0">
                        <a:ln>
                          <a:noFill/>
                        </a:ln>
                        <a:solidFill>
                          <a:schemeClr val="tx1"/>
                        </a:solidFill>
                        <a:effectLst/>
                        <a:latin typeface="宋体" charset="-122"/>
                        <a:ea typeface="宋体" charset="-122"/>
                      </a:endParaRPr>
                    </a:p>
                  </a:txBody>
                  <a:tcP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5500</a:t>
                      </a:r>
                      <a:endParaRPr kumimoji="0" lang="en-US"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a:t>
                      </a:r>
                      <a:endParaRPr kumimoji="0" lang="en-US"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5500</a:t>
                      </a:r>
                      <a:endParaRPr kumimoji="0" lang="en-US"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5100</a:t>
                      </a:r>
                      <a:endParaRPr kumimoji="0" lang="en-US"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1.2</a:t>
                      </a:r>
                      <a:endParaRPr kumimoji="0" lang="en-US"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6120</a:t>
                      </a:r>
                      <a:endParaRPr kumimoji="0" lang="en-US"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11620</a:t>
                      </a:r>
                      <a:endParaRPr kumimoji="0" lang="en-US" altLang="zh-CN" sz="1600" b="0" i="0" u="none" strike="noStrike" cap="none" normalizeH="0" baseline="0">
                        <a:ln>
                          <a:noFill/>
                        </a:ln>
                        <a:solidFill>
                          <a:schemeClr val="tx1"/>
                        </a:solidFill>
                        <a:effectLst/>
                        <a:latin typeface="宋体" charset="-122"/>
                        <a:ea typeface="宋体" charset="-122"/>
                      </a:endParaRPr>
                    </a:p>
                  </a:txBody>
                  <a:tcP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bl>
          </a:graphicData>
        </a:graphic>
      </p:graphicFrame>
      <p:sp>
        <p:nvSpPr>
          <p:cNvPr id="6" name="标题 1">
            <a:extLst>
              <a:ext uri="{FF2B5EF4-FFF2-40B4-BE49-F238E27FC236}">
                <a16:creationId xmlns:a16="http://schemas.microsoft.com/office/drawing/2014/main" id="{8B38DFA1-1B5C-43CA-B971-7A142710733C}"/>
              </a:ext>
            </a:extLst>
          </p:cNvPr>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分批法举例</a:t>
            </a:r>
          </a:p>
        </p:txBody>
      </p:sp>
    </p:spTree>
    <p:extLst>
      <p:ext uri="{BB962C8B-B14F-4D97-AF65-F5344CB8AC3E}">
        <p14:creationId xmlns:p14="http://schemas.microsoft.com/office/powerpoint/2010/main" val="378853090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6500"/>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nodeType="clickEffect">
                                  <p:stCondLst>
                                    <p:cond delay="0"/>
                                  </p:stCondLst>
                                  <p:childTnLst>
                                    <p:set>
                                      <p:cBhvr>
                                        <p:cTn id="10" dur="1" fill="hold">
                                          <p:stCondLst>
                                            <p:cond delay="0"/>
                                          </p:stCondLst>
                                        </p:cTn>
                                        <p:tgtEl>
                                          <p:spTgt spid="106501"/>
                                        </p:tgtEl>
                                        <p:attrNameLst>
                                          <p:attrName>style.visibility</p:attrName>
                                        </p:attrNameLst>
                                      </p:cBhvr>
                                      <p:to>
                                        <p:strVal val="visible"/>
                                      </p:to>
                                    </p:set>
                                    <p:animEffect transition="in" filter="wipe(left)">
                                      <p:cBhvr>
                                        <p:cTn id="11" dur="500"/>
                                        <p:tgtEl>
                                          <p:spTgt spid="1065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500"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3" name="Rectangle 3"/>
          <p:cNvSpPr>
            <a:spLocks noChangeArrowheads="1"/>
          </p:cNvSpPr>
          <p:nvPr/>
        </p:nvSpPr>
        <p:spPr bwMode="auto">
          <a:xfrm>
            <a:off x="1258888" y="1340768"/>
            <a:ext cx="5962650"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152400" algn="ctr"/>
            <a:r>
              <a:rPr lang="zh-CN" altLang="en-US" dirty="0"/>
              <a:t>基本生产成本明细账</a:t>
            </a:r>
          </a:p>
          <a:p>
            <a:pPr indent="152400" algn="ctr"/>
            <a:r>
              <a:rPr lang="zh-CN" altLang="en-US" dirty="0"/>
              <a:t>批号：</a:t>
            </a:r>
            <a:r>
              <a:rPr lang="en-US" altLang="zh-CN" dirty="0"/>
              <a:t>07</a:t>
            </a:r>
            <a:r>
              <a:rPr lang="zh-CN" altLang="en-US" dirty="0"/>
              <a:t>产品    产品名称：甲                    金额单位：元</a:t>
            </a:r>
          </a:p>
          <a:p>
            <a:pPr indent="152400" algn="ctr"/>
            <a:r>
              <a:rPr lang="zh-CN" altLang="en-US" dirty="0"/>
              <a:t>开工日期：</a:t>
            </a:r>
            <a:r>
              <a:rPr lang="en-US" altLang="zh-CN" dirty="0"/>
              <a:t>XX</a:t>
            </a:r>
            <a:r>
              <a:rPr lang="zh-CN" altLang="en-US" dirty="0"/>
              <a:t>年</a:t>
            </a:r>
            <a:r>
              <a:rPr lang="en-US" altLang="zh-CN" dirty="0"/>
              <a:t>11</a:t>
            </a:r>
            <a:r>
              <a:rPr lang="zh-CN" altLang="en-US" dirty="0"/>
              <a:t>月                       完工日期：</a:t>
            </a:r>
            <a:r>
              <a:rPr lang="en-US" altLang="zh-CN" dirty="0"/>
              <a:t>XX</a:t>
            </a:r>
            <a:r>
              <a:rPr lang="zh-CN" altLang="en-US" dirty="0"/>
              <a:t>年</a:t>
            </a:r>
            <a:r>
              <a:rPr lang="en-US" altLang="zh-CN" dirty="0"/>
              <a:t>12</a:t>
            </a:r>
            <a:r>
              <a:rPr lang="zh-CN" altLang="en-US" dirty="0"/>
              <a:t>月</a:t>
            </a:r>
          </a:p>
        </p:txBody>
      </p:sp>
      <p:graphicFrame>
        <p:nvGraphicFramePr>
          <p:cNvPr id="107524" name="Group 4"/>
          <p:cNvGraphicFramePr>
            <a:graphicFrameLocks noGrp="1"/>
          </p:cNvGraphicFramePr>
          <p:nvPr>
            <p:extLst>
              <p:ext uri="{D42A27DB-BD31-4B8C-83A1-F6EECF244321}">
                <p14:modId xmlns:p14="http://schemas.microsoft.com/office/powerpoint/2010/main" val="1626059042"/>
              </p:ext>
            </p:extLst>
          </p:nvPr>
        </p:nvGraphicFramePr>
        <p:xfrm>
          <a:off x="539750" y="2348830"/>
          <a:ext cx="8064500" cy="3776345"/>
        </p:xfrm>
        <a:graphic>
          <a:graphicData uri="http://schemas.openxmlformats.org/drawingml/2006/table">
            <a:tbl>
              <a:tblPr/>
              <a:tblGrid>
                <a:gridCol w="1020763">
                  <a:extLst>
                    <a:ext uri="{9D8B030D-6E8A-4147-A177-3AD203B41FA5}">
                      <a16:colId xmlns:a16="http://schemas.microsoft.com/office/drawing/2014/main" val="20000"/>
                    </a:ext>
                  </a:extLst>
                </a:gridCol>
                <a:gridCol w="709612">
                  <a:extLst>
                    <a:ext uri="{9D8B030D-6E8A-4147-A177-3AD203B41FA5}">
                      <a16:colId xmlns:a16="http://schemas.microsoft.com/office/drawing/2014/main" val="20001"/>
                    </a:ext>
                  </a:extLst>
                </a:gridCol>
                <a:gridCol w="2305050">
                  <a:extLst>
                    <a:ext uri="{9D8B030D-6E8A-4147-A177-3AD203B41FA5}">
                      <a16:colId xmlns:a16="http://schemas.microsoft.com/office/drawing/2014/main" val="20002"/>
                    </a:ext>
                  </a:extLst>
                </a:gridCol>
                <a:gridCol w="1092200">
                  <a:extLst>
                    <a:ext uri="{9D8B030D-6E8A-4147-A177-3AD203B41FA5}">
                      <a16:colId xmlns:a16="http://schemas.microsoft.com/office/drawing/2014/main" val="20003"/>
                    </a:ext>
                  </a:extLst>
                </a:gridCol>
                <a:gridCol w="1017588">
                  <a:extLst>
                    <a:ext uri="{9D8B030D-6E8A-4147-A177-3AD203B41FA5}">
                      <a16:colId xmlns:a16="http://schemas.microsoft.com/office/drawing/2014/main" val="20004"/>
                    </a:ext>
                  </a:extLst>
                </a:gridCol>
                <a:gridCol w="960437">
                  <a:extLst>
                    <a:ext uri="{9D8B030D-6E8A-4147-A177-3AD203B41FA5}">
                      <a16:colId xmlns:a16="http://schemas.microsoft.com/office/drawing/2014/main" val="20005"/>
                    </a:ext>
                  </a:extLst>
                </a:gridCol>
                <a:gridCol w="958850">
                  <a:extLst>
                    <a:ext uri="{9D8B030D-6E8A-4147-A177-3AD203B41FA5}">
                      <a16:colId xmlns:a16="http://schemas.microsoft.com/office/drawing/2014/main" val="20006"/>
                    </a:ext>
                  </a:extLst>
                </a:gridCol>
              </a:tblGrid>
              <a:tr h="7588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日期</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凭证</a:t>
                      </a: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号数</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摘要</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直接</a:t>
                      </a: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材料</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直接</a:t>
                      </a: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人工</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制造</a:t>
                      </a: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费用</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合计</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2413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11</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月</a:t>
                      </a: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略</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11</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月份成本合计</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10500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18900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6050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35450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2301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11</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月</a:t>
                      </a: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完工</a:t>
                      </a: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10</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台转出成本</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rgbClr val="FF0000"/>
                          </a:solidFill>
                          <a:effectLst/>
                          <a:latin typeface="宋体" charset="-122"/>
                          <a:ea typeface="宋体" charset="-122"/>
                          <a:cs typeface="Times New Roman" pitchFamily="18" charset="0"/>
                        </a:rPr>
                        <a:t>5000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rgbClr val="FF0000"/>
                          </a:solidFill>
                          <a:effectLst/>
                          <a:latin typeface="宋体" charset="-122"/>
                          <a:ea typeface="宋体" charset="-122"/>
                          <a:cs typeface="Times New Roman" pitchFamily="18" charset="0"/>
                        </a:rPr>
                        <a:t>9500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rgbClr val="FF0000"/>
                          </a:solidFill>
                          <a:effectLst/>
                          <a:latin typeface="宋体" charset="-122"/>
                          <a:ea typeface="宋体" charset="-122"/>
                          <a:cs typeface="Times New Roman" pitchFamily="18" charset="0"/>
                        </a:rPr>
                        <a:t>3000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rgbClr val="FF0000"/>
                          </a:solidFill>
                          <a:effectLst/>
                          <a:latin typeface="宋体" charset="-122"/>
                          <a:ea typeface="宋体" charset="-122"/>
                          <a:cs typeface="Times New Roman" pitchFamily="18" charset="0"/>
                        </a:rPr>
                        <a:t>17500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413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11</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月</a:t>
                      </a: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11</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月末在产品成本</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5500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9400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3050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17950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2301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12</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月</a:t>
                      </a: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31</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一车间成本分配</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9900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3000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12900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2413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12</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月</a:t>
                      </a: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31</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二车间成本分配</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4000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1920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5920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2301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12</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月</a:t>
                      </a: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31</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12</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月成本合计</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13900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4920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18820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2301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12</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月</a:t>
                      </a: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31</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12</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月完工</a:t>
                      </a: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10</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台转出</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rgbClr val="FF0000"/>
                          </a:solidFill>
                          <a:effectLst/>
                          <a:latin typeface="宋体" charset="-122"/>
                          <a:ea typeface="宋体" charset="-122"/>
                          <a:cs typeface="Times New Roman" pitchFamily="18" charset="0"/>
                        </a:rPr>
                        <a:t>5500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rgbClr val="FF0000"/>
                          </a:solidFill>
                          <a:effectLst/>
                          <a:latin typeface="宋体" charset="-122"/>
                          <a:ea typeface="宋体" charset="-122"/>
                          <a:cs typeface="Times New Roman" pitchFamily="18" charset="0"/>
                        </a:rPr>
                        <a:t>23300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rgbClr val="FF0000"/>
                          </a:solidFill>
                          <a:effectLst/>
                          <a:latin typeface="宋体" charset="-122"/>
                          <a:ea typeface="宋体" charset="-122"/>
                          <a:cs typeface="Times New Roman" pitchFamily="18" charset="0"/>
                        </a:rPr>
                        <a:t>7970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rgbClr val="FF0000"/>
                          </a:solidFill>
                          <a:effectLst/>
                          <a:latin typeface="宋体" charset="-122"/>
                          <a:ea typeface="宋体" charset="-122"/>
                          <a:cs typeface="Times New Roman" pitchFamily="18" charset="0"/>
                        </a:rPr>
                        <a:t>36770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7"/>
                  </a:ext>
                </a:extLst>
              </a:tr>
              <a:tr h="2413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12</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月</a:t>
                      </a: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31</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20</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台累计时计成本</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10500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32800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10970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54270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8"/>
                  </a:ext>
                </a:extLst>
              </a:tr>
              <a:tr h="241300">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完工单位成本</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525</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1640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548.5</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2713.5</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9"/>
                  </a:ext>
                </a:extLst>
              </a:tr>
            </a:tbl>
          </a:graphicData>
        </a:graphic>
      </p:graphicFrame>
      <p:sp>
        <p:nvSpPr>
          <p:cNvPr id="5" name="标题 1">
            <a:extLst>
              <a:ext uri="{FF2B5EF4-FFF2-40B4-BE49-F238E27FC236}">
                <a16:creationId xmlns:a16="http://schemas.microsoft.com/office/drawing/2014/main" id="{D396DA07-C600-474F-81A2-33A7DAAE61C3}"/>
              </a:ext>
            </a:extLst>
          </p:cNvPr>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分批法举例</a:t>
            </a:r>
          </a:p>
        </p:txBody>
      </p:sp>
    </p:spTree>
    <p:extLst>
      <p:ext uri="{BB962C8B-B14F-4D97-AF65-F5344CB8AC3E}">
        <p14:creationId xmlns:p14="http://schemas.microsoft.com/office/powerpoint/2010/main" val="409081217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752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1" fill="hold" nodeType="clickEffect">
                                  <p:stCondLst>
                                    <p:cond delay="0"/>
                                  </p:stCondLst>
                                  <p:childTnLst>
                                    <p:set>
                                      <p:cBhvr>
                                        <p:cTn id="10" dur="1" fill="hold">
                                          <p:stCondLst>
                                            <p:cond delay="0"/>
                                          </p:stCondLst>
                                        </p:cTn>
                                        <p:tgtEl>
                                          <p:spTgt spid="107524"/>
                                        </p:tgtEl>
                                        <p:attrNameLst>
                                          <p:attrName>style.visibility</p:attrName>
                                        </p:attrNameLst>
                                      </p:cBhvr>
                                      <p:to>
                                        <p:strVal val="visible"/>
                                      </p:to>
                                    </p:set>
                                    <p:animEffect transition="in" filter="wipe(up)">
                                      <p:cBhvr>
                                        <p:cTn id="11" dur="500"/>
                                        <p:tgtEl>
                                          <p:spTgt spid="1075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752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7" name="Rectangle 3"/>
          <p:cNvSpPr>
            <a:spLocks noChangeArrowheads="1"/>
          </p:cNvSpPr>
          <p:nvPr/>
        </p:nvSpPr>
        <p:spPr bwMode="auto">
          <a:xfrm>
            <a:off x="900485" y="1729853"/>
            <a:ext cx="610235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zh-CN" altLang="en-US" dirty="0"/>
              <a:t>基本生产成本明细账</a:t>
            </a:r>
          </a:p>
          <a:p>
            <a:pPr algn="ctr"/>
            <a:r>
              <a:rPr lang="zh-CN" altLang="en-US" dirty="0"/>
              <a:t>批号：</a:t>
            </a:r>
            <a:r>
              <a:rPr lang="en-US" altLang="zh-CN" dirty="0"/>
              <a:t>08</a:t>
            </a:r>
            <a:r>
              <a:rPr lang="zh-CN" altLang="en-US" dirty="0"/>
              <a:t>产品    产品名称：乙                        金额单位：元</a:t>
            </a:r>
          </a:p>
          <a:p>
            <a:pPr algn="ctr"/>
            <a:r>
              <a:rPr lang="zh-CN" altLang="en-US" dirty="0"/>
              <a:t>开工日期：</a:t>
            </a:r>
            <a:r>
              <a:rPr lang="en-US" altLang="zh-CN" dirty="0"/>
              <a:t>XX</a:t>
            </a:r>
            <a:r>
              <a:rPr lang="zh-CN" altLang="en-US" dirty="0"/>
              <a:t>年</a:t>
            </a:r>
            <a:r>
              <a:rPr lang="en-US" altLang="zh-CN" dirty="0"/>
              <a:t>12</a:t>
            </a:r>
            <a:r>
              <a:rPr lang="zh-CN" altLang="en-US" dirty="0"/>
              <a:t>月                         完工日期：</a:t>
            </a:r>
            <a:r>
              <a:rPr lang="en-US" altLang="zh-CN" dirty="0"/>
              <a:t>XX</a:t>
            </a:r>
            <a:r>
              <a:rPr lang="zh-CN" altLang="en-US" dirty="0"/>
              <a:t>年</a:t>
            </a:r>
            <a:r>
              <a:rPr lang="en-US" altLang="zh-CN" dirty="0"/>
              <a:t>12</a:t>
            </a:r>
            <a:r>
              <a:rPr lang="zh-CN" altLang="en-US" dirty="0"/>
              <a:t>月</a:t>
            </a:r>
          </a:p>
          <a:p>
            <a:pPr algn="ctr"/>
            <a:r>
              <a:rPr lang="zh-CN" altLang="en-US" dirty="0"/>
              <a:t>                                                完工数量：</a:t>
            </a:r>
            <a:r>
              <a:rPr lang="en-US" altLang="zh-CN" dirty="0"/>
              <a:t>15</a:t>
            </a:r>
            <a:r>
              <a:rPr lang="zh-CN" altLang="en-US" dirty="0"/>
              <a:t>台</a:t>
            </a:r>
          </a:p>
        </p:txBody>
      </p:sp>
      <p:graphicFrame>
        <p:nvGraphicFramePr>
          <p:cNvPr id="108548" name="Group 4"/>
          <p:cNvGraphicFramePr>
            <a:graphicFrameLocks noGrp="1"/>
          </p:cNvGraphicFramePr>
          <p:nvPr>
            <p:extLst>
              <p:ext uri="{D42A27DB-BD31-4B8C-83A1-F6EECF244321}">
                <p14:modId xmlns:p14="http://schemas.microsoft.com/office/powerpoint/2010/main" val="1036493247"/>
              </p:ext>
            </p:extLst>
          </p:nvPr>
        </p:nvGraphicFramePr>
        <p:xfrm>
          <a:off x="611560" y="3169715"/>
          <a:ext cx="7489825" cy="2519680"/>
        </p:xfrm>
        <a:graphic>
          <a:graphicData uri="http://schemas.openxmlformats.org/drawingml/2006/table">
            <a:tbl>
              <a:tblPr/>
              <a:tblGrid>
                <a:gridCol w="1119187">
                  <a:extLst>
                    <a:ext uri="{9D8B030D-6E8A-4147-A177-3AD203B41FA5}">
                      <a16:colId xmlns:a16="http://schemas.microsoft.com/office/drawing/2014/main" val="20000"/>
                    </a:ext>
                  </a:extLst>
                </a:gridCol>
                <a:gridCol w="701675">
                  <a:extLst>
                    <a:ext uri="{9D8B030D-6E8A-4147-A177-3AD203B41FA5}">
                      <a16:colId xmlns:a16="http://schemas.microsoft.com/office/drawing/2014/main" val="20001"/>
                    </a:ext>
                  </a:extLst>
                </a:gridCol>
                <a:gridCol w="1717675">
                  <a:extLst>
                    <a:ext uri="{9D8B030D-6E8A-4147-A177-3AD203B41FA5}">
                      <a16:colId xmlns:a16="http://schemas.microsoft.com/office/drawing/2014/main" val="20002"/>
                    </a:ext>
                  </a:extLst>
                </a:gridCol>
                <a:gridCol w="949325">
                  <a:extLst>
                    <a:ext uri="{9D8B030D-6E8A-4147-A177-3AD203B41FA5}">
                      <a16:colId xmlns:a16="http://schemas.microsoft.com/office/drawing/2014/main" val="20003"/>
                    </a:ext>
                  </a:extLst>
                </a:gridCol>
                <a:gridCol w="939800">
                  <a:extLst>
                    <a:ext uri="{9D8B030D-6E8A-4147-A177-3AD203B41FA5}">
                      <a16:colId xmlns:a16="http://schemas.microsoft.com/office/drawing/2014/main" val="20004"/>
                    </a:ext>
                  </a:extLst>
                </a:gridCol>
                <a:gridCol w="1031875">
                  <a:extLst>
                    <a:ext uri="{9D8B030D-6E8A-4147-A177-3AD203B41FA5}">
                      <a16:colId xmlns:a16="http://schemas.microsoft.com/office/drawing/2014/main" val="20005"/>
                    </a:ext>
                  </a:extLst>
                </a:gridCol>
                <a:gridCol w="1030288">
                  <a:extLst>
                    <a:ext uri="{9D8B030D-6E8A-4147-A177-3AD203B41FA5}">
                      <a16:colId xmlns:a16="http://schemas.microsoft.com/office/drawing/2014/main" val="20006"/>
                    </a:ext>
                  </a:extLst>
                </a:gridCol>
              </a:tblGrid>
              <a:tr h="3651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日  期</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凭证</a:t>
                      </a: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号数</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摘要</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直接</a:t>
                      </a: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材料</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直接</a:t>
                      </a: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人工</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制造</a:t>
                      </a: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费用</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合  计</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355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12</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月</a:t>
                      </a: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31</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略</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一车间费用分配</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40500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4950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1500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46950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12</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月</a:t>
                      </a: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31</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略</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二车间费用分配</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5010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2400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7410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12</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月</a:t>
                      </a: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31</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生产费用合计</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40500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9960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3900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54260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12</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月</a:t>
                      </a: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31</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转出完工产品成本</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rgbClr val="FF0000"/>
                          </a:solidFill>
                          <a:effectLst/>
                          <a:latin typeface="宋体" charset="-122"/>
                          <a:ea typeface="宋体" charset="-122"/>
                          <a:cs typeface="Times New Roman" pitchFamily="18" charset="0"/>
                        </a:rPr>
                        <a:t>40500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rgbClr val="FF0000"/>
                          </a:solidFill>
                          <a:effectLst/>
                          <a:latin typeface="宋体" charset="-122"/>
                          <a:ea typeface="宋体" charset="-122"/>
                          <a:cs typeface="Times New Roman" pitchFamily="18" charset="0"/>
                        </a:rPr>
                        <a:t>9960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rgbClr val="FF0000"/>
                          </a:solidFill>
                          <a:effectLst/>
                          <a:latin typeface="宋体" charset="-122"/>
                          <a:ea typeface="宋体" charset="-122"/>
                          <a:cs typeface="Times New Roman" pitchFamily="18" charset="0"/>
                        </a:rPr>
                        <a:t>3900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rgbClr val="FF0000"/>
                          </a:solidFill>
                          <a:effectLst/>
                          <a:latin typeface="宋体" charset="-122"/>
                          <a:ea typeface="宋体" charset="-122"/>
                          <a:cs typeface="Times New Roman" pitchFamily="18" charset="0"/>
                        </a:rPr>
                        <a:t>54360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228600">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单位成本</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2700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664</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260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3624</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bl>
          </a:graphicData>
        </a:graphic>
      </p:graphicFrame>
      <p:sp>
        <p:nvSpPr>
          <p:cNvPr id="5" name="标题 1">
            <a:extLst>
              <a:ext uri="{FF2B5EF4-FFF2-40B4-BE49-F238E27FC236}">
                <a16:creationId xmlns:a16="http://schemas.microsoft.com/office/drawing/2014/main" id="{37259FDC-9FD4-4629-B427-DB39C858F30A}"/>
              </a:ext>
            </a:extLst>
          </p:cNvPr>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分批法举例</a:t>
            </a:r>
          </a:p>
        </p:txBody>
      </p:sp>
    </p:spTree>
    <p:extLst>
      <p:ext uri="{BB962C8B-B14F-4D97-AF65-F5344CB8AC3E}">
        <p14:creationId xmlns:p14="http://schemas.microsoft.com/office/powerpoint/2010/main" val="163960194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8547"/>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1" fill="hold" nodeType="clickEffect">
                                  <p:stCondLst>
                                    <p:cond delay="0"/>
                                  </p:stCondLst>
                                  <p:childTnLst>
                                    <p:set>
                                      <p:cBhvr>
                                        <p:cTn id="10" dur="1" fill="hold">
                                          <p:stCondLst>
                                            <p:cond delay="0"/>
                                          </p:stCondLst>
                                        </p:cTn>
                                        <p:tgtEl>
                                          <p:spTgt spid="108548"/>
                                        </p:tgtEl>
                                        <p:attrNameLst>
                                          <p:attrName>style.visibility</p:attrName>
                                        </p:attrNameLst>
                                      </p:cBhvr>
                                      <p:to>
                                        <p:strVal val="visible"/>
                                      </p:to>
                                    </p:set>
                                    <p:animEffect transition="in" filter="wipe(up)">
                                      <p:cBhvr>
                                        <p:cTn id="11" dur="500"/>
                                        <p:tgtEl>
                                          <p:spTgt spid="1085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547"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ChangeArrowheads="1"/>
          </p:cNvSpPr>
          <p:nvPr/>
        </p:nvSpPr>
        <p:spPr bwMode="auto">
          <a:xfrm>
            <a:off x="1042988" y="1557338"/>
            <a:ext cx="6292850"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zh-CN" altLang="en-US"/>
              <a:t>基本生产成本明细账</a:t>
            </a:r>
          </a:p>
          <a:p>
            <a:pPr algn="ctr"/>
            <a:r>
              <a:rPr lang="zh-CN" altLang="en-US"/>
              <a:t>批号：</a:t>
            </a:r>
            <a:r>
              <a:rPr lang="en-US" altLang="zh-CN"/>
              <a:t>09</a:t>
            </a:r>
            <a:r>
              <a:rPr lang="zh-CN" altLang="en-US"/>
              <a:t>产品    产品名称：丙                           金额单位：元</a:t>
            </a:r>
          </a:p>
          <a:p>
            <a:pPr algn="ctr"/>
            <a:r>
              <a:rPr lang="zh-CN" altLang="en-US"/>
              <a:t>开工日期：某年</a:t>
            </a:r>
            <a:r>
              <a:rPr lang="en-US" altLang="zh-CN"/>
              <a:t>12</a:t>
            </a:r>
            <a:r>
              <a:rPr lang="zh-CN" altLang="en-US"/>
              <a:t>月                                完工日期：</a:t>
            </a:r>
          </a:p>
        </p:txBody>
      </p:sp>
      <p:graphicFrame>
        <p:nvGraphicFramePr>
          <p:cNvPr id="109572" name="Group 4"/>
          <p:cNvGraphicFramePr>
            <a:graphicFrameLocks noGrp="1"/>
          </p:cNvGraphicFramePr>
          <p:nvPr/>
        </p:nvGraphicFramePr>
        <p:xfrm>
          <a:off x="611188" y="2636838"/>
          <a:ext cx="7920037" cy="1737360"/>
        </p:xfrm>
        <a:graphic>
          <a:graphicData uri="http://schemas.openxmlformats.org/drawingml/2006/table">
            <a:tbl>
              <a:tblPr/>
              <a:tblGrid>
                <a:gridCol w="1182687">
                  <a:extLst>
                    <a:ext uri="{9D8B030D-6E8A-4147-A177-3AD203B41FA5}">
                      <a16:colId xmlns:a16="http://schemas.microsoft.com/office/drawing/2014/main" val="20000"/>
                    </a:ext>
                  </a:extLst>
                </a:gridCol>
                <a:gridCol w="742950">
                  <a:extLst>
                    <a:ext uri="{9D8B030D-6E8A-4147-A177-3AD203B41FA5}">
                      <a16:colId xmlns:a16="http://schemas.microsoft.com/office/drawing/2014/main" val="20001"/>
                    </a:ext>
                  </a:extLst>
                </a:gridCol>
                <a:gridCol w="1816100">
                  <a:extLst>
                    <a:ext uri="{9D8B030D-6E8A-4147-A177-3AD203B41FA5}">
                      <a16:colId xmlns:a16="http://schemas.microsoft.com/office/drawing/2014/main" val="20002"/>
                    </a:ext>
                  </a:extLst>
                </a:gridCol>
                <a:gridCol w="1001713">
                  <a:extLst>
                    <a:ext uri="{9D8B030D-6E8A-4147-A177-3AD203B41FA5}">
                      <a16:colId xmlns:a16="http://schemas.microsoft.com/office/drawing/2014/main" val="20003"/>
                    </a:ext>
                  </a:extLst>
                </a:gridCol>
                <a:gridCol w="996950">
                  <a:extLst>
                    <a:ext uri="{9D8B030D-6E8A-4147-A177-3AD203B41FA5}">
                      <a16:colId xmlns:a16="http://schemas.microsoft.com/office/drawing/2014/main" val="20004"/>
                    </a:ext>
                  </a:extLst>
                </a:gridCol>
                <a:gridCol w="1089025">
                  <a:extLst>
                    <a:ext uri="{9D8B030D-6E8A-4147-A177-3AD203B41FA5}">
                      <a16:colId xmlns:a16="http://schemas.microsoft.com/office/drawing/2014/main" val="20005"/>
                    </a:ext>
                  </a:extLst>
                </a:gridCol>
                <a:gridCol w="1090612">
                  <a:extLst>
                    <a:ext uri="{9D8B030D-6E8A-4147-A177-3AD203B41FA5}">
                      <a16:colId xmlns:a16="http://schemas.microsoft.com/office/drawing/2014/main" val="20006"/>
                    </a:ext>
                  </a:extLst>
                </a:gridCol>
              </a:tblGrid>
              <a:tr h="6302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日期</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凭证</a:t>
                      </a: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号数</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摘要</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材料</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人工</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制造费用</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合计</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12</a:t>
                      </a: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月</a:t>
                      </a: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31</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略</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一车间费用分配</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9500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3300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1000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13800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12</a:t>
                      </a: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月</a:t>
                      </a: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31</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二车间费用分配</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3750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1800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5550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12</a:t>
                      </a: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月</a:t>
                      </a: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31</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12</a:t>
                      </a: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月累计成本</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9500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7050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2800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19350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bl>
          </a:graphicData>
        </a:graphic>
      </p:graphicFrame>
      <p:sp>
        <p:nvSpPr>
          <p:cNvPr id="5" name="标题 1">
            <a:extLst>
              <a:ext uri="{FF2B5EF4-FFF2-40B4-BE49-F238E27FC236}">
                <a16:creationId xmlns:a16="http://schemas.microsoft.com/office/drawing/2014/main" id="{5F4B301E-0969-47CA-8E1F-0EDE9B5796B9}"/>
              </a:ext>
            </a:extLst>
          </p:cNvPr>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分批法举例</a:t>
            </a:r>
          </a:p>
        </p:txBody>
      </p:sp>
    </p:spTree>
    <p:extLst>
      <p:ext uri="{BB962C8B-B14F-4D97-AF65-F5344CB8AC3E}">
        <p14:creationId xmlns:p14="http://schemas.microsoft.com/office/powerpoint/2010/main" val="140913801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9570"/>
                                        </p:tgtEl>
                                        <p:attrNameLst>
                                          <p:attrName>style.visibility</p:attrName>
                                        </p:attrNameLst>
                                      </p:cBhvr>
                                      <p:to>
                                        <p:strVal val="visible"/>
                                      </p:to>
                                    </p:set>
                                    <p:animEffect transition="in" filter="wipe(left)">
                                      <p:cBhvr>
                                        <p:cTn id="7" dur="500"/>
                                        <p:tgtEl>
                                          <p:spTgt spid="10957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nodeType="clickEffect">
                                  <p:stCondLst>
                                    <p:cond delay="0"/>
                                  </p:stCondLst>
                                  <p:childTnLst>
                                    <p:set>
                                      <p:cBhvr>
                                        <p:cTn id="11" dur="1" fill="hold">
                                          <p:stCondLst>
                                            <p:cond delay="0"/>
                                          </p:stCondLst>
                                        </p:cTn>
                                        <p:tgtEl>
                                          <p:spTgt spid="109572"/>
                                        </p:tgtEl>
                                        <p:attrNameLst>
                                          <p:attrName>style.visibility</p:attrName>
                                        </p:attrNameLst>
                                      </p:cBhvr>
                                      <p:to>
                                        <p:strVal val="visible"/>
                                      </p:to>
                                    </p:set>
                                    <p:animEffect transition="in" filter="wipe(up)">
                                      <p:cBhvr>
                                        <p:cTn id="12" dur="500"/>
                                        <p:tgtEl>
                                          <p:spTgt spid="1095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600792" y="1903600"/>
            <a:ext cx="8077200" cy="4475532"/>
          </a:xfrm>
          <a:prstGeom prst="rect">
            <a:avLst/>
          </a:prstGeom>
          <a:noFill/>
          <a:ln w="9525">
            <a:solidFill>
              <a:srgbClr val="FF66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171396" tIns="165048" bIns="0" anchor="ctr">
            <a:spAutoFit/>
          </a:bodyPr>
          <a:lstStyle/>
          <a:p>
            <a:pPr>
              <a:defRPr/>
            </a:pPr>
            <a:r>
              <a:rPr lang="en-US" altLang="zh-CN" sz="2000" dirty="0">
                <a:ea typeface="宋体" pitchFamily="2" charset="-122"/>
              </a:rPr>
              <a:t>2</a:t>
            </a:r>
            <a:r>
              <a:rPr lang="zh-CN" altLang="en-US" sz="2000" dirty="0">
                <a:ea typeface="宋体" pitchFamily="2" charset="-122"/>
              </a:rPr>
              <a:t>、生产按组织方式分类</a:t>
            </a:r>
          </a:p>
          <a:p>
            <a:pPr>
              <a:defRPr/>
            </a:pPr>
            <a:endParaRPr lang="zh-CN" altLang="en-US" sz="2000" dirty="0">
              <a:solidFill>
                <a:schemeClr val="hlink"/>
              </a:solidFill>
              <a:effectLst>
                <a:outerShdw blurRad="38100" dist="38100" dir="2700000" algn="tl">
                  <a:srgbClr val="C0C0C0"/>
                </a:outerShdw>
              </a:effectLst>
              <a:ea typeface="宋体" pitchFamily="2" charset="-122"/>
            </a:endParaRPr>
          </a:p>
          <a:p>
            <a:pPr>
              <a:defRPr/>
            </a:pPr>
            <a:r>
              <a:rPr lang="zh-CN" altLang="en-US" sz="2000" dirty="0">
                <a:solidFill>
                  <a:srgbClr val="0000FF"/>
                </a:solidFill>
                <a:effectLst>
                  <a:outerShdw blurRad="38100" dist="38100" dir="2700000" algn="tl">
                    <a:srgbClr val="C0C0C0"/>
                  </a:outerShdw>
                </a:effectLst>
                <a:ea typeface="黑体" pitchFamily="2" charset="-122"/>
              </a:rPr>
              <a:t>大量生产</a:t>
            </a:r>
            <a:r>
              <a:rPr lang="zh-CN" altLang="en-US" sz="2000" dirty="0">
                <a:ea typeface="黑体" pitchFamily="2" charset="-122"/>
              </a:rPr>
              <a:t>：</a:t>
            </a:r>
            <a:r>
              <a:rPr lang="zh-CN" altLang="en-US" sz="2000" dirty="0">
                <a:ea typeface="宋体" pitchFamily="2" charset="-122"/>
              </a:rPr>
              <a:t>指不断的大量重复生产相同产品的生产。陆续投入、陆续产出，不分批别，品种稳定，产品品种少、产量较大。如纺织、面粉等的生产。</a:t>
            </a:r>
          </a:p>
          <a:p>
            <a:pPr>
              <a:defRPr/>
            </a:pPr>
            <a:endParaRPr lang="zh-CN" altLang="en-US" sz="2000" dirty="0">
              <a:solidFill>
                <a:schemeClr val="hlink"/>
              </a:solidFill>
              <a:effectLst>
                <a:outerShdw blurRad="38100" dist="38100" dir="2700000" algn="tl">
                  <a:srgbClr val="C0C0C0"/>
                </a:outerShdw>
              </a:effectLst>
              <a:ea typeface="宋体" pitchFamily="2" charset="-122"/>
            </a:endParaRPr>
          </a:p>
          <a:p>
            <a:pPr>
              <a:defRPr/>
            </a:pPr>
            <a:r>
              <a:rPr lang="zh-CN" altLang="en-US" sz="2000" dirty="0">
                <a:solidFill>
                  <a:srgbClr val="0000FF"/>
                </a:solidFill>
                <a:effectLst>
                  <a:outerShdw blurRad="38100" dist="38100" dir="2700000" algn="tl">
                    <a:srgbClr val="C0C0C0"/>
                  </a:outerShdw>
                </a:effectLst>
                <a:ea typeface="黑体" pitchFamily="2" charset="-122"/>
              </a:rPr>
              <a:t>成批生产</a:t>
            </a:r>
            <a:r>
              <a:rPr lang="zh-CN" altLang="en-US" sz="2000" dirty="0">
                <a:solidFill>
                  <a:srgbClr val="0000FF"/>
                </a:solidFill>
                <a:ea typeface="黑体" pitchFamily="2" charset="-122"/>
              </a:rPr>
              <a:t>：</a:t>
            </a:r>
            <a:r>
              <a:rPr lang="zh-CN" altLang="en-US" sz="2000" dirty="0">
                <a:ea typeface="宋体" pitchFamily="2" charset="-122"/>
              </a:rPr>
              <a:t>可分为：</a:t>
            </a:r>
          </a:p>
          <a:p>
            <a:pPr>
              <a:defRPr/>
            </a:pPr>
            <a:r>
              <a:rPr lang="en-US" altLang="zh-CN" sz="2000" dirty="0">
                <a:ea typeface="宋体" pitchFamily="2" charset="-122"/>
              </a:rPr>
              <a:t>— </a:t>
            </a:r>
            <a:r>
              <a:rPr lang="zh-CN" altLang="en-US" sz="2000" dirty="0">
                <a:ea typeface="宋体" pitchFamily="2" charset="-122"/>
              </a:rPr>
              <a:t>大批生产：产品批量较大，往往重复生产，性质上接近大量生产。</a:t>
            </a:r>
          </a:p>
          <a:p>
            <a:pPr>
              <a:defRPr/>
            </a:pPr>
            <a:r>
              <a:rPr lang="en-US" altLang="zh-CN" sz="2000" dirty="0">
                <a:ea typeface="宋体" pitchFamily="2" charset="-122"/>
              </a:rPr>
              <a:t>— </a:t>
            </a:r>
            <a:r>
              <a:rPr lang="zh-CN" altLang="en-US" sz="2000" dirty="0">
                <a:ea typeface="宋体" pitchFamily="2" charset="-122"/>
              </a:rPr>
              <a:t>小批生产：产品批量较小，一批产品一般可同时完工，性质上接近单件生产。</a:t>
            </a:r>
          </a:p>
          <a:p>
            <a:pPr>
              <a:defRPr/>
            </a:pPr>
            <a:endParaRPr lang="zh-CN" altLang="en-US" sz="2000" dirty="0">
              <a:solidFill>
                <a:schemeClr val="hlink"/>
              </a:solidFill>
              <a:effectLst>
                <a:outerShdw blurRad="38100" dist="38100" dir="2700000" algn="tl">
                  <a:srgbClr val="C0C0C0"/>
                </a:outerShdw>
              </a:effectLst>
              <a:ea typeface="宋体" pitchFamily="2" charset="-122"/>
            </a:endParaRPr>
          </a:p>
          <a:p>
            <a:pPr>
              <a:defRPr/>
            </a:pPr>
            <a:r>
              <a:rPr lang="zh-CN" altLang="en-US" sz="2000" dirty="0">
                <a:solidFill>
                  <a:srgbClr val="0000FF"/>
                </a:solidFill>
                <a:effectLst>
                  <a:outerShdw blurRad="38100" dist="38100" dir="2700000" algn="tl">
                    <a:srgbClr val="C0C0C0"/>
                  </a:outerShdw>
                </a:effectLst>
                <a:ea typeface="黑体" pitchFamily="2" charset="-122"/>
              </a:rPr>
              <a:t>单件生产</a:t>
            </a:r>
            <a:r>
              <a:rPr lang="zh-CN" altLang="en-US" sz="2000" dirty="0">
                <a:solidFill>
                  <a:srgbClr val="0000FF"/>
                </a:solidFill>
                <a:ea typeface="黑体" pitchFamily="2" charset="-122"/>
              </a:rPr>
              <a:t>：</a:t>
            </a:r>
            <a:r>
              <a:rPr lang="zh-CN" altLang="en-US" sz="2000" dirty="0">
                <a:ea typeface="宋体" pitchFamily="2" charset="-122"/>
              </a:rPr>
              <a:t>是根据订货单位的要求，生产个别的、性质特殊的产品的生产。如船舶、飞机、新产品试制等。</a:t>
            </a:r>
          </a:p>
          <a:p>
            <a:pPr eaLnBrk="0" hangingPunct="0">
              <a:defRPr/>
            </a:pPr>
            <a:endParaRPr lang="en-US" altLang="zh-CN" sz="2000" dirty="0">
              <a:ea typeface="宋体" pitchFamily="2" charset="-122"/>
            </a:endParaRPr>
          </a:p>
        </p:txBody>
      </p:sp>
      <p:sp>
        <p:nvSpPr>
          <p:cNvPr id="3" name="标题 1"/>
          <p:cNvSpPr txBox="1">
            <a:spLocks/>
          </p:cNvSpPr>
          <p:nvPr/>
        </p:nvSpPr>
        <p:spPr>
          <a:xfrm>
            <a:off x="600792" y="404664"/>
            <a:ext cx="6463868" cy="651346"/>
          </a:xfrm>
          <a:prstGeom prst="rect">
            <a:avLst/>
          </a:prstGeom>
          <a:ln>
            <a:no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solidFill>
                  <a:schemeClr val="accent2">
                    <a:lumMod val="75000"/>
                  </a:schemeClr>
                </a:solidFill>
                <a:effectLst>
                  <a:outerShdw blurRad="38100" dist="38100" dir="2700000" algn="tl">
                    <a:srgbClr val="000000">
                      <a:alpha val="43137"/>
                    </a:srgbClr>
                  </a:outerShdw>
                </a:effectLst>
              </a:rPr>
              <a:t>  </a:t>
            </a:r>
            <a:r>
              <a:rPr lang="en-US" altLang="zh-CN" b="1" dirty="0">
                <a:solidFill>
                  <a:schemeClr val="accent2">
                    <a:lumMod val="75000"/>
                  </a:schemeClr>
                </a:solidFill>
                <a:effectLst>
                  <a:outerShdw blurRad="38100" dist="38100" dir="2700000" algn="tl">
                    <a:srgbClr val="000000">
                      <a:alpha val="43137"/>
                    </a:srgbClr>
                  </a:outerShdw>
                </a:effectLst>
              </a:rPr>
              <a:t>4.1.1</a:t>
            </a:r>
            <a:r>
              <a:rPr lang="zh-CN" altLang="en-US" b="1" dirty="0">
                <a:solidFill>
                  <a:schemeClr val="accent2">
                    <a:lumMod val="75000"/>
                  </a:schemeClr>
                </a:solidFill>
                <a:effectLst>
                  <a:outerShdw blurRad="38100" dist="38100" dir="2700000" algn="tl">
                    <a:srgbClr val="000000">
                      <a:alpha val="43137"/>
                    </a:srgbClr>
                  </a:outerShdw>
                </a:effectLst>
              </a:rPr>
              <a:t>影响产品成本计算方法的因素</a:t>
            </a:r>
          </a:p>
        </p:txBody>
      </p:sp>
      <p:sp>
        <p:nvSpPr>
          <p:cNvPr id="4" name="Rectangle 5"/>
          <p:cNvSpPr>
            <a:spLocks noChangeArrowheads="1"/>
          </p:cNvSpPr>
          <p:nvPr/>
        </p:nvSpPr>
        <p:spPr bwMode="auto">
          <a:xfrm>
            <a:off x="684213" y="1315616"/>
            <a:ext cx="40322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b="1" dirty="0">
                <a:solidFill>
                  <a:srgbClr val="FF0000"/>
                </a:solidFill>
                <a:ea typeface="黑体" pitchFamily="2" charset="-122"/>
              </a:rPr>
              <a:t>（一）企业生产类型</a:t>
            </a:r>
          </a:p>
        </p:txBody>
      </p:sp>
    </p:spTree>
    <p:extLst>
      <p:ext uri="{BB962C8B-B14F-4D97-AF65-F5344CB8AC3E}">
        <p14:creationId xmlns:p14="http://schemas.microsoft.com/office/powerpoint/2010/main" val="14858134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up)">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wipe(up)">
                                      <p:cBhvr>
                                        <p:cTn id="12" dur="500"/>
                                        <p:tgtEl>
                                          <p:spTgt spid="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2">
                                            <p:txEl>
                                              <p:pRg st="4" end="4"/>
                                            </p:txEl>
                                          </p:spTgt>
                                        </p:tgtEl>
                                        <p:attrNameLst>
                                          <p:attrName>style.visibility</p:attrName>
                                        </p:attrNameLst>
                                      </p:cBhvr>
                                      <p:to>
                                        <p:strVal val="visible"/>
                                      </p:to>
                                    </p:set>
                                    <p:animEffect transition="in" filter="wipe(up)">
                                      <p:cBhvr>
                                        <p:cTn id="17" dur="500"/>
                                        <p:tgtEl>
                                          <p:spTgt spid="2">
                                            <p:txEl>
                                              <p:pRg st="4" end="4"/>
                                            </p:txEl>
                                          </p:spTgt>
                                        </p:tgtEl>
                                      </p:cBhvr>
                                    </p:animEffect>
                                  </p:childTnLst>
                                </p:cTn>
                              </p:par>
                              <p:par>
                                <p:cTn id="18" presetID="22" presetClass="entr" presetSubtype="1" fill="hold" nodeType="withEffect">
                                  <p:stCondLst>
                                    <p:cond delay="0"/>
                                  </p:stCondLst>
                                  <p:childTnLst>
                                    <p:set>
                                      <p:cBhvr>
                                        <p:cTn id="19" dur="1" fill="hold">
                                          <p:stCondLst>
                                            <p:cond delay="0"/>
                                          </p:stCondLst>
                                        </p:cTn>
                                        <p:tgtEl>
                                          <p:spTgt spid="2">
                                            <p:txEl>
                                              <p:pRg st="5" end="5"/>
                                            </p:txEl>
                                          </p:spTgt>
                                        </p:tgtEl>
                                        <p:attrNameLst>
                                          <p:attrName>style.visibility</p:attrName>
                                        </p:attrNameLst>
                                      </p:cBhvr>
                                      <p:to>
                                        <p:strVal val="visible"/>
                                      </p:to>
                                    </p:set>
                                    <p:animEffect transition="in" filter="wipe(up)">
                                      <p:cBhvr>
                                        <p:cTn id="20" dur="500"/>
                                        <p:tgtEl>
                                          <p:spTgt spid="2">
                                            <p:txEl>
                                              <p:pRg st="5" end="5"/>
                                            </p:txEl>
                                          </p:spTgt>
                                        </p:tgtEl>
                                      </p:cBhvr>
                                    </p:animEffect>
                                  </p:childTnLst>
                                </p:cTn>
                              </p:par>
                              <p:par>
                                <p:cTn id="21" presetID="22" presetClass="entr" presetSubtype="1" fill="hold" nodeType="with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animEffect transition="in" filter="wipe(up)">
                                      <p:cBhvr>
                                        <p:cTn id="23" dur="500"/>
                                        <p:tgtEl>
                                          <p:spTgt spid="2">
                                            <p:txEl>
                                              <p:pRg st="6" end="6"/>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1" fill="hold" nodeType="clickEffect">
                                  <p:stCondLst>
                                    <p:cond delay="0"/>
                                  </p:stCondLst>
                                  <p:childTnLst>
                                    <p:set>
                                      <p:cBhvr>
                                        <p:cTn id="27" dur="1" fill="hold">
                                          <p:stCondLst>
                                            <p:cond delay="0"/>
                                          </p:stCondLst>
                                        </p:cTn>
                                        <p:tgtEl>
                                          <p:spTgt spid="2">
                                            <p:txEl>
                                              <p:pRg st="8" end="8"/>
                                            </p:txEl>
                                          </p:spTgt>
                                        </p:tgtEl>
                                        <p:attrNameLst>
                                          <p:attrName>style.visibility</p:attrName>
                                        </p:attrNameLst>
                                      </p:cBhvr>
                                      <p:to>
                                        <p:strVal val="visible"/>
                                      </p:to>
                                    </p:set>
                                    <p:animEffect transition="in" filter="wipe(up)">
                                      <p:cBhvr>
                                        <p:cTn id="28"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ChangeArrowheads="1"/>
          </p:cNvSpPr>
          <p:nvPr/>
        </p:nvSpPr>
        <p:spPr bwMode="auto">
          <a:xfrm>
            <a:off x="533752" y="1162885"/>
            <a:ext cx="84963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1" lang="zh-CN" altLang="en-US" sz="2000" b="1" dirty="0">
                <a:ea typeface="楷体_GB2312"/>
              </a:rPr>
              <a:t>也称“累计间接费用分配法”和“不分批计算在产品成本分批法”</a:t>
            </a:r>
          </a:p>
        </p:txBody>
      </p:sp>
      <p:sp>
        <p:nvSpPr>
          <p:cNvPr id="8" name="文本占位符 3"/>
          <p:cNvSpPr txBox="1">
            <a:spLocks/>
          </p:cNvSpPr>
          <p:nvPr/>
        </p:nvSpPr>
        <p:spPr>
          <a:xfrm>
            <a:off x="533752" y="446245"/>
            <a:ext cx="5917963"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800" b="1" dirty="0">
                <a:solidFill>
                  <a:schemeClr val="accent2">
                    <a:lumMod val="75000"/>
                  </a:schemeClr>
                </a:solidFill>
              </a:rPr>
              <a:t>4.3.3</a:t>
            </a:r>
            <a:r>
              <a:rPr lang="zh-CN" altLang="en-US" sz="2800" b="1" dirty="0">
                <a:solidFill>
                  <a:schemeClr val="accent2">
                    <a:lumMod val="75000"/>
                  </a:schemeClr>
                </a:solidFill>
              </a:rPr>
              <a:t>简化分批法</a:t>
            </a:r>
          </a:p>
        </p:txBody>
      </p:sp>
      <p:sp>
        <p:nvSpPr>
          <p:cNvPr id="9" name="Rectangle 7"/>
          <p:cNvSpPr>
            <a:spLocks noChangeArrowheads="1"/>
          </p:cNvSpPr>
          <p:nvPr/>
        </p:nvSpPr>
        <p:spPr bwMode="auto">
          <a:xfrm>
            <a:off x="467517" y="1481665"/>
            <a:ext cx="8208963" cy="2277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40000"/>
              </a:lnSpc>
              <a:spcBef>
                <a:spcPct val="50000"/>
              </a:spcBef>
            </a:pP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1</a:t>
            </a:r>
            <a:r>
              <a:rPr lang="zh-CN" altLang="en-US" sz="2000" dirty="0">
                <a:latin typeface="楷体_GB2312" pitchFamily="49" charset="-122"/>
                <a:ea typeface="楷体_GB2312" pitchFamily="49" charset="-122"/>
              </a:rPr>
              <a:t>）特点：</a:t>
            </a:r>
          </a:p>
          <a:p>
            <a:pPr>
              <a:lnSpc>
                <a:spcPct val="140000"/>
              </a:lnSpc>
              <a:spcBef>
                <a:spcPct val="50000"/>
              </a:spcBef>
            </a:pPr>
            <a:r>
              <a:rPr lang="zh-CN" altLang="en-US" sz="2000" dirty="0">
                <a:latin typeface="楷体_GB2312" pitchFamily="49" charset="-122"/>
                <a:ea typeface="楷体_GB2312" pitchFamily="49" charset="-122"/>
              </a:rPr>
              <a:t>   （</a:t>
            </a:r>
            <a:r>
              <a:rPr lang="en-US" sz="2000" dirty="0">
                <a:latin typeface="楷体_GB2312" pitchFamily="49" charset="-122"/>
                <a:ea typeface="楷体_GB2312" pitchFamily="49" charset="-122"/>
              </a:rPr>
              <a:t>1</a:t>
            </a:r>
            <a:r>
              <a:rPr lang="zh-CN" altLang="en-US" sz="2000" dirty="0">
                <a:latin typeface="楷体_GB2312" pitchFamily="49" charset="-122"/>
                <a:ea typeface="楷体_GB2312" pitchFamily="49" charset="-122"/>
              </a:rPr>
              <a:t>）设立“基本生产成本二级账”，登记</a:t>
            </a:r>
            <a:r>
              <a:rPr lang="zh-CN" altLang="en-US" sz="2000" u="sng" dirty="0">
                <a:solidFill>
                  <a:schemeClr val="accent2">
                    <a:lumMod val="50000"/>
                  </a:schemeClr>
                </a:solidFill>
                <a:effectLst>
                  <a:outerShdw blurRad="38100" dist="38100" dir="2700000" algn="tl">
                    <a:srgbClr val="C0C0C0"/>
                  </a:outerShdw>
                </a:effectLst>
                <a:latin typeface="楷体_GB2312" pitchFamily="49" charset="-122"/>
                <a:ea typeface="楷体_GB2312" pitchFamily="49" charset="-122"/>
              </a:rPr>
              <a:t>生产工时</a:t>
            </a:r>
          </a:p>
          <a:p>
            <a:pPr>
              <a:lnSpc>
                <a:spcPct val="140000"/>
              </a:lnSpc>
              <a:spcBef>
                <a:spcPct val="50000"/>
              </a:spcBef>
            </a:pPr>
            <a:r>
              <a:rPr lang="zh-CN" altLang="en-US" sz="2000" dirty="0">
                <a:solidFill>
                  <a:schemeClr val="accent2">
                    <a:lumMod val="50000"/>
                  </a:schemeClr>
                </a:solidFill>
                <a:latin typeface="楷体_GB2312" pitchFamily="49" charset="-122"/>
                <a:ea typeface="楷体_GB2312" pitchFamily="49" charset="-122"/>
              </a:rPr>
              <a:t>                                        </a:t>
            </a:r>
            <a:r>
              <a:rPr lang="zh-CN" altLang="en-US" sz="2000" u="sng" dirty="0">
                <a:solidFill>
                  <a:schemeClr val="accent2">
                    <a:lumMod val="50000"/>
                  </a:schemeClr>
                </a:solidFill>
                <a:effectLst>
                  <a:outerShdw blurRad="38100" dist="38100" dir="2700000" algn="tl">
                    <a:srgbClr val="C0C0C0"/>
                  </a:outerShdw>
                </a:effectLst>
                <a:latin typeface="楷体_GB2312" pitchFamily="49" charset="-122"/>
                <a:ea typeface="楷体_GB2312" pitchFamily="49" charset="-122"/>
              </a:rPr>
              <a:t>生产费用</a:t>
            </a:r>
          </a:p>
          <a:p>
            <a:pPr>
              <a:lnSpc>
                <a:spcPct val="140000"/>
              </a:lnSpc>
              <a:spcBef>
                <a:spcPct val="50000"/>
              </a:spcBef>
            </a:pPr>
            <a:r>
              <a:rPr lang="zh-CN" altLang="en-US" sz="2000" dirty="0">
                <a:latin typeface="楷体_GB2312" pitchFamily="49" charset="-122"/>
                <a:ea typeface="楷体_GB2312" pitchFamily="49" charset="-122"/>
              </a:rPr>
              <a:t>   （</a:t>
            </a:r>
            <a:r>
              <a:rPr lang="en-US" sz="2000" dirty="0">
                <a:latin typeface="楷体_GB2312" pitchFamily="49" charset="-122"/>
                <a:ea typeface="楷体_GB2312" pitchFamily="49" charset="-122"/>
              </a:rPr>
              <a:t>2</a:t>
            </a:r>
            <a:r>
              <a:rPr lang="zh-CN" altLang="en-US" sz="2000" dirty="0">
                <a:latin typeface="楷体_GB2312" pitchFamily="49" charset="-122"/>
                <a:ea typeface="楷体_GB2312" pitchFamily="49" charset="-122"/>
              </a:rPr>
              <a:t>）设立“基本生产成本明细账”（三级账）：按批别或订单       </a:t>
            </a:r>
          </a:p>
        </p:txBody>
      </p:sp>
      <p:sp>
        <p:nvSpPr>
          <p:cNvPr id="10" name="Text Box 7"/>
          <p:cNvSpPr txBox="1">
            <a:spLocks noChangeArrowheads="1"/>
          </p:cNvSpPr>
          <p:nvPr/>
        </p:nvSpPr>
        <p:spPr bwMode="auto">
          <a:xfrm>
            <a:off x="1350961" y="5455604"/>
            <a:ext cx="2160588" cy="1339850"/>
          </a:xfrm>
          <a:prstGeom prst="rect">
            <a:avLst/>
          </a:prstGeom>
          <a:noFill/>
          <a:ln w="28575" cmpd="sng">
            <a:solidFill>
              <a:srgbClr val="F896EC"/>
            </a:solidFill>
            <a:prstDash val="dash"/>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sz="2000" b="1" dirty="0">
                <a:ea typeface="楷体_GB2312" pitchFamily="49" charset="-122"/>
              </a:rPr>
              <a:t>平时，登记</a:t>
            </a:r>
          </a:p>
          <a:p>
            <a:pPr eaLnBrk="1" hangingPunct="1">
              <a:spcBef>
                <a:spcPct val="50000"/>
              </a:spcBef>
            </a:pPr>
            <a:r>
              <a:rPr lang="zh-CN" altLang="en-US" sz="2000" b="1" dirty="0">
                <a:ea typeface="楷体_GB2312" pitchFamily="49" charset="-122"/>
              </a:rPr>
              <a:t>         </a:t>
            </a:r>
            <a:r>
              <a:rPr lang="zh-CN" altLang="en-US" sz="2000" b="1" u="sng" dirty="0">
                <a:solidFill>
                  <a:schemeClr val="accent2"/>
                </a:solidFill>
                <a:effectLst>
                  <a:outerShdw blurRad="38100" dist="38100" dir="2700000" algn="tl">
                    <a:srgbClr val="C0C0C0"/>
                  </a:outerShdw>
                </a:effectLst>
                <a:ea typeface="楷体_GB2312" pitchFamily="49" charset="-122"/>
              </a:rPr>
              <a:t>生产工时</a:t>
            </a:r>
          </a:p>
          <a:p>
            <a:pPr eaLnBrk="1" hangingPunct="1">
              <a:spcBef>
                <a:spcPct val="50000"/>
              </a:spcBef>
            </a:pPr>
            <a:r>
              <a:rPr lang="zh-CN" altLang="en-US" sz="2000" b="1" dirty="0">
                <a:ea typeface="楷体_GB2312" pitchFamily="49" charset="-122"/>
              </a:rPr>
              <a:t>         </a:t>
            </a:r>
            <a:r>
              <a:rPr lang="zh-CN" altLang="en-US" sz="2000" b="1" u="sng" dirty="0">
                <a:solidFill>
                  <a:schemeClr val="accent2"/>
                </a:solidFill>
                <a:effectLst>
                  <a:outerShdw blurRad="38100" dist="38100" dir="2700000" algn="tl">
                    <a:srgbClr val="C0C0C0"/>
                  </a:outerShdw>
                </a:effectLst>
                <a:ea typeface="楷体_GB2312" pitchFamily="49" charset="-122"/>
              </a:rPr>
              <a:t>直接材料</a:t>
            </a:r>
          </a:p>
        </p:txBody>
      </p:sp>
      <p:sp>
        <p:nvSpPr>
          <p:cNvPr id="11" name="Text Box 9"/>
          <p:cNvSpPr txBox="1">
            <a:spLocks noChangeArrowheads="1"/>
          </p:cNvSpPr>
          <p:nvPr/>
        </p:nvSpPr>
        <p:spPr bwMode="auto">
          <a:xfrm>
            <a:off x="4571999" y="5367354"/>
            <a:ext cx="2736850" cy="1339850"/>
          </a:xfrm>
          <a:prstGeom prst="rect">
            <a:avLst/>
          </a:prstGeom>
          <a:noFill/>
          <a:ln w="28575" cmpd="sng">
            <a:solidFill>
              <a:srgbClr val="F896EC"/>
            </a:solidFill>
            <a:prstDash val="dash"/>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sz="2000" b="1" dirty="0">
                <a:ea typeface="楷体_GB2312" pitchFamily="49" charset="-122"/>
              </a:rPr>
              <a:t>完工时，分配计入</a:t>
            </a:r>
          </a:p>
          <a:p>
            <a:pPr eaLnBrk="1" hangingPunct="1">
              <a:spcBef>
                <a:spcPct val="50000"/>
              </a:spcBef>
            </a:pPr>
            <a:r>
              <a:rPr lang="zh-CN" altLang="en-US" sz="2000" b="1" dirty="0">
                <a:ea typeface="楷体_GB2312" pitchFamily="49" charset="-122"/>
              </a:rPr>
              <a:t>               </a:t>
            </a:r>
            <a:r>
              <a:rPr lang="zh-CN" altLang="en-US" sz="2000" b="1" u="sng" dirty="0">
                <a:solidFill>
                  <a:schemeClr val="accent2"/>
                </a:solidFill>
                <a:effectLst>
                  <a:outerShdw blurRad="38100" dist="38100" dir="2700000" algn="tl">
                    <a:srgbClr val="C0C0C0"/>
                  </a:outerShdw>
                </a:effectLst>
                <a:ea typeface="楷体_GB2312" pitchFamily="49" charset="-122"/>
              </a:rPr>
              <a:t>直接人工</a:t>
            </a:r>
          </a:p>
          <a:p>
            <a:pPr eaLnBrk="1" hangingPunct="1">
              <a:spcBef>
                <a:spcPct val="50000"/>
              </a:spcBef>
            </a:pPr>
            <a:r>
              <a:rPr lang="zh-CN" altLang="en-US" sz="2000" b="1" dirty="0">
                <a:ea typeface="楷体_GB2312" pitchFamily="49" charset="-122"/>
              </a:rPr>
              <a:t>               </a:t>
            </a:r>
            <a:r>
              <a:rPr lang="zh-CN" altLang="en-US" sz="2000" b="1" u="sng" dirty="0">
                <a:solidFill>
                  <a:schemeClr val="accent2"/>
                </a:solidFill>
                <a:effectLst>
                  <a:outerShdw blurRad="38100" dist="38100" dir="2700000" algn="tl">
                    <a:srgbClr val="C0C0C0"/>
                  </a:outerShdw>
                </a:effectLst>
                <a:ea typeface="楷体_GB2312" pitchFamily="49" charset="-122"/>
              </a:rPr>
              <a:t>制造费用</a:t>
            </a:r>
          </a:p>
        </p:txBody>
      </p:sp>
      <p:sp>
        <p:nvSpPr>
          <p:cNvPr id="12" name="Text Box 7"/>
          <p:cNvSpPr txBox="1">
            <a:spLocks noChangeArrowheads="1"/>
          </p:cNvSpPr>
          <p:nvPr/>
        </p:nvSpPr>
        <p:spPr bwMode="auto">
          <a:xfrm>
            <a:off x="1334280" y="3978148"/>
            <a:ext cx="2160588" cy="1339850"/>
          </a:xfrm>
          <a:prstGeom prst="rect">
            <a:avLst/>
          </a:prstGeom>
          <a:noFill/>
          <a:ln w="28575" cmpd="sng">
            <a:solidFill>
              <a:srgbClr val="F896EC"/>
            </a:solidFill>
            <a:prstDash val="dash"/>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sz="2000" dirty="0">
                <a:ea typeface="楷体_GB2312" pitchFamily="49" charset="-122"/>
              </a:rPr>
              <a:t>平时，登记</a:t>
            </a:r>
          </a:p>
          <a:p>
            <a:pPr eaLnBrk="1" hangingPunct="1">
              <a:spcBef>
                <a:spcPct val="50000"/>
              </a:spcBef>
            </a:pPr>
            <a:r>
              <a:rPr lang="zh-CN" altLang="en-US" sz="2000" dirty="0">
                <a:ea typeface="楷体_GB2312" pitchFamily="49" charset="-122"/>
              </a:rPr>
              <a:t>         </a:t>
            </a:r>
            <a:r>
              <a:rPr lang="zh-CN" altLang="en-US" sz="2000" u="sng" dirty="0">
                <a:solidFill>
                  <a:schemeClr val="accent2">
                    <a:lumMod val="50000"/>
                  </a:schemeClr>
                </a:solidFill>
                <a:effectLst>
                  <a:outerShdw blurRad="38100" dist="38100" dir="2700000" algn="tl">
                    <a:srgbClr val="C0C0C0"/>
                  </a:outerShdw>
                </a:effectLst>
                <a:ea typeface="楷体_GB2312" pitchFamily="49" charset="-122"/>
              </a:rPr>
              <a:t>生产工时</a:t>
            </a:r>
          </a:p>
          <a:p>
            <a:pPr eaLnBrk="1" hangingPunct="1">
              <a:spcBef>
                <a:spcPct val="50000"/>
              </a:spcBef>
            </a:pPr>
            <a:r>
              <a:rPr lang="zh-CN" altLang="en-US" sz="2000" dirty="0">
                <a:solidFill>
                  <a:schemeClr val="accent2">
                    <a:lumMod val="50000"/>
                  </a:schemeClr>
                </a:solidFill>
                <a:ea typeface="楷体_GB2312" pitchFamily="49" charset="-122"/>
              </a:rPr>
              <a:t>         </a:t>
            </a:r>
            <a:r>
              <a:rPr lang="zh-CN" altLang="en-US" sz="2000" u="sng" dirty="0">
                <a:solidFill>
                  <a:schemeClr val="accent2">
                    <a:lumMod val="50000"/>
                  </a:schemeClr>
                </a:solidFill>
                <a:effectLst>
                  <a:outerShdw blurRad="38100" dist="38100" dir="2700000" algn="tl">
                    <a:srgbClr val="C0C0C0"/>
                  </a:outerShdw>
                </a:effectLst>
                <a:ea typeface="楷体_GB2312" pitchFamily="49" charset="-122"/>
              </a:rPr>
              <a:t>直接材料</a:t>
            </a:r>
          </a:p>
        </p:txBody>
      </p:sp>
      <p:sp>
        <p:nvSpPr>
          <p:cNvPr id="13" name="Text Box 9"/>
          <p:cNvSpPr txBox="1">
            <a:spLocks noChangeArrowheads="1"/>
          </p:cNvSpPr>
          <p:nvPr/>
        </p:nvSpPr>
        <p:spPr bwMode="auto">
          <a:xfrm>
            <a:off x="4571999" y="3914650"/>
            <a:ext cx="2736850" cy="1339850"/>
          </a:xfrm>
          <a:prstGeom prst="rect">
            <a:avLst/>
          </a:prstGeom>
          <a:noFill/>
          <a:ln w="28575" cmpd="sng">
            <a:solidFill>
              <a:srgbClr val="F896EC"/>
            </a:solidFill>
            <a:prstDash val="dash"/>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eaLnBrk="1" hangingPunct="1">
              <a:spcBef>
                <a:spcPct val="50000"/>
              </a:spcBef>
            </a:pPr>
            <a:r>
              <a:rPr lang="zh-CN" altLang="en-US" sz="2000" dirty="0">
                <a:ea typeface="楷体_GB2312" pitchFamily="49" charset="-122"/>
              </a:rPr>
              <a:t>完工时，分配计入</a:t>
            </a:r>
          </a:p>
          <a:p>
            <a:pPr eaLnBrk="1" hangingPunct="1">
              <a:spcBef>
                <a:spcPct val="50000"/>
              </a:spcBef>
            </a:pPr>
            <a:r>
              <a:rPr lang="zh-CN" altLang="en-US" sz="2000" dirty="0">
                <a:ea typeface="楷体_GB2312" pitchFamily="49" charset="-122"/>
              </a:rPr>
              <a:t>               </a:t>
            </a:r>
            <a:r>
              <a:rPr lang="zh-CN" altLang="en-US" sz="2000" u="sng" dirty="0">
                <a:solidFill>
                  <a:schemeClr val="accent2">
                    <a:lumMod val="50000"/>
                  </a:schemeClr>
                </a:solidFill>
                <a:effectLst>
                  <a:outerShdw blurRad="38100" dist="38100" dir="2700000" algn="tl">
                    <a:srgbClr val="C0C0C0"/>
                  </a:outerShdw>
                </a:effectLst>
                <a:ea typeface="楷体_GB2312" pitchFamily="49" charset="-122"/>
              </a:rPr>
              <a:t>直接人工</a:t>
            </a:r>
          </a:p>
          <a:p>
            <a:pPr eaLnBrk="1" hangingPunct="1">
              <a:spcBef>
                <a:spcPct val="50000"/>
              </a:spcBef>
            </a:pPr>
            <a:r>
              <a:rPr lang="zh-CN" altLang="en-US" sz="2000" dirty="0">
                <a:solidFill>
                  <a:schemeClr val="accent2">
                    <a:lumMod val="50000"/>
                  </a:schemeClr>
                </a:solidFill>
                <a:ea typeface="楷体_GB2312" pitchFamily="49" charset="-122"/>
              </a:rPr>
              <a:t>               </a:t>
            </a:r>
            <a:r>
              <a:rPr lang="zh-CN" altLang="en-US" sz="2000" u="sng" dirty="0">
                <a:solidFill>
                  <a:schemeClr val="accent2">
                    <a:lumMod val="50000"/>
                  </a:schemeClr>
                </a:solidFill>
                <a:effectLst>
                  <a:outerShdw blurRad="38100" dist="38100" dir="2700000" algn="tl">
                    <a:srgbClr val="C0C0C0"/>
                  </a:outerShdw>
                </a:effectLst>
                <a:ea typeface="楷体_GB2312" pitchFamily="49" charset="-122"/>
              </a:rPr>
              <a:t>制造费用</a:t>
            </a:r>
          </a:p>
        </p:txBody>
      </p:sp>
    </p:spTree>
    <p:extLst>
      <p:ext uri="{BB962C8B-B14F-4D97-AF65-F5344CB8AC3E}">
        <p14:creationId xmlns:p14="http://schemas.microsoft.com/office/powerpoint/2010/main" val="3692531756"/>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059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0594" grpId="0"/>
      <p:bldP spid="9" grpId="0" autoUpdateAnimBg="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563074" y="4522474"/>
            <a:ext cx="7920880" cy="6617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71396" bIns="0" anchor="ctr">
            <a:spAutoFit/>
          </a:bodyPr>
          <a:lstStyle/>
          <a:p>
            <a:r>
              <a:rPr lang="zh-CN" altLang="en-US" sz="2000" dirty="0">
                <a:ea typeface="楷体_GB2312"/>
              </a:rPr>
              <a:t>在投产批数繁多而且月末未完工批数较多的企业，多采用此法。</a:t>
            </a:r>
          </a:p>
          <a:p>
            <a:pPr eaLnBrk="0" hangingPunct="0"/>
            <a:endParaRPr lang="en-US" altLang="zh-CN" sz="2000" dirty="0">
              <a:ea typeface="楷体_GB2312"/>
            </a:endParaRPr>
          </a:p>
        </p:txBody>
      </p:sp>
      <p:sp>
        <p:nvSpPr>
          <p:cNvPr id="3" name="Rectangle 4"/>
          <p:cNvSpPr>
            <a:spLocks noChangeArrowheads="1"/>
          </p:cNvSpPr>
          <p:nvPr/>
        </p:nvSpPr>
        <p:spPr bwMode="auto">
          <a:xfrm>
            <a:off x="637820" y="1343144"/>
            <a:ext cx="7561262" cy="287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30000"/>
              </a:lnSpc>
            </a:pPr>
            <a:r>
              <a:rPr lang="zh-CN" altLang="en-US" sz="2000" dirty="0">
                <a:latin typeface="楷体_GB2312" pitchFamily="49" charset="-122"/>
                <a:ea typeface="楷体_GB2312" pitchFamily="49" charset="-122"/>
              </a:rPr>
              <a:t>（</a:t>
            </a:r>
            <a:r>
              <a:rPr lang="en-US" sz="2000" dirty="0">
                <a:latin typeface="楷体_GB2312" pitchFamily="49" charset="-122"/>
                <a:ea typeface="楷体_GB2312" pitchFamily="49" charset="-122"/>
              </a:rPr>
              <a:t>3</a:t>
            </a:r>
            <a:r>
              <a:rPr lang="zh-CN" altLang="en-US" sz="2000" dirty="0">
                <a:latin typeface="楷体_GB2312" pitchFamily="49" charset="-122"/>
                <a:ea typeface="楷体_GB2312" pitchFamily="49" charset="-122"/>
              </a:rPr>
              <a:t>）在有完工产品的月份，根据</a:t>
            </a:r>
            <a:r>
              <a:rPr lang="zh-CN" altLang="en-US" sz="2000" dirty="0">
                <a:ea typeface="楷体_GB2312" pitchFamily="49" charset="-122"/>
              </a:rPr>
              <a:t>“</a:t>
            </a:r>
            <a:r>
              <a:rPr lang="zh-CN" altLang="en-US" sz="2000" dirty="0">
                <a:latin typeface="楷体_GB2312" pitchFamily="49" charset="-122"/>
                <a:ea typeface="楷体_GB2312" pitchFamily="49" charset="-122"/>
              </a:rPr>
              <a:t>基本生产成本二级账</a:t>
            </a:r>
            <a:r>
              <a:rPr lang="zh-CN" altLang="en-US" sz="2000" dirty="0">
                <a:ea typeface="楷体_GB2312" pitchFamily="49" charset="-122"/>
              </a:rPr>
              <a:t>”</a:t>
            </a:r>
            <a:r>
              <a:rPr lang="zh-CN" altLang="en-US" sz="2000" dirty="0">
                <a:latin typeface="楷体_GB2312" pitchFamily="49" charset="-122"/>
                <a:ea typeface="楷体_GB2312" pitchFamily="49" charset="-122"/>
              </a:rPr>
              <a:t>的记录资料，计算全部产品累计间接计入费用分配率，按完工产品的累计工时乘以累计间接计入费用分配率，计算和分配完工产品应负担的间接计入费用，并将分配的间接计入费用计入该产品</a:t>
            </a:r>
            <a:r>
              <a:rPr lang="zh-CN" altLang="en-US" sz="2000" dirty="0">
                <a:ea typeface="楷体_GB2312" pitchFamily="49" charset="-122"/>
              </a:rPr>
              <a:t>“</a:t>
            </a:r>
            <a:r>
              <a:rPr lang="zh-CN" altLang="en-US" sz="2000" dirty="0">
                <a:latin typeface="楷体_GB2312" pitchFamily="49" charset="-122"/>
                <a:ea typeface="楷体_GB2312" pitchFamily="49" charset="-122"/>
              </a:rPr>
              <a:t>基本生产成本明细账</a:t>
            </a:r>
            <a:r>
              <a:rPr lang="zh-CN" altLang="en-US" sz="2000" dirty="0">
                <a:ea typeface="楷体_GB2312" pitchFamily="49" charset="-122"/>
              </a:rPr>
              <a:t>”</a:t>
            </a:r>
            <a:r>
              <a:rPr lang="zh-CN" altLang="en-US" sz="2000" dirty="0">
                <a:latin typeface="楷体_GB2312" pitchFamily="49" charset="-122"/>
                <a:ea typeface="楷体_GB2312" pitchFamily="49" charset="-122"/>
              </a:rPr>
              <a:t>中。而全部产品的在产品应负担的间接计入费用，仍以总数反映在</a:t>
            </a:r>
            <a:r>
              <a:rPr lang="zh-CN" altLang="en-US" sz="2000" dirty="0">
                <a:ea typeface="楷体_GB2312" pitchFamily="49" charset="-122"/>
              </a:rPr>
              <a:t>“</a:t>
            </a:r>
            <a:r>
              <a:rPr lang="zh-CN" altLang="en-US" sz="2000" dirty="0">
                <a:latin typeface="楷体_GB2312" pitchFamily="49" charset="-122"/>
                <a:ea typeface="楷体_GB2312" pitchFamily="49" charset="-122"/>
              </a:rPr>
              <a:t>基本生产成本二级账</a:t>
            </a:r>
            <a:r>
              <a:rPr lang="zh-CN" altLang="en-US" sz="2000" dirty="0">
                <a:ea typeface="楷体_GB2312" pitchFamily="49" charset="-122"/>
              </a:rPr>
              <a:t>”</a:t>
            </a:r>
            <a:r>
              <a:rPr lang="zh-CN" altLang="en-US" sz="2000" dirty="0">
                <a:latin typeface="楷体_GB2312" pitchFamily="49" charset="-122"/>
                <a:ea typeface="楷体_GB2312" pitchFamily="49" charset="-122"/>
              </a:rPr>
              <a:t>中不进行分配，不分批计算在产品成本。</a:t>
            </a:r>
          </a:p>
        </p:txBody>
      </p:sp>
      <p:sp>
        <p:nvSpPr>
          <p:cNvPr id="6" name="文本占位符 3">
            <a:extLst>
              <a:ext uri="{FF2B5EF4-FFF2-40B4-BE49-F238E27FC236}">
                <a16:creationId xmlns:a16="http://schemas.microsoft.com/office/drawing/2014/main" id="{04FA6C29-6886-470D-B7D2-A739E7F36655}"/>
              </a:ext>
            </a:extLst>
          </p:cNvPr>
          <p:cNvSpPr txBox="1">
            <a:spLocks/>
          </p:cNvSpPr>
          <p:nvPr/>
        </p:nvSpPr>
        <p:spPr>
          <a:xfrm>
            <a:off x="533752" y="446245"/>
            <a:ext cx="5917963"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800" b="1" dirty="0">
                <a:solidFill>
                  <a:schemeClr val="accent2">
                    <a:lumMod val="75000"/>
                  </a:schemeClr>
                </a:solidFill>
              </a:rPr>
              <a:t>4.3.3</a:t>
            </a:r>
            <a:r>
              <a:rPr lang="zh-CN" altLang="en-US" sz="2800" b="1" dirty="0">
                <a:solidFill>
                  <a:schemeClr val="accent2">
                    <a:lumMod val="75000"/>
                  </a:schemeClr>
                </a:solidFill>
              </a:rPr>
              <a:t>简化分批法</a:t>
            </a:r>
          </a:p>
        </p:txBody>
      </p:sp>
    </p:spTree>
    <p:extLst>
      <p:ext uri="{BB962C8B-B14F-4D97-AF65-F5344CB8AC3E}">
        <p14:creationId xmlns:p14="http://schemas.microsoft.com/office/powerpoint/2010/main" val="734723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ChangeArrowheads="1"/>
          </p:cNvSpPr>
          <p:nvPr/>
        </p:nvSpPr>
        <p:spPr bwMode="auto">
          <a:xfrm>
            <a:off x="342877" y="1434265"/>
            <a:ext cx="7714678" cy="1431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lIns="171396" bIns="0" anchor="ctr">
            <a:spAutoFit/>
          </a:bodyPr>
          <a:lstStyle/>
          <a:p>
            <a:pPr>
              <a:lnSpc>
                <a:spcPct val="150000"/>
              </a:lnSpc>
            </a:pPr>
            <a:r>
              <a:rPr lang="zh-CN" altLang="en-US" sz="2000" dirty="0">
                <a:ea typeface="楷体_GB2312"/>
              </a:rPr>
              <a:t>（</a:t>
            </a:r>
            <a:r>
              <a:rPr lang="en-US" altLang="zh-CN" sz="2000" dirty="0">
                <a:ea typeface="楷体_GB2312"/>
              </a:rPr>
              <a:t>2</a:t>
            </a:r>
            <a:r>
              <a:rPr lang="zh-CN" altLang="en-US" sz="2000" dirty="0">
                <a:ea typeface="楷体_GB2312"/>
              </a:rPr>
              <a:t>）间接计入费用的分配方法</a:t>
            </a:r>
          </a:p>
          <a:p>
            <a:pPr>
              <a:lnSpc>
                <a:spcPct val="150000"/>
              </a:lnSpc>
            </a:pPr>
            <a:r>
              <a:rPr lang="zh-CN" altLang="en-US" sz="2000" dirty="0">
                <a:ea typeface="楷体_GB2312"/>
              </a:rPr>
              <a:t>  对各批完工产品分配间接计人费用，一般按完工产品累计生产工时比例分配 </a:t>
            </a:r>
          </a:p>
        </p:txBody>
      </p:sp>
      <p:graphicFrame>
        <p:nvGraphicFramePr>
          <p:cNvPr id="111620" name="Group 4"/>
          <p:cNvGraphicFramePr>
            <a:graphicFrameLocks noGrp="1"/>
          </p:cNvGraphicFramePr>
          <p:nvPr>
            <p:extLst>
              <p:ext uri="{D42A27DB-BD31-4B8C-83A1-F6EECF244321}">
                <p14:modId xmlns:p14="http://schemas.microsoft.com/office/powerpoint/2010/main" val="1703868898"/>
              </p:ext>
            </p:extLst>
          </p:nvPr>
        </p:nvGraphicFramePr>
        <p:xfrm>
          <a:off x="1374835" y="3227497"/>
          <a:ext cx="5043487" cy="731520"/>
        </p:xfrm>
        <a:graphic>
          <a:graphicData uri="http://schemas.openxmlformats.org/drawingml/2006/table">
            <a:tbl>
              <a:tblPr/>
              <a:tblGrid>
                <a:gridCol w="1681162">
                  <a:extLst>
                    <a:ext uri="{9D8B030D-6E8A-4147-A177-3AD203B41FA5}">
                      <a16:colId xmlns:a16="http://schemas.microsoft.com/office/drawing/2014/main" val="20000"/>
                    </a:ext>
                  </a:extLst>
                </a:gridCol>
                <a:gridCol w="420688">
                  <a:extLst>
                    <a:ext uri="{9D8B030D-6E8A-4147-A177-3AD203B41FA5}">
                      <a16:colId xmlns:a16="http://schemas.microsoft.com/office/drawing/2014/main" val="20001"/>
                    </a:ext>
                  </a:extLst>
                </a:gridCol>
                <a:gridCol w="2941637">
                  <a:extLst>
                    <a:ext uri="{9D8B030D-6E8A-4147-A177-3AD203B41FA5}">
                      <a16:colId xmlns:a16="http://schemas.microsoft.com/office/drawing/2014/main" val="20002"/>
                    </a:ext>
                  </a:extLst>
                </a:gridCol>
              </a:tblGrid>
              <a:tr h="360363">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tx1"/>
                          </a:solidFill>
                          <a:effectLst/>
                          <a:latin typeface="Times New Roman" pitchFamily="18" charset="0"/>
                          <a:ea typeface="宋体" charset="-122"/>
                          <a:cs typeface="Times New Roman" pitchFamily="18" charset="0"/>
                        </a:rPr>
                        <a:t>某项间接费用累计分配率</a:t>
                      </a:r>
                      <a:endParaRPr kumimoji="0" lang="zh-CN" altLang="en-US" sz="1800" b="0" i="0" u="none" strike="noStrike" cap="none" normalizeH="0" baseline="0" dirty="0">
                        <a:ln>
                          <a:noFill/>
                        </a:ln>
                        <a:solidFill>
                          <a:schemeClr val="tx1"/>
                        </a:solidFill>
                        <a:effectLst/>
                        <a:latin typeface="Arial" charset="0"/>
                        <a:ea typeface="宋体" charset="-122"/>
                      </a:endParaRPr>
                    </a:p>
                  </a:txBody>
                  <a:tcPr anchor="ctr" horzOverflow="overflow">
                    <a:lnL cap="flat">
                      <a:noFill/>
                    </a:lnL>
                    <a:lnR>
                      <a:noFill/>
                    </a:lnR>
                    <a:lnT cap="flat">
                      <a:noFill/>
                    </a:lnT>
                    <a:lnB cap="flat">
                      <a:noFill/>
                    </a:lnB>
                    <a:lnTlToBr>
                      <a:noFill/>
                    </a:lnTlToBr>
                    <a:lnBlToTr>
                      <a:noFill/>
                    </a:lnBlToTr>
                    <a:noFill/>
                  </a:tcPr>
                </a:tc>
                <a:tc row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Times New Roman" pitchFamily="18" charset="0"/>
                          <a:ea typeface="宋体" charset="-122"/>
                          <a:cs typeface="Times New Roman" pitchFamily="18" charset="0"/>
                        </a:rPr>
                        <a:t>＝</a:t>
                      </a:r>
                      <a:endParaRPr kumimoji="0" lang="zh-CN" altLang="en-US" sz="1800" b="0" i="0" u="none" strike="noStrike" cap="none" normalizeH="0" baseline="0">
                        <a:ln>
                          <a:noFill/>
                        </a:ln>
                        <a:solidFill>
                          <a:schemeClr val="tx1"/>
                        </a:solidFill>
                        <a:effectLst/>
                        <a:latin typeface="Arial" charset="0"/>
                        <a:ea typeface="宋体" charset="-122"/>
                      </a:endParaRPr>
                    </a:p>
                  </a:txBody>
                  <a:tcPr anchor="ctr" horzOverflow="overflow">
                    <a:lnL>
                      <a:noFill/>
                    </a:lnL>
                    <a:lnR>
                      <a:noFill/>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Times New Roman" pitchFamily="18" charset="0"/>
                          <a:ea typeface="宋体" charset="-122"/>
                          <a:cs typeface="Times New Roman" pitchFamily="18" charset="0"/>
                        </a:rPr>
                        <a:t>全部产品累计该项间接费用</a:t>
                      </a:r>
                      <a:endParaRPr kumimoji="0" lang="zh-CN" altLang="en-US" sz="1800" b="0" i="0" u="none" strike="noStrike" cap="none" normalizeH="0" baseline="0">
                        <a:ln>
                          <a:noFill/>
                        </a:ln>
                        <a:solidFill>
                          <a:schemeClr val="tx1"/>
                        </a:solidFill>
                        <a:effectLst/>
                        <a:latin typeface="Arial" charset="0"/>
                        <a:ea typeface="宋体" charset="-122"/>
                      </a:endParaRPr>
                    </a:p>
                  </a:txBody>
                  <a:tcPr anchor="ctr" horzOverflow="overflow">
                    <a:lnL>
                      <a:noFill/>
                    </a:lnL>
                    <a:lnR cap="flat">
                      <a:noFill/>
                    </a:lnR>
                    <a:lnT cap="flat">
                      <a:noFill/>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28600">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tx1"/>
                          </a:solidFill>
                          <a:effectLst/>
                          <a:latin typeface="Times New Roman" pitchFamily="18" charset="0"/>
                          <a:ea typeface="宋体" charset="-122"/>
                          <a:cs typeface="Times New Roman" pitchFamily="18" charset="0"/>
                        </a:rPr>
                        <a:t>全部产品累计工时</a:t>
                      </a:r>
                      <a:endParaRPr kumimoji="0" lang="zh-CN" altLang="en-US" sz="1800" b="0" i="0" u="none" strike="noStrike" cap="none" normalizeH="0" baseline="0" dirty="0">
                        <a:ln>
                          <a:noFill/>
                        </a:ln>
                        <a:solidFill>
                          <a:schemeClr val="tx1"/>
                        </a:solidFill>
                        <a:effectLst/>
                        <a:latin typeface="Arial" charset="0"/>
                        <a:ea typeface="宋体" charset="-122"/>
                      </a:endParaRPr>
                    </a:p>
                  </a:txBody>
                  <a:tcPr anchor="ctr" horzOverflow="overflow">
                    <a:lnL>
                      <a:noFill/>
                    </a:lnL>
                    <a:lnR cap="flat">
                      <a:noFill/>
                    </a:lnR>
                    <a:lnT w="12700" cap="flat" cmpd="sng" algn="ctr">
                      <a:solidFill>
                        <a:srgbClr val="000000"/>
                      </a:solidFill>
                      <a:prstDash val="solid"/>
                      <a:round/>
                      <a:headEnd type="none" w="med" len="med"/>
                      <a:tailEnd type="none" w="med" len="med"/>
                    </a:lnT>
                    <a:lnB cap="flat">
                      <a:noFill/>
                    </a:lnB>
                    <a:lnTlToBr>
                      <a:noFill/>
                    </a:lnTlToBr>
                    <a:lnBlToTr>
                      <a:noFill/>
                    </a:lnBlToTr>
                    <a:noFill/>
                  </a:tcPr>
                </a:tc>
                <a:extLst>
                  <a:ext uri="{0D108BD9-81ED-4DB2-BD59-A6C34878D82A}">
                    <a16:rowId xmlns:a16="http://schemas.microsoft.com/office/drawing/2014/main" val="10001"/>
                  </a:ext>
                </a:extLst>
              </a:tr>
            </a:tbl>
          </a:graphicData>
        </a:graphic>
      </p:graphicFrame>
      <p:graphicFrame>
        <p:nvGraphicFramePr>
          <p:cNvPr id="111630" name="Group 14"/>
          <p:cNvGraphicFramePr>
            <a:graphicFrameLocks noGrp="1"/>
          </p:cNvGraphicFramePr>
          <p:nvPr>
            <p:extLst>
              <p:ext uri="{D42A27DB-BD31-4B8C-83A1-F6EECF244321}">
                <p14:modId xmlns:p14="http://schemas.microsoft.com/office/powerpoint/2010/main" val="2240469376"/>
              </p:ext>
            </p:extLst>
          </p:nvPr>
        </p:nvGraphicFramePr>
        <p:xfrm>
          <a:off x="1356940" y="4319249"/>
          <a:ext cx="6119812" cy="640080"/>
        </p:xfrm>
        <a:graphic>
          <a:graphicData uri="http://schemas.openxmlformats.org/drawingml/2006/table">
            <a:tbl>
              <a:tblPr/>
              <a:tblGrid>
                <a:gridCol w="1898650">
                  <a:extLst>
                    <a:ext uri="{9D8B030D-6E8A-4147-A177-3AD203B41FA5}">
                      <a16:colId xmlns:a16="http://schemas.microsoft.com/office/drawing/2014/main" val="20000"/>
                    </a:ext>
                  </a:extLst>
                </a:gridCol>
                <a:gridCol w="498475">
                  <a:extLst>
                    <a:ext uri="{9D8B030D-6E8A-4147-A177-3AD203B41FA5}">
                      <a16:colId xmlns:a16="http://schemas.microsoft.com/office/drawing/2014/main" val="20001"/>
                    </a:ext>
                  </a:extLst>
                </a:gridCol>
                <a:gridCol w="1612900">
                  <a:extLst>
                    <a:ext uri="{9D8B030D-6E8A-4147-A177-3AD203B41FA5}">
                      <a16:colId xmlns:a16="http://schemas.microsoft.com/office/drawing/2014/main" val="20002"/>
                    </a:ext>
                  </a:extLst>
                </a:gridCol>
                <a:gridCol w="498475">
                  <a:extLst>
                    <a:ext uri="{9D8B030D-6E8A-4147-A177-3AD203B41FA5}">
                      <a16:colId xmlns:a16="http://schemas.microsoft.com/office/drawing/2014/main" val="20003"/>
                    </a:ext>
                  </a:extLst>
                </a:gridCol>
                <a:gridCol w="1611312">
                  <a:extLst>
                    <a:ext uri="{9D8B030D-6E8A-4147-A177-3AD203B41FA5}">
                      <a16:colId xmlns:a16="http://schemas.microsoft.com/office/drawing/2014/main" val="20004"/>
                    </a:ext>
                  </a:extLst>
                </a:gridCol>
              </a:tblGrid>
              <a:tr h="4064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tx1"/>
                          </a:solidFill>
                          <a:effectLst/>
                          <a:latin typeface="Times New Roman" pitchFamily="18" charset="0"/>
                          <a:ea typeface="宋体" charset="-122"/>
                          <a:cs typeface="Times New Roman" pitchFamily="18" charset="0"/>
                        </a:rPr>
                        <a:t>某批产品应负担的该项间接费用</a:t>
                      </a:r>
                      <a:endParaRPr kumimoji="0" lang="zh-CN" altLang="en-US" sz="1800" b="0" i="0" u="none" strike="noStrike" cap="none" normalizeH="0" baseline="0" dirty="0">
                        <a:ln>
                          <a:noFill/>
                        </a:ln>
                        <a:solidFill>
                          <a:schemeClr val="tx1"/>
                        </a:solidFill>
                        <a:effectLst/>
                        <a:latin typeface="Arial" charset="0"/>
                        <a:ea typeface="宋体" charset="-122"/>
                      </a:endParaRPr>
                    </a:p>
                  </a:txBody>
                  <a:tcPr anchor="ctr" horzOverflow="overflow">
                    <a:lnL cap="flat">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Times New Roman" pitchFamily="18" charset="0"/>
                          <a:ea typeface="宋体" charset="-122"/>
                          <a:cs typeface="Times New Roman" pitchFamily="18" charset="0"/>
                        </a:rPr>
                        <a:t>＝</a:t>
                      </a:r>
                      <a:endParaRPr kumimoji="0" lang="zh-CN" altLang="en-US" sz="1800" b="0" i="0" u="none" strike="noStrike" cap="none" normalizeH="0" baseline="0">
                        <a:ln>
                          <a:noFill/>
                        </a:ln>
                        <a:solidFill>
                          <a:schemeClr val="tx1"/>
                        </a:solidFill>
                        <a:effectLst/>
                        <a:latin typeface="Arial" charset="0"/>
                        <a:ea typeface="宋体" charset="-122"/>
                      </a:endParaRPr>
                    </a:p>
                  </a:txBody>
                  <a:tcPr anchor="ctr" horzOverflow="overflow">
                    <a:lnL>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Times New Roman" pitchFamily="18" charset="0"/>
                          <a:ea typeface="宋体" charset="-122"/>
                          <a:cs typeface="Times New Roman" pitchFamily="18" charset="0"/>
                        </a:rPr>
                        <a:t>该批完工产品</a:t>
                      </a: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Times New Roman" pitchFamily="18" charset="0"/>
                          <a:ea typeface="宋体" charset="-122"/>
                          <a:cs typeface="Times New Roman" pitchFamily="18" charset="0"/>
                        </a:rPr>
                        <a:t>　累计工时</a:t>
                      </a:r>
                      <a:endParaRPr kumimoji="0" lang="zh-CN" altLang="en-US" sz="1800" b="0" i="0" u="none" strike="noStrike" cap="none" normalizeH="0" baseline="0">
                        <a:ln>
                          <a:noFill/>
                        </a:ln>
                        <a:solidFill>
                          <a:schemeClr val="tx1"/>
                        </a:solidFill>
                        <a:effectLst/>
                        <a:latin typeface="Arial" charset="0"/>
                        <a:ea typeface="宋体" charset="-122"/>
                      </a:endParaRPr>
                    </a:p>
                  </a:txBody>
                  <a:tcPr anchor="ctr" horzOverflow="overflow">
                    <a:lnL>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Times New Roman" pitchFamily="18" charset="0"/>
                          <a:ea typeface="宋体" charset="-122"/>
                          <a:cs typeface="Times New Roman" pitchFamily="18" charset="0"/>
                        </a:rPr>
                        <a:t>×</a:t>
                      </a:r>
                      <a:endParaRPr kumimoji="0" lang="en-US" altLang="zh-CN" sz="1800" b="0" i="0" u="none" strike="noStrike" cap="none" normalizeH="0" baseline="0">
                        <a:ln>
                          <a:noFill/>
                        </a:ln>
                        <a:solidFill>
                          <a:schemeClr val="tx1"/>
                        </a:solidFill>
                        <a:effectLst/>
                        <a:latin typeface="Arial" charset="0"/>
                        <a:ea typeface="宋体" charset="-122"/>
                      </a:endParaRPr>
                    </a:p>
                  </a:txBody>
                  <a:tcPr anchor="ctr" horzOverflow="overflow">
                    <a:lnL>
                      <a:noFill/>
                    </a:lnL>
                    <a:lnR>
                      <a:noFill/>
                    </a:lnR>
                    <a:lnT cap="flat">
                      <a:noFill/>
                    </a:lnT>
                    <a:lnB cap="flat">
                      <a:noFill/>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tx1"/>
                          </a:solidFill>
                          <a:effectLst/>
                          <a:latin typeface="Times New Roman" pitchFamily="18" charset="0"/>
                          <a:ea typeface="宋体" charset="-122"/>
                          <a:cs typeface="Times New Roman" pitchFamily="18" charset="0"/>
                        </a:rPr>
                        <a:t>该项间接费用</a:t>
                      </a: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tx1"/>
                          </a:solidFill>
                          <a:effectLst/>
                          <a:latin typeface="Times New Roman" pitchFamily="18" charset="0"/>
                          <a:ea typeface="宋体" charset="-122"/>
                          <a:cs typeface="Times New Roman" pitchFamily="18" charset="0"/>
                        </a:rPr>
                        <a:t>累计分配率</a:t>
                      </a:r>
                      <a:endParaRPr kumimoji="0" lang="zh-CN" altLang="en-US" sz="1800" b="0" i="0" u="none" strike="noStrike" cap="none" normalizeH="0" baseline="0" dirty="0">
                        <a:ln>
                          <a:noFill/>
                        </a:ln>
                        <a:solidFill>
                          <a:schemeClr val="tx1"/>
                        </a:solidFill>
                        <a:effectLst/>
                        <a:latin typeface="Arial" charset="0"/>
                        <a:ea typeface="宋体" charset="-122"/>
                      </a:endParaRPr>
                    </a:p>
                  </a:txBody>
                  <a:tcPr anchor="ctr" horzOverflow="overflow">
                    <a:lnL>
                      <a:noFill/>
                    </a:lnL>
                    <a:lnR cap="flat">
                      <a:noFill/>
                    </a:lnR>
                    <a:lnT cap="flat">
                      <a:noFill/>
                    </a:lnT>
                    <a:lnB cap="flat">
                      <a:noFill/>
                    </a:lnB>
                    <a:lnTlToBr>
                      <a:noFill/>
                    </a:lnTlToBr>
                    <a:lnBlToTr>
                      <a:noFill/>
                    </a:lnBlToTr>
                    <a:noFill/>
                  </a:tcPr>
                </a:tc>
                <a:extLst>
                  <a:ext uri="{0D108BD9-81ED-4DB2-BD59-A6C34878D82A}">
                    <a16:rowId xmlns:a16="http://schemas.microsoft.com/office/drawing/2014/main" val="10000"/>
                  </a:ext>
                </a:extLst>
              </a:tr>
            </a:tbl>
          </a:graphicData>
        </a:graphic>
      </p:graphicFrame>
      <p:sp>
        <p:nvSpPr>
          <p:cNvPr id="7" name="文本占位符 3">
            <a:extLst>
              <a:ext uri="{FF2B5EF4-FFF2-40B4-BE49-F238E27FC236}">
                <a16:creationId xmlns:a16="http://schemas.microsoft.com/office/drawing/2014/main" id="{DAB03270-FF2F-45A6-A336-76FAFC6E3879}"/>
              </a:ext>
            </a:extLst>
          </p:cNvPr>
          <p:cNvSpPr txBox="1">
            <a:spLocks/>
          </p:cNvSpPr>
          <p:nvPr/>
        </p:nvSpPr>
        <p:spPr>
          <a:xfrm>
            <a:off x="533752" y="446245"/>
            <a:ext cx="5917963"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800" b="1" dirty="0">
                <a:solidFill>
                  <a:schemeClr val="accent2">
                    <a:lumMod val="75000"/>
                  </a:schemeClr>
                </a:solidFill>
              </a:rPr>
              <a:t>4.3.3</a:t>
            </a:r>
            <a:r>
              <a:rPr lang="zh-CN" altLang="en-US" sz="2800" b="1" dirty="0">
                <a:solidFill>
                  <a:schemeClr val="accent2">
                    <a:lumMod val="75000"/>
                  </a:schemeClr>
                </a:solidFill>
              </a:rPr>
              <a:t>简化分批法</a:t>
            </a:r>
          </a:p>
        </p:txBody>
      </p:sp>
    </p:spTree>
    <p:extLst>
      <p:ext uri="{BB962C8B-B14F-4D97-AF65-F5344CB8AC3E}">
        <p14:creationId xmlns:p14="http://schemas.microsoft.com/office/powerpoint/2010/main" val="249124466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1618"/>
                                        </p:tgtEl>
                                        <p:attrNameLst>
                                          <p:attrName>style.visibility</p:attrName>
                                        </p:attrNameLst>
                                      </p:cBhvr>
                                      <p:to>
                                        <p:strVal val="visible"/>
                                      </p:to>
                                    </p:set>
                                    <p:animEffect transition="in" filter="wipe(left)">
                                      <p:cBhvr>
                                        <p:cTn id="7" dur="500"/>
                                        <p:tgtEl>
                                          <p:spTgt spid="11161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11620"/>
                                        </p:tgtEl>
                                        <p:attrNameLst>
                                          <p:attrName>style.visibility</p:attrName>
                                        </p:attrNameLst>
                                      </p:cBhvr>
                                      <p:to>
                                        <p:strVal val="visible"/>
                                      </p:to>
                                    </p:set>
                                    <p:animEffect transition="in" filter="wipe(left)">
                                      <p:cBhvr>
                                        <p:cTn id="12" dur="500"/>
                                        <p:tgtEl>
                                          <p:spTgt spid="11162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nodeType="clickEffect">
                                  <p:stCondLst>
                                    <p:cond delay="0"/>
                                  </p:stCondLst>
                                  <p:childTnLst>
                                    <p:set>
                                      <p:cBhvr>
                                        <p:cTn id="16" dur="1" fill="hold">
                                          <p:stCondLst>
                                            <p:cond delay="0"/>
                                          </p:stCondLst>
                                        </p:cTn>
                                        <p:tgtEl>
                                          <p:spTgt spid="111630"/>
                                        </p:tgtEl>
                                        <p:attrNameLst>
                                          <p:attrName>style.visibility</p:attrName>
                                        </p:attrNameLst>
                                      </p:cBhvr>
                                      <p:to>
                                        <p:strVal val="visible"/>
                                      </p:to>
                                    </p:set>
                                    <p:animEffect transition="in" filter="wipe(left)">
                                      <p:cBhvr>
                                        <p:cTn id="17" dur="500"/>
                                        <p:tgtEl>
                                          <p:spTgt spid="1116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18"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7" name="Rectangle 3"/>
          <p:cNvSpPr>
            <a:spLocks noChangeArrowheads="1"/>
          </p:cNvSpPr>
          <p:nvPr/>
        </p:nvSpPr>
        <p:spPr bwMode="auto">
          <a:xfrm>
            <a:off x="0" y="19653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171396" bIns="0" anchor="ctr">
            <a:spAutoFit/>
          </a:bodyPr>
          <a:lstStyle/>
          <a:p>
            <a:endParaRPr lang="zh-CN" altLang="en-US"/>
          </a:p>
        </p:txBody>
      </p:sp>
      <p:sp>
        <p:nvSpPr>
          <p:cNvPr id="113669" name="Rectangle 5"/>
          <p:cNvSpPr>
            <a:spLocks noChangeArrowheads="1"/>
          </p:cNvSpPr>
          <p:nvPr/>
        </p:nvSpPr>
        <p:spPr bwMode="auto">
          <a:xfrm>
            <a:off x="395288" y="1267163"/>
            <a:ext cx="7849120" cy="20313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indent="304800">
              <a:tabLst>
                <a:tab pos="228600" algn="l"/>
              </a:tabLst>
            </a:pPr>
            <a:r>
              <a:rPr lang="en-US" altLang="zh-CN" dirty="0">
                <a:latin typeface="宋体" charset="-122"/>
              </a:rPr>
              <a:t>【</a:t>
            </a:r>
            <a:r>
              <a:rPr lang="zh-CN" altLang="en-US" dirty="0">
                <a:latin typeface="宋体" charset="-122"/>
              </a:rPr>
              <a:t>例</a:t>
            </a:r>
            <a:r>
              <a:rPr lang="en-US" altLang="zh-CN" dirty="0">
                <a:latin typeface="宋体" charset="-122"/>
              </a:rPr>
              <a:t>】</a:t>
            </a:r>
            <a:r>
              <a:rPr lang="zh-CN" altLang="en-US" dirty="0">
                <a:latin typeface="宋体" charset="-122"/>
              </a:rPr>
              <a:t>资料：某厂属于小批生产，采用简化的分批法计算成本。</a:t>
            </a:r>
            <a:r>
              <a:rPr lang="en-US" altLang="zh-CN" dirty="0">
                <a:latin typeface="宋体" charset="-122"/>
              </a:rPr>
              <a:t>4</a:t>
            </a:r>
            <a:r>
              <a:rPr lang="zh-CN" altLang="en-US" dirty="0">
                <a:latin typeface="宋体" charset="-122"/>
              </a:rPr>
              <a:t>月份生产情况如下：</a:t>
            </a:r>
          </a:p>
          <a:p>
            <a:pPr indent="304800">
              <a:tabLst>
                <a:tab pos="228600" algn="l"/>
              </a:tabLst>
            </a:pPr>
            <a:r>
              <a:rPr lang="zh-CN" altLang="en-US" dirty="0">
                <a:latin typeface="宋体" charset="-122"/>
              </a:rPr>
              <a:t>（</a:t>
            </a:r>
            <a:r>
              <a:rPr lang="en-US" altLang="zh-CN" dirty="0">
                <a:latin typeface="宋体" charset="-122"/>
              </a:rPr>
              <a:t>1</a:t>
            </a:r>
            <a:r>
              <a:rPr lang="zh-CN" altLang="en-US" dirty="0">
                <a:latin typeface="宋体" charset="-122"/>
              </a:rPr>
              <a:t>）月初在产品成本：</a:t>
            </a:r>
            <a:r>
              <a:rPr lang="en-US" altLang="zh-CN" dirty="0">
                <a:latin typeface="宋体" charset="-122"/>
              </a:rPr>
              <a:t>101</a:t>
            </a:r>
            <a:r>
              <a:rPr lang="zh-CN" altLang="en-US" dirty="0">
                <a:latin typeface="宋体" charset="-122"/>
              </a:rPr>
              <a:t>批号，直接材料</a:t>
            </a:r>
            <a:r>
              <a:rPr lang="en-US" altLang="zh-CN" dirty="0">
                <a:latin typeface="宋体" charset="-122"/>
              </a:rPr>
              <a:t>3750</a:t>
            </a:r>
            <a:r>
              <a:rPr lang="zh-CN" altLang="en-US" dirty="0">
                <a:latin typeface="宋体" charset="-122"/>
              </a:rPr>
              <a:t>元；</a:t>
            </a:r>
            <a:r>
              <a:rPr lang="en-US" altLang="zh-CN" dirty="0">
                <a:latin typeface="宋体" charset="-122"/>
              </a:rPr>
              <a:t>102</a:t>
            </a:r>
            <a:r>
              <a:rPr lang="zh-CN" altLang="en-US" dirty="0">
                <a:latin typeface="宋体" charset="-122"/>
              </a:rPr>
              <a:t>批号，直接材料</a:t>
            </a:r>
            <a:r>
              <a:rPr lang="en-US" altLang="zh-CN" dirty="0">
                <a:latin typeface="宋体" charset="-122"/>
              </a:rPr>
              <a:t>2200</a:t>
            </a:r>
            <a:r>
              <a:rPr lang="zh-CN" altLang="en-US" dirty="0">
                <a:latin typeface="宋体" charset="-122"/>
              </a:rPr>
              <a:t>元；</a:t>
            </a:r>
            <a:r>
              <a:rPr lang="en-US" altLang="zh-CN" dirty="0">
                <a:latin typeface="宋体" charset="-122"/>
              </a:rPr>
              <a:t>103</a:t>
            </a:r>
            <a:r>
              <a:rPr lang="zh-CN" altLang="en-US" dirty="0">
                <a:latin typeface="宋体" charset="-122"/>
              </a:rPr>
              <a:t>批号，直接材料</a:t>
            </a:r>
            <a:r>
              <a:rPr lang="en-US" altLang="zh-CN" dirty="0">
                <a:latin typeface="宋体" charset="-122"/>
              </a:rPr>
              <a:t>1600</a:t>
            </a:r>
            <a:r>
              <a:rPr lang="zh-CN" altLang="en-US" dirty="0">
                <a:latin typeface="宋体" charset="-122"/>
              </a:rPr>
              <a:t>元。月初直接人工</a:t>
            </a:r>
            <a:r>
              <a:rPr lang="en-US" altLang="zh-CN" dirty="0">
                <a:latin typeface="宋体" charset="-122"/>
              </a:rPr>
              <a:t>1725</a:t>
            </a:r>
            <a:r>
              <a:rPr lang="zh-CN" altLang="en-US" dirty="0">
                <a:latin typeface="宋体" charset="-122"/>
              </a:rPr>
              <a:t>元，制造费用</a:t>
            </a:r>
            <a:r>
              <a:rPr lang="en-US" altLang="zh-CN" dirty="0">
                <a:latin typeface="宋体" charset="-122"/>
              </a:rPr>
              <a:t>2350</a:t>
            </a:r>
            <a:r>
              <a:rPr lang="zh-CN" altLang="en-US" dirty="0">
                <a:latin typeface="宋体" charset="-122"/>
              </a:rPr>
              <a:t>元。</a:t>
            </a:r>
          </a:p>
          <a:p>
            <a:pPr indent="304800">
              <a:tabLst>
                <a:tab pos="228600" algn="l"/>
              </a:tabLst>
            </a:pPr>
            <a:r>
              <a:rPr lang="zh-CN" altLang="en-US" dirty="0">
                <a:latin typeface="宋体" charset="-122"/>
              </a:rPr>
              <a:t>（</a:t>
            </a:r>
            <a:r>
              <a:rPr lang="en-US" altLang="zh-CN" dirty="0">
                <a:latin typeface="宋体" charset="-122"/>
              </a:rPr>
              <a:t>2</a:t>
            </a:r>
            <a:r>
              <a:rPr lang="zh-CN" altLang="en-US" dirty="0">
                <a:latin typeface="宋体" charset="-122"/>
              </a:rPr>
              <a:t>）月初在产品耗用累计工时：</a:t>
            </a:r>
            <a:r>
              <a:rPr lang="en-US" altLang="zh-CN" dirty="0">
                <a:latin typeface="宋体" charset="-122"/>
              </a:rPr>
              <a:t>101</a:t>
            </a:r>
            <a:r>
              <a:rPr lang="zh-CN" altLang="en-US" dirty="0">
                <a:latin typeface="宋体" charset="-122"/>
              </a:rPr>
              <a:t>批号</a:t>
            </a:r>
            <a:r>
              <a:rPr lang="en-US" altLang="zh-CN" dirty="0">
                <a:latin typeface="宋体" charset="-122"/>
              </a:rPr>
              <a:t>1800</a:t>
            </a:r>
            <a:r>
              <a:rPr lang="zh-CN" altLang="en-US" dirty="0">
                <a:latin typeface="宋体" charset="-122"/>
              </a:rPr>
              <a:t>小时；</a:t>
            </a:r>
            <a:r>
              <a:rPr lang="en-US" altLang="zh-CN" dirty="0">
                <a:latin typeface="宋体" charset="-122"/>
              </a:rPr>
              <a:t>102</a:t>
            </a:r>
            <a:r>
              <a:rPr lang="zh-CN" altLang="en-US" dirty="0">
                <a:latin typeface="宋体" charset="-122"/>
              </a:rPr>
              <a:t>批号</a:t>
            </a:r>
            <a:r>
              <a:rPr lang="en-US" altLang="zh-CN" dirty="0">
                <a:latin typeface="宋体" charset="-122"/>
              </a:rPr>
              <a:t>590</a:t>
            </a:r>
            <a:r>
              <a:rPr lang="zh-CN" altLang="en-US" dirty="0">
                <a:latin typeface="宋体" charset="-122"/>
              </a:rPr>
              <a:t>小时；</a:t>
            </a:r>
            <a:r>
              <a:rPr lang="en-US" altLang="zh-CN" dirty="0">
                <a:latin typeface="宋体" charset="-122"/>
              </a:rPr>
              <a:t>103</a:t>
            </a:r>
            <a:r>
              <a:rPr lang="zh-CN" altLang="en-US" dirty="0">
                <a:latin typeface="宋体" charset="-122"/>
              </a:rPr>
              <a:t>批号</a:t>
            </a:r>
            <a:r>
              <a:rPr lang="en-US" altLang="zh-CN" dirty="0">
                <a:latin typeface="宋体" charset="-122"/>
              </a:rPr>
              <a:t>960</a:t>
            </a:r>
            <a:r>
              <a:rPr lang="zh-CN" altLang="en-US" dirty="0">
                <a:latin typeface="宋体" charset="-122"/>
              </a:rPr>
              <a:t>小时。</a:t>
            </a:r>
          </a:p>
          <a:p>
            <a:pPr indent="304800">
              <a:tabLst>
                <a:tab pos="228600" algn="l"/>
              </a:tabLst>
            </a:pPr>
            <a:r>
              <a:rPr lang="zh-CN" altLang="en-US" dirty="0">
                <a:latin typeface="宋体" charset="-122"/>
              </a:rPr>
              <a:t>（</a:t>
            </a:r>
            <a:r>
              <a:rPr lang="en-US" altLang="zh-CN" dirty="0">
                <a:latin typeface="宋体" charset="-122"/>
              </a:rPr>
              <a:t>3</a:t>
            </a:r>
            <a:r>
              <a:rPr lang="zh-CN" altLang="en-US" dirty="0">
                <a:latin typeface="宋体" charset="-122"/>
              </a:rPr>
              <a:t>）本月的生产情况，发生的工时和直接材料如下表所示：</a:t>
            </a:r>
          </a:p>
        </p:txBody>
      </p:sp>
      <p:graphicFrame>
        <p:nvGraphicFramePr>
          <p:cNvPr id="113670" name="Group 6"/>
          <p:cNvGraphicFramePr>
            <a:graphicFrameLocks noGrp="1"/>
          </p:cNvGraphicFramePr>
          <p:nvPr>
            <p:extLst>
              <p:ext uri="{D42A27DB-BD31-4B8C-83A1-F6EECF244321}">
                <p14:modId xmlns:p14="http://schemas.microsoft.com/office/powerpoint/2010/main" val="2198646838"/>
              </p:ext>
            </p:extLst>
          </p:nvPr>
        </p:nvGraphicFramePr>
        <p:xfrm>
          <a:off x="776194" y="3477895"/>
          <a:ext cx="7416800" cy="1606868"/>
        </p:xfrm>
        <a:graphic>
          <a:graphicData uri="http://schemas.openxmlformats.org/drawingml/2006/table">
            <a:tbl>
              <a:tblPr/>
              <a:tblGrid>
                <a:gridCol w="1090613">
                  <a:extLst>
                    <a:ext uri="{9D8B030D-6E8A-4147-A177-3AD203B41FA5}">
                      <a16:colId xmlns:a16="http://schemas.microsoft.com/office/drawing/2014/main" val="20000"/>
                    </a:ext>
                  </a:extLst>
                </a:gridCol>
                <a:gridCol w="1090612">
                  <a:extLst>
                    <a:ext uri="{9D8B030D-6E8A-4147-A177-3AD203B41FA5}">
                      <a16:colId xmlns:a16="http://schemas.microsoft.com/office/drawing/2014/main" val="20001"/>
                    </a:ext>
                  </a:extLst>
                </a:gridCol>
                <a:gridCol w="1092200">
                  <a:extLst>
                    <a:ext uri="{9D8B030D-6E8A-4147-A177-3AD203B41FA5}">
                      <a16:colId xmlns:a16="http://schemas.microsoft.com/office/drawing/2014/main" val="20002"/>
                    </a:ext>
                  </a:extLst>
                </a:gridCol>
                <a:gridCol w="1090613">
                  <a:extLst>
                    <a:ext uri="{9D8B030D-6E8A-4147-A177-3AD203B41FA5}">
                      <a16:colId xmlns:a16="http://schemas.microsoft.com/office/drawing/2014/main" val="20003"/>
                    </a:ext>
                  </a:extLst>
                </a:gridCol>
                <a:gridCol w="1090612">
                  <a:extLst>
                    <a:ext uri="{9D8B030D-6E8A-4147-A177-3AD203B41FA5}">
                      <a16:colId xmlns:a16="http://schemas.microsoft.com/office/drawing/2014/main" val="20004"/>
                    </a:ext>
                  </a:extLst>
                </a:gridCol>
                <a:gridCol w="963613">
                  <a:extLst>
                    <a:ext uri="{9D8B030D-6E8A-4147-A177-3AD203B41FA5}">
                      <a16:colId xmlns:a16="http://schemas.microsoft.com/office/drawing/2014/main" val="20005"/>
                    </a:ext>
                  </a:extLst>
                </a:gridCol>
                <a:gridCol w="998537">
                  <a:extLst>
                    <a:ext uri="{9D8B030D-6E8A-4147-A177-3AD203B41FA5}">
                      <a16:colId xmlns:a16="http://schemas.microsoft.com/office/drawing/2014/main" val="20006"/>
                    </a:ext>
                  </a:extLst>
                </a:gridCol>
              </a:tblGrid>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a:ln>
                            <a:noFill/>
                          </a:ln>
                          <a:solidFill>
                            <a:schemeClr val="tx1"/>
                          </a:solidFill>
                          <a:effectLst/>
                          <a:latin typeface="宋体" charset="-122"/>
                          <a:ea typeface="宋体" charset="-122"/>
                          <a:cs typeface="Times New Roman" pitchFamily="18" charset="0"/>
                        </a:rPr>
                        <a:t>产品名称</a:t>
                      </a:r>
                      <a:endParaRPr kumimoji="0" lang="zh-CN" altLang="en-US"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批号</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批量（件）</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投产日期</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完工日期</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本月发生工时</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本月发生直接材料</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35718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甲</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101</a:t>
                      </a:r>
                      <a:endParaRPr kumimoji="0" lang="en-US" altLang="zh-CN"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2</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月</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4</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月</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450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250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1"/>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乙</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102</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5</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月</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4</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月</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810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300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1968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丙</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103</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4</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月</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6</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月</a:t>
                      </a:r>
                      <a:endParaRPr kumimoji="0" lang="zh-CN" altLang="en-US"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1640</a:t>
                      </a:r>
                      <a:endParaRPr kumimoji="0" lang="en-US" altLang="zh-CN" sz="16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300</a:t>
                      </a:r>
                      <a:endParaRPr kumimoji="0" lang="en-US" altLang="zh-CN"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bl>
          </a:graphicData>
        </a:graphic>
      </p:graphicFrame>
      <p:sp>
        <p:nvSpPr>
          <p:cNvPr id="113713" name="Rectangle 49"/>
          <p:cNvSpPr>
            <a:spLocks noChangeArrowheads="1"/>
          </p:cNvSpPr>
          <p:nvPr/>
        </p:nvSpPr>
        <p:spPr bwMode="auto">
          <a:xfrm>
            <a:off x="631732" y="5278120"/>
            <a:ext cx="7885112" cy="915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zh-CN" altLang="en-US"/>
              <a:t>（</a:t>
            </a:r>
            <a:r>
              <a:rPr lang="en-US" altLang="zh-CN"/>
              <a:t>4</a:t>
            </a:r>
            <a:r>
              <a:rPr lang="zh-CN" altLang="en-US"/>
              <a:t>）本月发生的各项间接费用为：直接人工</a:t>
            </a:r>
            <a:r>
              <a:rPr lang="en-US" altLang="zh-CN"/>
              <a:t>1400</a:t>
            </a:r>
            <a:r>
              <a:rPr lang="zh-CN" altLang="en-US"/>
              <a:t>元，制造费用</a:t>
            </a:r>
            <a:r>
              <a:rPr lang="en-US" altLang="zh-CN"/>
              <a:t>2025</a:t>
            </a:r>
            <a:r>
              <a:rPr lang="zh-CN" altLang="en-US"/>
              <a:t>元。</a:t>
            </a:r>
          </a:p>
          <a:p>
            <a:r>
              <a:rPr lang="zh-CN" altLang="en-US"/>
              <a:t>要求：根据上述资料，登记基本生产成本二级帐和产品成本明细帐；计算完工产品成本。</a:t>
            </a:r>
          </a:p>
        </p:txBody>
      </p:sp>
      <p:sp>
        <p:nvSpPr>
          <p:cNvPr id="7" name="文本占位符 3">
            <a:extLst>
              <a:ext uri="{FF2B5EF4-FFF2-40B4-BE49-F238E27FC236}">
                <a16:creationId xmlns:a16="http://schemas.microsoft.com/office/drawing/2014/main" id="{0CC4E73B-4B5D-4E83-AE89-07EAE3F5E20A}"/>
              </a:ext>
            </a:extLst>
          </p:cNvPr>
          <p:cNvSpPr txBox="1">
            <a:spLocks/>
          </p:cNvSpPr>
          <p:nvPr/>
        </p:nvSpPr>
        <p:spPr>
          <a:xfrm>
            <a:off x="533752" y="446245"/>
            <a:ext cx="5917963"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800" b="1" dirty="0">
                <a:solidFill>
                  <a:schemeClr val="accent2">
                    <a:lumMod val="75000"/>
                  </a:schemeClr>
                </a:solidFill>
              </a:rPr>
              <a:t>4.3.3</a:t>
            </a:r>
            <a:r>
              <a:rPr lang="zh-CN" altLang="en-US" sz="2800" b="1" dirty="0">
                <a:solidFill>
                  <a:schemeClr val="accent2">
                    <a:lumMod val="75000"/>
                  </a:schemeClr>
                </a:solidFill>
              </a:rPr>
              <a:t>简化分批法</a:t>
            </a:r>
          </a:p>
        </p:txBody>
      </p:sp>
    </p:spTree>
    <p:extLst>
      <p:ext uri="{BB962C8B-B14F-4D97-AF65-F5344CB8AC3E}">
        <p14:creationId xmlns:p14="http://schemas.microsoft.com/office/powerpoint/2010/main" val="6255081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13669"/>
                                        </p:tgtEl>
                                        <p:attrNameLst>
                                          <p:attrName>style.visibility</p:attrName>
                                        </p:attrNameLst>
                                      </p:cBhvr>
                                      <p:to>
                                        <p:strVal val="visible"/>
                                      </p:to>
                                    </p:set>
                                    <p:animEffect transition="in" filter="wipe(left)">
                                      <p:cBhvr>
                                        <p:cTn id="7" dur="500"/>
                                        <p:tgtEl>
                                          <p:spTgt spid="11366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13670"/>
                                        </p:tgtEl>
                                        <p:attrNameLst>
                                          <p:attrName>style.visibility</p:attrName>
                                        </p:attrNameLst>
                                      </p:cBhvr>
                                      <p:to>
                                        <p:strVal val="visible"/>
                                      </p:to>
                                    </p:set>
                                    <p:animEffect transition="in" filter="wipe(left)">
                                      <p:cBhvr>
                                        <p:cTn id="12" dur="500"/>
                                        <p:tgtEl>
                                          <p:spTgt spid="11367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113713"/>
                                        </p:tgtEl>
                                        <p:attrNameLst>
                                          <p:attrName>style.visibility</p:attrName>
                                        </p:attrNameLst>
                                      </p:cBhvr>
                                      <p:to>
                                        <p:strVal val="visible"/>
                                      </p:to>
                                    </p:set>
                                    <p:animEffect transition="in" filter="wipe(left)">
                                      <p:cBhvr>
                                        <p:cTn id="17" dur="500"/>
                                        <p:tgtEl>
                                          <p:spTgt spid="1137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9" grpId="0"/>
      <p:bldP spid="113713"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1" name="Text Box 3"/>
          <p:cNvSpPr txBox="1">
            <a:spLocks noChangeArrowheads="1"/>
          </p:cNvSpPr>
          <p:nvPr/>
        </p:nvSpPr>
        <p:spPr bwMode="auto">
          <a:xfrm>
            <a:off x="514702" y="1395494"/>
            <a:ext cx="18716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2400" dirty="0"/>
              <a:t>计算过程</a:t>
            </a:r>
          </a:p>
        </p:txBody>
      </p:sp>
      <p:sp>
        <p:nvSpPr>
          <p:cNvPr id="114692" name="Rectangle 4"/>
          <p:cNvSpPr>
            <a:spLocks noChangeArrowheads="1"/>
          </p:cNvSpPr>
          <p:nvPr/>
        </p:nvSpPr>
        <p:spPr bwMode="auto">
          <a:xfrm>
            <a:off x="2889602" y="1755856"/>
            <a:ext cx="22415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zh-CN" altLang="en-US"/>
              <a:t>基本生产成本二级帐</a:t>
            </a:r>
          </a:p>
        </p:txBody>
      </p:sp>
      <p:graphicFrame>
        <p:nvGraphicFramePr>
          <p:cNvPr id="114693" name="Group 5"/>
          <p:cNvGraphicFramePr>
            <a:graphicFrameLocks noGrp="1"/>
          </p:cNvGraphicFramePr>
          <p:nvPr>
            <p:extLst>
              <p:ext uri="{D42A27DB-BD31-4B8C-83A1-F6EECF244321}">
                <p14:modId xmlns:p14="http://schemas.microsoft.com/office/powerpoint/2010/main" val="2169673019"/>
              </p:ext>
            </p:extLst>
          </p:nvPr>
        </p:nvGraphicFramePr>
        <p:xfrm>
          <a:off x="441677" y="2403556"/>
          <a:ext cx="8162771" cy="2895600"/>
        </p:xfrm>
        <a:graphic>
          <a:graphicData uri="http://schemas.openxmlformats.org/drawingml/2006/table">
            <a:tbl>
              <a:tblPr/>
              <a:tblGrid>
                <a:gridCol w="411162">
                  <a:extLst>
                    <a:ext uri="{9D8B030D-6E8A-4147-A177-3AD203B41FA5}">
                      <a16:colId xmlns:a16="http://schemas.microsoft.com/office/drawing/2014/main" val="20000"/>
                    </a:ext>
                  </a:extLst>
                </a:gridCol>
                <a:gridCol w="622817">
                  <a:extLst>
                    <a:ext uri="{9D8B030D-6E8A-4147-A177-3AD203B41FA5}">
                      <a16:colId xmlns:a16="http://schemas.microsoft.com/office/drawing/2014/main" val="20001"/>
                    </a:ext>
                  </a:extLst>
                </a:gridCol>
                <a:gridCol w="2304256">
                  <a:extLst>
                    <a:ext uri="{9D8B030D-6E8A-4147-A177-3AD203B41FA5}">
                      <a16:colId xmlns:a16="http://schemas.microsoft.com/office/drawing/2014/main" val="20002"/>
                    </a:ext>
                  </a:extLst>
                </a:gridCol>
                <a:gridCol w="789265">
                  <a:extLst>
                    <a:ext uri="{9D8B030D-6E8A-4147-A177-3AD203B41FA5}">
                      <a16:colId xmlns:a16="http://schemas.microsoft.com/office/drawing/2014/main" val="20003"/>
                    </a:ext>
                  </a:extLst>
                </a:gridCol>
                <a:gridCol w="1055687">
                  <a:extLst>
                    <a:ext uri="{9D8B030D-6E8A-4147-A177-3AD203B41FA5}">
                      <a16:colId xmlns:a16="http://schemas.microsoft.com/office/drawing/2014/main" val="20004"/>
                    </a:ext>
                  </a:extLst>
                </a:gridCol>
                <a:gridCol w="1055688">
                  <a:extLst>
                    <a:ext uri="{9D8B030D-6E8A-4147-A177-3AD203B41FA5}">
                      <a16:colId xmlns:a16="http://schemas.microsoft.com/office/drawing/2014/main" val="20005"/>
                    </a:ext>
                  </a:extLst>
                </a:gridCol>
                <a:gridCol w="1054100">
                  <a:extLst>
                    <a:ext uri="{9D8B030D-6E8A-4147-A177-3AD203B41FA5}">
                      <a16:colId xmlns:a16="http://schemas.microsoft.com/office/drawing/2014/main" val="20006"/>
                    </a:ext>
                  </a:extLst>
                </a:gridCol>
                <a:gridCol w="869796">
                  <a:extLst>
                    <a:ext uri="{9D8B030D-6E8A-4147-A177-3AD203B41FA5}">
                      <a16:colId xmlns:a16="http://schemas.microsoft.com/office/drawing/2014/main" val="20007"/>
                    </a:ext>
                  </a:extLst>
                </a:gridCol>
              </a:tblGrid>
              <a:tr h="228600">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20</a:t>
                      </a:r>
                      <a:r>
                        <a:rPr kumimoji="0" lang="en-US" altLang="en-US" sz="1600" b="0" i="0" u="none" strike="noStrike" cap="none" normalizeH="0" baseline="0" dirty="0">
                          <a:ln>
                            <a:noFill/>
                          </a:ln>
                          <a:solidFill>
                            <a:schemeClr val="tx1"/>
                          </a:solidFill>
                          <a:effectLst/>
                          <a:latin typeface="Arial" charset="0"/>
                          <a:ea typeface="宋体" charset="-122"/>
                        </a:rPr>
                        <a:t>×</a:t>
                      </a:r>
                      <a:r>
                        <a:rPr kumimoji="0" lang="en-US" altLang="zh-CN" sz="1600" b="0" i="0" u="none" strike="noStrike" cap="none" normalizeH="0" baseline="0" dirty="0">
                          <a:ln>
                            <a:noFill/>
                          </a:ln>
                          <a:solidFill>
                            <a:schemeClr val="tx1"/>
                          </a:solidFill>
                          <a:effectLst/>
                          <a:latin typeface="Arial" charset="0"/>
                          <a:ea typeface="宋体" charset="-122"/>
                        </a:rPr>
                        <a:t>×</a:t>
                      </a:r>
                      <a:r>
                        <a:rPr kumimoji="0" lang="zh-CN" altLang="en-US" sz="1600" b="0" i="0" u="none" strike="noStrike" cap="none" normalizeH="0" baseline="0" dirty="0">
                          <a:ln>
                            <a:noFill/>
                          </a:ln>
                          <a:solidFill>
                            <a:schemeClr val="tx1"/>
                          </a:solidFill>
                          <a:effectLst/>
                          <a:latin typeface="宋体" charset="-122"/>
                          <a:ea typeface="宋体" charset="-122"/>
                          <a:cs typeface="Times New Roman" pitchFamily="18" charset="0"/>
                        </a:rPr>
                        <a:t>年</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zh-CN" altLang="en-US"/>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摘   要</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生产工时</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直接材料</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直接人工</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制造费用</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合 计</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月</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日</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0001"/>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3</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31</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累计发生</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3350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7550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1725</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2350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11625</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4</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30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本月发生</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2900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 850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1400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2025</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 4275</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4</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30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累计发生数</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6250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8400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3125</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4375</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15900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228600">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累计间接费用分配率</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0.50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0.70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228600">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本月完工成本转出</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rgbClr val="FF0000"/>
                          </a:solidFill>
                          <a:effectLst/>
                          <a:latin typeface="宋体" charset="-122"/>
                          <a:ea typeface="宋体" charset="-122"/>
                          <a:cs typeface="Times New Roman" pitchFamily="18" charset="0"/>
                        </a:rPr>
                        <a:t>3650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rgbClr val="FF0000"/>
                          </a:solidFill>
                          <a:effectLst/>
                          <a:latin typeface="宋体" charset="-122"/>
                          <a:ea typeface="宋体" charset="-122"/>
                          <a:cs typeface="Times New Roman" pitchFamily="18" charset="0"/>
                        </a:rPr>
                        <a:t>6500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rgbClr val="FF0000"/>
                          </a:solidFill>
                          <a:effectLst/>
                          <a:latin typeface="宋体" charset="-122"/>
                          <a:ea typeface="宋体" charset="-122"/>
                          <a:cs typeface="Times New Roman" pitchFamily="18" charset="0"/>
                        </a:rPr>
                        <a:t>1825</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rgbClr val="FF0000"/>
                          </a:solidFill>
                          <a:effectLst/>
                          <a:latin typeface="宋体" charset="-122"/>
                          <a:ea typeface="宋体" charset="-122"/>
                          <a:cs typeface="Times New Roman" pitchFamily="18" charset="0"/>
                        </a:rPr>
                        <a:t>2555</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rgbClr val="FF0000"/>
                          </a:solidFill>
                          <a:effectLst/>
                          <a:latin typeface="宋体" charset="-122"/>
                          <a:ea typeface="宋体" charset="-122"/>
                          <a:cs typeface="Times New Roman" pitchFamily="18" charset="0"/>
                        </a:rPr>
                        <a:t>10880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228600">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月末在产品</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2600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1900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1300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1820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 5020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7"/>
                  </a:ext>
                </a:extLst>
              </a:tr>
            </a:tbl>
          </a:graphicData>
        </a:graphic>
      </p:graphicFrame>
      <p:sp>
        <p:nvSpPr>
          <p:cNvPr id="6" name="文本占位符 3">
            <a:extLst>
              <a:ext uri="{FF2B5EF4-FFF2-40B4-BE49-F238E27FC236}">
                <a16:creationId xmlns:a16="http://schemas.microsoft.com/office/drawing/2014/main" id="{ED76E91A-25C0-444A-A7A4-BBCA372B6230}"/>
              </a:ext>
            </a:extLst>
          </p:cNvPr>
          <p:cNvSpPr txBox="1">
            <a:spLocks/>
          </p:cNvSpPr>
          <p:nvPr/>
        </p:nvSpPr>
        <p:spPr>
          <a:xfrm>
            <a:off x="533752" y="446245"/>
            <a:ext cx="5917963"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800" b="1" dirty="0">
                <a:solidFill>
                  <a:schemeClr val="accent2">
                    <a:lumMod val="75000"/>
                  </a:schemeClr>
                </a:solidFill>
              </a:rPr>
              <a:t>4.3.3</a:t>
            </a:r>
            <a:r>
              <a:rPr lang="zh-CN" altLang="en-US" sz="2800" b="1" dirty="0">
                <a:solidFill>
                  <a:schemeClr val="accent2">
                    <a:lumMod val="75000"/>
                  </a:schemeClr>
                </a:solidFill>
              </a:rPr>
              <a:t>简化分批法</a:t>
            </a:r>
          </a:p>
        </p:txBody>
      </p:sp>
    </p:spTree>
    <p:extLst>
      <p:ext uri="{BB962C8B-B14F-4D97-AF65-F5344CB8AC3E}">
        <p14:creationId xmlns:p14="http://schemas.microsoft.com/office/powerpoint/2010/main" val="22215828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469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22" presetClass="entr" presetSubtype="8" fill="hold" nodeType="clickEffect">
                                  <p:stCondLst>
                                    <p:cond delay="0"/>
                                  </p:stCondLst>
                                  <p:childTnLst>
                                    <p:set>
                                      <p:cBhvr>
                                        <p:cTn id="10" dur="1" fill="hold">
                                          <p:stCondLst>
                                            <p:cond delay="0"/>
                                          </p:stCondLst>
                                        </p:cTn>
                                        <p:tgtEl>
                                          <p:spTgt spid="114693"/>
                                        </p:tgtEl>
                                        <p:attrNameLst>
                                          <p:attrName>style.visibility</p:attrName>
                                        </p:attrNameLst>
                                      </p:cBhvr>
                                      <p:to>
                                        <p:strVal val="visible"/>
                                      </p:to>
                                    </p:set>
                                    <p:animEffect transition="in" filter="wipe(left)">
                                      <p:cBhvr>
                                        <p:cTn id="11" dur="500"/>
                                        <p:tgtEl>
                                          <p:spTgt spid="1146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2"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2"/>
          <p:cNvSpPr>
            <a:spLocks noChangeArrowheads="1"/>
          </p:cNvSpPr>
          <p:nvPr/>
        </p:nvSpPr>
        <p:spPr bwMode="auto">
          <a:xfrm>
            <a:off x="1082675" y="1340768"/>
            <a:ext cx="678815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114300" algn="ctr"/>
            <a:r>
              <a:rPr lang="zh-CN" altLang="en-US" dirty="0"/>
              <a:t>产品成本明细帐</a:t>
            </a:r>
          </a:p>
          <a:p>
            <a:pPr indent="114300" algn="ctr"/>
            <a:r>
              <a:rPr lang="zh-CN" altLang="en-US" dirty="0"/>
              <a:t> 批号：</a:t>
            </a:r>
            <a:r>
              <a:rPr lang="en-US" altLang="zh-CN" dirty="0"/>
              <a:t>101                                                           </a:t>
            </a:r>
            <a:r>
              <a:rPr lang="zh-CN" altLang="en-US" dirty="0"/>
              <a:t>投产日期：</a:t>
            </a:r>
            <a:r>
              <a:rPr lang="en-US" altLang="zh-CN" dirty="0"/>
              <a:t>2</a:t>
            </a:r>
            <a:r>
              <a:rPr lang="zh-CN" altLang="en-US" dirty="0"/>
              <a:t>月</a:t>
            </a:r>
          </a:p>
          <a:p>
            <a:pPr indent="114300" algn="ctr"/>
            <a:r>
              <a:rPr lang="zh-CN" altLang="en-US" dirty="0"/>
              <a:t> 产品名称：甲                                                        完工日期：</a:t>
            </a:r>
            <a:r>
              <a:rPr lang="en-US" altLang="zh-CN" dirty="0"/>
              <a:t>4</a:t>
            </a:r>
            <a:r>
              <a:rPr lang="zh-CN" altLang="en-US" dirty="0"/>
              <a:t>月</a:t>
            </a:r>
          </a:p>
          <a:p>
            <a:pPr indent="114300" algn="ctr"/>
            <a:r>
              <a:rPr lang="zh-CN" altLang="en-US" dirty="0"/>
              <a:t>         　　　　　　　　　　　　　　　　　　　　　产量：</a:t>
            </a:r>
            <a:r>
              <a:rPr lang="en-US" altLang="zh-CN" dirty="0"/>
              <a:t>10</a:t>
            </a:r>
            <a:r>
              <a:rPr lang="zh-CN" altLang="en-US" dirty="0"/>
              <a:t>件 </a:t>
            </a:r>
          </a:p>
        </p:txBody>
      </p:sp>
      <p:graphicFrame>
        <p:nvGraphicFramePr>
          <p:cNvPr id="115716" name="Group 4"/>
          <p:cNvGraphicFramePr>
            <a:graphicFrameLocks noGrp="1"/>
          </p:cNvGraphicFramePr>
          <p:nvPr>
            <p:extLst>
              <p:ext uri="{D42A27DB-BD31-4B8C-83A1-F6EECF244321}">
                <p14:modId xmlns:p14="http://schemas.microsoft.com/office/powerpoint/2010/main" val="2250983637"/>
              </p:ext>
            </p:extLst>
          </p:nvPr>
        </p:nvGraphicFramePr>
        <p:xfrm>
          <a:off x="611188" y="2564730"/>
          <a:ext cx="7705725" cy="3261360"/>
        </p:xfrm>
        <a:graphic>
          <a:graphicData uri="http://schemas.openxmlformats.org/drawingml/2006/table">
            <a:tbl>
              <a:tblPr/>
              <a:tblGrid>
                <a:gridCol w="432420">
                  <a:extLst>
                    <a:ext uri="{9D8B030D-6E8A-4147-A177-3AD203B41FA5}">
                      <a16:colId xmlns:a16="http://schemas.microsoft.com/office/drawing/2014/main" val="20000"/>
                    </a:ext>
                  </a:extLst>
                </a:gridCol>
                <a:gridCol w="648072">
                  <a:extLst>
                    <a:ext uri="{9D8B030D-6E8A-4147-A177-3AD203B41FA5}">
                      <a16:colId xmlns:a16="http://schemas.microsoft.com/office/drawing/2014/main" val="20001"/>
                    </a:ext>
                  </a:extLst>
                </a:gridCol>
                <a:gridCol w="2592288">
                  <a:extLst>
                    <a:ext uri="{9D8B030D-6E8A-4147-A177-3AD203B41FA5}">
                      <a16:colId xmlns:a16="http://schemas.microsoft.com/office/drawing/2014/main" val="20002"/>
                    </a:ext>
                  </a:extLst>
                </a:gridCol>
                <a:gridCol w="792088">
                  <a:extLst>
                    <a:ext uri="{9D8B030D-6E8A-4147-A177-3AD203B41FA5}">
                      <a16:colId xmlns:a16="http://schemas.microsoft.com/office/drawing/2014/main" val="20003"/>
                    </a:ext>
                  </a:extLst>
                </a:gridCol>
                <a:gridCol w="864096">
                  <a:extLst>
                    <a:ext uri="{9D8B030D-6E8A-4147-A177-3AD203B41FA5}">
                      <a16:colId xmlns:a16="http://schemas.microsoft.com/office/drawing/2014/main" val="20004"/>
                    </a:ext>
                  </a:extLst>
                </a:gridCol>
                <a:gridCol w="792088">
                  <a:extLst>
                    <a:ext uri="{9D8B030D-6E8A-4147-A177-3AD203B41FA5}">
                      <a16:colId xmlns:a16="http://schemas.microsoft.com/office/drawing/2014/main" val="20005"/>
                    </a:ext>
                  </a:extLst>
                </a:gridCol>
                <a:gridCol w="792088">
                  <a:extLst>
                    <a:ext uri="{9D8B030D-6E8A-4147-A177-3AD203B41FA5}">
                      <a16:colId xmlns:a16="http://schemas.microsoft.com/office/drawing/2014/main" val="20006"/>
                    </a:ext>
                  </a:extLst>
                </a:gridCol>
                <a:gridCol w="792585">
                  <a:extLst>
                    <a:ext uri="{9D8B030D-6E8A-4147-A177-3AD203B41FA5}">
                      <a16:colId xmlns:a16="http://schemas.microsoft.com/office/drawing/2014/main" val="20007"/>
                    </a:ext>
                  </a:extLst>
                </a:gridCol>
              </a:tblGrid>
              <a:tr h="228600">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20</a:t>
                      </a:r>
                      <a:r>
                        <a:rPr kumimoji="0" lang="en-US" altLang="en-US" sz="1600" b="0" i="0" u="none" strike="noStrike" cap="none" normalizeH="0" baseline="0" dirty="0">
                          <a:ln>
                            <a:noFill/>
                          </a:ln>
                          <a:solidFill>
                            <a:schemeClr val="tx1"/>
                          </a:solidFill>
                          <a:effectLst/>
                          <a:latin typeface="Arial" charset="0"/>
                          <a:ea typeface="宋体" charset="-122"/>
                        </a:rPr>
                        <a:t>×</a:t>
                      </a:r>
                      <a:r>
                        <a:rPr kumimoji="0" lang="en-US" altLang="zh-CN" sz="1600" b="0" i="0" u="none" strike="noStrike" cap="none" normalizeH="0" baseline="0" dirty="0">
                          <a:ln>
                            <a:noFill/>
                          </a:ln>
                          <a:solidFill>
                            <a:schemeClr val="tx1"/>
                          </a:solidFill>
                          <a:effectLst/>
                          <a:latin typeface="Arial" charset="0"/>
                          <a:ea typeface="宋体" charset="-122"/>
                        </a:rPr>
                        <a:t>×</a:t>
                      </a:r>
                      <a:r>
                        <a:rPr kumimoji="0" lang="zh-CN" altLang="en-US" sz="1600" b="0" i="0" u="none" strike="noStrike" cap="none" normalizeH="0" baseline="0" dirty="0">
                          <a:ln>
                            <a:noFill/>
                          </a:ln>
                          <a:solidFill>
                            <a:schemeClr val="tx1"/>
                          </a:solidFill>
                          <a:effectLst/>
                          <a:latin typeface="宋体" charset="-122"/>
                          <a:ea typeface="宋体" charset="-122"/>
                          <a:cs typeface="Times New Roman" pitchFamily="18" charset="0"/>
                        </a:rPr>
                        <a:t>年</a:t>
                      </a:r>
                      <a:endParaRPr kumimoji="0" lang="en-US" altLang="zh-CN" sz="18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zh-CN" altLang="en-US"/>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摘   要</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生产工时</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直接材料</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直接人工</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制造费用</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合 计</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月</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日</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0001"/>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3</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31</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累计发生</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1800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3750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4</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30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本月发生</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 450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 250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4</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30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累计发生数</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2250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4000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228600">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累计间接费用分配率</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0.50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0.70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228600">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完工产品应负担间接费</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1125</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1575</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2700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228600">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本月完工成本转出</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rgbClr val="FF0000"/>
                          </a:solidFill>
                          <a:effectLst/>
                          <a:latin typeface="宋体" charset="-122"/>
                          <a:ea typeface="宋体" charset="-122"/>
                          <a:cs typeface="Times New Roman" pitchFamily="18" charset="0"/>
                        </a:rPr>
                        <a:t>2250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rgbClr val="FF0000"/>
                          </a:solidFill>
                          <a:effectLst/>
                          <a:latin typeface="宋体" charset="-122"/>
                          <a:ea typeface="宋体" charset="-122"/>
                          <a:cs typeface="Times New Roman" pitchFamily="18" charset="0"/>
                        </a:rPr>
                        <a:t>4000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rgbClr val="FF0000"/>
                          </a:solidFill>
                          <a:effectLst/>
                          <a:latin typeface="宋体" charset="-122"/>
                          <a:ea typeface="宋体" charset="-122"/>
                          <a:cs typeface="Times New Roman" pitchFamily="18" charset="0"/>
                        </a:rPr>
                        <a:t>1125</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rgbClr val="FF0000"/>
                          </a:solidFill>
                          <a:effectLst/>
                          <a:latin typeface="宋体" charset="-122"/>
                          <a:ea typeface="宋体" charset="-122"/>
                          <a:cs typeface="Times New Roman" pitchFamily="18" charset="0"/>
                        </a:rPr>
                        <a:t>1575</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rgbClr val="FF0000"/>
                          </a:solidFill>
                          <a:effectLst/>
                          <a:latin typeface="宋体" charset="-122"/>
                          <a:ea typeface="宋体" charset="-122"/>
                          <a:cs typeface="Times New Roman" pitchFamily="18" charset="0"/>
                        </a:rPr>
                        <a:t>6700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7"/>
                  </a:ext>
                </a:extLst>
              </a:tr>
              <a:tr h="228600">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月末在产品</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 400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112.5</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157.5</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670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8"/>
                  </a:ext>
                </a:extLst>
              </a:tr>
            </a:tbl>
          </a:graphicData>
        </a:graphic>
      </p:graphicFrame>
      <p:sp>
        <p:nvSpPr>
          <p:cNvPr id="5" name="文本占位符 3">
            <a:extLst>
              <a:ext uri="{FF2B5EF4-FFF2-40B4-BE49-F238E27FC236}">
                <a16:creationId xmlns:a16="http://schemas.microsoft.com/office/drawing/2014/main" id="{BF22CAA6-08EA-498D-A31D-7982C3D2816E}"/>
              </a:ext>
            </a:extLst>
          </p:cNvPr>
          <p:cNvSpPr txBox="1">
            <a:spLocks/>
          </p:cNvSpPr>
          <p:nvPr/>
        </p:nvSpPr>
        <p:spPr>
          <a:xfrm>
            <a:off x="533752" y="446245"/>
            <a:ext cx="5917963"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800" b="1" dirty="0">
                <a:solidFill>
                  <a:schemeClr val="accent2">
                    <a:lumMod val="75000"/>
                  </a:schemeClr>
                </a:solidFill>
              </a:rPr>
              <a:t>4.3.3</a:t>
            </a:r>
            <a:r>
              <a:rPr lang="zh-CN" altLang="en-US" sz="2800" b="1" dirty="0">
                <a:solidFill>
                  <a:schemeClr val="accent2">
                    <a:lumMod val="75000"/>
                  </a:schemeClr>
                </a:solidFill>
              </a:rPr>
              <a:t>简化分批法</a:t>
            </a:r>
          </a:p>
        </p:txBody>
      </p:sp>
    </p:spTree>
    <p:extLst>
      <p:ext uri="{BB962C8B-B14F-4D97-AF65-F5344CB8AC3E}">
        <p14:creationId xmlns:p14="http://schemas.microsoft.com/office/powerpoint/2010/main" val="3792872244"/>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5714"/>
                                        </p:tgtEl>
                                        <p:attrNameLst>
                                          <p:attrName>style.visibility</p:attrName>
                                        </p:attrNameLst>
                                      </p:cBhvr>
                                      <p:to>
                                        <p:strVal val="visible"/>
                                      </p:to>
                                    </p:set>
                                    <p:animEffect transition="in" filter="wipe(up)">
                                      <p:cBhvr>
                                        <p:cTn id="7" dur="500"/>
                                        <p:tgtEl>
                                          <p:spTgt spid="115714"/>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15716"/>
                                        </p:tgtEl>
                                        <p:attrNameLst>
                                          <p:attrName>style.visibility</p:attrName>
                                        </p:attrNameLst>
                                      </p:cBhvr>
                                      <p:to>
                                        <p:strVal val="visible"/>
                                      </p:to>
                                    </p:set>
                                    <p:animEffect transition="in" filter="wipe(left)">
                                      <p:cBhvr>
                                        <p:cTn id="12" dur="500"/>
                                        <p:tgtEl>
                                          <p:spTgt spid="1157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5714"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9" name="Rectangle 3"/>
          <p:cNvSpPr>
            <a:spLocks noChangeArrowheads="1"/>
          </p:cNvSpPr>
          <p:nvPr/>
        </p:nvSpPr>
        <p:spPr bwMode="auto">
          <a:xfrm>
            <a:off x="323849" y="1412776"/>
            <a:ext cx="7993063"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114300" algn="ctr"/>
            <a:r>
              <a:rPr lang="zh-CN" altLang="en-US" dirty="0"/>
              <a:t>产品成本明细帐</a:t>
            </a:r>
          </a:p>
          <a:p>
            <a:pPr indent="114300" algn="ctr"/>
            <a:r>
              <a:rPr lang="zh-CN" altLang="en-US" dirty="0"/>
              <a:t>批号：</a:t>
            </a:r>
            <a:r>
              <a:rPr lang="en-US" altLang="zh-CN" dirty="0"/>
              <a:t>102                                                             </a:t>
            </a:r>
            <a:r>
              <a:rPr lang="zh-CN" altLang="en-US" dirty="0"/>
              <a:t>投产日期：</a:t>
            </a:r>
            <a:r>
              <a:rPr lang="en-US" altLang="zh-CN" dirty="0"/>
              <a:t>3</a:t>
            </a:r>
            <a:r>
              <a:rPr lang="zh-CN" altLang="en-US" dirty="0"/>
              <a:t>月</a:t>
            </a:r>
          </a:p>
          <a:p>
            <a:pPr indent="114300" algn="ctr"/>
            <a:r>
              <a:rPr lang="zh-CN" altLang="en-US" dirty="0"/>
              <a:t>产品名称：乙                                                          完工日期：</a:t>
            </a:r>
            <a:r>
              <a:rPr lang="en-US" altLang="zh-CN" dirty="0"/>
              <a:t>4</a:t>
            </a:r>
            <a:r>
              <a:rPr lang="zh-CN" altLang="en-US" dirty="0"/>
              <a:t>月</a:t>
            </a:r>
          </a:p>
          <a:p>
            <a:pPr indent="114300" algn="ctr"/>
            <a:r>
              <a:rPr lang="zh-CN" altLang="en-US" dirty="0"/>
              <a:t>           　　　　　　　　　　　　　　　　　　　　 产量：</a:t>
            </a:r>
            <a:r>
              <a:rPr lang="en-US" altLang="zh-CN" dirty="0"/>
              <a:t>5</a:t>
            </a:r>
            <a:r>
              <a:rPr lang="zh-CN" altLang="en-US" dirty="0"/>
              <a:t>件 </a:t>
            </a:r>
          </a:p>
        </p:txBody>
      </p:sp>
      <p:graphicFrame>
        <p:nvGraphicFramePr>
          <p:cNvPr id="116740" name="Group 4"/>
          <p:cNvGraphicFramePr>
            <a:graphicFrameLocks noGrp="1"/>
          </p:cNvGraphicFramePr>
          <p:nvPr>
            <p:extLst>
              <p:ext uri="{D42A27DB-BD31-4B8C-83A1-F6EECF244321}">
                <p14:modId xmlns:p14="http://schemas.microsoft.com/office/powerpoint/2010/main" val="1185997419"/>
              </p:ext>
            </p:extLst>
          </p:nvPr>
        </p:nvGraphicFramePr>
        <p:xfrm>
          <a:off x="451307" y="2601097"/>
          <a:ext cx="8281168" cy="3601348"/>
        </p:xfrm>
        <a:graphic>
          <a:graphicData uri="http://schemas.openxmlformats.org/drawingml/2006/table">
            <a:tbl>
              <a:tblPr/>
              <a:tblGrid>
                <a:gridCol w="301625">
                  <a:extLst>
                    <a:ext uri="{9D8B030D-6E8A-4147-A177-3AD203B41FA5}">
                      <a16:colId xmlns:a16="http://schemas.microsoft.com/office/drawing/2014/main" val="20000"/>
                    </a:ext>
                  </a:extLst>
                </a:gridCol>
                <a:gridCol w="706735">
                  <a:extLst>
                    <a:ext uri="{9D8B030D-6E8A-4147-A177-3AD203B41FA5}">
                      <a16:colId xmlns:a16="http://schemas.microsoft.com/office/drawing/2014/main" val="20001"/>
                    </a:ext>
                  </a:extLst>
                </a:gridCol>
                <a:gridCol w="2304752">
                  <a:extLst>
                    <a:ext uri="{9D8B030D-6E8A-4147-A177-3AD203B41FA5}">
                      <a16:colId xmlns:a16="http://schemas.microsoft.com/office/drawing/2014/main" val="20002"/>
                    </a:ext>
                  </a:extLst>
                </a:gridCol>
                <a:gridCol w="863600">
                  <a:extLst>
                    <a:ext uri="{9D8B030D-6E8A-4147-A177-3AD203B41FA5}">
                      <a16:colId xmlns:a16="http://schemas.microsoft.com/office/drawing/2014/main" val="20003"/>
                    </a:ext>
                  </a:extLst>
                </a:gridCol>
                <a:gridCol w="992188">
                  <a:extLst>
                    <a:ext uri="{9D8B030D-6E8A-4147-A177-3AD203B41FA5}">
                      <a16:colId xmlns:a16="http://schemas.microsoft.com/office/drawing/2014/main" val="20004"/>
                    </a:ext>
                  </a:extLst>
                </a:gridCol>
                <a:gridCol w="1085850">
                  <a:extLst>
                    <a:ext uri="{9D8B030D-6E8A-4147-A177-3AD203B41FA5}">
                      <a16:colId xmlns:a16="http://schemas.microsoft.com/office/drawing/2014/main" val="20005"/>
                    </a:ext>
                  </a:extLst>
                </a:gridCol>
                <a:gridCol w="1084262">
                  <a:extLst>
                    <a:ext uri="{9D8B030D-6E8A-4147-A177-3AD203B41FA5}">
                      <a16:colId xmlns:a16="http://schemas.microsoft.com/office/drawing/2014/main" val="20006"/>
                    </a:ext>
                  </a:extLst>
                </a:gridCol>
                <a:gridCol w="942156">
                  <a:extLst>
                    <a:ext uri="{9D8B030D-6E8A-4147-A177-3AD203B41FA5}">
                      <a16:colId xmlns:a16="http://schemas.microsoft.com/office/drawing/2014/main" val="20007"/>
                    </a:ext>
                  </a:extLst>
                </a:gridCol>
              </a:tblGrid>
              <a:tr h="431428">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20</a:t>
                      </a:r>
                      <a:r>
                        <a:rPr kumimoji="0" lang="en-US" altLang="en-US" sz="1600" b="0" i="0" u="none" strike="noStrike" cap="none" normalizeH="0" baseline="0" dirty="0">
                          <a:ln>
                            <a:noFill/>
                          </a:ln>
                          <a:solidFill>
                            <a:schemeClr val="tx1"/>
                          </a:solidFill>
                          <a:effectLst/>
                          <a:latin typeface="Arial" charset="0"/>
                          <a:ea typeface="宋体" charset="-122"/>
                        </a:rPr>
                        <a:t>×</a:t>
                      </a:r>
                      <a:r>
                        <a:rPr kumimoji="0" lang="en-US" altLang="zh-CN" sz="1600" b="0" i="0" u="none" strike="noStrike" cap="none" normalizeH="0" baseline="0" dirty="0">
                          <a:ln>
                            <a:noFill/>
                          </a:ln>
                          <a:solidFill>
                            <a:schemeClr val="tx1"/>
                          </a:solidFill>
                          <a:effectLst/>
                          <a:latin typeface="Arial" charset="0"/>
                          <a:ea typeface="宋体" charset="-122"/>
                        </a:rPr>
                        <a:t>×</a:t>
                      </a:r>
                      <a:r>
                        <a:rPr kumimoji="0" lang="zh-CN" altLang="en-US" sz="1600" b="0" i="0" u="none" strike="noStrike" cap="none" normalizeH="0" baseline="0" dirty="0">
                          <a:ln>
                            <a:noFill/>
                          </a:ln>
                          <a:solidFill>
                            <a:schemeClr val="tx1"/>
                          </a:solidFill>
                          <a:effectLst/>
                          <a:latin typeface="宋体" charset="-122"/>
                          <a:ea typeface="宋体" charset="-122"/>
                          <a:cs typeface="Times New Roman" pitchFamily="18" charset="0"/>
                        </a:rPr>
                        <a:t>年</a:t>
                      </a:r>
                      <a:endParaRPr kumimoji="0" lang="en-US" altLang="zh-CN"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zh-CN" altLang="en-US"/>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tx1"/>
                          </a:solidFill>
                          <a:effectLst/>
                          <a:latin typeface="宋体" charset="-122"/>
                          <a:ea typeface="宋体" charset="-122"/>
                          <a:cs typeface="Times New Roman" pitchFamily="18" charset="0"/>
                        </a:rPr>
                        <a:t>摘   要</a:t>
                      </a:r>
                      <a:endParaRPr kumimoji="0" lang="zh-CN" altLang="en-US" sz="18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tx1"/>
                          </a:solidFill>
                          <a:effectLst/>
                          <a:latin typeface="宋体" charset="-122"/>
                          <a:ea typeface="宋体" charset="-122"/>
                          <a:cs typeface="Times New Roman" pitchFamily="18" charset="0"/>
                        </a:rPr>
                        <a:t>生产工时</a:t>
                      </a:r>
                      <a:endParaRPr kumimoji="0" lang="zh-CN" altLang="en-US" sz="18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tx1"/>
                          </a:solidFill>
                          <a:effectLst/>
                          <a:latin typeface="宋体" charset="-122"/>
                          <a:ea typeface="宋体" charset="-122"/>
                          <a:cs typeface="Times New Roman" pitchFamily="18" charset="0"/>
                        </a:rPr>
                        <a:t>直接材料</a:t>
                      </a:r>
                      <a:endParaRPr kumimoji="0" lang="zh-CN" altLang="en-US" sz="18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tx1"/>
                          </a:solidFill>
                          <a:effectLst/>
                          <a:latin typeface="宋体" charset="-122"/>
                          <a:ea typeface="宋体" charset="-122"/>
                          <a:cs typeface="Times New Roman" pitchFamily="18" charset="0"/>
                        </a:rPr>
                        <a:t>直接人工</a:t>
                      </a:r>
                      <a:endParaRPr kumimoji="0" lang="zh-CN" altLang="en-US" sz="18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tx1"/>
                          </a:solidFill>
                          <a:effectLst/>
                          <a:latin typeface="宋体" charset="-122"/>
                          <a:ea typeface="宋体" charset="-122"/>
                          <a:cs typeface="Times New Roman" pitchFamily="18" charset="0"/>
                        </a:rPr>
                        <a:t>制造费用</a:t>
                      </a:r>
                      <a:endParaRPr kumimoji="0" lang="zh-CN" altLang="en-US" sz="18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tx1"/>
                          </a:solidFill>
                          <a:effectLst/>
                          <a:latin typeface="宋体" charset="-122"/>
                          <a:ea typeface="宋体" charset="-122"/>
                          <a:cs typeface="Times New Roman" pitchFamily="18" charset="0"/>
                        </a:rPr>
                        <a:t>合 计</a:t>
                      </a:r>
                      <a:endParaRPr kumimoji="0" lang="zh-CN" altLang="en-US" sz="18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a:ln>
                            <a:noFill/>
                          </a:ln>
                          <a:solidFill>
                            <a:schemeClr val="tx1"/>
                          </a:solidFill>
                          <a:effectLst/>
                          <a:latin typeface="宋体" charset="-122"/>
                          <a:ea typeface="宋体" charset="-122"/>
                          <a:cs typeface="Times New Roman" pitchFamily="18" charset="0"/>
                        </a:rPr>
                        <a:t>月</a:t>
                      </a:r>
                      <a:endParaRPr kumimoji="0" lang="zh-CN" altLang="en-US" sz="1600" b="0" i="0" u="none" strike="noStrike" cap="none" normalizeH="0" baseline="0" dirty="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a:ln>
                            <a:noFill/>
                          </a:ln>
                          <a:solidFill>
                            <a:schemeClr val="tx1"/>
                          </a:solidFill>
                          <a:effectLst/>
                          <a:latin typeface="宋体" charset="-122"/>
                          <a:ea typeface="宋体" charset="-122"/>
                          <a:cs typeface="Times New Roman" pitchFamily="18" charset="0"/>
                        </a:rPr>
                        <a:t>日</a:t>
                      </a:r>
                      <a:endParaRPr kumimoji="0" lang="zh-CN" altLang="en-US" sz="16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0001"/>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3</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31</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累计发生</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 590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2200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4</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30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本月发生</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 810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 300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4</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30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累计发生数</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1400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2500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4"/>
                  </a:ext>
                </a:extLst>
              </a:tr>
              <a:tr h="228600">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累计间接费用分配率</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0.50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0.70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5"/>
                  </a:ext>
                </a:extLst>
              </a:tr>
              <a:tr h="228600">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dirty="0">
                          <a:ln>
                            <a:noFill/>
                          </a:ln>
                          <a:solidFill>
                            <a:schemeClr val="tx1"/>
                          </a:solidFill>
                          <a:effectLst/>
                          <a:latin typeface="宋体" charset="-122"/>
                          <a:ea typeface="宋体" charset="-122"/>
                          <a:cs typeface="Times New Roman" pitchFamily="18" charset="0"/>
                        </a:rPr>
                        <a:t>完工产品应负担间接费</a:t>
                      </a:r>
                      <a:endParaRPr kumimoji="0" lang="zh-CN" altLang="en-US" sz="18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700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980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1680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6"/>
                  </a:ext>
                </a:extLst>
              </a:tr>
              <a:tr h="228600">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本月完工成本转出</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rgbClr val="FF0000"/>
                          </a:solidFill>
                          <a:effectLst/>
                          <a:latin typeface="宋体" charset="-122"/>
                          <a:ea typeface="宋体" charset="-122"/>
                          <a:cs typeface="Times New Roman" pitchFamily="18" charset="0"/>
                        </a:rPr>
                        <a:t>1400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rgbClr val="FF0000"/>
                          </a:solidFill>
                          <a:effectLst/>
                          <a:latin typeface="宋体" charset="-122"/>
                          <a:ea typeface="宋体" charset="-122"/>
                          <a:cs typeface="Times New Roman" pitchFamily="18" charset="0"/>
                        </a:rPr>
                        <a:t>2500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rgbClr val="FF0000"/>
                          </a:solidFill>
                          <a:effectLst/>
                          <a:latin typeface="宋体" charset="-122"/>
                          <a:ea typeface="宋体" charset="-122"/>
                          <a:cs typeface="Times New Roman" pitchFamily="18" charset="0"/>
                        </a:rPr>
                        <a:t>700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rgbClr val="FF0000"/>
                          </a:solidFill>
                          <a:effectLst/>
                          <a:latin typeface="宋体" charset="-122"/>
                          <a:ea typeface="宋体" charset="-122"/>
                          <a:cs typeface="Times New Roman" pitchFamily="18" charset="0"/>
                        </a:rPr>
                        <a:t>980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rgbClr val="FF0000"/>
                          </a:solidFill>
                          <a:effectLst/>
                          <a:latin typeface="宋体" charset="-122"/>
                          <a:ea typeface="宋体" charset="-122"/>
                          <a:cs typeface="Times New Roman" pitchFamily="18" charset="0"/>
                        </a:rPr>
                        <a:t>4180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7"/>
                  </a:ext>
                </a:extLst>
              </a:tr>
              <a:tr h="228600">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月末在产品</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500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140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196</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dirty="0">
                          <a:ln>
                            <a:noFill/>
                          </a:ln>
                          <a:solidFill>
                            <a:schemeClr val="tx1"/>
                          </a:solidFill>
                          <a:effectLst/>
                          <a:latin typeface="宋体" charset="-122"/>
                          <a:ea typeface="宋体" charset="-122"/>
                          <a:cs typeface="Times New Roman" pitchFamily="18" charset="0"/>
                        </a:rPr>
                        <a:t>836</a:t>
                      </a:r>
                      <a:endParaRPr kumimoji="0" lang="en-US" altLang="zh-CN" sz="18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8"/>
                  </a:ext>
                </a:extLst>
              </a:tr>
            </a:tbl>
          </a:graphicData>
        </a:graphic>
      </p:graphicFrame>
      <p:sp>
        <p:nvSpPr>
          <p:cNvPr id="5" name="文本占位符 3">
            <a:extLst>
              <a:ext uri="{FF2B5EF4-FFF2-40B4-BE49-F238E27FC236}">
                <a16:creationId xmlns:a16="http://schemas.microsoft.com/office/drawing/2014/main" id="{3FA11140-3886-4CC0-8397-EEE91B71A66F}"/>
              </a:ext>
            </a:extLst>
          </p:cNvPr>
          <p:cNvSpPr txBox="1">
            <a:spLocks/>
          </p:cNvSpPr>
          <p:nvPr/>
        </p:nvSpPr>
        <p:spPr>
          <a:xfrm>
            <a:off x="533752" y="446245"/>
            <a:ext cx="5917963"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800" b="1" dirty="0">
                <a:solidFill>
                  <a:schemeClr val="accent2">
                    <a:lumMod val="75000"/>
                  </a:schemeClr>
                </a:solidFill>
              </a:rPr>
              <a:t>4.3.3</a:t>
            </a:r>
            <a:r>
              <a:rPr lang="zh-CN" altLang="en-US" sz="2800" b="1" dirty="0">
                <a:solidFill>
                  <a:schemeClr val="accent2">
                    <a:lumMod val="75000"/>
                  </a:schemeClr>
                </a:solidFill>
              </a:rPr>
              <a:t>简化分批法</a:t>
            </a:r>
          </a:p>
        </p:txBody>
      </p:sp>
    </p:spTree>
    <p:extLst>
      <p:ext uri="{BB962C8B-B14F-4D97-AF65-F5344CB8AC3E}">
        <p14:creationId xmlns:p14="http://schemas.microsoft.com/office/powerpoint/2010/main" val="92359161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16739"/>
                                        </p:tgtEl>
                                        <p:attrNameLst>
                                          <p:attrName>style.visibility</p:attrName>
                                        </p:attrNameLst>
                                      </p:cBhvr>
                                      <p:to>
                                        <p:strVal val="visible"/>
                                      </p:to>
                                    </p:set>
                                    <p:animEffect transition="in" filter="wipe(up)">
                                      <p:cBhvr>
                                        <p:cTn id="7" dur="500"/>
                                        <p:tgtEl>
                                          <p:spTgt spid="11673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8" fill="hold" nodeType="clickEffect">
                                  <p:stCondLst>
                                    <p:cond delay="0"/>
                                  </p:stCondLst>
                                  <p:childTnLst>
                                    <p:set>
                                      <p:cBhvr>
                                        <p:cTn id="11" dur="1" fill="hold">
                                          <p:stCondLst>
                                            <p:cond delay="0"/>
                                          </p:stCondLst>
                                        </p:cTn>
                                        <p:tgtEl>
                                          <p:spTgt spid="116740"/>
                                        </p:tgtEl>
                                        <p:attrNameLst>
                                          <p:attrName>style.visibility</p:attrName>
                                        </p:attrNameLst>
                                      </p:cBhvr>
                                      <p:to>
                                        <p:strVal val="visible"/>
                                      </p:to>
                                    </p:set>
                                    <p:animEffect transition="in" filter="wipe(left)">
                                      <p:cBhvr>
                                        <p:cTn id="12" dur="500"/>
                                        <p:tgtEl>
                                          <p:spTgt spid="1167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6739"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3" name="Rectangle 3"/>
          <p:cNvSpPr>
            <a:spLocks noChangeArrowheads="1"/>
          </p:cNvSpPr>
          <p:nvPr/>
        </p:nvSpPr>
        <p:spPr bwMode="auto">
          <a:xfrm>
            <a:off x="1042988" y="1412875"/>
            <a:ext cx="6686550" cy="1190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114300" algn="ctr"/>
            <a:r>
              <a:rPr lang="zh-CN" altLang="en-US"/>
              <a:t>产品成本明细帐</a:t>
            </a:r>
          </a:p>
          <a:p>
            <a:pPr indent="114300" algn="ctr"/>
            <a:r>
              <a:rPr lang="zh-CN" altLang="en-US"/>
              <a:t>批号：</a:t>
            </a:r>
            <a:r>
              <a:rPr lang="en-US" altLang="zh-CN"/>
              <a:t>103                                                            </a:t>
            </a:r>
            <a:r>
              <a:rPr lang="zh-CN" altLang="en-US"/>
              <a:t>投产日期：</a:t>
            </a:r>
            <a:r>
              <a:rPr lang="en-US" altLang="zh-CN"/>
              <a:t>3</a:t>
            </a:r>
            <a:r>
              <a:rPr lang="zh-CN" altLang="en-US"/>
              <a:t>月</a:t>
            </a:r>
          </a:p>
          <a:p>
            <a:pPr indent="114300" algn="ctr"/>
            <a:r>
              <a:rPr lang="zh-CN" altLang="en-US"/>
              <a:t>产品名称：丙                                                         完工日期：</a:t>
            </a:r>
            <a:r>
              <a:rPr lang="en-US" altLang="zh-CN"/>
              <a:t>6</a:t>
            </a:r>
            <a:r>
              <a:rPr lang="zh-CN" altLang="en-US"/>
              <a:t>月</a:t>
            </a:r>
          </a:p>
          <a:p>
            <a:pPr indent="114300" algn="ctr"/>
            <a:r>
              <a:rPr lang="zh-CN" altLang="en-US"/>
              <a:t>            　　　　　　　　　　　　　　　　　　　　 产量：</a:t>
            </a:r>
            <a:r>
              <a:rPr lang="en-US" altLang="zh-CN"/>
              <a:t>4</a:t>
            </a:r>
            <a:r>
              <a:rPr lang="zh-CN" altLang="en-US"/>
              <a:t>件 </a:t>
            </a:r>
          </a:p>
        </p:txBody>
      </p:sp>
      <p:graphicFrame>
        <p:nvGraphicFramePr>
          <p:cNvPr id="117764" name="Group 4"/>
          <p:cNvGraphicFramePr>
            <a:graphicFrameLocks noGrp="1"/>
          </p:cNvGraphicFramePr>
          <p:nvPr>
            <p:extLst>
              <p:ext uri="{D42A27DB-BD31-4B8C-83A1-F6EECF244321}">
                <p14:modId xmlns:p14="http://schemas.microsoft.com/office/powerpoint/2010/main" val="882980614"/>
              </p:ext>
            </p:extLst>
          </p:nvPr>
        </p:nvGraphicFramePr>
        <p:xfrm>
          <a:off x="755650" y="2636838"/>
          <a:ext cx="7777163" cy="1518672"/>
        </p:xfrm>
        <a:graphic>
          <a:graphicData uri="http://schemas.openxmlformats.org/drawingml/2006/table">
            <a:tbl>
              <a:tblPr/>
              <a:tblGrid>
                <a:gridCol w="384175">
                  <a:extLst>
                    <a:ext uri="{9D8B030D-6E8A-4147-A177-3AD203B41FA5}">
                      <a16:colId xmlns:a16="http://schemas.microsoft.com/office/drawing/2014/main" val="20000"/>
                    </a:ext>
                  </a:extLst>
                </a:gridCol>
                <a:gridCol w="623863">
                  <a:extLst>
                    <a:ext uri="{9D8B030D-6E8A-4147-A177-3AD203B41FA5}">
                      <a16:colId xmlns:a16="http://schemas.microsoft.com/office/drawing/2014/main" val="20001"/>
                    </a:ext>
                  </a:extLst>
                </a:gridCol>
                <a:gridCol w="1860575">
                  <a:extLst>
                    <a:ext uri="{9D8B030D-6E8A-4147-A177-3AD203B41FA5}">
                      <a16:colId xmlns:a16="http://schemas.microsoft.com/office/drawing/2014/main" val="20002"/>
                    </a:ext>
                  </a:extLst>
                </a:gridCol>
                <a:gridCol w="984250">
                  <a:extLst>
                    <a:ext uri="{9D8B030D-6E8A-4147-A177-3AD203B41FA5}">
                      <a16:colId xmlns:a16="http://schemas.microsoft.com/office/drawing/2014/main" val="20003"/>
                    </a:ext>
                  </a:extLst>
                </a:gridCol>
                <a:gridCol w="985837">
                  <a:extLst>
                    <a:ext uri="{9D8B030D-6E8A-4147-A177-3AD203B41FA5}">
                      <a16:colId xmlns:a16="http://schemas.microsoft.com/office/drawing/2014/main" val="20004"/>
                    </a:ext>
                  </a:extLst>
                </a:gridCol>
                <a:gridCol w="979488">
                  <a:extLst>
                    <a:ext uri="{9D8B030D-6E8A-4147-A177-3AD203B41FA5}">
                      <a16:colId xmlns:a16="http://schemas.microsoft.com/office/drawing/2014/main" val="20005"/>
                    </a:ext>
                  </a:extLst>
                </a:gridCol>
                <a:gridCol w="979487">
                  <a:extLst>
                    <a:ext uri="{9D8B030D-6E8A-4147-A177-3AD203B41FA5}">
                      <a16:colId xmlns:a16="http://schemas.microsoft.com/office/drawing/2014/main" val="20006"/>
                    </a:ext>
                  </a:extLst>
                </a:gridCol>
                <a:gridCol w="979488">
                  <a:extLst>
                    <a:ext uri="{9D8B030D-6E8A-4147-A177-3AD203B41FA5}">
                      <a16:colId xmlns:a16="http://schemas.microsoft.com/office/drawing/2014/main" val="20007"/>
                    </a:ext>
                  </a:extLst>
                </a:gridCol>
              </a:tblGrid>
              <a:tr h="360114">
                <a:tc grid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20</a:t>
                      </a:r>
                      <a:r>
                        <a:rPr kumimoji="0" lang="en-US" altLang="en-US" sz="1600" b="0" i="0" u="none" strike="noStrike" cap="none" normalizeH="0" baseline="0" dirty="0">
                          <a:ln>
                            <a:noFill/>
                          </a:ln>
                          <a:solidFill>
                            <a:schemeClr val="tx1"/>
                          </a:solidFill>
                          <a:effectLst/>
                          <a:latin typeface="Arial" charset="0"/>
                          <a:ea typeface="宋体" charset="-122"/>
                        </a:rPr>
                        <a:t>×</a:t>
                      </a:r>
                      <a:r>
                        <a:rPr kumimoji="0" lang="en-US" altLang="zh-CN" sz="1600" b="0" i="0" u="none" strike="noStrike" cap="none" normalizeH="0" baseline="0" dirty="0">
                          <a:ln>
                            <a:noFill/>
                          </a:ln>
                          <a:solidFill>
                            <a:schemeClr val="tx1"/>
                          </a:solidFill>
                          <a:effectLst/>
                          <a:latin typeface="Arial" charset="0"/>
                          <a:ea typeface="宋体" charset="-122"/>
                        </a:rPr>
                        <a:t>×</a:t>
                      </a:r>
                      <a:r>
                        <a:rPr kumimoji="0" lang="zh-CN" altLang="en-US" sz="1600" b="0" i="0" u="none" strike="noStrike" cap="none" normalizeH="0" baseline="0" dirty="0">
                          <a:ln>
                            <a:noFill/>
                          </a:ln>
                          <a:solidFill>
                            <a:schemeClr val="tx1"/>
                          </a:solidFill>
                          <a:effectLst/>
                          <a:latin typeface="宋体" charset="-122"/>
                          <a:ea typeface="宋体" charset="-122"/>
                          <a:cs typeface="Times New Roman" pitchFamily="18" charset="0"/>
                        </a:rPr>
                        <a:t>年</a:t>
                      </a:r>
                      <a:endParaRPr kumimoji="0" lang="en-US" altLang="zh-CN" sz="1800" b="0" i="0" u="none" strike="noStrike" cap="none" normalizeH="0" baseline="0" dirty="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hMerge="1">
                  <a:txBody>
                    <a:bodyPr/>
                    <a:lstStyle/>
                    <a:p>
                      <a:endParaRPr lang="zh-CN" altLang="en-US"/>
                    </a:p>
                  </a:txBody>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摘   要</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生产工时</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直接材料</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直接人工</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制造费用</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合 计</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0"/>
                  </a:ext>
                </a:extLst>
              </a:tr>
              <a:tr h="4270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月</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日</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extLst>
                  <a:ext uri="{0D108BD9-81ED-4DB2-BD59-A6C34878D82A}">
                    <a16:rowId xmlns:a16="http://schemas.microsoft.com/office/drawing/2014/main" val="10001"/>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3</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31</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累计发生</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 960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1600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2"/>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4</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30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800" b="0" i="0" u="none" strike="noStrike" cap="none" normalizeH="0" baseline="0">
                          <a:ln>
                            <a:noFill/>
                          </a:ln>
                          <a:solidFill>
                            <a:schemeClr val="tx1"/>
                          </a:solidFill>
                          <a:effectLst/>
                          <a:latin typeface="宋体" charset="-122"/>
                          <a:ea typeface="宋体" charset="-122"/>
                          <a:cs typeface="Times New Roman" pitchFamily="18" charset="0"/>
                        </a:rPr>
                        <a:t>本月发生</a:t>
                      </a:r>
                      <a:endParaRPr kumimoji="0" lang="zh-CN" altLang="en-US"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1640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800" b="0" i="0" u="none" strike="noStrike" cap="none" normalizeH="0" baseline="0">
                          <a:ln>
                            <a:noFill/>
                          </a:ln>
                          <a:solidFill>
                            <a:schemeClr val="tx1"/>
                          </a:solidFill>
                          <a:effectLst/>
                          <a:latin typeface="宋体" charset="-122"/>
                          <a:ea typeface="宋体" charset="-122"/>
                          <a:cs typeface="Times New Roman" pitchFamily="18" charset="0"/>
                        </a:rPr>
                        <a:t> 300</a:t>
                      </a:r>
                      <a:endParaRPr kumimoji="0" lang="en-US"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800" b="0" i="0" u="none" strike="noStrike" cap="none" normalizeH="0" baseline="0">
                        <a:ln>
                          <a:noFill/>
                        </a:ln>
                        <a:solidFill>
                          <a:schemeClr val="tx1"/>
                        </a:solidFill>
                        <a:effectLst/>
                        <a:latin typeface="宋体" charset="-122"/>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solidFill>
                  </a:tcPr>
                </a:tc>
                <a:extLst>
                  <a:ext uri="{0D108BD9-81ED-4DB2-BD59-A6C34878D82A}">
                    <a16:rowId xmlns:a16="http://schemas.microsoft.com/office/drawing/2014/main" val="10003"/>
                  </a:ext>
                </a:extLst>
              </a:tr>
            </a:tbl>
          </a:graphicData>
        </a:graphic>
      </p:graphicFrame>
      <p:sp>
        <p:nvSpPr>
          <p:cNvPr id="5" name="文本占位符 3">
            <a:extLst>
              <a:ext uri="{FF2B5EF4-FFF2-40B4-BE49-F238E27FC236}">
                <a16:creationId xmlns:a16="http://schemas.microsoft.com/office/drawing/2014/main" id="{9A9CA9DC-FEA6-49DB-AC30-7C98F34F6B8D}"/>
              </a:ext>
            </a:extLst>
          </p:cNvPr>
          <p:cNvSpPr txBox="1">
            <a:spLocks/>
          </p:cNvSpPr>
          <p:nvPr/>
        </p:nvSpPr>
        <p:spPr>
          <a:xfrm>
            <a:off x="533752" y="446245"/>
            <a:ext cx="5917963"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800" b="1" dirty="0">
                <a:solidFill>
                  <a:schemeClr val="accent2">
                    <a:lumMod val="75000"/>
                  </a:schemeClr>
                </a:solidFill>
              </a:rPr>
              <a:t>4.3.3</a:t>
            </a:r>
            <a:r>
              <a:rPr lang="zh-CN" altLang="en-US" sz="2800" b="1" dirty="0">
                <a:solidFill>
                  <a:schemeClr val="accent2">
                    <a:lumMod val="75000"/>
                  </a:schemeClr>
                </a:solidFill>
              </a:rPr>
              <a:t>简化分批法</a:t>
            </a:r>
          </a:p>
        </p:txBody>
      </p:sp>
    </p:spTree>
    <p:extLst>
      <p:ext uri="{BB962C8B-B14F-4D97-AF65-F5344CB8AC3E}">
        <p14:creationId xmlns:p14="http://schemas.microsoft.com/office/powerpoint/2010/main" val="248242177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7763"/>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11776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763"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83768" y="2636912"/>
            <a:ext cx="5606745" cy="1471172"/>
          </a:xfrm>
          <a:prstGeom prst="rect">
            <a:avLst/>
          </a:prstGeom>
          <a:noFill/>
          <a:ln>
            <a:solidFill>
              <a:schemeClr val="accent1">
                <a:lumMod val="40000"/>
                <a:lumOff val="60000"/>
              </a:schemeClr>
            </a:solidFill>
          </a:ln>
        </p:spPr>
        <p:txBody>
          <a:bodyPr wrap="square" rtlCol="0">
            <a:spAutoFit/>
          </a:bodyPr>
          <a:lstStyle/>
          <a:p>
            <a:pPr lvl="1">
              <a:lnSpc>
                <a:spcPct val="150000"/>
              </a:lnSpc>
            </a:pPr>
            <a:endParaRPr lang="en-US" altLang="zh-CN" sz="3200" b="1" dirty="0">
              <a:effectLst>
                <a:outerShdw blurRad="38100" dist="38100" dir="2700000" algn="tl">
                  <a:srgbClr val="000000">
                    <a:alpha val="43137"/>
                  </a:srgbClr>
                </a:outerShdw>
              </a:effectLst>
            </a:endParaRPr>
          </a:p>
          <a:p>
            <a:pPr lvl="1">
              <a:lnSpc>
                <a:spcPct val="150000"/>
              </a:lnSpc>
            </a:pPr>
            <a:r>
              <a:rPr lang="zh-CN" altLang="en-US" sz="3200" b="1" dirty="0">
                <a:effectLst>
                  <a:outerShdw blurRad="38100" dist="38100" dir="2700000" algn="tl">
                    <a:srgbClr val="000000">
                      <a:alpha val="43137"/>
                    </a:srgbClr>
                  </a:outerShdw>
                </a:effectLst>
              </a:rPr>
              <a:t>任务</a:t>
            </a:r>
            <a:r>
              <a:rPr lang="en-US" altLang="zh-CN" sz="3200" b="1" dirty="0">
                <a:effectLst>
                  <a:outerShdw blurRad="38100" dist="38100" dir="2700000" algn="tl">
                    <a:srgbClr val="000000">
                      <a:alpha val="43137"/>
                    </a:srgbClr>
                  </a:outerShdw>
                </a:effectLst>
              </a:rPr>
              <a:t>4.4</a:t>
            </a:r>
            <a:r>
              <a:rPr lang="zh-CN" altLang="en-US" sz="3200" b="1" dirty="0">
                <a:effectLst>
                  <a:outerShdw blurRad="38100" dist="38100" dir="2700000" algn="tl">
                    <a:srgbClr val="000000">
                      <a:alpha val="43137"/>
                    </a:srgbClr>
                  </a:outerShdw>
                </a:effectLst>
              </a:rPr>
              <a:t>  分类法和定额法</a:t>
            </a:r>
          </a:p>
        </p:txBody>
      </p:sp>
      <p:sp>
        <p:nvSpPr>
          <p:cNvPr id="6" name="TextBox 4"/>
          <p:cNvSpPr txBox="1"/>
          <p:nvPr/>
        </p:nvSpPr>
        <p:spPr>
          <a:xfrm>
            <a:off x="4495052" y="2375302"/>
            <a:ext cx="1584176" cy="523220"/>
          </a:xfrm>
          <a:prstGeom prst="rect">
            <a:avLst/>
          </a:prstGeom>
          <a:solidFill>
            <a:schemeClr val="bg1"/>
          </a:solidFill>
        </p:spPr>
        <p:txBody>
          <a:bodyPr wrap="square" rtlCol="0">
            <a:spAutoFit/>
          </a:bodyPr>
          <a:lstStyle/>
          <a:p>
            <a:r>
              <a:rPr lang="zh-CN" altLang="en-US" sz="2800" b="1" dirty="0">
                <a:effectLst>
                  <a:outerShdw blurRad="38100" dist="38100" dir="2700000" algn="tl">
                    <a:srgbClr val="000000">
                      <a:alpha val="43137"/>
                    </a:srgbClr>
                  </a:outerShdw>
                </a:effectLst>
              </a:rPr>
              <a:t> 项目四</a:t>
            </a:r>
          </a:p>
        </p:txBody>
      </p:sp>
    </p:spTree>
    <p:extLst>
      <p:ext uri="{BB962C8B-B14F-4D97-AF65-F5344CB8AC3E}">
        <p14:creationId xmlns:p14="http://schemas.microsoft.com/office/powerpoint/2010/main" val="1910736147"/>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3">
            <a:extLst>
              <a:ext uri="{FF2B5EF4-FFF2-40B4-BE49-F238E27FC236}">
                <a16:creationId xmlns:a16="http://schemas.microsoft.com/office/drawing/2014/main" id="{10E4F5B6-ED0B-4FA1-A95E-7415B7F49AF7}"/>
              </a:ext>
            </a:extLst>
          </p:cNvPr>
          <p:cNvSpPr txBox="1">
            <a:spLocks/>
          </p:cNvSpPr>
          <p:nvPr/>
        </p:nvSpPr>
        <p:spPr>
          <a:xfrm>
            <a:off x="533752" y="446245"/>
            <a:ext cx="5917963"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800" b="1" dirty="0">
                <a:solidFill>
                  <a:schemeClr val="accent2">
                    <a:lumMod val="75000"/>
                  </a:schemeClr>
                </a:solidFill>
              </a:rPr>
              <a:t>4.4.1</a:t>
            </a:r>
            <a:r>
              <a:rPr lang="zh-CN" altLang="en-US" sz="2800" b="1" dirty="0">
                <a:solidFill>
                  <a:schemeClr val="accent2">
                    <a:lumMod val="75000"/>
                  </a:schemeClr>
                </a:solidFill>
              </a:rPr>
              <a:t>案例资料</a:t>
            </a:r>
          </a:p>
        </p:txBody>
      </p:sp>
      <p:sp>
        <p:nvSpPr>
          <p:cNvPr id="8" name="文本框 7">
            <a:extLst>
              <a:ext uri="{FF2B5EF4-FFF2-40B4-BE49-F238E27FC236}">
                <a16:creationId xmlns:a16="http://schemas.microsoft.com/office/drawing/2014/main" id="{5155FB6F-5D0A-4F4C-B2E3-0EA289659FC3}"/>
              </a:ext>
            </a:extLst>
          </p:cNvPr>
          <p:cNvSpPr txBox="1"/>
          <p:nvPr/>
        </p:nvSpPr>
        <p:spPr>
          <a:xfrm>
            <a:off x="533752" y="1268760"/>
            <a:ext cx="7998688" cy="2918428"/>
          </a:xfrm>
          <a:prstGeom prst="rect">
            <a:avLst/>
          </a:prstGeom>
          <a:noFill/>
        </p:spPr>
        <p:txBody>
          <a:bodyPr wrap="square" rtlCol="0">
            <a:spAutoFit/>
          </a:bodyPr>
          <a:lstStyle/>
          <a:p>
            <a:pPr indent="247650" algn="l">
              <a:lnSpc>
                <a:spcPts val="2800"/>
              </a:lnSpc>
            </a:pPr>
            <a:r>
              <a:rPr lang="en-US" altLang="zh-CN" sz="2000" kern="100" dirty="0">
                <a:solidFill>
                  <a:srgbClr val="000000"/>
                </a:solidFill>
                <a:effectLst/>
                <a:latin typeface="黑体" panose="02010609060101010101" pitchFamily="49" charset="-122"/>
                <a:ea typeface="黑体" panose="02010609060101010101" pitchFamily="49" charset="-122"/>
                <a:cs typeface="微软雅黑" panose="020B0503020204020204" pitchFamily="34" charset="-122"/>
              </a:rPr>
              <a:t>  </a:t>
            </a:r>
            <a:r>
              <a:rPr lang="zh-CN" altLang="zh-CN" sz="2000" kern="100" dirty="0">
                <a:solidFill>
                  <a:srgbClr val="000000"/>
                </a:solidFill>
                <a:effectLst/>
                <a:latin typeface="黑体" panose="02010609060101010101" pitchFamily="49" charset="-122"/>
                <a:ea typeface="黑体" panose="02010609060101010101" pitchFamily="49" charset="-122"/>
                <a:cs typeface="微软雅黑" panose="020B0503020204020204" pitchFamily="34" charset="-122"/>
              </a:rPr>
              <a:t>艳是一名某高职院校财会专业刚毕业的学生， 现正在三立制造企业实习工作。 该企业生产多种产品， 按各种产品所耗用原材料和工艺 </a:t>
            </a:r>
            <a:r>
              <a:rPr lang="zh-CN" altLang="zh-CN" sz="2000" kern="100" baseline="30000" dirty="0">
                <a:solidFill>
                  <a:srgbClr val="000000"/>
                </a:solidFill>
                <a:effectLst/>
                <a:latin typeface="黑体" panose="02010609060101010101" pitchFamily="49" charset="-122"/>
                <a:ea typeface="黑体" panose="02010609060101010101" pitchFamily="49" charset="-122"/>
                <a:cs typeface="微软雅黑" panose="020B0503020204020204" pitchFamily="34" charset="-122"/>
              </a:rPr>
              <a:t>　</a:t>
            </a:r>
            <a:r>
              <a:rPr lang="zh-CN" altLang="zh-CN" sz="2000" kern="100" dirty="0">
                <a:solidFill>
                  <a:srgbClr val="000000"/>
                </a:solidFill>
                <a:effectLst/>
                <a:latin typeface="黑体" panose="02010609060101010101" pitchFamily="49" charset="-122"/>
                <a:ea typeface="黑体" panose="02010609060101010101" pitchFamily="49" charset="-122"/>
                <a:cs typeface="微软雅黑" panose="020B0503020204020204" pitchFamily="34" charset="-122"/>
              </a:rPr>
              <a:t>过程的不同， 将全部产品划分为 Ａ、Ｂ、Ｃ 三大类， 按类组织成本计算。Ａ 类产品包括甲、 乙、丙三种产品， 甲产品为标准产品， Ａ 类完工产品成本在类内各品种之间采用系数法和定额比例法分配， 其中， 直接材料费用按系数法分配ꎻ 直接人工费用、 制造费用均按定额工时比例分配。 直接材料费用的系数按定额成本确定。 ２０</a:t>
            </a:r>
            <a:r>
              <a:rPr lang="en-US" altLang="zh-CN" sz="2000" kern="100" dirty="0">
                <a:solidFill>
                  <a:srgbClr val="000000"/>
                </a:solidFill>
                <a:effectLst/>
                <a:latin typeface="黑体" panose="02010609060101010101" pitchFamily="49" charset="-122"/>
                <a:ea typeface="黑体" panose="02010609060101010101" pitchFamily="49" charset="-122"/>
                <a:cs typeface="微软雅黑" panose="020B0503020204020204" pitchFamily="34" charset="-122"/>
              </a:rPr>
              <a:t>××</a:t>
            </a:r>
            <a:r>
              <a:rPr lang="zh-CN" altLang="zh-CN" sz="2000" kern="100" dirty="0">
                <a:solidFill>
                  <a:srgbClr val="000000"/>
                </a:solidFill>
                <a:effectLst/>
                <a:latin typeface="黑体" panose="02010609060101010101" pitchFamily="49" charset="-122"/>
                <a:ea typeface="黑体" panose="02010609060101010101" pitchFamily="49" charset="-122"/>
                <a:cs typeface="微软雅黑" panose="020B0503020204020204" pitchFamily="34" charset="-122"/>
              </a:rPr>
              <a:t>年 ８ 月 Ａ 类产品有关成本资料如下。</a:t>
            </a:r>
            <a:endParaRPr lang="zh-CN" altLang="en-US" sz="2000" kern="100" dirty="0">
              <a:solidFill>
                <a:srgbClr val="000000"/>
              </a:solidFill>
              <a:effectLst/>
              <a:latin typeface="黑体" panose="02010609060101010101" pitchFamily="49" charset="-122"/>
              <a:ea typeface="黑体" panose="02010609060101010101" pitchFamily="49" charset="-122"/>
              <a:cs typeface="微软雅黑" panose="020B0503020204020204" pitchFamily="34" charset="-122"/>
            </a:endParaRPr>
          </a:p>
        </p:txBody>
      </p:sp>
    </p:spTree>
    <p:extLst>
      <p:ext uri="{BB962C8B-B14F-4D97-AF65-F5344CB8AC3E}">
        <p14:creationId xmlns:p14="http://schemas.microsoft.com/office/powerpoint/2010/main" val="39347801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Rectangle 4">
            <a:extLst>
              <a:ext uri="{FF2B5EF4-FFF2-40B4-BE49-F238E27FC236}">
                <a16:creationId xmlns:a16="http://schemas.microsoft.com/office/drawing/2014/main" id="{A14DC5B5-FFCE-4131-BEB7-BC99701519D3}"/>
              </a:ext>
            </a:extLst>
          </p:cNvPr>
          <p:cNvSpPr>
            <a:spLocks noChangeArrowheads="1"/>
          </p:cNvSpPr>
          <p:nvPr/>
        </p:nvSpPr>
        <p:spPr bwMode="auto">
          <a:xfrm>
            <a:off x="683568" y="835025"/>
            <a:ext cx="532765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zh-CN" altLang="en-US" sz="2400" b="1" dirty="0">
                <a:solidFill>
                  <a:srgbClr val="FF0000"/>
                </a:solidFill>
                <a:ea typeface="黑体" panose="02010609060101010101" pitchFamily="49" charset="-122"/>
              </a:rPr>
              <a:t>（二）生产特点对成本计算的影响</a:t>
            </a:r>
          </a:p>
        </p:txBody>
      </p:sp>
      <p:sp>
        <p:nvSpPr>
          <p:cNvPr id="12290" name="Rectangle 5">
            <a:extLst>
              <a:ext uri="{FF2B5EF4-FFF2-40B4-BE49-F238E27FC236}">
                <a16:creationId xmlns:a16="http://schemas.microsoft.com/office/drawing/2014/main" id="{5E2383EF-454B-405E-9D21-9AD27F05A480}"/>
              </a:ext>
            </a:extLst>
          </p:cNvPr>
          <p:cNvSpPr>
            <a:spLocks noChangeArrowheads="1"/>
          </p:cNvSpPr>
          <p:nvPr/>
        </p:nvSpPr>
        <p:spPr bwMode="auto">
          <a:xfrm>
            <a:off x="1289050" y="1431925"/>
            <a:ext cx="349567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altLang="zh-CN" sz="2000" b="1"/>
              <a:t>1</a:t>
            </a:r>
            <a:r>
              <a:rPr lang="zh-CN" altLang="en-US" sz="2000" b="1"/>
              <a:t>、对成本计算对象的影响</a:t>
            </a:r>
          </a:p>
        </p:txBody>
      </p:sp>
      <p:sp>
        <p:nvSpPr>
          <p:cNvPr id="12291" name="Rectangle 6">
            <a:extLst>
              <a:ext uri="{FF2B5EF4-FFF2-40B4-BE49-F238E27FC236}">
                <a16:creationId xmlns:a16="http://schemas.microsoft.com/office/drawing/2014/main" id="{9511A297-258B-42DD-B2AA-5D2ACDD648A0}"/>
              </a:ext>
            </a:extLst>
          </p:cNvPr>
          <p:cNvSpPr>
            <a:spLocks noChangeArrowheads="1"/>
          </p:cNvSpPr>
          <p:nvPr/>
        </p:nvSpPr>
        <p:spPr bwMode="auto">
          <a:xfrm>
            <a:off x="1258888" y="1989138"/>
            <a:ext cx="31972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altLang="zh-CN" sz="2000" b="1">
                <a:latin typeface="宋体" panose="02010600030101010101" pitchFamily="2" charset="-122"/>
              </a:rPr>
              <a:t>2</a:t>
            </a:r>
            <a:r>
              <a:rPr lang="zh-CN" altLang="en-US" sz="2000" b="1">
                <a:latin typeface="宋体" panose="02010600030101010101" pitchFamily="2" charset="-122"/>
              </a:rPr>
              <a:t>、对成本计算期的影响</a:t>
            </a:r>
          </a:p>
        </p:txBody>
      </p:sp>
      <p:sp>
        <p:nvSpPr>
          <p:cNvPr id="12292" name="Rectangle 7">
            <a:extLst>
              <a:ext uri="{FF2B5EF4-FFF2-40B4-BE49-F238E27FC236}">
                <a16:creationId xmlns:a16="http://schemas.microsoft.com/office/drawing/2014/main" id="{6BA411DF-522B-4E6B-B2C8-7E982765FB2A}"/>
              </a:ext>
            </a:extLst>
          </p:cNvPr>
          <p:cNvSpPr>
            <a:spLocks noChangeArrowheads="1"/>
          </p:cNvSpPr>
          <p:nvPr/>
        </p:nvSpPr>
        <p:spPr bwMode="auto">
          <a:xfrm>
            <a:off x="1331913" y="2565400"/>
            <a:ext cx="5903912"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r>
              <a:rPr lang="en-US" altLang="zh-CN" sz="2000" b="1">
                <a:latin typeface="宋体" panose="02010600030101010101" pitchFamily="2" charset="-122"/>
              </a:rPr>
              <a:t>3</a:t>
            </a:r>
            <a:r>
              <a:rPr lang="zh-CN" altLang="en-US" sz="2000" b="1">
                <a:latin typeface="宋体" panose="02010600030101010101" pitchFamily="2" charset="-122"/>
              </a:rPr>
              <a:t>、对完工产品与在产品之间费用分配的影响 </a:t>
            </a:r>
          </a:p>
        </p:txBody>
      </p:sp>
      <p:sp>
        <p:nvSpPr>
          <p:cNvPr id="8" name="Rectangle 5">
            <a:extLst>
              <a:ext uri="{FF2B5EF4-FFF2-40B4-BE49-F238E27FC236}">
                <a16:creationId xmlns:a16="http://schemas.microsoft.com/office/drawing/2014/main" id="{2083C23B-963F-47C8-A78B-684759A07BB3}"/>
              </a:ext>
            </a:extLst>
          </p:cNvPr>
          <p:cNvSpPr>
            <a:spLocks noChangeArrowheads="1"/>
          </p:cNvSpPr>
          <p:nvPr/>
        </p:nvSpPr>
        <p:spPr bwMode="auto">
          <a:xfrm>
            <a:off x="683568" y="3082926"/>
            <a:ext cx="403225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400" b="1" dirty="0">
                <a:solidFill>
                  <a:srgbClr val="FF0000"/>
                </a:solidFill>
                <a:ea typeface="黑体" pitchFamily="2" charset="-122"/>
              </a:rPr>
              <a:t>（三）企业成本管理要求</a:t>
            </a:r>
          </a:p>
        </p:txBody>
      </p:sp>
      <p:sp>
        <p:nvSpPr>
          <p:cNvPr id="9" name="矩形 8">
            <a:extLst>
              <a:ext uri="{FF2B5EF4-FFF2-40B4-BE49-F238E27FC236}">
                <a16:creationId xmlns:a16="http://schemas.microsoft.com/office/drawing/2014/main" id="{B036B2BD-D785-4E38-820F-B799B8B20984}"/>
              </a:ext>
            </a:extLst>
          </p:cNvPr>
          <p:cNvSpPr/>
          <p:nvPr/>
        </p:nvSpPr>
        <p:spPr>
          <a:xfrm>
            <a:off x="521550" y="3698875"/>
            <a:ext cx="8100900" cy="2400657"/>
          </a:xfrm>
          <a:prstGeom prst="rect">
            <a:avLst/>
          </a:prstGeom>
        </p:spPr>
        <p:txBody>
          <a:bodyPr wrap="square">
            <a:spAutoFit/>
          </a:bodyPr>
          <a:lstStyle/>
          <a:p>
            <a:pPr>
              <a:lnSpc>
                <a:spcPct val="150000"/>
              </a:lnSpc>
            </a:pPr>
            <a:r>
              <a:rPr lang="zh-CN" altLang="en-US" sz="2000" dirty="0"/>
              <a:t>     不同的企业，成本管理的要求也不完全一样。有的企业只要求计算产成品的成本，而有的企业不仅要计算产成品的成本</a:t>
            </a:r>
            <a:r>
              <a:rPr lang="en-US" altLang="zh-CN" sz="2000" dirty="0"/>
              <a:t>.</a:t>
            </a:r>
            <a:r>
              <a:rPr lang="zh-CN" altLang="en-US" sz="2000" dirty="0"/>
              <a:t>而且还要计算各个步骤半成品的成本。有的企业要求按月计算成本，而有的企业可能只要求在一批产品完工后才计算成本等。成本管理要求的不同也是影响着成本计算方法。</a:t>
            </a: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12B6ACE8-F538-4AE0-A35F-505953006C7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3528" y="1124744"/>
            <a:ext cx="8142704" cy="5287011"/>
          </a:xfrm>
          <a:prstGeom prst="rect">
            <a:avLst/>
          </a:prstGeom>
        </p:spPr>
      </p:pic>
      <p:sp>
        <p:nvSpPr>
          <p:cNvPr id="6" name="文本占位符 3">
            <a:extLst>
              <a:ext uri="{FF2B5EF4-FFF2-40B4-BE49-F238E27FC236}">
                <a16:creationId xmlns:a16="http://schemas.microsoft.com/office/drawing/2014/main" id="{8972AF12-349F-4155-A45B-AADEFE81E703}"/>
              </a:ext>
            </a:extLst>
          </p:cNvPr>
          <p:cNvSpPr txBox="1">
            <a:spLocks/>
          </p:cNvSpPr>
          <p:nvPr/>
        </p:nvSpPr>
        <p:spPr>
          <a:xfrm>
            <a:off x="533752" y="446245"/>
            <a:ext cx="5917963"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800" b="1" dirty="0">
                <a:solidFill>
                  <a:schemeClr val="accent2">
                    <a:lumMod val="75000"/>
                  </a:schemeClr>
                </a:solidFill>
              </a:rPr>
              <a:t>4.4.1</a:t>
            </a:r>
            <a:r>
              <a:rPr lang="zh-CN" altLang="en-US" sz="2800" b="1" dirty="0">
                <a:solidFill>
                  <a:schemeClr val="accent2">
                    <a:lumMod val="75000"/>
                  </a:schemeClr>
                </a:solidFill>
              </a:rPr>
              <a:t>案例资料</a:t>
            </a:r>
          </a:p>
        </p:txBody>
      </p:sp>
    </p:spTree>
    <p:extLst>
      <p:ext uri="{BB962C8B-B14F-4D97-AF65-F5344CB8AC3E}">
        <p14:creationId xmlns:p14="http://schemas.microsoft.com/office/powerpoint/2010/main" val="95285329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4.2.2</a:t>
            </a:r>
            <a:r>
              <a:rPr lang="zh-CN" altLang="en-US" b="1" dirty="0"/>
              <a:t>分类法</a:t>
            </a:r>
          </a:p>
        </p:txBody>
      </p:sp>
      <p:sp>
        <p:nvSpPr>
          <p:cNvPr id="3" name="文本占位符 3"/>
          <p:cNvSpPr txBox="1">
            <a:spLocks/>
          </p:cNvSpPr>
          <p:nvPr/>
        </p:nvSpPr>
        <p:spPr>
          <a:xfrm>
            <a:off x="448626" y="1340768"/>
            <a:ext cx="3657600"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dirty="0">
                <a:solidFill>
                  <a:schemeClr val="accent2">
                    <a:lumMod val="75000"/>
                  </a:schemeClr>
                </a:solidFill>
              </a:rPr>
              <a:t>1.</a:t>
            </a:r>
            <a:r>
              <a:rPr lang="zh-CN" altLang="en-US" dirty="0">
                <a:solidFill>
                  <a:schemeClr val="accent2">
                    <a:lumMod val="75000"/>
                  </a:schemeClr>
                </a:solidFill>
              </a:rPr>
              <a:t>分类法的概念及特点</a:t>
            </a:r>
          </a:p>
        </p:txBody>
      </p:sp>
      <p:sp>
        <p:nvSpPr>
          <p:cNvPr id="4" name="内容占位符 4"/>
          <p:cNvSpPr txBox="1">
            <a:spLocks/>
          </p:cNvSpPr>
          <p:nvPr/>
        </p:nvSpPr>
        <p:spPr>
          <a:xfrm>
            <a:off x="457200" y="2204864"/>
            <a:ext cx="3657600" cy="4104456"/>
          </a:xfrm>
          <a:prstGeom prst="rect">
            <a:avLst/>
          </a:prstGeom>
          <a:ln w="6350">
            <a:solidFill>
              <a:srgbClr val="92D050"/>
            </a:solidFill>
          </a:ln>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zh-CN" altLang="en-US" sz="2000" dirty="0"/>
              <a:t>       成本计算的分类法是指先按照产品的类别归集生产费用，计算出各种类别产品的生产总成本后，再按照一定的标准分配计算同一类别内各种产品成本的一种成本计算的辅助方法。</a:t>
            </a:r>
          </a:p>
          <a:p>
            <a:pPr marL="0" indent="0">
              <a:lnSpc>
                <a:spcPct val="150000"/>
              </a:lnSpc>
              <a:buFont typeface="Wingdings"/>
              <a:buNone/>
            </a:pPr>
            <a:endParaRPr lang="en-US" altLang="zh-CN" sz="2000" dirty="0"/>
          </a:p>
          <a:p>
            <a:pPr marL="0" indent="0">
              <a:lnSpc>
                <a:spcPct val="150000"/>
              </a:lnSpc>
              <a:buFont typeface="Wingdings"/>
              <a:buNone/>
            </a:pPr>
            <a:endParaRPr lang="en-US" altLang="zh-CN" sz="2000" dirty="0"/>
          </a:p>
          <a:p>
            <a:pPr marL="0" indent="0">
              <a:lnSpc>
                <a:spcPct val="150000"/>
              </a:lnSpc>
              <a:buFont typeface="Wingdings"/>
              <a:buNone/>
            </a:pPr>
            <a:endParaRPr lang="zh-CN" altLang="en-US" sz="2000" dirty="0"/>
          </a:p>
        </p:txBody>
      </p:sp>
      <p:sp>
        <p:nvSpPr>
          <p:cNvPr id="7" name="内容占位符 4">
            <a:extLst>
              <a:ext uri="{FF2B5EF4-FFF2-40B4-BE49-F238E27FC236}">
                <a16:creationId xmlns:a16="http://schemas.microsoft.com/office/drawing/2014/main" id="{E70DFFE2-6DFE-4C15-BFF8-D027A390185B}"/>
              </a:ext>
            </a:extLst>
          </p:cNvPr>
          <p:cNvSpPr txBox="1">
            <a:spLocks/>
          </p:cNvSpPr>
          <p:nvPr/>
        </p:nvSpPr>
        <p:spPr>
          <a:xfrm>
            <a:off x="4144972" y="2168860"/>
            <a:ext cx="3657600" cy="4176464"/>
          </a:xfrm>
          <a:prstGeom prst="rect">
            <a:avLst/>
          </a:prstGeom>
          <a:ln w="6350">
            <a:solidFill>
              <a:srgbClr val="92D050"/>
            </a:solidFill>
          </a:ln>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zh-CN" altLang="en-US" sz="2000" dirty="0">
                <a:latin typeface="宋体" pitchFamily="2" charset="-122"/>
              </a:rPr>
              <a:t>（</a:t>
            </a:r>
            <a:r>
              <a:rPr lang="en-US" altLang="zh-CN" sz="2000" dirty="0">
                <a:latin typeface="宋体" pitchFamily="2" charset="-122"/>
              </a:rPr>
              <a:t>1</a:t>
            </a:r>
            <a:r>
              <a:rPr lang="zh-CN" altLang="en-US" sz="2000" dirty="0">
                <a:latin typeface="宋体" pitchFamily="2" charset="-122"/>
              </a:rPr>
              <a:t>）分类法的成本计算对象为产品的类别，按类别归集生产费用。</a:t>
            </a:r>
          </a:p>
          <a:p>
            <a:pPr marL="0" indent="0">
              <a:lnSpc>
                <a:spcPct val="150000"/>
              </a:lnSpc>
              <a:buNone/>
            </a:pPr>
            <a:r>
              <a:rPr lang="zh-CN" altLang="en-US" sz="2000" dirty="0">
                <a:latin typeface="宋体" pitchFamily="2" charset="-122"/>
              </a:rPr>
              <a:t>（</a:t>
            </a:r>
            <a:r>
              <a:rPr lang="en-US" altLang="zh-CN" sz="2000" dirty="0">
                <a:latin typeface="宋体" pitchFamily="2" charset="-122"/>
              </a:rPr>
              <a:t>2</a:t>
            </a:r>
            <a:r>
              <a:rPr lang="zh-CN" altLang="en-US" sz="2000" dirty="0">
                <a:latin typeface="宋体" pitchFamily="2" charset="-122"/>
              </a:rPr>
              <a:t>）分类法只是成本计算的辅助方法，关于成本计算期如何确定，生产费用是否要在完工产品和月末在产品之间分配等问题，都依它所结合使用的成本计算的基本方法而定。</a:t>
            </a:r>
          </a:p>
          <a:p>
            <a:pPr marL="0" indent="0">
              <a:lnSpc>
                <a:spcPct val="150000"/>
              </a:lnSpc>
              <a:buFont typeface="Wingdings"/>
              <a:buNone/>
            </a:pPr>
            <a:endParaRPr lang="en-US" altLang="zh-CN" sz="2000" dirty="0"/>
          </a:p>
          <a:p>
            <a:pPr marL="0" indent="0">
              <a:lnSpc>
                <a:spcPct val="150000"/>
              </a:lnSpc>
              <a:buFont typeface="Wingdings"/>
              <a:buNone/>
            </a:pPr>
            <a:endParaRPr lang="en-US" altLang="zh-CN" sz="2000" dirty="0"/>
          </a:p>
          <a:p>
            <a:pPr marL="0" indent="0">
              <a:lnSpc>
                <a:spcPct val="150000"/>
              </a:lnSpc>
              <a:buFont typeface="Wingdings"/>
              <a:buNone/>
            </a:pPr>
            <a:endParaRPr lang="zh-CN" altLang="en-US" sz="2000" dirty="0"/>
          </a:p>
        </p:txBody>
      </p:sp>
    </p:spTree>
    <p:extLst>
      <p:ext uri="{BB962C8B-B14F-4D97-AF65-F5344CB8AC3E}">
        <p14:creationId xmlns:p14="http://schemas.microsoft.com/office/powerpoint/2010/main" val="2871876779"/>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5"/>
          <p:cNvSpPr txBox="1">
            <a:spLocks/>
          </p:cNvSpPr>
          <p:nvPr/>
        </p:nvSpPr>
        <p:spPr>
          <a:xfrm>
            <a:off x="471123" y="1324665"/>
            <a:ext cx="3657600"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dirty="0">
                <a:solidFill>
                  <a:schemeClr val="accent2">
                    <a:lumMod val="75000"/>
                  </a:schemeClr>
                </a:solidFill>
              </a:rPr>
              <a:t>2.</a:t>
            </a:r>
            <a:r>
              <a:rPr lang="zh-CN" altLang="en-US" dirty="0">
                <a:solidFill>
                  <a:schemeClr val="accent2">
                    <a:lumMod val="75000"/>
                  </a:schemeClr>
                </a:solidFill>
              </a:rPr>
              <a:t>分类法的计算程序</a:t>
            </a:r>
          </a:p>
        </p:txBody>
      </p:sp>
      <p:sp>
        <p:nvSpPr>
          <p:cNvPr id="6" name="内容占位符 6"/>
          <p:cNvSpPr txBox="1">
            <a:spLocks/>
          </p:cNvSpPr>
          <p:nvPr/>
        </p:nvSpPr>
        <p:spPr>
          <a:xfrm>
            <a:off x="4716016" y="2204863"/>
            <a:ext cx="3629025" cy="4176464"/>
          </a:xfrm>
          <a:prstGeom prst="rect">
            <a:avLst/>
          </a:prstGeom>
          <a:ln w="6350">
            <a:solidFill>
              <a:srgbClr val="92D050"/>
            </a:solidFill>
          </a:ln>
        </p:spPr>
        <p:txBody>
          <a:bodyPr>
            <a:normAutofit/>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zh-CN" altLang="en-US" sz="2000" dirty="0">
                <a:latin typeface="宋体" pitchFamily="2" charset="-122"/>
              </a:rPr>
              <a:t>（</a:t>
            </a:r>
            <a:r>
              <a:rPr lang="en-US" altLang="zh-CN" sz="2000" dirty="0">
                <a:latin typeface="宋体" pitchFamily="2" charset="-122"/>
              </a:rPr>
              <a:t>1</a:t>
            </a:r>
            <a:r>
              <a:rPr lang="zh-CN" altLang="en-US" sz="2000" dirty="0">
                <a:latin typeface="宋体" pitchFamily="2" charset="-122"/>
              </a:rPr>
              <a:t>）划分产品的类别</a:t>
            </a:r>
          </a:p>
          <a:p>
            <a:pPr marL="0" indent="0">
              <a:buNone/>
            </a:pPr>
            <a:r>
              <a:rPr lang="zh-CN" altLang="en-US" sz="2000" dirty="0">
                <a:latin typeface="宋体" pitchFamily="2" charset="-122"/>
              </a:rPr>
              <a:t>（</a:t>
            </a:r>
            <a:r>
              <a:rPr lang="en-US" altLang="zh-CN" sz="2000" dirty="0">
                <a:latin typeface="宋体" pitchFamily="2" charset="-122"/>
              </a:rPr>
              <a:t>2</a:t>
            </a:r>
            <a:r>
              <a:rPr lang="zh-CN" altLang="en-US" sz="2000" dirty="0">
                <a:latin typeface="宋体" pitchFamily="2" charset="-122"/>
              </a:rPr>
              <a:t>）按产品类别设立生产成本明细账。</a:t>
            </a:r>
          </a:p>
          <a:p>
            <a:pPr marL="0" indent="0">
              <a:buNone/>
            </a:pPr>
            <a:r>
              <a:rPr lang="zh-CN" altLang="en-US" sz="2000" dirty="0">
                <a:latin typeface="宋体" pitchFamily="2" charset="-122"/>
              </a:rPr>
              <a:t>（</a:t>
            </a:r>
            <a:r>
              <a:rPr lang="en-US" altLang="zh-CN" sz="2000" dirty="0">
                <a:latin typeface="宋体" pitchFamily="2" charset="-122"/>
              </a:rPr>
              <a:t>3</a:t>
            </a:r>
            <a:r>
              <a:rPr lang="zh-CN" altLang="en-US" sz="2000" dirty="0">
                <a:latin typeface="宋体" pitchFamily="2" charset="-122"/>
              </a:rPr>
              <a:t>）按规定的成本项目归集生产费用，并按产品的生产类型和成本管理要求选用所要结合使用的成本计算的基本方法：品种法、分批法或分步法，计算出各类产品成本。</a:t>
            </a:r>
          </a:p>
          <a:p>
            <a:pPr marL="0" indent="0">
              <a:buNone/>
            </a:pPr>
            <a:r>
              <a:rPr lang="zh-CN" altLang="en-US" sz="2000" dirty="0">
                <a:latin typeface="宋体" pitchFamily="2" charset="-122"/>
              </a:rPr>
              <a:t>（</a:t>
            </a:r>
            <a:r>
              <a:rPr lang="en-US" altLang="zh-CN" sz="2000" dirty="0">
                <a:latin typeface="宋体" pitchFamily="2" charset="-122"/>
              </a:rPr>
              <a:t>4</a:t>
            </a:r>
            <a:r>
              <a:rPr lang="zh-CN" altLang="en-US" sz="2000" dirty="0">
                <a:latin typeface="宋体" pitchFamily="2" charset="-122"/>
              </a:rPr>
              <a:t>）选择合理的分配标准计算出类内各种产品的总成本和单位成本。</a:t>
            </a:r>
          </a:p>
        </p:txBody>
      </p:sp>
      <p:sp>
        <p:nvSpPr>
          <p:cNvPr id="8" name="标题 1">
            <a:extLst>
              <a:ext uri="{FF2B5EF4-FFF2-40B4-BE49-F238E27FC236}">
                <a16:creationId xmlns:a16="http://schemas.microsoft.com/office/drawing/2014/main" id="{3EEFC5FD-F722-4BF7-8AD6-466ECF8A151C}"/>
              </a:ext>
            </a:extLst>
          </p:cNvPr>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4.2.2</a:t>
            </a:r>
            <a:r>
              <a:rPr lang="zh-CN" altLang="en-US" b="1" dirty="0"/>
              <a:t>分类法</a:t>
            </a:r>
          </a:p>
        </p:txBody>
      </p:sp>
      <p:pic>
        <p:nvPicPr>
          <p:cNvPr id="10" name="图片 9">
            <a:extLst>
              <a:ext uri="{FF2B5EF4-FFF2-40B4-BE49-F238E27FC236}">
                <a16:creationId xmlns:a16="http://schemas.microsoft.com/office/drawing/2014/main" id="{E430646C-C6D8-4861-94F8-9766E80A70A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0139" y="2204863"/>
            <a:ext cx="3990977" cy="4176463"/>
          </a:xfrm>
          <a:prstGeom prst="rect">
            <a:avLst/>
          </a:prstGeom>
        </p:spPr>
      </p:pic>
    </p:spTree>
    <p:extLst>
      <p:ext uri="{BB962C8B-B14F-4D97-AF65-F5344CB8AC3E}">
        <p14:creationId xmlns:p14="http://schemas.microsoft.com/office/powerpoint/2010/main" val="116362615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3"/>
          <p:cNvSpPr txBox="1">
            <a:spLocks/>
          </p:cNvSpPr>
          <p:nvPr/>
        </p:nvSpPr>
        <p:spPr>
          <a:xfrm>
            <a:off x="457200" y="548680"/>
            <a:ext cx="5895954"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zh-CN" altLang="en-US" dirty="0">
                <a:solidFill>
                  <a:schemeClr val="accent2">
                    <a:lumMod val="75000"/>
                  </a:schemeClr>
                </a:solidFill>
              </a:rPr>
              <a:t>类內各种产品成本的分配方法</a:t>
            </a:r>
          </a:p>
        </p:txBody>
      </p:sp>
      <p:sp>
        <p:nvSpPr>
          <p:cNvPr id="4" name="内容占位符 4"/>
          <p:cNvSpPr txBox="1">
            <a:spLocks/>
          </p:cNvSpPr>
          <p:nvPr/>
        </p:nvSpPr>
        <p:spPr>
          <a:xfrm>
            <a:off x="251520" y="1484784"/>
            <a:ext cx="7715200" cy="4248472"/>
          </a:xfrm>
          <a:prstGeom prst="rect">
            <a:avLst/>
          </a:prstGeom>
          <a:ln w="6350">
            <a:solidFill>
              <a:srgbClr val="92D050"/>
            </a:solidFill>
          </a:ln>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indent="0">
              <a:buNone/>
            </a:pPr>
            <a:r>
              <a:rPr lang="zh-CN" altLang="en-US" sz="2000" dirty="0">
                <a:latin typeface="宋体" pitchFamily="2" charset="-122"/>
              </a:rPr>
              <a:t>常用的方法有定额比例法和系数分配法。</a:t>
            </a:r>
          </a:p>
          <a:p>
            <a:pPr indent="0">
              <a:buNone/>
            </a:pPr>
            <a:r>
              <a:rPr lang="zh-CN" altLang="en-US" sz="2000" dirty="0">
                <a:latin typeface="宋体" pitchFamily="2" charset="-122"/>
              </a:rPr>
              <a:t>系数分配法：是运用系数分配计算类内各规格产品成本的一种方法。系数是指各规格产品之间的比例关系。</a:t>
            </a:r>
          </a:p>
          <a:p>
            <a:pPr indent="0">
              <a:buNone/>
            </a:pPr>
            <a:r>
              <a:rPr lang="zh-CN" altLang="en-US" sz="2000" dirty="0">
                <a:latin typeface="宋体" pitchFamily="2" charset="-122"/>
              </a:rPr>
              <a:t>系数分配法的步骤如下：</a:t>
            </a:r>
          </a:p>
          <a:p>
            <a:pPr indent="0">
              <a:buNone/>
            </a:pPr>
            <a:r>
              <a:rPr lang="zh-CN" altLang="en-US" sz="2000" dirty="0">
                <a:latin typeface="宋体" pitchFamily="2" charset="-122"/>
              </a:rPr>
              <a:t>（</a:t>
            </a:r>
            <a:r>
              <a:rPr lang="en-US" altLang="zh-CN" sz="2000" dirty="0">
                <a:latin typeface="宋体" pitchFamily="2" charset="-122"/>
              </a:rPr>
              <a:t>1</a:t>
            </a:r>
            <a:r>
              <a:rPr lang="zh-CN" altLang="en-US" sz="2000" dirty="0">
                <a:latin typeface="宋体" pitchFamily="2" charset="-122"/>
              </a:rPr>
              <a:t>）确定分配标准。</a:t>
            </a:r>
          </a:p>
          <a:p>
            <a:pPr indent="0">
              <a:buNone/>
            </a:pPr>
            <a:r>
              <a:rPr lang="zh-CN" altLang="en-US" sz="2000" dirty="0">
                <a:latin typeface="宋体" pitchFamily="2" charset="-122"/>
              </a:rPr>
              <a:t>（</a:t>
            </a:r>
            <a:r>
              <a:rPr lang="en-US" altLang="zh-CN" sz="2000" dirty="0">
                <a:latin typeface="宋体" pitchFamily="2" charset="-122"/>
              </a:rPr>
              <a:t>2</a:t>
            </a:r>
            <a:r>
              <a:rPr lang="zh-CN" altLang="en-US" sz="2000" dirty="0">
                <a:latin typeface="宋体" pitchFamily="2" charset="-122"/>
              </a:rPr>
              <a:t>）将分配标准折算成固定系数。</a:t>
            </a:r>
          </a:p>
          <a:p>
            <a:pPr indent="0">
              <a:buNone/>
            </a:pPr>
            <a:r>
              <a:rPr lang="zh-CN" altLang="en-US" sz="2000" dirty="0">
                <a:latin typeface="宋体" pitchFamily="2" charset="-122"/>
              </a:rPr>
              <a:t>（</a:t>
            </a:r>
            <a:r>
              <a:rPr lang="en-US" altLang="zh-CN" sz="2000" dirty="0">
                <a:latin typeface="宋体" pitchFamily="2" charset="-122"/>
              </a:rPr>
              <a:t>3</a:t>
            </a:r>
            <a:r>
              <a:rPr lang="zh-CN" altLang="en-US" sz="2000" dirty="0">
                <a:latin typeface="宋体" pitchFamily="2" charset="-122"/>
              </a:rPr>
              <a:t>）将类内各产品的产量按照系数折算出相当于标准产品的产量，计算公式为：</a:t>
            </a:r>
          </a:p>
          <a:p>
            <a:pPr indent="0">
              <a:buNone/>
            </a:pPr>
            <a:r>
              <a:rPr lang="zh-CN" altLang="en-US" sz="2000" dirty="0">
                <a:latin typeface="宋体" pitchFamily="2" charset="-122"/>
              </a:rPr>
              <a:t>某产品相当于标准产品的产量＝该产品的实际产量</a:t>
            </a:r>
            <a:r>
              <a:rPr lang="en-US" altLang="zh-CN" sz="2000" dirty="0">
                <a:latin typeface="宋体" pitchFamily="2" charset="-122"/>
              </a:rPr>
              <a:t>×</a:t>
            </a:r>
            <a:r>
              <a:rPr lang="zh-CN" altLang="en-US" sz="2000" dirty="0">
                <a:latin typeface="宋体" pitchFamily="2" charset="-122"/>
              </a:rPr>
              <a:t>该产品的系数</a:t>
            </a:r>
          </a:p>
          <a:p>
            <a:pPr indent="0">
              <a:buNone/>
            </a:pPr>
            <a:r>
              <a:rPr lang="zh-CN" altLang="en-US" sz="2000" dirty="0">
                <a:latin typeface="宋体" pitchFamily="2" charset="-122"/>
              </a:rPr>
              <a:t>（</a:t>
            </a:r>
            <a:r>
              <a:rPr lang="en-US" altLang="zh-CN" sz="2000" dirty="0">
                <a:latin typeface="宋体" pitchFamily="2" charset="-122"/>
              </a:rPr>
              <a:t>4</a:t>
            </a:r>
            <a:r>
              <a:rPr lang="zh-CN" altLang="en-US" sz="2000" dirty="0">
                <a:latin typeface="宋体" pitchFamily="2" charset="-122"/>
              </a:rPr>
              <a:t>）计算出全部产品相当于标准产品的总产量，以此为标准分配类内各种产品的成本。</a:t>
            </a:r>
          </a:p>
          <a:p>
            <a:pPr marL="0" indent="0">
              <a:lnSpc>
                <a:spcPct val="150000"/>
              </a:lnSpc>
              <a:buFont typeface="Wingdings"/>
              <a:buNone/>
            </a:pPr>
            <a:endParaRPr lang="en-US" altLang="zh-CN" sz="2000" dirty="0"/>
          </a:p>
          <a:p>
            <a:pPr marL="0" indent="0">
              <a:lnSpc>
                <a:spcPct val="150000"/>
              </a:lnSpc>
              <a:buFont typeface="Wingdings"/>
              <a:buNone/>
            </a:pPr>
            <a:endParaRPr lang="en-US" altLang="zh-CN" sz="2000" dirty="0"/>
          </a:p>
          <a:p>
            <a:pPr marL="0" indent="0">
              <a:lnSpc>
                <a:spcPct val="150000"/>
              </a:lnSpc>
              <a:buFont typeface="Wingdings"/>
              <a:buNone/>
            </a:pPr>
            <a:endParaRPr lang="zh-CN" altLang="en-US" sz="2000" dirty="0"/>
          </a:p>
        </p:txBody>
      </p:sp>
    </p:spTree>
    <p:extLst>
      <p:ext uri="{BB962C8B-B14F-4D97-AF65-F5344CB8AC3E}">
        <p14:creationId xmlns:p14="http://schemas.microsoft.com/office/powerpoint/2010/main" val="337525823"/>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a:spLocks noChangeArrowheads="1"/>
          </p:cNvSpPr>
          <p:nvPr/>
        </p:nvSpPr>
        <p:spPr bwMode="auto">
          <a:xfrm>
            <a:off x="476387" y="1477282"/>
            <a:ext cx="7666004" cy="1465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indent="228600"/>
            <a:r>
              <a:rPr lang="en-US" altLang="zh-CN" dirty="0"/>
              <a:t>【</a:t>
            </a:r>
            <a:r>
              <a:rPr lang="zh-CN" altLang="en-US" dirty="0"/>
              <a:t>例</a:t>
            </a:r>
            <a:r>
              <a:rPr lang="en-US" altLang="zh-CN" dirty="0"/>
              <a:t>】</a:t>
            </a:r>
            <a:r>
              <a:rPr lang="zh-CN" altLang="en-US" dirty="0"/>
              <a:t>某厂生产</a:t>
            </a:r>
            <a:r>
              <a:rPr lang="en-US" altLang="zh-CN" dirty="0"/>
              <a:t>A</a:t>
            </a:r>
            <a:r>
              <a:rPr lang="zh-CN" altLang="en-US" dirty="0"/>
              <a:t>、</a:t>
            </a:r>
            <a:r>
              <a:rPr lang="en-US" altLang="zh-CN" dirty="0"/>
              <a:t>B</a:t>
            </a:r>
            <a:r>
              <a:rPr lang="zh-CN" altLang="en-US" dirty="0"/>
              <a:t>两大类产品，每类产品的月末在产品均按所耗直接材料定额成本计算，其他费用由完工产品负担。成本计算采用分类法。有关资料如下：</a:t>
            </a:r>
          </a:p>
          <a:p>
            <a:pPr indent="228600"/>
            <a:r>
              <a:rPr lang="zh-CN" altLang="en-US" dirty="0"/>
              <a:t>（</a:t>
            </a:r>
            <a:r>
              <a:rPr lang="en-US" altLang="zh-CN" dirty="0"/>
              <a:t>1</a:t>
            </a:r>
            <a:r>
              <a:rPr lang="zh-CN" altLang="en-US" dirty="0"/>
              <a:t>）本月产量及单位定额成本表</a:t>
            </a:r>
          </a:p>
          <a:p>
            <a:pPr indent="228600" algn="ctr"/>
            <a:r>
              <a:rPr lang="en-US" altLang="zh-CN" dirty="0"/>
              <a:t>××</a:t>
            </a:r>
            <a:r>
              <a:rPr lang="zh-CN" altLang="en-US" dirty="0"/>
              <a:t>年</a:t>
            </a:r>
            <a:r>
              <a:rPr lang="en-US" altLang="zh-CN" dirty="0"/>
              <a:t>×</a:t>
            </a:r>
            <a:r>
              <a:rPr lang="zh-CN" altLang="en-US" dirty="0"/>
              <a:t>月</a:t>
            </a:r>
          </a:p>
        </p:txBody>
      </p:sp>
      <p:graphicFrame>
        <p:nvGraphicFramePr>
          <p:cNvPr id="3" name="Group 4"/>
          <p:cNvGraphicFramePr>
            <a:graphicFrameLocks noGrp="1"/>
          </p:cNvGraphicFramePr>
          <p:nvPr>
            <p:extLst>
              <p:ext uri="{D42A27DB-BD31-4B8C-83A1-F6EECF244321}">
                <p14:modId xmlns:p14="http://schemas.microsoft.com/office/powerpoint/2010/main" val="3582292425"/>
              </p:ext>
            </p:extLst>
          </p:nvPr>
        </p:nvGraphicFramePr>
        <p:xfrm>
          <a:off x="1018353" y="3140968"/>
          <a:ext cx="6697663" cy="2349700"/>
        </p:xfrm>
        <a:graphic>
          <a:graphicData uri="http://schemas.openxmlformats.org/drawingml/2006/table">
            <a:tbl>
              <a:tblPr/>
              <a:tblGrid>
                <a:gridCol w="1631950">
                  <a:extLst>
                    <a:ext uri="{9D8B030D-6E8A-4147-A177-3AD203B41FA5}">
                      <a16:colId xmlns:a16="http://schemas.microsoft.com/office/drawing/2014/main" val="20000"/>
                    </a:ext>
                  </a:extLst>
                </a:gridCol>
                <a:gridCol w="1374775">
                  <a:extLst>
                    <a:ext uri="{9D8B030D-6E8A-4147-A177-3AD203B41FA5}">
                      <a16:colId xmlns:a16="http://schemas.microsoft.com/office/drawing/2014/main" val="20001"/>
                    </a:ext>
                  </a:extLst>
                </a:gridCol>
                <a:gridCol w="1544638">
                  <a:extLst>
                    <a:ext uri="{9D8B030D-6E8A-4147-A177-3AD203B41FA5}">
                      <a16:colId xmlns:a16="http://schemas.microsoft.com/office/drawing/2014/main" val="20002"/>
                    </a:ext>
                  </a:extLst>
                </a:gridCol>
                <a:gridCol w="2146300">
                  <a:extLst>
                    <a:ext uri="{9D8B030D-6E8A-4147-A177-3AD203B41FA5}">
                      <a16:colId xmlns:a16="http://schemas.microsoft.com/office/drawing/2014/main" val="20003"/>
                    </a:ext>
                  </a:extLst>
                </a:gridCol>
              </a:tblGrid>
              <a:tr h="33523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a:ln>
                            <a:noFill/>
                          </a:ln>
                          <a:solidFill>
                            <a:schemeClr val="tx1"/>
                          </a:solidFill>
                          <a:effectLst/>
                          <a:latin typeface="Times New Roman" pitchFamily="18" charset="0"/>
                          <a:ea typeface="宋体" charset="-122"/>
                          <a:cs typeface="Times New Roman" pitchFamily="18" charset="0"/>
                        </a:rPr>
                        <a:t>产品类别</a:t>
                      </a:r>
                      <a:endParaRPr kumimoji="0" lang="zh-CN" altLang="en-US" sz="1600" b="0" i="0" u="none" strike="noStrike" cap="none" normalizeH="0" baseline="0" dirty="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a:ln>
                            <a:noFill/>
                          </a:ln>
                          <a:solidFill>
                            <a:schemeClr val="tx1"/>
                          </a:solidFill>
                          <a:effectLst/>
                          <a:latin typeface="Times New Roman" pitchFamily="18" charset="0"/>
                          <a:ea typeface="宋体" charset="-122"/>
                          <a:cs typeface="Times New Roman" pitchFamily="18" charset="0"/>
                        </a:rPr>
                        <a:t>规  格</a:t>
                      </a:r>
                      <a:endParaRPr kumimoji="0" lang="zh-CN" altLang="en-US" sz="1600" b="0" i="0" u="none" strike="noStrike" cap="none" normalizeH="0" baseline="0" dirty="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Times New Roman" pitchFamily="18" charset="0"/>
                          <a:ea typeface="宋体" charset="-122"/>
                          <a:cs typeface="Times New Roman" pitchFamily="18" charset="0"/>
                        </a:rPr>
                        <a:t>产量（件）</a:t>
                      </a:r>
                      <a:endParaRPr kumimoji="0" lang="zh-CN" altLang="en-US"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Times New Roman" pitchFamily="18" charset="0"/>
                          <a:ea typeface="宋体" charset="-122"/>
                          <a:cs typeface="Times New Roman" pitchFamily="18" charset="0"/>
                        </a:rPr>
                        <a:t>单位定额成本（元）</a:t>
                      </a:r>
                      <a:endParaRPr kumimoji="0" lang="zh-CN" altLang="en-US"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35235">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A</a:t>
                      </a:r>
                      <a:r>
                        <a:rPr kumimoji="0" lang="zh-CN" altLang="en-US" sz="1600" b="0" i="0" u="none" strike="noStrike" cap="none" normalizeH="0" baseline="0">
                          <a:ln>
                            <a:noFill/>
                          </a:ln>
                          <a:solidFill>
                            <a:schemeClr val="tx1"/>
                          </a:solidFill>
                          <a:effectLst/>
                          <a:latin typeface="Times New Roman" pitchFamily="18" charset="0"/>
                          <a:ea typeface="宋体" charset="-122"/>
                          <a:cs typeface="Times New Roman" pitchFamily="18" charset="0"/>
                        </a:rPr>
                        <a:t>类产品</a:t>
                      </a:r>
                      <a:endParaRPr kumimoji="0" lang="zh-CN" altLang="en-US" sz="1600" b="0" i="0" u="none" strike="noStrike" cap="none" normalizeH="0" baseline="0">
                        <a:ln>
                          <a:noFill/>
                        </a:ln>
                        <a:solidFill>
                          <a:schemeClr val="tx1"/>
                        </a:solidFill>
                        <a:effectLst/>
                        <a:latin typeface="Arial" charset="0"/>
                        <a:ea typeface="宋体" charset="-122"/>
                      </a:endParaRPr>
                    </a:p>
                  </a:txBody>
                  <a:tcPr marT="45714" marB="45714"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1#</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100</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9</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38092">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2#</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300</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12</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35235">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3#</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200</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14.16</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35235">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B</a:t>
                      </a:r>
                      <a:r>
                        <a:rPr kumimoji="0" lang="zh-CN" altLang="en-US" sz="1600" b="0" i="0" u="none" strike="noStrike" cap="none" normalizeH="0" baseline="0">
                          <a:ln>
                            <a:noFill/>
                          </a:ln>
                          <a:solidFill>
                            <a:schemeClr val="tx1"/>
                          </a:solidFill>
                          <a:effectLst/>
                          <a:latin typeface="Times New Roman" pitchFamily="18" charset="0"/>
                          <a:ea typeface="宋体" charset="-122"/>
                          <a:cs typeface="Times New Roman" pitchFamily="18" charset="0"/>
                        </a:rPr>
                        <a:t>类产品</a:t>
                      </a:r>
                      <a:endParaRPr kumimoji="0" lang="zh-CN" altLang="en-US" sz="1600" b="0" i="0" u="none" strike="noStrike" cap="none" normalizeH="0" baseline="0">
                        <a:ln>
                          <a:noFill/>
                        </a:ln>
                        <a:solidFill>
                          <a:schemeClr val="tx1"/>
                        </a:solidFill>
                        <a:effectLst/>
                        <a:latin typeface="Arial" charset="0"/>
                        <a:ea typeface="宋体" charset="-122"/>
                      </a:endParaRPr>
                    </a:p>
                  </a:txBody>
                  <a:tcPr marT="45714" marB="45714"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4#</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300</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20</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35235">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5#</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100</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25</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35235">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6#</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50</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32</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5" name="文本占位符 3">
            <a:extLst>
              <a:ext uri="{FF2B5EF4-FFF2-40B4-BE49-F238E27FC236}">
                <a16:creationId xmlns:a16="http://schemas.microsoft.com/office/drawing/2014/main" id="{269D6C75-176F-43B7-8350-8E10C4B5EAEF}"/>
              </a:ext>
            </a:extLst>
          </p:cNvPr>
          <p:cNvSpPr txBox="1">
            <a:spLocks/>
          </p:cNvSpPr>
          <p:nvPr/>
        </p:nvSpPr>
        <p:spPr>
          <a:xfrm>
            <a:off x="457200" y="548680"/>
            <a:ext cx="5895954"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zh-CN" altLang="en-US" dirty="0">
                <a:solidFill>
                  <a:schemeClr val="accent2">
                    <a:lumMod val="75000"/>
                  </a:schemeClr>
                </a:solidFill>
              </a:rPr>
              <a:t>类內各种产品成本的分配方法</a:t>
            </a:r>
          </a:p>
        </p:txBody>
      </p:sp>
    </p:spTree>
    <p:extLst>
      <p:ext uri="{BB962C8B-B14F-4D97-AF65-F5344CB8AC3E}">
        <p14:creationId xmlns:p14="http://schemas.microsoft.com/office/powerpoint/2010/main" val="707329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up)">
                                      <p:cBhvr>
                                        <p:cTn id="1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755650" y="1556941"/>
            <a:ext cx="61214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228600"/>
            <a:r>
              <a:rPr lang="zh-CN" altLang="en-US"/>
              <a:t>（</a:t>
            </a:r>
            <a:r>
              <a:rPr lang="en-US" altLang="zh-CN"/>
              <a:t>2</a:t>
            </a:r>
            <a:r>
              <a:rPr lang="zh-CN" altLang="en-US"/>
              <a:t>）月初在产品成本计本月发生费用</a:t>
            </a:r>
          </a:p>
          <a:p>
            <a:pPr indent="228600" algn="ctr"/>
            <a:r>
              <a:rPr lang="en-US" altLang="zh-CN"/>
              <a:t>××</a:t>
            </a:r>
            <a:r>
              <a:rPr lang="zh-CN" altLang="en-US"/>
              <a:t>年</a:t>
            </a:r>
            <a:r>
              <a:rPr lang="en-US" altLang="zh-CN"/>
              <a:t>×</a:t>
            </a:r>
            <a:r>
              <a:rPr lang="zh-CN" altLang="en-US"/>
              <a:t>月</a:t>
            </a:r>
          </a:p>
        </p:txBody>
      </p:sp>
      <p:graphicFrame>
        <p:nvGraphicFramePr>
          <p:cNvPr id="3" name="Group 4"/>
          <p:cNvGraphicFramePr>
            <a:graphicFrameLocks noGrp="1"/>
          </p:cNvGraphicFramePr>
          <p:nvPr>
            <p:extLst>
              <p:ext uri="{D42A27DB-BD31-4B8C-83A1-F6EECF244321}">
                <p14:modId xmlns:p14="http://schemas.microsoft.com/office/powerpoint/2010/main" val="1961528163"/>
              </p:ext>
            </p:extLst>
          </p:nvPr>
        </p:nvGraphicFramePr>
        <p:xfrm>
          <a:off x="827088" y="2277666"/>
          <a:ext cx="7058025" cy="1341436"/>
        </p:xfrm>
        <a:graphic>
          <a:graphicData uri="http://schemas.openxmlformats.org/drawingml/2006/table">
            <a:tbl>
              <a:tblPr/>
              <a:tblGrid>
                <a:gridCol w="706437">
                  <a:extLst>
                    <a:ext uri="{9D8B030D-6E8A-4147-A177-3AD203B41FA5}">
                      <a16:colId xmlns:a16="http://schemas.microsoft.com/office/drawing/2014/main" val="20000"/>
                    </a:ext>
                  </a:extLst>
                </a:gridCol>
                <a:gridCol w="1644650">
                  <a:extLst>
                    <a:ext uri="{9D8B030D-6E8A-4147-A177-3AD203B41FA5}">
                      <a16:colId xmlns:a16="http://schemas.microsoft.com/office/drawing/2014/main" val="20001"/>
                    </a:ext>
                  </a:extLst>
                </a:gridCol>
                <a:gridCol w="1176338">
                  <a:extLst>
                    <a:ext uri="{9D8B030D-6E8A-4147-A177-3AD203B41FA5}">
                      <a16:colId xmlns:a16="http://schemas.microsoft.com/office/drawing/2014/main" val="20002"/>
                    </a:ext>
                  </a:extLst>
                </a:gridCol>
                <a:gridCol w="1177925">
                  <a:extLst>
                    <a:ext uri="{9D8B030D-6E8A-4147-A177-3AD203B41FA5}">
                      <a16:colId xmlns:a16="http://schemas.microsoft.com/office/drawing/2014/main" val="20003"/>
                    </a:ext>
                  </a:extLst>
                </a:gridCol>
                <a:gridCol w="1176337">
                  <a:extLst>
                    <a:ext uri="{9D8B030D-6E8A-4147-A177-3AD203B41FA5}">
                      <a16:colId xmlns:a16="http://schemas.microsoft.com/office/drawing/2014/main" val="20004"/>
                    </a:ext>
                  </a:extLst>
                </a:gridCol>
                <a:gridCol w="1176338">
                  <a:extLst>
                    <a:ext uri="{9D8B030D-6E8A-4147-A177-3AD203B41FA5}">
                      <a16:colId xmlns:a16="http://schemas.microsoft.com/office/drawing/2014/main" val="20005"/>
                    </a:ext>
                  </a:extLst>
                </a:gridCol>
              </a:tblGrid>
              <a:tr h="335359">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产品</a:t>
                      </a: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类别</a:t>
                      </a:r>
                      <a:endParaRPr kumimoji="0" lang="zh-CN" altLang="en-US" sz="1600" b="0" i="0" u="none" strike="noStrike" cap="none" normalizeH="0" baseline="0">
                        <a:ln>
                          <a:noFill/>
                        </a:ln>
                        <a:solidFill>
                          <a:schemeClr val="tx1"/>
                        </a:solidFill>
                        <a:effectLst/>
                        <a:latin typeface="宋体" charset="-122"/>
                        <a:ea typeface="宋体" charset="-122"/>
                      </a:endParaRPr>
                    </a:p>
                  </a:txBody>
                  <a:tcPr marT="45731" marB="4573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月初在产品直接</a:t>
                      </a: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材料定额成本</a:t>
                      </a:r>
                      <a:endParaRPr kumimoji="0" lang="zh-CN" altLang="en-US" sz="1600" b="0" i="0" u="none" strike="noStrike" cap="none" normalizeH="0" baseline="0">
                        <a:ln>
                          <a:noFill/>
                        </a:ln>
                        <a:solidFill>
                          <a:schemeClr val="tx1"/>
                        </a:solidFill>
                        <a:effectLst/>
                        <a:latin typeface="宋体" charset="-122"/>
                        <a:ea typeface="宋体" charset="-122"/>
                      </a:endParaRPr>
                    </a:p>
                  </a:txBody>
                  <a:tcPr marT="45731" marB="4573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本月发生费用</a:t>
                      </a:r>
                      <a:endParaRPr kumimoji="0" lang="zh-CN" altLang="en-US" sz="1600" b="0" i="0" u="none" strike="noStrike" cap="none" normalizeH="0" baseline="0">
                        <a:ln>
                          <a:noFill/>
                        </a:ln>
                        <a:solidFill>
                          <a:schemeClr val="tx1"/>
                        </a:solidFill>
                        <a:effectLst/>
                        <a:latin typeface="宋体" charset="-122"/>
                        <a:ea typeface="宋体" charset="-122"/>
                      </a:endParaRPr>
                    </a:p>
                  </a:txBody>
                  <a:tcPr marT="45731" marB="45731"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extLst>
                  <a:ext uri="{0D108BD9-81ED-4DB2-BD59-A6C34878D82A}">
                    <a16:rowId xmlns:a16="http://schemas.microsoft.com/office/drawing/2014/main" val="10000"/>
                  </a:ext>
                </a:extLst>
              </a:tr>
              <a:tr h="335359">
                <a:tc vMerge="1">
                  <a:txBody>
                    <a:bodyPr/>
                    <a:lstStyle/>
                    <a:p>
                      <a:endParaRPr lang="zh-CN" altLang="en-US"/>
                    </a:p>
                  </a:txBody>
                  <a:tcPr/>
                </a:tc>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直接材料</a:t>
                      </a:r>
                      <a:endParaRPr kumimoji="0" lang="zh-CN" altLang="en-US" sz="1600" b="0" i="0" u="none" strike="noStrike" cap="none" normalizeH="0" baseline="0">
                        <a:ln>
                          <a:noFill/>
                        </a:ln>
                        <a:solidFill>
                          <a:schemeClr val="tx1"/>
                        </a:solidFill>
                        <a:effectLst/>
                        <a:latin typeface="宋体" charset="-122"/>
                        <a:ea typeface="宋体" charset="-122"/>
                      </a:endParaRPr>
                    </a:p>
                  </a:txBody>
                  <a:tcPr marT="45731" marB="4573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直接人工</a:t>
                      </a:r>
                      <a:endParaRPr kumimoji="0" lang="zh-CN" altLang="en-US" sz="1600" b="0" i="0" u="none" strike="noStrike" cap="none" normalizeH="0" baseline="0">
                        <a:ln>
                          <a:noFill/>
                        </a:ln>
                        <a:solidFill>
                          <a:schemeClr val="tx1"/>
                        </a:solidFill>
                        <a:effectLst/>
                        <a:latin typeface="宋体" charset="-122"/>
                        <a:ea typeface="宋体" charset="-122"/>
                      </a:endParaRPr>
                    </a:p>
                  </a:txBody>
                  <a:tcPr marT="45731" marB="4573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制造费用</a:t>
                      </a:r>
                      <a:endParaRPr kumimoji="0" lang="zh-CN" altLang="en-US" sz="1600" b="0" i="0" u="none" strike="noStrike" cap="none" normalizeH="0" baseline="0">
                        <a:ln>
                          <a:noFill/>
                        </a:ln>
                        <a:solidFill>
                          <a:schemeClr val="tx1"/>
                        </a:solidFill>
                        <a:effectLst/>
                        <a:latin typeface="宋体" charset="-122"/>
                        <a:ea typeface="宋体" charset="-122"/>
                      </a:endParaRPr>
                    </a:p>
                  </a:txBody>
                  <a:tcPr marT="45731" marB="4573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合计</a:t>
                      </a:r>
                      <a:endParaRPr kumimoji="0" lang="zh-CN" altLang="en-US" sz="1600" b="0" i="0" u="none" strike="noStrike" cap="none" normalizeH="0" baseline="0">
                        <a:ln>
                          <a:noFill/>
                        </a:ln>
                        <a:solidFill>
                          <a:schemeClr val="tx1"/>
                        </a:solidFill>
                        <a:effectLst/>
                        <a:latin typeface="宋体" charset="-122"/>
                        <a:ea typeface="宋体" charset="-122"/>
                      </a:endParaRPr>
                    </a:p>
                  </a:txBody>
                  <a:tcPr marT="45731" marB="45731"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3535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A</a:t>
                      </a:r>
                      <a:endParaRPr kumimoji="0" lang="en-US" altLang="zh-CN" sz="1600" b="0" i="0" u="none" strike="noStrike" cap="none" normalizeH="0" baseline="0">
                        <a:ln>
                          <a:noFill/>
                        </a:ln>
                        <a:solidFill>
                          <a:schemeClr val="tx1"/>
                        </a:solidFill>
                        <a:effectLst/>
                        <a:latin typeface="宋体" charset="-122"/>
                        <a:ea typeface="宋体" charset="-122"/>
                      </a:endParaRPr>
                    </a:p>
                  </a:txBody>
                  <a:tcPr marT="45731" marB="45731"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210</a:t>
                      </a:r>
                      <a:endParaRPr kumimoji="0" lang="en-US" altLang="zh-CN" sz="1600" b="0" i="0" u="none" strike="noStrike" cap="none" normalizeH="0" baseline="0">
                        <a:ln>
                          <a:noFill/>
                        </a:ln>
                        <a:solidFill>
                          <a:schemeClr val="tx1"/>
                        </a:solidFill>
                        <a:effectLst/>
                        <a:latin typeface="宋体" charset="-122"/>
                        <a:ea typeface="宋体" charset="-122"/>
                      </a:endParaRPr>
                    </a:p>
                  </a:txBody>
                  <a:tcPr marT="45731" marB="4573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4340</a:t>
                      </a:r>
                      <a:endParaRPr kumimoji="0" lang="en-US" altLang="zh-CN" sz="1600" b="0" i="0" u="none" strike="noStrike" cap="none" normalizeH="0" baseline="0">
                        <a:ln>
                          <a:noFill/>
                        </a:ln>
                        <a:solidFill>
                          <a:schemeClr val="tx1"/>
                        </a:solidFill>
                        <a:effectLst/>
                        <a:latin typeface="宋体" charset="-122"/>
                        <a:ea typeface="宋体" charset="-122"/>
                      </a:endParaRPr>
                    </a:p>
                  </a:txBody>
                  <a:tcPr marT="45731" marB="4573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2280</a:t>
                      </a:r>
                      <a:endParaRPr kumimoji="0" lang="en-US" altLang="zh-CN" sz="1600" b="0" i="0" u="none" strike="noStrike" cap="none" normalizeH="0" baseline="0">
                        <a:ln>
                          <a:noFill/>
                        </a:ln>
                        <a:solidFill>
                          <a:schemeClr val="tx1"/>
                        </a:solidFill>
                        <a:effectLst/>
                        <a:latin typeface="宋体" charset="-122"/>
                        <a:ea typeface="宋体" charset="-122"/>
                      </a:endParaRPr>
                    </a:p>
                  </a:txBody>
                  <a:tcPr marT="45731" marB="4573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2685</a:t>
                      </a:r>
                      <a:endParaRPr kumimoji="0" lang="en-US" altLang="zh-CN" sz="1600" b="0" i="0" u="none" strike="noStrike" cap="none" normalizeH="0" baseline="0">
                        <a:ln>
                          <a:noFill/>
                        </a:ln>
                        <a:solidFill>
                          <a:schemeClr val="tx1"/>
                        </a:solidFill>
                        <a:effectLst/>
                        <a:latin typeface="宋体" charset="-122"/>
                        <a:ea typeface="宋体" charset="-122"/>
                      </a:endParaRPr>
                    </a:p>
                  </a:txBody>
                  <a:tcPr marT="45731" marB="4573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9305</a:t>
                      </a:r>
                      <a:endParaRPr kumimoji="0" lang="en-US" altLang="zh-CN" sz="1600" b="0" i="0" u="none" strike="noStrike" cap="none" normalizeH="0" baseline="0">
                        <a:ln>
                          <a:noFill/>
                        </a:ln>
                        <a:solidFill>
                          <a:schemeClr val="tx1"/>
                        </a:solidFill>
                        <a:effectLst/>
                        <a:latin typeface="宋体" charset="-122"/>
                        <a:ea typeface="宋体" charset="-122"/>
                      </a:endParaRPr>
                    </a:p>
                  </a:txBody>
                  <a:tcPr marT="45731" marB="45731"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35359">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B</a:t>
                      </a:r>
                      <a:endParaRPr kumimoji="0" lang="en-US" altLang="zh-CN" sz="1600" b="0" i="0" u="none" strike="noStrike" cap="none" normalizeH="0" baseline="0">
                        <a:ln>
                          <a:noFill/>
                        </a:ln>
                        <a:solidFill>
                          <a:schemeClr val="tx1"/>
                        </a:solidFill>
                        <a:effectLst/>
                        <a:latin typeface="宋体" charset="-122"/>
                        <a:ea typeface="宋体" charset="-122"/>
                      </a:endParaRPr>
                    </a:p>
                  </a:txBody>
                  <a:tcPr marT="45731" marB="45731"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160</a:t>
                      </a:r>
                      <a:endParaRPr kumimoji="0" lang="en-US" altLang="zh-CN" sz="1600" b="0" i="0" u="none" strike="noStrike" cap="none" normalizeH="0" baseline="0">
                        <a:ln>
                          <a:noFill/>
                        </a:ln>
                        <a:solidFill>
                          <a:schemeClr val="tx1"/>
                        </a:solidFill>
                        <a:effectLst/>
                        <a:latin typeface="宋体" charset="-122"/>
                        <a:ea typeface="宋体" charset="-122"/>
                      </a:endParaRPr>
                    </a:p>
                  </a:txBody>
                  <a:tcPr marT="45731" marB="4573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7040</a:t>
                      </a:r>
                      <a:endParaRPr kumimoji="0" lang="en-US" altLang="zh-CN" sz="1600" b="0" i="0" u="none" strike="noStrike" cap="none" normalizeH="0" baseline="0">
                        <a:ln>
                          <a:noFill/>
                        </a:ln>
                        <a:solidFill>
                          <a:schemeClr val="tx1"/>
                        </a:solidFill>
                        <a:effectLst/>
                        <a:latin typeface="宋体" charset="-122"/>
                        <a:ea typeface="宋体" charset="-122"/>
                      </a:endParaRPr>
                    </a:p>
                  </a:txBody>
                  <a:tcPr marT="45731" marB="4573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3420</a:t>
                      </a:r>
                      <a:endParaRPr kumimoji="0" lang="en-US" altLang="zh-CN" sz="1600" b="0" i="0" u="none" strike="noStrike" cap="none" normalizeH="0" baseline="0">
                        <a:ln>
                          <a:noFill/>
                        </a:ln>
                        <a:solidFill>
                          <a:schemeClr val="tx1"/>
                        </a:solidFill>
                        <a:effectLst/>
                        <a:latin typeface="宋体" charset="-122"/>
                        <a:ea typeface="宋体" charset="-122"/>
                      </a:endParaRPr>
                    </a:p>
                  </a:txBody>
                  <a:tcPr marT="45731" marB="4573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1719</a:t>
                      </a:r>
                      <a:endParaRPr kumimoji="0" lang="en-US" altLang="zh-CN" sz="1600" b="0" i="0" u="none" strike="noStrike" cap="none" normalizeH="0" baseline="0">
                        <a:ln>
                          <a:noFill/>
                        </a:ln>
                        <a:solidFill>
                          <a:schemeClr val="tx1"/>
                        </a:solidFill>
                        <a:effectLst/>
                        <a:latin typeface="宋体" charset="-122"/>
                        <a:ea typeface="宋体" charset="-122"/>
                      </a:endParaRPr>
                    </a:p>
                  </a:txBody>
                  <a:tcPr marT="45731" marB="45731"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12179</a:t>
                      </a:r>
                      <a:endParaRPr kumimoji="0" lang="en-US" altLang="zh-CN" sz="1600" b="0" i="0" u="none" strike="noStrike" cap="none" normalizeH="0" baseline="0" dirty="0">
                        <a:ln>
                          <a:noFill/>
                        </a:ln>
                        <a:solidFill>
                          <a:schemeClr val="tx1"/>
                        </a:solidFill>
                        <a:effectLst/>
                        <a:latin typeface="宋体" charset="-122"/>
                        <a:ea typeface="宋体" charset="-122"/>
                      </a:endParaRPr>
                    </a:p>
                  </a:txBody>
                  <a:tcPr marT="45731" marB="45731"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4" name="Rectangle 37"/>
          <p:cNvSpPr>
            <a:spLocks noChangeArrowheads="1"/>
          </p:cNvSpPr>
          <p:nvPr/>
        </p:nvSpPr>
        <p:spPr bwMode="auto">
          <a:xfrm>
            <a:off x="684213" y="3861991"/>
            <a:ext cx="6624637"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228600"/>
            <a:r>
              <a:rPr lang="zh-CN" altLang="en-US"/>
              <a:t>（</a:t>
            </a:r>
            <a:r>
              <a:rPr lang="en-US" altLang="zh-CN"/>
              <a:t>3</a:t>
            </a:r>
            <a:r>
              <a:rPr lang="zh-CN" altLang="en-US"/>
              <a:t>）月末在产品直接材料定额成本计算表</a:t>
            </a:r>
          </a:p>
          <a:p>
            <a:pPr indent="228600" algn="ctr"/>
            <a:r>
              <a:rPr lang="en-US" altLang="zh-CN"/>
              <a:t>××</a:t>
            </a:r>
            <a:r>
              <a:rPr lang="zh-CN" altLang="en-US"/>
              <a:t>年</a:t>
            </a:r>
            <a:r>
              <a:rPr lang="en-US" altLang="zh-CN"/>
              <a:t>×</a:t>
            </a:r>
            <a:r>
              <a:rPr lang="zh-CN" altLang="en-US"/>
              <a:t>月</a:t>
            </a:r>
          </a:p>
        </p:txBody>
      </p:sp>
      <p:graphicFrame>
        <p:nvGraphicFramePr>
          <p:cNvPr id="5" name="Group 38"/>
          <p:cNvGraphicFramePr>
            <a:graphicFrameLocks noGrp="1"/>
          </p:cNvGraphicFramePr>
          <p:nvPr>
            <p:extLst>
              <p:ext uri="{D42A27DB-BD31-4B8C-83A1-F6EECF244321}">
                <p14:modId xmlns:p14="http://schemas.microsoft.com/office/powerpoint/2010/main" val="1142671345"/>
              </p:ext>
            </p:extLst>
          </p:nvPr>
        </p:nvGraphicFramePr>
        <p:xfrm>
          <a:off x="755650" y="4581128"/>
          <a:ext cx="7345363" cy="1006476"/>
        </p:xfrm>
        <a:graphic>
          <a:graphicData uri="http://schemas.openxmlformats.org/drawingml/2006/table">
            <a:tbl>
              <a:tblPr/>
              <a:tblGrid>
                <a:gridCol w="1595438">
                  <a:extLst>
                    <a:ext uri="{9D8B030D-6E8A-4147-A177-3AD203B41FA5}">
                      <a16:colId xmlns:a16="http://schemas.microsoft.com/office/drawing/2014/main" val="20000"/>
                    </a:ext>
                  </a:extLst>
                </a:gridCol>
                <a:gridCol w="1668462">
                  <a:extLst>
                    <a:ext uri="{9D8B030D-6E8A-4147-A177-3AD203B41FA5}">
                      <a16:colId xmlns:a16="http://schemas.microsoft.com/office/drawing/2014/main" val="20001"/>
                    </a:ext>
                  </a:extLst>
                </a:gridCol>
                <a:gridCol w="2225675">
                  <a:extLst>
                    <a:ext uri="{9D8B030D-6E8A-4147-A177-3AD203B41FA5}">
                      <a16:colId xmlns:a16="http://schemas.microsoft.com/office/drawing/2014/main" val="20002"/>
                    </a:ext>
                  </a:extLst>
                </a:gridCol>
                <a:gridCol w="1855788">
                  <a:extLst>
                    <a:ext uri="{9D8B030D-6E8A-4147-A177-3AD203B41FA5}">
                      <a16:colId xmlns:a16="http://schemas.microsoft.com/office/drawing/2014/main" val="20003"/>
                    </a:ext>
                  </a:extLst>
                </a:gridCol>
              </a:tblGrid>
              <a:tr h="33549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产品类别</a:t>
                      </a:r>
                      <a:endParaRPr kumimoji="0" lang="zh-CN" altLang="en-US" sz="1600" b="0" i="0" u="none" strike="noStrike" cap="none" normalizeH="0" baseline="0">
                        <a:ln>
                          <a:noFill/>
                        </a:ln>
                        <a:solidFill>
                          <a:schemeClr val="tx1"/>
                        </a:solidFill>
                        <a:effectLst/>
                        <a:latin typeface="宋体" charset="-122"/>
                        <a:ea typeface="宋体" charset="-122"/>
                      </a:endParaRPr>
                    </a:p>
                  </a:txBody>
                  <a:tcPr marT="45749" marB="457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数量（件）</a:t>
                      </a:r>
                      <a:endParaRPr kumimoji="0" lang="zh-CN" altLang="en-US" sz="1600" b="0" i="0" u="none" strike="noStrike" cap="none" normalizeH="0" baseline="0">
                        <a:ln>
                          <a:noFill/>
                        </a:ln>
                        <a:solidFill>
                          <a:schemeClr val="tx1"/>
                        </a:solidFill>
                        <a:effectLst/>
                        <a:latin typeface="宋体" charset="-122"/>
                        <a:ea typeface="宋体" charset="-122"/>
                      </a:endParaRPr>
                    </a:p>
                  </a:txBody>
                  <a:tcPr marT="45749" marB="457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单位产品定额材料成本</a:t>
                      </a:r>
                      <a:endParaRPr kumimoji="0" lang="zh-CN" altLang="en-US" sz="1600" b="0" i="0" u="none" strike="noStrike" cap="none" normalizeH="0" baseline="0">
                        <a:ln>
                          <a:noFill/>
                        </a:ln>
                        <a:solidFill>
                          <a:schemeClr val="tx1"/>
                        </a:solidFill>
                        <a:effectLst/>
                        <a:latin typeface="宋体" charset="-122"/>
                        <a:ea typeface="宋体" charset="-122"/>
                      </a:endParaRPr>
                    </a:p>
                  </a:txBody>
                  <a:tcPr marT="45749" marB="457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定额成本（元）</a:t>
                      </a:r>
                      <a:endParaRPr kumimoji="0" lang="zh-CN" altLang="en-US" sz="1600" b="0" i="0" u="none" strike="noStrike" cap="none" normalizeH="0" baseline="0">
                        <a:ln>
                          <a:noFill/>
                        </a:ln>
                        <a:solidFill>
                          <a:schemeClr val="tx1"/>
                        </a:solidFill>
                        <a:effectLst/>
                        <a:latin typeface="宋体" charset="-122"/>
                        <a:ea typeface="宋体" charset="-122"/>
                      </a:endParaRPr>
                    </a:p>
                  </a:txBody>
                  <a:tcPr marT="45749" marB="45749"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3549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A</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类产品</a:t>
                      </a:r>
                      <a:endParaRPr kumimoji="0" lang="zh-CN" altLang="en-US" sz="1600" b="0" i="0" u="none" strike="noStrike" cap="none" normalizeH="0" baseline="0">
                        <a:ln>
                          <a:noFill/>
                        </a:ln>
                        <a:solidFill>
                          <a:schemeClr val="tx1"/>
                        </a:solidFill>
                        <a:effectLst/>
                        <a:latin typeface="宋体" charset="-122"/>
                        <a:ea typeface="宋体" charset="-122"/>
                      </a:endParaRPr>
                    </a:p>
                  </a:txBody>
                  <a:tcPr marT="45749" marB="45749"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50</a:t>
                      </a:r>
                      <a:endParaRPr kumimoji="0" lang="en-US" altLang="zh-CN" sz="1600" b="0" i="0" u="none" strike="noStrike" cap="none" normalizeH="0" baseline="0">
                        <a:ln>
                          <a:noFill/>
                        </a:ln>
                        <a:solidFill>
                          <a:schemeClr val="tx1"/>
                        </a:solidFill>
                        <a:effectLst/>
                        <a:latin typeface="宋体" charset="-122"/>
                        <a:ea typeface="宋体" charset="-122"/>
                      </a:endParaRPr>
                    </a:p>
                  </a:txBody>
                  <a:tcPr marT="45749" marB="457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7</a:t>
                      </a:r>
                      <a:endParaRPr kumimoji="0" lang="en-US" altLang="zh-CN" sz="1600" b="0" i="0" u="none" strike="noStrike" cap="none" normalizeH="0" baseline="0">
                        <a:ln>
                          <a:noFill/>
                        </a:ln>
                        <a:solidFill>
                          <a:schemeClr val="tx1"/>
                        </a:solidFill>
                        <a:effectLst/>
                        <a:latin typeface="宋体" charset="-122"/>
                        <a:ea typeface="宋体" charset="-122"/>
                      </a:endParaRPr>
                    </a:p>
                  </a:txBody>
                  <a:tcPr marT="45749" marB="457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350</a:t>
                      </a:r>
                      <a:endParaRPr kumimoji="0" lang="en-US" altLang="zh-CN" sz="1600" b="0" i="0" u="none" strike="noStrike" cap="none" normalizeH="0" baseline="0">
                        <a:ln>
                          <a:noFill/>
                        </a:ln>
                        <a:solidFill>
                          <a:schemeClr val="tx1"/>
                        </a:solidFill>
                        <a:effectLst/>
                        <a:latin typeface="宋体" charset="-122"/>
                        <a:ea typeface="宋体" charset="-122"/>
                      </a:endParaRPr>
                    </a:p>
                  </a:txBody>
                  <a:tcPr marT="45749" marB="45749"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3549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B</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类产品</a:t>
                      </a:r>
                      <a:endParaRPr kumimoji="0" lang="zh-CN" altLang="en-US" sz="1600" b="0" i="0" u="none" strike="noStrike" cap="none" normalizeH="0" baseline="0">
                        <a:ln>
                          <a:noFill/>
                        </a:ln>
                        <a:solidFill>
                          <a:schemeClr val="tx1"/>
                        </a:solidFill>
                        <a:effectLst/>
                        <a:latin typeface="宋体" charset="-122"/>
                        <a:ea typeface="宋体" charset="-122"/>
                      </a:endParaRPr>
                    </a:p>
                  </a:txBody>
                  <a:tcPr marT="45749" marB="45749"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20</a:t>
                      </a:r>
                      <a:endParaRPr kumimoji="0" lang="en-US" altLang="zh-CN" sz="1600" b="0" i="0" u="none" strike="noStrike" cap="none" normalizeH="0" baseline="0">
                        <a:ln>
                          <a:noFill/>
                        </a:ln>
                        <a:solidFill>
                          <a:schemeClr val="tx1"/>
                        </a:solidFill>
                        <a:effectLst/>
                        <a:latin typeface="宋体" charset="-122"/>
                        <a:ea typeface="宋体" charset="-122"/>
                      </a:endParaRPr>
                    </a:p>
                  </a:txBody>
                  <a:tcPr marT="45749" marB="457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16</a:t>
                      </a:r>
                      <a:endParaRPr kumimoji="0" lang="en-US" altLang="zh-CN" sz="1600" b="0" i="0" u="none" strike="noStrike" cap="none" normalizeH="0" baseline="0">
                        <a:ln>
                          <a:noFill/>
                        </a:ln>
                        <a:solidFill>
                          <a:schemeClr val="tx1"/>
                        </a:solidFill>
                        <a:effectLst/>
                        <a:latin typeface="宋体" charset="-122"/>
                        <a:ea typeface="宋体" charset="-122"/>
                      </a:endParaRPr>
                    </a:p>
                  </a:txBody>
                  <a:tcPr marT="45749" marB="45749"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320</a:t>
                      </a:r>
                      <a:endParaRPr kumimoji="0" lang="en-US" altLang="zh-CN" sz="1600" b="0" i="0" u="none" strike="noStrike" cap="none" normalizeH="0" baseline="0">
                        <a:ln>
                          <a:noFill/>
                        </a:ln>
                        <a:solidFill>
                          <a:schemeClr val="tx1"/>
                        </a:solidFill>
                        <a:effectLst/>
                        <a:latin typeface="宋体" charset="-122"/>
                        <a:ea typeface="宋体" charset="-122"/>
                      </a:endParaRPr>
                    </a:p>
                  </a:txBody>
                  <a:tcPr marT="45749" marB="45749"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bl>
          </a:graphicData>
        </a:graphic>
      </p:graphicFrame>
      <p:sp>
        <p:nvSpPr>
          <p:cNvPr id="7" name="文本占位符 3">
            <a:extLst>
              <a:ext uri="{FF2B5EF4-FFF2-40B4-BE49-F238E27FC236}">
                <a16:creationId xmlns:a16="http://schemas.microsoft.com/office/drawing/2014/main" id="{B61E55C6-8F43-48F2-89F3-F4DBEF212DA6}"/>
              </a:ext>
            </a:extLst>
          </p:cNvPr>
          <p:cNvSpPr txBox="1">
            <a:spLocks/>
          </p:cNvSpPr>
          <p:nvPr/>
        </p:nvSpPr>
        <p:spPr>
          <a:xfrm>
            <a:off x="457200" y="548680"/>
            <a:ext cx="5895954"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zh-CN" altLang="en-US" dirty="0">
                <a:solidFill>
                  <a:schemeClr val="accent2">
                    <a:lumMod val="75000"/>
                  </a:schemeClr>
                </a:solidFill>
              </a:rPr>
              <a:t>类內各种产品成本的分配</a:t>
            </a:r>
          </a:p>
        </p:txBody>
      </p:sp>
    </p:spTree>
    <p:extLst>
      <p:ext uri="{BB962C8B-B14F-4D97-AF65-F5344CB8AC3E}">
        <p14:creationId xmlns:p14="http://schemas.microsoft.com/office/powerpoint/2010/main" val="3507423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left)">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4"/>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wipe(left)">
                                      <p:cBhvr>
                                        <p:cTn id="20" dur="500"/>
                                        <p:tgtEl>
                                          <p:spTgt spid="5"/>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1" nodeType="click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2" presetClass="entr" presetSubtype="8" fill="hold" nodeType="clickEffect">
                                  <p:stCondLst>
                                    <p:cond delay="0"/>
                                  </p:stCondLst>
                                  <p:childTnLst>
                                    <p:set>
                                      <p:cBhvr>
                                        <p:cTn id="28" dur="1" fill="hold">
                                          <p:stCondLst>
                                            <p:cond delay="0"/>
                                          </p:stCondLst>
                                        </p:cTn>
                                        <p:tgtEl>
                                          <p:spTgt spid="3"/>
                                        </p:tgtEl>
                                        <p:attrNameLst>
                                          <p:attrName>style.visibility</p:attrName>
                                        </p:attrNameLst>
                                      </p:cBhvr>
                                      <p:to>
                                        <p:strVal val="visible"/>
                                      </p:to>
                                    </p:set>
                                    <p:animEffect transition="in" filter="wipe(left)">
                                      <p:cBhvr>
                                        <p:cTn id="29" dur="500"/>
                                        <p:tgtEl>
                                          <p:spTgt spid="3"/>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1" nodeType="clickEffect">
                                  <p:stCondLst>
                                    <p:cond delay="0"/>
                                  </p:stCondLst>
                                  <p:childTnLst>
                                    <p:set>
                                      <p:cBhvr>
                                        <p:cTn id="33" dur="1" fill="hold">
                                          <p:stCondLst>
                                            <p:cond delay="0"/>
                                          </p:stCondLst>
                                        </p:cTn>
                                        <p:tgtEl>
                                          <p:spTgt spid="4"/>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22" presetClass="entr" presetSubtype="8" fill="hold" nodeType="clickEffect">
                                  <p:stCondLst>
                                    <p:cond delay="0"/>
                                  </p:stCondLst>
                                  <p:childTnLst>
                                    <p:set>
                                      <p:cBhvr>
                                        <p:cTn id="37" dur="1" fill="hold">
                                          <p:stCondLst>
                                            <p:cond delay="0"/>
                                          </p:stCondLst>
                                        </p:cTn>
                                        <p:tgtEl>
                                          <p:spTgt spid="5"/>
                                        </p:tgtEl>
                                        <p:attrNameLst>
                                          <p:attrName>style.visibility</p:attrName>
                                        </p:attrNameLst>
                                      </p:cBhvr>
                                      <p:to>
                                        <p:strVal val="visible"/>
                                      </p:to>
                                    </p:set>
                                    <p:animEffect transition="in" filter="wipe(left)">
                                      <p:cBhvr>
                                        <p:cTn id="38"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4" grpId="0"/>
      <p:bldP spid="4" grpId="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3"/>
          <p:cNvSpPr txBox="1">
            <a:spLocks noChangeArrowheads="1"/>
          </p:cNvSpPr>
          <p:nvPr/>
        </p:nvSpPr>
        <p:spPr bwMode="auto">
          <a:xfrm>
            <a:off x="683568" y="1182747"/>
            <a:ext cx="17272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b="1" dirty="0"/>
              <a:t>计算过程如下</a:t>
            </a:r>
          </a:p>
        </p:txBody>
      </p:sp>
      <p:sp>
        <p:nvSpPr>
          <p:cNvPr id="3" name="Rectangle 4"/>
          <p:cNvSpPr>
            <a:spLocks noChangeArrowheads="1"/>
          </p:cNvSpPr>
          <p:nvPr/>
        </p:nvSpPr>
        <p:spPr bwMode="auto">
          <a:xfrm>
            <a:off x="3025701" y="1461353"/>
            <a:ext cx="19685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228600" algn="ctr"/>
            <a:r>
              <a:rPr lang="en-US" altLang="zh-CN" sz="1600" b="1"/>
              <a:t>A</a:t>
            </a:r>
            <a:r>
              <a:rPr lang="zh-CN" altLang="en-US" sz="1600" b="1"/>
              <a:t>类产品成本计算单</a:t>
            </a:r>
            <a:endParaRPr lang="zh-CN" altLang="en-US" sz="1600"/>
          </a:p>
          <a:p>
            <a:pPr indent="228600" algn="ctr"/>
            <a:r>
              <a:rPr lang="en-US" altLang="zh-CN" sz="1600"/>
              <a:t>××</a:t>
            </a:r>
            <a:r>
              <a:rPr lang="zh-CN" altLang="en-US" sz="1600"/>
              <a:t>年</a:t>
            </a:r>
            <a:r>
              <a:rPr lang="en-US" altLang="zh-CN" sz="1600"/>
              <a:t>×</a:t>
            </a:r>
            <a:r>
              <a:rPr lang="zh-CN" altLang="en-US" sz="1600"/>
              <a:t>月</a:t>
            </a:r>
          </a:p>
        </p:txBody>
      </p:sp>
      <p:graphicFrame>
        <p:nvGraphicFramePr>
          <p:cNvPr id="4" name="Group 5"/>
          <p:cNvGraphicFramePr>
            <a:graphicFrameLocks noGrp="1"/>
          </p:cNvGraphicFramePr>
          <p:nvPr>
            <p:extLst>
              <p:ext uri="{D42A27DB-BD31-4B8C-83A1-F6EECF244321}">
                <p14:modId xmlns:p14="http://schemas.microsoft.com/office/powerpoint/2010/main" val="66512540"/>
              </p:ext>
            </p:extLst>
          </p:nvPr>
        </p:nvGraphicFramePr>
        <p:xfrm>
          <a:off x="611113" y="2007453"/>
          <a:ext cx="7632700" cy="1828800"/>
        </p:xfrm>
        <a:graphic>
          <a:graphicData uri="http://schemas.openxmlformats.org/drawingml/2006/table">
            <a:tbl>
              <a:tblPr/>
              <a:tblGrid>
                <a:gridCol w="1824038">
                  <a:extLst>
                    <a:ext uri="{9D8B030D-6E8A-4147-A177-3AD203B41FA5}">
                      <a16:colId xmlns:a16="http://schemas.microsoft.com/office/drawing/2014/main" val="20000"/>
                    </a:ext>
                  </a:extLst>
                </a:gridCol>
                <a:gridCol w="1376362">
                  <a:extLst>
                    <a:ext uri="{9D8B030D-6E8A-4147-A177-3AD203B41FA5}">
                      <a16:colId xmlns:a16="http://schemas.microsoft.com/office/drawing/2014/main" val="20001"/>
                    </a:ext>
                  </a:extLst>
                </a:gridCol>
                <a:gridCol w="1547813">
                  <a:extLst>
                    <a:ext uri="{9D8B030D-6E8A-4147-A177-3AD203B41FA5}">
                      <a16:colId xmlns:a16="http://schemas.microsoft.com/office/drawing/2014/main" val="20002"/>
                    </a:ext>
                  </a:extLst>
                </a:gridCol>
                <a:gridCol w="1549400">
                  <a:extLst>
                    <a:ext uri="{9D8B030D-6E8A-4147-A177-3AD203B41FA5}">
                      <a16:colId xmlns:a16="http://schemas.microsoft.com/office/drawing/2014/main" val="20003"/>
                    </a:ext>
                  </a:extLst>
                </a:gridCol>
                <a:gridCol w="1335087">
                  <a:extLst>
                    <a:ext uri="{9D8B030D-6E8A-4147-A177-3AD203B41FA5}">
                      <a16:colId xmlns:a16="http://schemas.microsoft.com/office/drawing/2014/main" val="20004"/>
                    </a:ext>
                  </a:extLst>
                </a:gridCol>
              </a:tblGrid>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a:ln>
                            <a:noFill/>
                          </a:ln>
                          <a:solidFill>
                            <a:schemeClr val="tx1"/>
                          </a:solidFill>
                          <a:effectLst/>
                          <a:latin typeface="宋体" charset="-122"/>
                          <a:ea typeface="宋体" charset="-122"/>
                          <a:cs typeface="Times New Roman" pitchFamily="18" charset="0"/>
                        </a:rPr>
                        <a:t>项目</a:t>
                      </a:r>
                      <a:endParaRPr kumimoji="0" lang="zh-CN" altLang="en-US"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a:ln>
                            <a:noFill/>
                          </a:ln>
                          <a:solidFill>
                            <a:schemeClr val="tx1"/>
                          </a:solidFill>
                          <a:effectLst/>
                          <a:latin typeface="宋体" charset="-122"/>
                          <a:ea typeface="宋体" charset="-122"/>
                          <a:cs typeface="Times New Roman" pitchFamily="18" charset="0"/>
                        </a:rPr>
                        <a:t>直接材料</a:t>
                      </a:r>
                      <a:endParaRPr kumimoji="0" lang="zh-CN" altLang="en-US"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a:ln>
                            <a:noFill/>
                          </a:ln>
                          <a:solidFill>
                            <a:schemeClr val="tx1"/>
                          </a:solidFill>
                          <a:effectLst/>
                          <a:latin typeface="宋体" charset="-122"/>
                          <a:ea typeface="宋体" charset="-122"/>
                          <a:cs typeface="Times New Roman" pitchFamily="18" charset="0"/>
                        </a:rPr>
                        <a:t>直接人工</a:t>
                      </a:r>
                      <a:endParaRPr kumimoji="0" lang="zh-CN" altLang="en-US"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a:ln>
                            <a:noFill/>
                          </a:ln>
                          <a:solidFill>
                            <a:schemeClr val="tx1"/>
                          </a:solidFill>
                          <a:effectLst/>
                          <a:latin typeface="宋体" charset="-122"/>
                          <a:ea typeface="宋体" charset="-122"/>
                          <a:cs typeface="Times New Roman" pitchFamily="18" charset="0"/>
                        </a:rPr>
                        <a:t>制造费用</a:t>
                      </a:r>
                      <a:endParaRPr kumimoji="0" lang="zh-CN" altLang="en-US"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a:ln>
                            <a:noFill/>
                          </a:ln>
                          <a:solidFill>
                            <a:schemeClr val="tx1"/>
                          </a:solidFill>
                          <a:effectLst/>
                          <a:latin typeface="宋体" charset="-122"/>
                          <a:ea typeface="宋体" charset="-122"/>
                          <a:cs typeface="Times New Roman" pitchFamily="18" charset="0"/>
                        </a:rPr>
                        <a:t>合计</a:t>
                      </a:r>
                      <a:endParaRPr kumimoji="0" lang="zh-CN" altLang="en-US"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a:ln>
                            <a:noFill/>
                          </a:ln>
                          <a:solidFill>
                            <a:schemeClr val="tx1"/>
                          </a:solidFill>
                          <a:effectLst/>
                          <a:latin typeface="宋体" charset="-122"/>
                          <a:ea typeface="宋体" charset="-122"/>
                          <a:cs typeface="Times New Roman" pitchFamily="18" charset="0"/>
                        </a:rPr>
                        <a:t>月初在产品成本</a:t>
                      </a:r>
                      <a:endParaRPr kumimoji="0" lang="zh-CN" altLang="en-US" sz="1400" b="0" i="0" u="none" strike="noStrike" cap="none" normalizeH="0" baseline="0">
                        <a:ln>
                          <a:noFill/>
                        </a:ln>
                        <a:solidFill>
                          <a:schemeClr val="tx1"/>
                        </a:solidFill>
                        <a:effectLst/>
                        <a:latin typeface="Arial" charset="0"/>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solidFill>
                          <a:effectLst/>
                          <a:latin typeface="宋体" charset="-122"/>
                          <a:ea typeface="宋体" charset="-122"/>
                          <a:cs typeface="Times New Roman" pitchFamily="18" charset="0"/>
                        </a:rPr>
                        <a:t>210</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solidFill>
                          <a:effectLst/>
                          <a:latin typeface="宋体" charset="-122"/>
                          <a:ea typeface="宋体" charset="-122"/>
                          <a:cs typeface="Times New Roman" pitchFamily="18" charset="0"/>
                        </a:rPr>
                        <a:t>210</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a:ln>
                            <a:noFill/>
                          </a:ln>
                          <a:solidFill>
                            <a:schemeClr val="tx1"/>
                          </a:solidFill>
                          <a:effectLst/>
                          <a:latin typeface="宋体" charset="-122"/>
                          <a:ea typeface="宋体" charset="-122"/>
                          <a:cs typeface="Times New Roman" pitchFamily="18" charset="0"/>
                        </a:rPr>
                        <a:t>本月发生费用</a:t>
                      </a:r>
                      <a:endParaRPr kumimoji="0" lang="zh-CN" altLang="en-US" sz="1400" b="0" i="0" u="none" strike="noStrike" cap="none" normalizeH="0" baseline="0">
                        <a:ln>
                          <a:noFill/>
                        </a:ln>
                        <a:solidFill>
                          <a:schemeClr val="tx1"/>
                        </a:solidFill>
                        <a:effectLst/>
                        <a:latin typeface="Arial" charset="0"/>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solidFill>
                          <a:effectLst/>
                          <a:latin typeface="宋体" charset="-122"/>
                          <a:ea typeface="宋体" charset="-122"/>
                          <a:cs typeface="Times New Roman" pitchFamily="18" charset="0"/>
                        </a:rPr>
                        <a:t>4340</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solidFill>
                          <a:effectLst/>
                          <a:latin typeface="宋体" charset="-122"/>
                          <a:ea typeface="宋体" charset="-122"/>
                          <a:cs typeface="Times New Roman" pitchFamily="18" charset="0"/>
                        </a:rPr>
                        <a:t>2280</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solidFill>
                          <a:effectLst/>
                          <a:latin typeface="宋体" charset="-122"/>
                          <a:ea typeface="宋体" charset="-122"/>
                          <a:cs typeface="Times New Roman" pitchFamily="18" charset="0"/>
                        </a:rPr>
                        <a:t>2685</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solidFill>
                          <a:effectLst/>
                          <a:latin typeface="宋体" charset="-122"/>
                          <a:ea typeface="宋体" charset="-122"/>
                          <a:cs typeface="Times New Roman" pitchFamily="18" charset="0"/>
                        </a:rPr>
                        <a:t>9305</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a:ln>
                            <a:noFill/>
                          </a:ln>
                          <a:solidFill>
                            <a:schemeClr val="tx1"/>
                          </a:solidFill>
                          <a:effectLst/>
                          <a:latin typeface="宋体" charset="-122"/>
                          <a:ea typeface="宋体" charset="-122"/>
                          <a:cs typeface="Times New Roman" pitchFamily="18" charset="0"/>
                        </a:rPr>
                        <a:t>合计</a:t>
                      </a:r>
                      <a:endParaRPr kumimoji="0" lang="zh-CN" altLang="en-US" sz="1400" b="0" i="0" u="none" strike="noStrike" cap="none" normalizeH="0" baseline="0">
                        <a:ln>
                          <a:noFill/>
                        </a:ln>
                        <a:solidFill>
                          <a:schemeClr val="tx1"/>
                        </a:solidFill>
                        <a:effectLst/>
                        <a:latin typeface="Arial" charset="0"/>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solidFill>
                          <a:effectLst/>
                          <a:latin typeface="宋体" charset="-122"/>
                          <a:ea typeface="宋体" charset="-122"/>
                          <a:cs typeface="Times New Roman" pitchFamily="18" charset="0"/>
                        </a:rPr>
                        <a:t>4550</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solidFill>
                          <a:effectLst/>
                          <a:latin typeface="宋体" charset="-122"/>
                          <a:ea typeface="宋体" charset="-122"/>
                          <a:cs typeface="Times New Roman" pitchFamily="18" charset="0"/>
                        </a:rPr>
                        <a:t>2280</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solidFill>
                          <a:effectLst/>
                          <a:latin typeface="宋体" charset="-122"/>
                          <a:ea typeface="宋体" charset="-122"/>
                          <a:cs typeface="Times New Roman" pitchFamily="18" charset="0"/>
                        </a:rPr>
                        <a:t>2685</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solidFill>
                          <a:effectLst/>
                          <a:latin typeface="宋体" charset="-122"/>
                          <a:ea typeface="宋体" charset="-122"/>
                          <a:cs typeface="Times New Roman" pitchFamily="18" charset="0"/>
                        </a:rPr>
                        <a:t>9515</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a:ln>
                            <a:noFill/>
                          </a:ln>
                          <a:solidFill>
                            <a:schemeClr val="tx1"/>
                          </a:solidFill>
                          <a:effectLst/>
                          <a:latin typeface="宋体" charset="-122"/>
                          <a:ea typeface="宋体" charset="-122"/>
                          <a:cs typeface="Times New Roman" pitchFamily="18" charset="0"/>
                        </a:rPr>
                        <a:t>本月完工产品成本</a:t>
                      </a:r>
                      <a:endParaRPr kumimoji="0" lang="zh-CN" altLang="en-US" sz="1400" b="0" i="0" u="none" strike="noStrike" cap="none" normalizeH="0" baseline="0">
                        <a:ln>
                          <a:noFill/>
                        </a:ln>
                        <a:solidFill>
                          <a:schemeClr val="tx1"/>
                        </a:solidFill>
                        <a:effectLst/>
                        <a:latin typeface="Arial" charset="0"/>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rgbClr val="FF0000"/>
                          </a:solidFill>
                          <a:effectLst/>
                          <a:latin typeface="宋体" charset="-122"/>
                          <a:ea typeface="宋体" charset="-122"/>
                          <a:cs typeface="Times New Roman" pitchFamily="18" charset="0"/>
                        </a:rPr>
                        <a:t>4200</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rgbClr val="FF0000"/>
                          </a:solidFill>
                          <a:effectLst/>
                          <a:latin typeface="宋体" charset="-122"/>
                          <a:ea typeface="宋体" charset="-122"/>
                          <a:cs typeface="Times New Roman" pitchFamily="18" charset="0"/>
                        </a:rPr>
                        <a:t>2280</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rgbClr val="FF0000"/>
                          </a:solidFill>
                          <a:effectLst/>
                          <a:latin typeface="宋体" charset="-122"/>
                          <a:ea typeface="宋体" charset="-122"/>
                          <a:cs typeface="Times New Roman" pitchFamily="18" charset="0"/>
                        </a:rPr>
                        <a:t>2685</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rgbClr val="FF0000"/>
                          </a:solidFill>
                          <a:effectLst/>
                          <a:latin typeface="宋体" charset="-122"/>
                          <a:ea typeface="宋体" charset="-122"/>
                          <a:cs typeface="Times New Roman" pitchFamily="18" charset="0"/>
                        </a:rPr>
                        <a:t>9165</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a:ln>
                            <a:noFill/>
                          </a:ln>
                          <a:solidFill>
                            <a:schemeClr val="tx1"/>
                          </a:solidFill>
                          <a:effectLst/>
                          <a:latin typeface="宋体" charset="-122"/>
                          <a:ea typeface="宋体" charset="-122"/>
                          <a:cs typeface="Times New Roman" pitchFamily="18" charset="0"/>
                        </a:rPr>
                        <a:t>月末在产品成本</a:t>
                      </a:r>
                      <a:endParaRPr kumimoji="0" lang="zh-CN" altLang="en-US" sz="1400" b="0" i="0" u="none" strike="noStrike" cap="none" normalizeH="0" baseline="0">
                        <a:ln>
                          <a:noFill/>
                        </a:ln>
                        <a:solidFill>
                          <a:schemeClr val="tx1"/>
                        </a:solidFill>
                        <a:effectLst/>
                        <a:latin typeface="Arial" charset="0"/>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solidFill>
                          <a:effectLst/>
                          <a:latin typeface="宋体" charset="-122"/>
                          <a:ea typeface="宋体" charset="-122"/>
                          <a:cs typeface="Times New Roman" pitchFamily="18" charset="0"/>
                        </a:rPr>
                        <a:t>350</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solidFill>
                          <a:effectLst/>
                          <a:latin typeface="宋体" charset="-122"/>
                          <a:ea typeface="宋体" charset="-122"/>
                          <a:cs typeface="Times New Roman" pitchFamily="18" charset="0"/>
                        </a:rPr>
                        <a:t>350</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5" name="Rectangle 50"/>
          <p:cNvSpPr>
            <a:spLocks noChangeArrowheads="1"/>
          </p:cNvSpPr>
          <p:nvPr/>
        </p:nvSpPr>
        <p:spPr bwMode="auto">
          <a:xfrm>
            <a:off x="3347963" y="4095016"/>
            <a:ext cx="19685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228600" algn="ctr"/>
            <a:r>
              <a:rPr lang="en-US" altLang="zh-CN" sz="1600" b="1"/>
              <a:t>B</a:t>
            </a:r>
            <a:r>
              <a:rPr lang="zh-CN" altLang="en-US" sz="1600" b="1"/>
              <a:t>类产品成本计算单</a:t>
            </a:r>
            <a:endParaRPr lang="zh-CN" altLang="en-US" sz="1600"/>
          </a:p>
          <a:p>
            <a:pPr indent="228600" algn="ctr"/>
            <a:r>
              <a:rPr lang="en-US" altLang="zh-CN" sz="1600"/>
              <a:t>××</a:t>
            </a:r>
            <a:r>
              <a:rPr lang="zh-CN" altLang="en-US" sz="1600"/>
              <a:t>年</a:t>
            </a:r>
            <a:r>
              <a:rPr lang="en-US" altLang="zh-CN" sz="1600"/>
              <a:t>×</a:t>
            </a:r>
            <a:r>
              <a:rPr lang="zh-CN" altLang="en-US" sz="1600"/>
              <a:t>月</a:t>
            </a:r>
          </a:p>
        </p:txBody>
      </p:sp>
      <p:graphicFrame>
        <p:nvGraphicFramePr>
          <p:cNvPr id="6" name="Group 51"/>
          <p:cNvGraphicFramePr>
            <a:graphicFrameLocks noGrp="1"/>
          </p:cNvGraphicFramePr>
          <p:nvPr>
            <p:extLst>
              <p:ext uri="{D42A27DB-BD31-4B8C-83A1-F6EECF244321}">
                <p14:modId xmlns:p14="http://schemas.microsoft.com/office/powerpoint/2010/main" val="2779653722"/>
              </p:ext>
            </p:extLst>
          </p:nvPr>
        </p:nvGraphicFramePr>
        <p:xfrm>
          <a:off x="755576" y="4671278"/>
          <a:ext cx="7632700" cy="1828800"/>
        </p:xfrm>
        <a:graphic>
          <a:graphicData uri="http://schemas.openxmlformats.org/drawingml/2006/table">
            <a:tbl>
              <a:tblPr/>
              <a:tblGrid>
                <a:gridCol w="1824037">
                  <a:extLst>
                    <a:ext uri="{9D8B030D-6E8A-4147-A177-3AD203B41FA5}">
                      <a16:colId xmlns:a16="http://schemas.microsoft.com/office/drawing/2014/main" val="20000"/>
                    </a:ext>
                  </a:extLst>
                </a:gridCol>
                <a:gridCol w="1376363">
                  <a:extLst>
                    <a:ext uri="{9D8B030D-6E8A-4147-A177-3AD203B41FA5}">
                      <a16:colId xmlns:a16="http://schemas.microsoft.com/office/drawing/2014/main" val="20001"/>
                    </a:ext>
                  </a:extLst>
                </a:gridCol>
                <a:gridCol w="1547812">
                  <a:extLst>
                    <a:ext uri="{9D8B030D-6E8A-4147-A177-3AD203B41FA5}">
                      <a16:colId xmlns:a16="http://schemas.microsoft.com/office/drawing/2014/main" val="20002"/>
                    </a:ext>
                  </a:extLst>
                </a:gridCol>
                <a:gridCol w="1549400">
                  <a:extLst>
                    <a:ext uri="{9D8B030D-6E8A-4147-A177-3AD203B41FA5}">
                      <a16:colId xmlns:a16="http://schemas.microsoft.com/office/drawing/2014/main" val="20003"/>
                    </a:ext>
                  </a:extLst>
                </a:gridCol>
                <a:gridCol w="1335088">
                  <a:extLst>
                    <a:ext uri="{9D8B030D-6E8A-4147-A177-3AD203B41FA5}">
                      <a16:colId xmlns:a16="http://schemas.microsoft.com/office/drawing/2014/main" val="20004"/>
                    </a:ext>
                  </a:extLst>
                </a:gridCol>
              </a:tblGrid>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a:ln>
                            <a:noFill/>
                          </a:ln>
                          <a:solidFill>
                            <a:schemeClr val="tx1"/>
                          </a:solidFill>
                          <a:effectLst/>
                          <a:latin typeface="宋体" charset="-122"/>
                          <a:ea typeface="宋体" charset="-122"/>
                          <a:cs typeface="Times New Roman" pitchFamily="18" charset="0"/>
                        </a:rPr>
                        <a:t>项目</a:t>
                      </a:r>
                      <a:endParaRPr kumimoji="0" lang="zh-CN" altLang="en-US"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a:ln>
                            <a:noFill/>
                          </a:ln>
                          <a:solidFill>
                            <a:schemeClr val="tx1"/>
                          </a:solidFill>
                          <a:effectLst/>
                          <a:latin typeface="宋体" charset="-122"/>
                          <a:ea typeface="宋体" charset="-122"/>
                          <a:cs typeface="Times New Roman" pitchFamily="18" charset="0"/>
                        </a:rPr>
                        <a:t>直接材料</a:t>
                      </a:r>
                      <a:endParaRPr kumimoji="0" lang="zh-CN" altLang="en-US"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a:ln>
                            <a:noFill/>
                          </a:ln>
                          <a:solidFill>
                            <a:schemeClr val="tx1"/>
                          </a:solidFill>
                          <a:effectLst/>
                          <a:latin typeface="宋体" charset="-122"/>
                          <a:ea typeface="宋体" charset="-122"/>
                          <a:cs typeface="Times New Roman" pitchFamily="18" charset="0"/>
                        </a:rPr>
                        <a:t>直接人工</a:t>
                      </a:r>
                      <a:endParaRPr kumimoji="0" lang="zh-CN" altLang="en-US"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a:ln>
                            <a:noFill/>
                          </a:ln>
                          <a:solidFill>
                            <a:schemeClr val="tx1"/>
                          </a:solidFill>
                          <a:effectLst/>
                          <a:latin typeface="宋体" charset="-122"/>
                          <a:ea typeface="宋体" charset="-122"/>
                          <a:cs typeface="Times New Roman" pitchFamily="18" charset="0"/>
                        </a:rPr>
                        <a:t>制造费用</a:t>
                      </a:r>
                      <a:endParaRPr kumimoji="0" lang="zh-CN" altLang="en-US"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a:ln>
                            <a:noFill/>
                          </a:ln>
                          <a:solidFill>
                            <a:schemeClr val="tx1"/>
                          </a:solidFill>
                          <a:effectLst/>
                          <a:latin typeface="宋体" charset="-122"/>
                          <a:ea typeface="宋体" charset="-122"/>
                          <a:cs typeface="Times New Roman" pitchFamily="18" charset="0"/>
                        </a:rPr>
                        <a:t>合计</a:t>
                      </a:r>
                      <a:endParaRPr kumimoji="0" lang="zh-CN" altLang="en-US"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a:ln>
                            <a:noFill/>
                          </a:ln>
                          <a:solidFill>
                            <a:schemeClr val="tx1"/>
                          </a:solidFill>
                          <a:effectLst/>
                          <a:latin typeface="宋体" charset="-122"/>
                          <a:ea typeface="宋体" charset="-122"/>
                          <a:cs typeface="Times New Roman" pitchFamily="18" charset="0"/>
                        </a:rPr>
                        <a:t>月初在产品成本</a:t>
                      </a:r>
                      <a:endParaRPr kumimoji="0" lang="zh-CN" altLang="en-US" sz="1400" b="0" i="0" u="none" strike="noStrike" cap="none" normalizeH="0" baseline="0">
                        <a:ln>
                          <a:noFill/>
                        </a:ln>
                        <a:solidFill>
                          <a:schemeClr val="tx1"/>
                        </a:solidFill>
                        <a:effectLst/>
                        <a:latin typeface="Arial" charset="0"/>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solidFill>
                          <a:effectLst/>
                          <a:latin typeface="宋体" charset="-122"/>
                          <a:ea typeface="宋体" charset="-122"/>
                          <a:cs typeface="Times New Roman" pitchFamily="18" charset="0"/>
                        </a:rPr>
                        <a:t>160</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solidFill>
                          <a:effectLst/>
                          <a:latin typeface="宋体" charset="-122"/>
                          <a:ea typeface="宋体" charset="-122"/>
                          <a:cs typeface="Times New Roman" pitchFamily="18" charset="0"/>
                        </a:rPr>
                        <a:t>160</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a:ln>
                            <a:noFill/>
                          </a:ln>
                          <a:solidFill>
                            <a:schemeClr val="tx1"/>
                          </a:solidFill>
                          <a:effectLst/>
                          <a:latin typeface="宋体" charset="-122"/>
                          <a:ea typeface="宋体" charset="-122"/>
                          <a:cs typeface="Times New Roman" pitchFamily="18" charset="0"/>
                        </a:rPr>
                        <a:t>本月发生费用</a:t>
                      </a:r>
                      <a:endParaRPr kumimoji="0" lang="zh-CN" altLang="en-US" sz="1400" b="0" i="0" u="none" strike="noStrike" cap="none" normalizeH="0" baseline="0">
                        <a:ln>
                          <a:noFill/>
                        </a:ln>
                        <a:solidFill>
                          <a:schemeClr val="tx1"/>
                        </a:solidFill>
                        <a:effectLst/>
                        <a:latin typeface="Arial" charset="0"/>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solidFill>
                          <a:effectLst/>
                          <a:latin typeface="宋体" charset="-122"/>
                          <a:ea typeface="宋体" charset="-122"/>
                          <a:cs typeface="Times New Roman" pitchFamily="18" charset="0"/>
                        </a:rPr>
                        <a:t>7040</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solidFill>
                          <a:effectLst/>
                          <a:latin typeface="宋体" charset="-122"/>
                          <a:ea typeface="宋体" charset="-122"/>
                          <a:cs typeface="Times New Roman" pitchFamily="18" charset="0"/>
                        </a:rPr>
                        <a:t>3420</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solidFill>
                          <a:effectLst/>
                          <a:latin typeface="宋体" charset="-122"/>
                          <a:ea typeface="宋体" charset="-122"/>
                          <a:cs typeface="Times New Roman" pitchFamily="18" charset="0"/>
                        </a:rPr>
                        <a:t>1719</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solidFill>
                          <a:effectLst/>
                          <a:latin typeface="宋体" charset="-122"/>
                          <a:ea typeface="宋体" charset="-122"/>
                          <a:cs typeface="Times New Roman" pitchFamily="18" charset="0"/>
                        </a:rPr>
                        <a:t>12179</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a:ln>
                            <a:noFill/>
                          </a:ln>
                          <a:solidFill>
                            <a:schemeClr val="tx1"/>
                          </a:solidFill>
                          <a:effectLst/>
                          <a:latin typeface="宋体" charset="-122"/>
                          <a:ea typeface="宋体" charset="-122"/>
                          <a:cs typeface="Times New Roman" pitchFamily="18" charset="0"/>
                        </a:rPr>
                        <a:t>合计</a:t>
                      </a:r>
                      <a:endParaRPr kumimoji="0" lang="zh-CN" altLang="en-US" sz="1400" b="0" i="0" u="none" strike="noStrike" cap="none" normalizeH="0" baseline="0">
                        <a:ln>
                          <a:noFill/>
                        </a:ln>
                        <a:solidFill>
                          <a:schemeClr val="tx1"/>
                        </a:solidFill>
                        <a:effectLst/>
                        <a:latin typeface="Arial" charset="0"/>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solidFill>
                          <a:effectLst/>
                          <a:latin typeface="宋体" charset="-122"/>
                          <a:ea typeface="宋体" charset="-122"/>
                          <a:cs typeface="Times New Roman" pitchFamily="18" charset="0"/>
                        </a:rPr>
                        <a:t>7200</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solidFill>
                          <a:effectLst/>
                          <a:latin typeface="宋体" charset="-122"/>
                          <a:ea typeface="宋体" charset="-122"/>
                          <a:cs typeface="Times New Roman" pitchFamily="18" charset="0"/>
                        </a:rPr>
                        <a:t>3420</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solidFill>
                          <a:effectLst/>
                          <a:latin typeface="宋体" charset="-122"/>
                          <a:ea typeface="宋体" charset="-122"/>
                          <a:cs typeface="Times New Roman" pitchFamily="18" charset="0"/>
                        </a:rPr>
                        <a:t>1719</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solidFill>
                          <a:effectLst/>
                          <a:latin typeface="宋体" charset="-122"/>
                          <a:ea typeface="宋体" charset="-122"/>
                          <a:cs typeface="Times New Roman" pitchFamily="18" charset="0"/>
                        </a:rPr>
                        <a:t>12179</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a:ln>
                            <a:noFill/>
                          </a:ln>
                          <a:solidFill>
                            <a:schemeClr val="tx1"/>
                          </a:solidFill>
                          <a:effectLst/>
                          <a:latin typeface="宋体" charset="-122"/>
                          <a:ea typeface="宋体" charset="-122"/>
                          <a:cs typeface="Times New Roman" pitchFamily="18" charset="0"/>
                        </a:rPr>
                        <a:t>本月完工产品成本</a:t>
                      </a:r>
                      <a:endParaRPr kumimoji="0" lang="zh-CN" altLang="en-US" sz="1400" b="0" i="0" u="none" strike="noStrike" cap="none" normalizeH="0" baseline="0">
                        <a:ln>
                          <a:noFill/>
                        </a:ln>
                        <a:solidFill>
                          <a:schemeClr val="tx1"/>
                        </a:solidFill>
                        <a:effectLst/>
                        <a:latin typeface="Arial" charset="0"/>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rgbClr val="FF0000"/>
                          </a:solidFill>
                          <a:effectLst/>
                          <a:latin typeface="宋体" charset="-122"/>
                          <a:ea typeface="宋体" charset="-122"/>
                          <a:cs typeface="Times New Roman" pitchFamily="18" charset="0"/>
                        </a:rPr>
                        <a:t>6880</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rgbClr val="FF0000"/>
                          </a:solidFill>
                          <a:effectLst/>
                          <a:latin typeface="宋体" charset="-122"/>
                          <a:ea typeface="宋体" charset="-122"/>
                          <a:cs typeface="Times New Roman" pitchFamily="18" charset="0"/>
                        </a:rPr>
                        <a:t>3420</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rgbClr val="FF0000"/>
                          </a:solidFill>
                          <a:effectLst/>
                          <a:latin typeface="宋体" charset="-122"/>
                          <a:ea typeface="宋体" charset="-122"/>
                          <a:cs typeface="Times New Roman" pitchFamily="18" charset="0"/>
                        </a:rPr>
                        <a:t>1719</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rgbClr val="FF0000"/>
                          </a:solidFill>
                          <a:effectLst/>
                          <a:latin typeface="宋体" charset="-122"/>
                          <a:ea typeface="宋体" charset="-122"/>
                          <a:cs typeface="Times New Roman" pitchFamily="18" charset="0"/>
                        </a:rPr>
                        <a:t>12019</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2286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400" b="0" i="0" u="none" strike="noStrike" cap="none" normalizeH="0" baseline="0">
                          <a:ln>
                            <a:noFill/>
                          </a:ln>
                          <a:solidFill>
                            <a:schemeClr val="tx1"/>
                          </a:solidFill>
                          <a:effectLst/>
                          <a:latin typeface="宋体" charset="-122"/>
                          <a:ea typeface="宋体" charset="-122"/>
                          <a:cs typeface="Times New Roman" pitchFamily="18" charset="0"/>
                        </a:rPr>
                        <a:t>月末在产品成本</a:t>
                      </a:r>
                      <a:endParaRPr kumimoji="0" lang="zh-CN" altLang="en-US" sz="1400" b="0" i="0" u="none" strike="noStrike" cap="none" normalizeH="0" baseline="0">
                        <a:ln>
                          <a:noFill/>
                        </a:ln>
                        <a:solidFill>
                          <a:schemeClr val="tx1"/>
                        </a:solidFill>
                        <a:effectLst/>
                        <a:latin typeface="Arial" charset="0"/>
                        <a:ea typeface="宋体"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solidFill>
                          <a:effectLst/>
                          <a:latin typeface="宋体" charset="-122"/>
                          <a:ea typeface="宋体" charset="-122"/>
                          <a:cs typeface="Times New Roman" pitchFamily="18" charset="0"/>
                        </a:rPr>
                        <a:t>320</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400" b="0" i="0" u="none" strike="noStrike" cap="none" normalizeH="0" baseline="0">
                          <a:ln>
                            <a:noFill/>
                          </a:ln>
                          <a:solidFill>
                            <a:schemeClr val="tx1"/>
                          </a:solidFill>
                          <a:effectLst/>
                          <a:latin typeface="宋体" charset="-122"/>
                          <a:ea typeface="宋体" charset="-122"/>
                          <a:cs typeface="Times New Roman" pitchFamily="18" charset="0"/>
                        </a:rPr>
                        <a:t>320</a:t>
                      </a:r>
                      <a:endParaRPr kumimoji="0" lang="en-US" altLang="zh-CN" sz="1400" b="0" i="0" u="none" strike="noStrike" cap="none" normalizeH="0" baseline="0">
                        <a:ln>
                          <a:noFill/>
                        </a:ln>
                        <a:solidFill>
                          <a:schemeClr val="tx1"/>
                        </a:solidFill>
                        <a:effectLst/>
                        <a:latin typeface="Arial" charset="0"/>
                        <a:ea typeface="宋体"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sp>
        <p:nvSpPr>
          <p:cNvPr id="8" name="文本占位符 3">
            <a:extLst>
              <a:ext uri="{FF2B5EF4-FFF2-40B4-BE49-F238E27FC236}">
                <a16:creationId xmlns:a16="http://schemas.microsoft.com/office/drawing/2014/main" id="{9AB94CFA-5AFB-4AC2-9D90-A480B681FA5E}"/>
              </a:ext>
            </a:extLst>
          </p:cNvPr>
          <p:cNvSpPr txBox="1">
            <a:spLocks/>
          </p:cNvSpPr>
          <p:nvPr/>
        </p:nvSpPr>
        <p:spPr>
          <a:xfrm>
            <a:off x="457200" y="548680"/>
            <a:ext cx="5895954"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zh-CN" altLang="en-US" dirty="0">
                <a:solidFill>
                  <a:schemeClr val="accent2">
                    <a:lumMod val="75000"/>
                  </a:schemeClr>
                </a:solidFill>
              </a:rPr>
              <a:t>类內各种产品成本的分配</a:t>
            </a:r>
          </a:p>
        </p:txBody>
      </p:sp>
    </p:spTree>
    <p:extLst>
      <p:ext uri="{BB962C8B-B14F-4D97-AF65-F5344CB8AC3E}">
        <p14:creationId xmlns:p14="http://schemas.microsoft.com/office/powerpoint/2010/main" val="178114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up)">
                                      <p:cBhvr>
                                        <p:cTn id="11" dur="500"/>
                                        <p:tgtEl>
                                          <p:spTgt spid="4"/>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up)">
                                      <p:cBhvr>
                                        <p:cTn id="20"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4"/>
          <p:cNvSpPr>
            <a:spLocks noChangeArrowheads="1"/>
          </p:cNvSpPr>
          <p:nvPr/>
        </p:nvSpPr>
        <p:spPr bwMode="auto">
          <a:xfrm>
            <a:off x="3194869" y="1443310"/>
            <a:ext cx="1208087"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228600" algn="ctr"/>
            <a:r>
              <a:rPr lang="zh-CN" altLang="en-US" sz="1600" b="1" dirty="0"/>
              <a:t>系数计算表</a:t>
            </a:r>
            <a:endParaRPr lang="zh-CN" altLang="en-US" sz="1600" dirty="0"/>
          </a:p>
          <a:p>
            <a:pPr indent="228600" algn="ctr"/>
            <a:r>
              <a:rPr lang="en-US" altLang="zh-CN" sz="1600" dirty="0"/>
              <a:t>××</a:t>
            </a:r>
            <a:r>
              <a:rPr lang="zh-CN" altLang="en-US" sz="1600" dirty="0"/>
              <a:t>年</a:t>
            </a:r>
            <a:r>
              <a:rPr lang="en-US" altLang="zh-CN" sz="1600" dirty="0"/>
              <a:t>×</a:t>
            </a:r>
            <a:r>
              <a:rPr lang="zh-CN" altLang="en-US" sz="1600" dirty="0"/>
              <a:t>月</a:t>
            </a:r>
          </a:p>
        </p:txBody>
      </p:sp>
      <p:graphicFrame>
        <p:nvGraphicFramePr>
          <p:cNvPr id="4" name="Group 5"/>
          <p:cNvGraphicFramePr>
            <a:graphicFrameLocks noGrp="1"/>
          </p:cNvGraphicFramePr>
          <p:nvPr>
            <p:extLst>
              <p:ext uri="{D42A27DB-BD31-4B8C-83A1-F6EECF244321}">
                <p14:modId xmlns:p14="http://schemas.microsoft.com/office/powerpoint/2010/main" val="2439876968"/>
              </p:ext>
            </p:extLst>
          </p:nvPr>
        </p:nvGraphicFramePr>
        <p:xfrm>
          <a:off x="467544" y="2060848"/>
          <a:ext cx="7308850" cy="2349700"/>
        </p:xfrm>
        <a:graphic>
          <a:graphicData uri="http://schemas.openxmlformats.org/drawingml/2006/table">
            <a:tbl>
              <a:tblPr/>
              <a:tblGrid>
                <a:gridCol w="1893887">
                  <a:extLst>
                    <a:ext uri="{9D8B030D-6E8A-4147-A177-3AD203B41FA5}">
                      <a16:colId xmlns:a16="http://schemas.microsoft.com/office/drawing/2014/main" val="20000"/>
                    </a:ext>
                  </a:extLst>
                </a:gridCol>
                <a:gridCol w="2708275">
                  <a:extLst>
                    <a:ext uri="{9D8B030D-6E8A-4147-A177-3AD203B41FA5}">
                      <a16:colId xmlns:a16="http://schemas.microsoft.com/office/drawing/2014/main" val="20001"/>
                    </a:ext>
                  </a:extLst>
                </a:gridCol>
                <a:gridCol w="2706688">
                  <a:extLst>
                    <a:ext uri="{9D8B030D-6E8A-4147-A177-3AD203B41FA5}">
                      <a16:colId xmlns:a16="http://schemas.microsoft.com/office/drawing/2014/main" val="20002"/>
                    </a:ext>
                  </a:extLst>
                </a:gridCol>
              </a:tblGrid>
              <a:tr h="33523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Times New Roman" pitchFamily="18" charset="0"/>
                          <a:ea typeface="宋体" charset="-122"/>
                          <a:cs typeface="Times New Roman" pitchFamily="18" charset="0"/>
                        </a:rPr>
                        <a:t>产品类别</a:t>
                      </a:r>
                      <a:endParaRPr kumimoji="0" lang="zh-CN" altLang="en-US"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Times New Roman" pitchFamily="18" charset="0"/>
                          <a:ea typeface="宋体" charset="-122"/>
                          <a:cs typeface="Times New Roman" pitchFamily="18" charset="0"/>
                        </a:rPr>
                        <a:t>规  格</a:t>
                      </a:r>
                      <a:endParaRPr kumimoji="0" lang="zh-CN" altLang="en-US"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系  数</a:t>
                      </a:r>
                      <a:endParaRPr kumimoji="0" lang="zh-CN" altLang="en-US"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35235">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A</a:t>
                      </a:r>
                      <a:r>
                        <a:rPr kumimoji="0" lang="zh-CN" altLang="en-US" sz="1600" b="0" i="0" u="none" strike="noStrike" cap="none" normalizeH="0" baseline="0">
                          <a:ln>
                            <a:noFill/>
                          </a:ln>
                          <a:solidFill>
                            <a:schemeClr val="tx1"/>
                          </a:solidFill>
                          <a:effectLst/>
                          <a:latin typeface="Times New Roman" pitchFamily="18" charset="0"/>
                          <a:ea typeface="宋体" charset="-122"/>
                          <a:cs typeface="Times New Roman" pitchFamily="18" charset="0"/>
                        </a:rPr>
                        <a:t>类产品</a:t>
                      </a:r>
                      <a:endParaRPr kumimoji="0" lang="zh-CN" altLang="en-US" sz="1600" b="0" i="0" u="none" strike="noStrike" cap="none" normalizeH="0" baseline="0">
                        <a:ln>
                          <a:noFill/>
                        </a:ln>
                        <a:solidFill>
                          <a:schemeClr val="tx1"/>
                        </a:solidFill>
                        <a:effectLst/>
                        <a:latin typeface="Arial" charset="0"/>
                        <a:ea typeface="宋体" charset="-122"/>
                      </a:endParaRPr>
                    </a:p>
                  </a:txBody>
                  <a:tcPr marT="45714" marB="45714"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1#</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9/12</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a:t>
                      </a: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0.75</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38092">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2#</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１</a:t>
                      </a:r>
                      <a:endParaRPr kumimoji="0" lang="zh-CN" altLang="en-US"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35235">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3#</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14.16/12</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a:t>
                      </a: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1.18</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35235">
                <a:tc rowSpan="3">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B</a:t>
                      </a:r>
                      <a:r>
                        <a:rPr kumimoji="0" lang="zh-CN" altLang="en-US" sz="1600" b="0" i="0" u="none" strike="noStrike" cap="none" normalizeH="0" baseline="0">
                          <a:ln>
                            <a:noFill/>
                          </a:ln>
                          <a:solidFill>
                            <a:schemeClr val="tx1"/>
                          </a:solidFill>
                          <a:effectLst/>
                          <a:latin typeface="Times New Roman" pitchFamily="18" charset="0"/>
                          <a:ea typeface="宋体" charset="-122"/>
                          <a:cs typeface="Times New Roman" pitchFamily="18" charset="0"/>
                        </a:rPr>
                        <a:t>类产品</a:t>
                      </a:r>
                      <a:endParaRPr kumimoji="0" lang="zh-CN" altLang="en-US" sz="1600" b="0" i="0" u="none" strike="noStrike" cap="none" normalizeH="0" baseline="0">
                        <a:ln>
                          <a:noFill/>
                        </a:ln>
                        <a:solidFill>
                          <a:schemeClr val="tx1"/>
                        </a:solidFill>
                        <a:effectLst/>
                        <a:latin typeface="Arial" charset="0"/>
                        <a:ea typeface="宋体" charset="-122"/>
                      </a:endParaRPr>
                    </a:p>
                  </a:txBody>
                  <a:tcPr marT="45714" marB="45714"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4#</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35235">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5#</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25/20</a:t>
                      </a: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a:t>
                      </a: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1.25</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r h="335235">
                <a:tc vMerge="1">
                  <a:txBody>
                    <a:bodyPr/>
                    <a:lstStyle/>
                    <a:p>
                      <a:endParaRPr lang="zh-CN" altLang="en-US"/>
                    </a:p>
                  </a:txBody>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6#</a:t>
                      </a:r>
                      <a:endParaRPr kumimoji="0" lang="en-US" altLang="zh-CN" sz="1600" b="0" i="0" u="none" strike="noStrike" cap="none" normalizeH="0" baseline="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32/20</a:t>
                      </a:r>
                      <a:r>
                        <a:rPr kumimoji="0" lang="zh-CN" altLang="en-US" sz="1600" b="0" i="0" u="none" strike="noStrike" cap="none" normalizeH="0" baseline="0" dirty="0">
                          <a:ln>
                            <a:noFill/>
                          </a:ln>
                          <a:solidFill>
                            <a:schemeClr val="tx1"/>
                          </a:solidFill>
                          <a:effectLst/>
                          <a:latin typeface="宋体" charset="-122"/>
                          <a:ea typeface="宋体" charset="-122"/>
                          <a:cs typeface="Times New Roman" pitchFamily="18" charset="0"/>
                        </a:rPr>
                        <a:t>＝</a:t>
                      </a:r>
                      <a:r>
                        <a:rPr kumimoji="0" lang="en-US" altLang="zh-CN" sz="1600" b="0" i="0" u="none" strike="noStrike" cap="none" normalizeH="0" baseline="0" dirty="0">
                          <a:ln>
                            <a:noFill/>
                          </a:ln>
                          <a:solidFill>
                            <a:schemeClr val="tx1"/>
                          </a:solidFill>
                          <a:effectLst/>
                          <a:latin typeface="宋体" charset="-122"/>
                          <a:ea typeface="宋体" charset="-122"/>
                          <a:cs typeface="Times New Roman" pitchFamily="18" charset="0"/>
                        </a:rPr>
                        <a:t>1.6</a:t>
                      </a:r>
                      <a:endParaRPr kumimoji="0" lang="en-US" altLang="zh-CN" sz="1600" b="0" i="0" u="none" strike="noStrike" cap="none" normalizeH="0" baseline="0" dirty="0">
                        <a:ln>
                          <a:noFill/>
                        </a:ln>
                        <a:solidFill>
                          <a:schemeClr val="tx1"/>
                        </a:solidFill>
                        <a:effectLst/>
                        <a:latin typeface="Arial" charset="0"/>
                        <a:ea typeface="宋体" charset="-122"/>
                      </a:endParaRPr>
                    </a:p>
                  </a:txBody>
                  <a:tcPr marT="45714" marB="4571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6"/>
                  </a:ext>
                </a:extLst>
              </a:tr>
            </a:tbl>
          </a:graphicData>
        </a:graphic>
      </p:graphicFrame>
      <p:sp>
        <p:nvSpPr>
          <p:cNvPr id="5" name="文本占位符 3">
            <a:extLst>
              <a:ext uri="{FF2B5EF4-FFF2-40B4-BE49-F238E27FC236}">
                <a16:creationId xmlns:a16="http://schemas.microsoft.com/office/drawing/2014/main" id="{9D1B0C3F-0553-46E7-924B-15C3F0B3C62B}"/>
              </a:ext>
            </a:extLst>
          </p:cNvPr>
          <p:cNvSpPr txBox="1">
            <a:spLocks/>
          </p:cNvSpPr>
          <p:nvPr/>
        </p:nvSpPr>
        <p:spPr>
          <a:xfrm>
            <a:off x="457200" y="548680"/>
            <a:ext cx="5895954"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zh-CN" altLang="en-US" dirty="0">
                <a:solidFill>
                  <a:schemeClr val="accent2">
                    <a:lumMod val="75000"/>
                  </a:schemeClr>
                </a:solidFill>
              </a:rPr>
              <a:t>类內各种产品成本的分配</a:t>
            </a:r>
          </a:p>
        </p:txBody>
      </p:sp>
    </p:spTree>
    <p:extLst>
      <p:ext uri="{BB962C8B-B14F-4D97-AF65-F5344CB8AC3E}">
        <p14:creationId xmlns:p14="http://schemas.microsoft.com/office/powerpoint/2010/main" val="4249585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ChangeArrowheads="1"/>
          </p:cNvSpPr>
          <p:nvPr/>
        </p:nvSpPr>
        <p:spPr bwMode="auto">
          <a:xfrm>
            <a:off x="2487613" y="1418197"/>
            <a:ext cx="3595687"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228600" algn="ctr"/>
            <a:r>
              <a:rPr lang="en-US" altLang="zh-CN" sz="1600" dirty="0"/>
              <a:t>A</a:t>
            </a:r>
            <a:r>
              <a:rPr lang="zh-CN" altLang="en-US" sz="1600" b="1" dirty="0"/>
              <a:t>类产品各种规格完工产品成本计算单</a:t>
            </a:r>
            <a:endParaRPr lang="zh-CN" altLang="en-US" sz="1600" dirty="0"/>
          </a:p>
          <a:p>
            <a:pPr indent="228600" algn="ctr"/>
            <a:r>
              <a:rPr lang="en-US" altLang="zh-CN" sz="1600" dirty="0"/>
              <a:t>××</a:t>
            </a:r>
            <a:r>
              <a:rPr lang="zh-CN" altLang="en-US" sz="1600" dirty="0"/>
              <a:t>年</a:t>
            </a:r>
            <a:r>
              <a:rPr lang="en-US" altLang="zh-CN" sz="1600" dirty="0"/>
              <a:t>×</a:t>
            </a:r>
            <a:r>
              <a:rPr lang="zh-CN" altLang="en-US" sz="1600" dirty="0"/>
              <a:t>月</a:t>
            </a:r>
          </a:p>
        </p:txBody>
      </p:sp>
      <p:graphicFrame>
        <p:nvGraphicFramePr>
          <p:cNvPr id="4" name="Group 4"/>
          <p:cNvGraphicFramePr>
            <a:graphicFrameLocks noGrp="1"/>
          </p:cNvGraphicFramePr>
          <p:nvPr>
            <p:extLst>
              <p:ext uri="{D42A27DB-BD31-4B8C-83A1-F6EECF244321}">
                <p14:modId xmlns:p14="http://schemas.microsoft.com/office/powerpoint/2010/main" val="861495418"/>
              </p:ext>
            </p:extLst>
          </p:nvPr>
        </p:nvGraphicFramePr>
        <p:xfrm>
          <a:off x="614363" y="1994460"/>
          <a:ext cx="7632700" cy="1920876"/>
        </p:xfrm>
        <a:graphic>
          <a:graphicData uri="http://schemas.openxmlformats.org/drawingml/2006/table">
            <a:tbl>
              <a:tblPr/>
              <a:tblGrid>
                <a:gridCol w="727075">
                  <a:extLst>
                    <a:ext uri="{9D8B030D-6E8A-4147-A177-3AD203B41FA5}">
                      <a16:colId xmlns:a16="http://schemas.microsoft.com/office/drawing/2014/main" val="20000"/>
                    </a:ext>
                  </a:extLst>
                </a:gridCol>
                <a:gridCol w="762000">
                  <a:extLst>
                    <a:ext uri="{9D8B030D-6E8A-4147-A177-3AD203B41FA5}">
                      <a16:colId xmlns:a16="http://schemas.microsoft.com/office/drawing/2014/main" val="20001"/>
                    </a:ext>
                  </a:extLst>
                </a:gridCol>
                <a:gridCol w="874712">
                  <a:extLst>
                    <a:ext uri="{9D8B030D-6E8A-4147-A177-3AD203B41FA5}">
                      <a16:colId xmlns:a16="http://schemas.microsoft.com/office/drawing/2014/main" val="20002"/>
                    </a:ext>
                  </a:extLst>
                </a:gridCol>
                <a:gridCol w="725488">
                  <a:extLst>
                    <a:ext uri="{9D8B030D-6E8A-4147-A177-3AD203B41FA5}">
                      <a16:colId xmlns:a16="http://schemas.microsoft.com/office/drawing/2014/main" val="20003"/>
                    </a:ext>
                  </a:extLst>
                </a:gridCol>
                <a:gridCol w="1087437">
                  <a:extLst>
                    <a:ext uri="{9D8B030D-6E8A-4147-A177-3AD203B41FA5}">
                      <a16:colId xmlns:a16="http://schemas.microsoft.com/office/drawing/2014/main" val="20004"/>
                    </a:ext>
                  </a:extLst>
                </a:gridCol>
                <a:gridCol w="1084263">
                  <a:extLst>
                    <a:ext uri="{9D8B030D-6E8A-4147-A177-3AD203B41FA5}">
                      <a16:colId xmlns:a16="http://schemas.microsoft.com/office/drawing/2014/main" val="20005"/>
                    </a:ext>
                  </a:extLst>
                </a:gridCol>
                <a:gridCol w="1044575">
                  <a:extLst>
                    <a:ext uri="{9D8B030D-6E8A-4147-A177-3AD203B41FA5}">
                      <a16:colId xmlns:a16="http://schemas.microsoft.com/office/drawing/2014/main" val="20006"/>
                    </a:ext>
                  </a:extLst>
                </a:gridCol>
                <a:gridCol w="1327150">
                  <a:extLst>
                    <a:ext uri="{9D8B030D-6E8A-4147-A177-3AD203B41FA5}">
                      <a16:colId xmlns:a16="http://schemas.microsoft.com/office/drawing/2014/main" val="20007"/>
                    </a:ext>
                  </a:extLst>
                </a:gridCol>
              </a:tblGrid>
              <a:tr h="57931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a:ln>
                            <a:noFill/>
                          </a:ln>
                          <a:solidFill>
                            <a:schemeClr val="tx1"/>
                          </a:solidFill>
                          <a:effectLst/>
                          <a:latin typeface="宋体" charset="-122"/>
                          <a:ea typeface="宋体" charset="-122"/>
                          <a:cs typeface="Times New Roman" pitchFamily="18" charset="0"/>
                        </a:rPr>
                        <a:t>产品</a:t>
                      </a:r>
                      <a:endParaRPr kumimoji="0" lang="zh-CN" altLang="en-US" sz="1600" b="0" i="0" u="none" strike="noStrike" cap="none" normalizeH="0" baseline="0" dirty="0">
                        <a:ln>
                          <a:noFill/>
                        </a:ln>
                        <a:solidFill>
                          <a:schemeClr val="tx1"/>
                        </a:solidFill>
                        <a:effectLst/>
                        <a:latin typeface="Times New Roman" pitchFamily="18" charset="0"/>
                        <a:ea typeface="宋体"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dirty="0">
                          <a:ln>
                            <a:noFill/>
                          </a:ln>
                          <a:solidFill>
                            <a:schemeClr val="tx1"/>
                          </a:solidFill>
                          <a:effectLst/>
                          <a:latin typeface="宋体" charset="-122"/>
                          <a:ea typeface="宋体" charset="-122"/>
                          <a:cs typeface="Times New Roman" pitchFamily="18" charset="0"/>
                        </a:rPr>
                        <a:t>规格</a:t>
                      </a:r>
                      <a:endParaRPr kumimoji="0" lang="zh-CN" altLang="en-US" sz="1600" b="0" i="0" u="none" strike="noStrike" cap="none" normalizeH="0" baseline="0" dirty="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实际</a:t>
                      </a:r>
                      <a:endParaRPr kumimoji="0" lang="zh-CN" altLang="en-US" sz="1600" b="0" i="0" u="none" strike="noStrike" cap="none" normalizeH="0" baseline="0">
                        <a:ln>
                          <a:noFill/>
                        </a:ln>
                        <a:solidFill>
                          <a:schemeClr val="tx1"/>
                        </a:solidFill>
                        <a:effectLst/>
                        <a:latin typeface="Times New Roman" pitchFamily="18" charset="0"/>
                        <a:ea typeface="宋体"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产量</a:t>
                      </a:r>
                      <a:endParaRPr kumimoji="0" lang="zh-CN" altLang="en-US"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系数</a:t>
                      </a:r>
                      <a:endParaRPr kumimoji="0" lang="zh-CN" altLang="en-US"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标准</a:t>
                      </a:r>
                      <a:endParaRPr kumimoji="0" lang="zh-CN" altLang="en-US" sz="1600" b="0" i="0" u="none" strike="noStrike" cap="none" normalizeH="0" baseline="0">
                        <a:ln>
                          <a:noFill/>
                        </a:ln>
                        <a:solidFill>
                          <a:schemeClr val="tx1"/>
                        </a:solidFill>
                        <a:effectLst/>
                        <a:latin typeface="Times New Roman" pitchFamily="18" charset="0"/>
                        <a:ea typeface="宋体"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产量</a:t>
                      </a:r>
                      <a:endParaRPr kumimoji="0" lang="zh-CN" altLang="en-US"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dirty="0">
                          <a:ln>
                            <a:noFill/>
                          </a:ln>
                          <a:solidFill>
                            <a:schemeClr val="tx1"/>
                          </a:solidFill>
                          <a:effectLst/>
                          <a:latin typeface="宋体" charset="-122"/>
                          <a:ea typeface="宋体" charset="-122"/>
                          <a:cs typeface="Times New Roman" pitchFamily="18" charset="0"/>
                        </a:rPr>
                        <a:t>完工产品</a:t>
                      </a:r>
                      <a:endParaRPr kumimoji="0" lang="zh-CN" altLang="en-US" sz="1600" b="0" i="0" u="none" strike="noStrike" cap="none" normalizeH="0" baseline="0" dirty="0">
                        <a:ln>
                          <a:noFill/>
                        </a:ln>
                        <a:solidFill>
                          <a:schemeClr val="tx1"/>
                        </a:solidFill>
                        <a:effectLst/>
                        <a:latin typeface="Times New Roman" pitchFamily="18" charset="0"/>
                        <a:ea typeface="宋体"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dirty="0">
                          <a:ln>
                            <a:noFill/>
                          </a:ln>
                          <a:solidFill>
                            <a:schemeClr val="tx1"/>
                          </a:solidFill>
                          <a:effectLst/>
                          <a:latin typeface="宋体" charset="-122"/>
                          <a:ea typeface="宋体" charset="-122"/>
                          <a:cs typeface="Times New Roman" pitchFamily="18" charset="0"/>
                        </a:rPr>
                        <a:t>总成本</a:t>
                      </a:r>
                      <a:endParaRPr kumimoji="0" lang="zh-CN" altLang="en-US" sz="1600" b="0" i="0" u="none" strike="noStrike" cap="none" normalizeH="0" baseline="0" dirty="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标准产品单位成本</a:t>
                      </a:r>
                      <a:endParaRPr kumimoji="0" lang="zh-CN" altLang="en-US"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各规格产品总成本</a:t>
                      </a:r>
                      <a:endParaRPr kumimoji="0" lang="zh-CN" altLang="en-US"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各规格产品单位成本</a:t>
                      </a:r>
                      <a:endParaRPr kumimoji="0" lang="zh-CN" altLang="en-US"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3539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1#</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100</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0.75</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75</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1125</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11.25</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3539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2#</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300</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300</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4500</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15</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3539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3#</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200</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1.18</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236</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3540</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17.70</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3539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合计</a:t>
                      </a:r>
                      <a:endParaRPr kumimoji="0" lang="zh-CN" altLang="en-US" sz="1600" b="0" i="0" u="none" strike="noStrike" cap="none" normalizeH="0" baseline="0">
                        <a:ln>
                          <a:noFill/>
                        </a:ln>
                        <a:solidFill>
                          <a:schemeClr val="tx1"/>
                        </a:solidFill>
                        <a:effectLst/>
                        <a:latin typeface="Arial" charset="0"/>
                        <a:ea typeface="宋体" charset="-122"/>
                      </a:endParaRPr>
                    </a:p>
                  </a:txBody>
                  <a:tcPr marT="45735" marB="45735"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611</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9165</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15</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9165</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5" name="Rectangle 61"/>
          <p:cNvSpPr>
            <a:spLocks noChangeArrowheads="1"/>
          </p:cNvSpPr>
          <p:nvPr/>
        </p:nvSpPr>
        <p:spPr bwMode="auto">
          <a:xfrm>
            <a:off x="2630488" y="4083610"/>
            <a:ext cx="3606800"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228600" algn="ctr"/>
            <a:r>
              <a:rPr lang="en-US" altLang="zh-CN" sz="1600" b="1"/>
              <a:t>B</a:t>
            </a:r>
            <a:r>
              <a:rPr lang="zh-CN" altLang="en-US" sz="1600" b="1"/>
              <a:t>类产品各种规格完工产品成本计算单</a:t>
            </a:r>
            <a:endParaRPr lang="zh-CN" altLang="en-US" sz="1600"/>
          </a:p>
          <a:p>
            <a:pPr indent="228600" algn="ctr"/>
            <a:r>
              <a:rPr lang="en-US" altLang="zh-CN" sz="1600"/>
              <a:t>××</a:t>
            </a:r>
            <a:r>
              <a:rPr lang="zh-CN" altLang="en-US" sz="1600"/>
              <a:t>年</a:t>
            </a:r>
            <a:r>
              <a:rPr lang="en-US" altLang="zh-CN" sz="1600"/>
              <a:t>×</a:t>
            </a:r>
            <a:r>
              <a:rPr lang="zh-CN" altLang="en-US" sz="1600"/>
              <a:t>月</a:t>
            </a:r>
          </a:p>
        </p:txBody>
      </p:sp>
      <p:graphicFrame>
        <p:nvGraphicFramePr>
          <p:cNvPr id="6" name="Group 62"/>
          <p:cNvGraphicFramePr>
            <a:graphicFrameLocks noGrp="1"/>
          </p:cNvGraphicFramePr>
          <p:nvPr>
            <p:extLst>
              <p:ext uri="{D42A27DB-BD31-4B8C-83A1-F6EECF244321}">
                <p14:modId xmlns:p14="http://schemas.microsoft.com/office/powerpoint/2010/main" val="1935154766"/>
              </p:ext>
            </p:extLst>
          </p:nvPr>
        </p:nvGraphicFramePr>
        <p:xfrm>
          <a:off x="471488" y="4659872"/>
          <a:ext cx="7993062" cy="1920876"/>
        </p:xfrm>
        <a:graphic>
          <a:graphicData uri="http://schemas.openxmlformats.org/drawingml/2006/table">
            <a:tbl>
              <a:tblPr/>
              <a:tblGrid>
                <a:gridCol w="762000">
                  <a:extLst>
                    <a:ext uri="{9D8B030D-6E8A-4147-A177-3AD203B41FA5}">
                      <a16:colId xmlns:a16="http://schemas.microsoft.com/office/drawing/2014/main" val="20000"/>
                    </a:ext>
                  </a:extLst>
                </a:gridCol>
                <a:gridCol w="796925">
                  <a:extLst>
                    <a:ext uri="{9D8B030D-6E8A-4147-A177-3AD203B41FA5}">
                      <a16:colId xmlns:a16="http://schemas.microsoft.com/office/drawing/2014/main" val="20001"/>
                    </a:ext>
                  </a:extLst>
                </a:gridCol>
                <a:gridCol w="914400">
                  <a:extLst>
                    <a:ext uri="{9D8B030D-6E8A-4147-A177-3AD203B41FA5}">
                      <a16:colId xmlns:a16="http://schemas.microsoft.com/office/drawing/2014/main" val="20002"/>
                    </a:ext>
                  </a:extLst>
                </a:gridCol>
                <a:gridCol w="762000">
                  <a:extLst>
                    <a:ext uri="{9D8B030D-6E8A-4147-A177-3AD203B41FA5}">
                      <a16:colId xmlns:a16="http://schemas.microsoft.com/office/drawing/2014/main" val="20003"/>
                    </a:ext>
                  </a:extLst>
                </a:gridCol>
                <a:gridCol w="1177925">
                  <a:extLst>
                    <a:ext uri="{9D8B030D-6E8A-4147-A177-3AD203B41FA5}">
                      <a16:colId xmlns:a16="http://schemas.microsoft.com/office/drawing/2014/main" val="20004"/>
                    </a:ext>
                  </a:extLst>
                </a:gridCol>
                <a:gridCol w="1093787">
                  <a:extLst>
                    <a:ext uri="{9D8B030D-6E8A-4147-A177-3AD203B41FA5}">
                      <a16:colId xmlns:a16="http://schemas.microsoft.com/office/drawing/2014/main" val="20005"/>
                    </a:ext>
                  </a:extLst>
                </a:gridCol>
                <a:gridCol w="1096963">
                  <a:extLst>
                    <a:ext uri="{9D8B030D-6E8A-4147-A177-3AD203B41FA5}">
                      <a16:colId xmlns:a16="http://schemas.microsoft.com/office/drawing/2014/main" val="20006"/>
                    </a:ext>
                  </a:extLst>
                </a:gridCol>
                <a:gridCol w="1389062">
                  <a:extLst>
                    <a:ext uri="{9D8B030D-6E8A-4147-A177-3AD203B41FA5}">
                      <a16:colId xmlns:a16="http://schemas.microsoft.com/office/drawing/2014/main" val="20007"/>
                    </a:ext>
                  </a:extLst>
                </a:gridCol>
              </a:tblGrid>
              <a:tr h="579312">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产品</a:t>
                      </a:r>
                      <a:endParaRPr kumimoji="0" lang="zh-CN" altLang="en-US" sz="1600" b="0" i="0" u="none" strike="noStrike" cap="none" normalizeH="0" baseline="0">
                        <a:ln>
                          <a:noFill/>
                        </a:ln>
                        <a:solidFill>
                          <a:schemeClr val="tx1"/>
                        </a:solidFill>
                        <a:effectLst/>
                        <a:latin typeface="Times New Roman" pitchFamily="18" charset="0"/>
                        <a:ea typeface="宋体"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规格</a:t>
                      </a:r>
                      <a:endParaRPr kumimoji="0" lang="zh-CN" altLang="en-US"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实际</a:t>
                      </a:r>
                      <a:endParaRPr kumimoji="0" lang="zh-CN" altLang="en-US" sz="1600" b="0" i="0" u="none" strike="noStrike" cap="none" normalizeH="0" baseline="0">
                        <a:ln>
                          <a:noFill/>
                        </a:ln>
                        <a:solidFill>
                          <a:schemeClr val="tx1"/>
                        </a:solidFill>
                        <a:effectLst/>
                        <a:latin typeface="Times New Roman" pitchFamily="18" charset="0"/>
                        <a:ea typeface="宋体"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产量</a:t>
                      </a:r>
                      <a:endParaRPr kumimoji="0" lang="zh-CN" altLang="en-US"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系数</a:t>
                      </a:r>
                      <a:endParaRPr kumimoji="0" lang="zh-CN" altLang="en-US"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标准</a:t>
                      </a:r>
                      <a:endParaRPr kumimoji="0" lang="zh-CN" altLang="en-US" sz="1600" b="0" i="0" u="none" strike="noStrike" cap="none" normalizeH="0" baseline="0">
                        <a:ln>
                          <a:noFill/>
                        </a:ln>
                        <a:solidFill>
                          <a:schemeClr val="tx1"/>
                        </a:solidFill>
                        <a:effectLst/>
                        <a:latin typeface="Times New Roman" pitchFamily="18" charset="0"/>
                        <a:ea typeface="宋体"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产量</a:t>
                      </a:r>
                      <a:endParaRPr kumimoji="0" lang="zh-CN" altLang="en-US"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完工产品</a:t>
                      </a:r>
                      <a:endParaRPr kumimoji="0" lang="zh-CN" altLang="en-US" sz="1600" b="0" i="0" u="none" strike="noStrike" cap="none" normalizeH="0" baseline="0">
                        <a:ln>
                          <a:noFill/>
                        </a:ln>
                        <a:solidFill>
                          <a:schemeClr val="tx1"/>
                        </a:solidFill>
                        <a:effectLst/>
                        <a:latin typeface="Times New Roman" pitchFamily="18" charset="0"/>
                        <a:ea typeface="宋体" charset="-122"/>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总成本</a:t>
                      </a:r>
                      <a:endParaRPr kumimoji="0" lang="zh-CN" altLang="en-US"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标准产品单位成本</a:t>
                      </a:r>
                      <a:endParaRPr kumimoji="0" lang="zh-CN" altLang="en-US"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各规格产品总成本</a:t>
                      </a:r>
                      <a:endParaRPr kumimoji="0" lang="zh-CN" altLang="en-US"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各规格产品单位成本</a:t>
                      </a:r>
                      <a:endParaRPr kumimoji="0" lang="zh-CN" altLang="en-US"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3539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4#</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300</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300</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7140</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23.80</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3539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5#</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100</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1.25</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125</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2975</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29.75</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3539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6#</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Times New Roman" pitchFamily="18" charset="0"/>
                          <a:ea typeface="宋体" charset="-122"/>
                          <a:cs typeface="Times New Roman" pitchFamily="18" charset="0"/>
                        </a:rPr>
                        <a:t>50</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1.6</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80</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1904</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38.08</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35391">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1600" b="0" i="0" u="none" strike="noStrike" cap="none" normalizeH="0" baseline="0">
                          <a:ln>
                            <a:noFill/>
                          </a:ln>
                          <a:solidFill>
                            <a:schemeClr val="tx1"/>
                          </a:solidFill>
                          <a:effectLst/>
                          <a:latin typeface="宋体" charset="-122"/>
                          <a:ea typeface="宋体" charset="-122"/>
                          <a:cs typeface="Times New Roman" pitchFamily="18" charset="0"/>
                        </a:rPr>
                        <a:t>合计</a:t>
                      </a:r>
                      <a:endParaRPr kumimoji="0" lang="zh-CN" altLang="en-US" sz="1600" b="0" i="0" u="none" strike="noStrike" cap="none" normalizeH="0" baseline="0">
                        <a:ln>
                          <a:noFill/>
                        </a:ln>
                        <a:solidFill>
                          <a:schemeClr val="tx1"/>
                        </a:solidFill>
                        <a:effectLst/>
                        <a:latin typeface="Arial" charset="0"/>
                        <a:ea typeface="宋体" charset="-122"/>
                      </a:endParaRPr>
                    </a:p>
                  </a:txBody>
                  <a:tcPr marT="45735" marB="45735"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505</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12019</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23.8</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altLang="zh-CN" sz="1600" b="0" i="0" u="none" strike="noStrike" cap="none" normalizeH="0" baseline="0">
                          <a:ln>
                            <a:noFill/>
                          </a:ln>
                          <a:solidFill>
                            <a:schemeClr val="tx1"/>
                          </a:solidFill>
                          <a:effectLst/>
                          <a:latin typeface="宋体" charset="-122"/>
                          <a:ea typeface="宋体" charset="-122"/>
                          <a:cs typeface="Times New Roman" pitchFamily="18" charset="0"/>
                        </a:rPr>
                        <a:t>12019</a:t>
                      </a:r>
                      <a:endParaRPr kumimoji="0" lang="en-US"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folHlink"/>
                        </a:buClr>
                        <a:buSzTx/>
                        <a:buFont typeface="Wingdings" pitchFamily="2" charset="2"/>
                        <a:buNone/>
                        <a:tabLst/>
                      </a:pPr>
                      <a:endParaRPr kumimoji="0" lang="zh-CN" altLang="zh-CN" sz="1600" b="0" i="0" u="none" strike="noStrike" cap="none" normalizeH="0" baseline="0">
                        <a:ln>
                          <a:noFill/>
                        </a:ln>
                        <a:solidFill>
                          <a:schemeClr val="tx1"/>
                        </a:solidFill>
                        <a:effectLst/>
                        <a:latin typeface="Arial" charset="0"/>
                        <a:ea typeface="宋体" charset="-122"/>
                      </a:endParaRPr>
                    </a:p>
                  </a:txBody>
                  <a:tcPr marT="45735" marB="4573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bl>
          </a:graphicData>
        </a:graphic>
      </p:graphicFrame>
      <p:sp>
        <p:nvSpPr>
          <p:cNvPr id="7" name="Text Box 119"/>
          <p:cNvSpPr txBox="1">
            <a:spLocks noChangeArrowheads="1"/>
          </p:cNvSpPr>
          <p:nvPr/>
        </p:nvSpPr>
        <p:spPr bwMode="auto">
          <a:xfrm>
            <a:off x="611560" y="1210379"/>
            <a:ext cx="1727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zh-CN" altLang="en-US" b="1" dirty="0"/>
              <a:t>计算过程如下</a:t>
            </a:r>
          </a:p>
        </p:txBody>
      </p:sp>
      <p:sp>
        <p:nvSpPr>
          <p:cNvPr id="8" name="文本占位符 3">
            <a:extLst>
              <a:ext uri="{FF2B5EF4-FFF2-40B4-BE49-F238E27FC236}">
                <a16:creationId xmlns:a16="http://schemas.microsoft.com/office/drawing/2014/main" id="{8A892C3B-68E9-493E-B501-8417CD00367A}"/>
              </a:ext>
            </a:extLst>
          </p:cNvPr>
          <p:cNvSpPr txBox="1">
            <a:spLocks/>
          </p:cNvSpPr>
          <p:nvPr/>
        </p:nvSpPr>
        <p:spPr>
          <a:xfrm>
            <a:off x="457200" y="548680"/>
            <a:ext cx="5895954"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zh-CN" altLang="en-US" dirty="0">
                <a:solidFill>
                  <a:schemeClr val="accent2">
                    <a:lumMod val="75000"/>
                  </a:schemeClr>
                </a:solidFill>
              </a:rPr>
              <a:t>类內各种产品成本的分配</a:t>
            </a:r>
          </a:p>
        </p:txBody>
      </p:sp>
    </p:spTree>
    <p:extLst>
      <p:ext uri="{BB962C8B-B14F-4D97-AF65-F5344CB8AC3E}">
        <p14:creationId xmlns:p14="http://schemas.microsoft.com/office/powerpoint/2010/main" val="13553851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22" presetClass="entr" presetSubtype="8"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wipe(left)">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4.4.3</a:t>
            </a:r>
            <a:r>
              <a:rPr lang="zh-CN" altLang="en-US" b="1" dirty="0"/>
              <a:t>定额法</a:t>
            </a:r>
          </a:p>
        </p:txBody>
      </p:sp>
      <p:sp>
        <p:nvSpPr>
          <p:cNvPr id="3" name="Text Box 3"/>
          <p:cNvSpPr txBox="1">
            <a:spLocks noChangeArrowheads="1"/>
          </p:cNvSpPr>
          <p:nvPr/>
        </p:nvSpPr>
        <p:spPr bwMode="auto">
          <a:xfrm>
            <a:off x="459987" y="1484784"/>
            <a:ext cx="8208963" cy="2400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50000"/>
              </a:lnSpc>
            </a:pPr>
            <a:r>
              <a:rPr kumimoji="1" lang="en-US" altLang="zh-CN" sz="2000" dirty="0">
                <a:solidFill>
                  <a:srgbClr val="3B7303"/>
                </a:solidFill>
              </a:rPr>
              <a:t>      </a:t>
            </a:r>
            <a:r>
              <a:rPr kumimoji="1" lang="zh-CN" altLang="en-US" sz="2000" dirty="0">
                <a:latin typeface="宋体" pitchFamily="2" charset="-122"/>
              </a:rPr>
              <a:t>定额法，是为了反映产品实际成本脱离定额成本的差异，配合企业加强定额管理和进行成本控制所采用的一种成本计算方法。其基本原理是：在实际费用发生时，将其划分为定额成本与定额差异两部分来归集，并分析产生差异的原因，及时反馈到管理部门，月终以产品定额成本为基础，加减所归集和分配的差异，以此求得产品实际成本。</a:t>
            </a:r>
          </a:p>
        </p:txBody>
      </p:sp>
      <p:sp>
        <p:nvSpPr>
          <p:cNvPr id="4" name="Text Box 4"/>
          <p:cNvSpPr txBox="1">
            <a:spLocks noChangeArrowheads="1"/>
          </p:cNvSpPr>
          <p:nvPr/>
        </p:nvSpPr>
        <p:spPr bwMode="auto">
          <a:xfrm>
            <a:off x="388550" y="4077172"/>
            <a:ext cx="8208962"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50000"/>
              </a:lnSpc>
            </a:pPr>
            <a:r>
              <a:rPr kumimoji="1" lang="en-US" altLang="zh-CN" sz="2000" dirty="0">
                <a:solidFill>
                  <a:srgbClr val="3B7303"/>
                </a:solidFill>
              </a:rPr>
              <a:t>      </a:t>
            </a:r>
            <a:r>
              <a:rPr kumimoji="1" lang="zh-CN" altLang="en-US" sz="2000" dirty="0">
                <a:latin typeface="宋体" pitchFamily="2" charset="-122"/>
              </a:rPr>
              <a:t>成本计算采用定额法，其产品实际成本由定额成本、脱离定额差异、材料成本差异和定额变动差异四个因素组成。其计算公式如下：</a:t>
            </a:r>
          </a:p>
          <a:p>
            <a:pPr eaLnBrk="1" hangingPunct="1">
              <a:lnSpc>
                <a:spcPct val="150000"/>
              </a:lnSpc>
            </a:pPr>
            <a:r>
              <a:rPr kumimoji="1" lang="zh-CN" altLang="en-US" sz="2000" dirty="0">
                <a:latin typeface="宋体" pitchFamily="2" charset="-122"/>
              </a:rPr>
              <a:t>    产品实际成本＝按现行定额计算的产品定额成本</a:t>
            </a:r>
            <a:r>
              <a:rPr kumimoji="1" lang="en-US" altLang="zh-CN" sz="2000" dirty="0">
                <a:latin typeface="宋体" pitchFamily="2" charset="-122"/>
              </a:rPr>
              <a:t>±</a:t>
            </a:r>
            <a:r>
              <a:rPr kumimoji="1" lang="zh-CN" altLang="en-US" sz="2000" dirty="0">
                <a:latin typeface="宋体" pitchFamily="2" charset="-122"/>
              </a:rPr>
              <a:t>脱离现行定额差异</a:t>
            </a:r>
            <a:r>
              <a:rPr kumimoji="1" lang="en-US" altLang="zh-CN" sz="2000" dirty="0">
                <a:latin typeface="宋体" pitchFamily="2" charset="-122"/>
              </a:rPr>
              <a:t>±</a:t>
            </a:r>
            <a:r>
              <a:rPr kumimoji="1" lang="zh-CN" altLang="en-US" sz="2000" dirty="0">
                <a:latin typeface="宋体" pitchFamily="2" charset="-122"/>
              </a:rPr>
              <a:t>材料成本差异</a:t>
            </a:r>
            <a:r>
              <a:rPr kumimoji="1" lang="en-US" altLang="zh-CN" sz="2000" dirty="0">
                <a:latin typeface="宋体" pitchFamily="2" charset="-122"/>
              </a:rPr>
              <a:t>±</a:t>
            </a:r>
            <a:r>
              <a:rPr kumimoji="1" lang="zh-CN" altLang="en-US" sz="2000" dirty="0">
                <a:latin typeface="宋体" pitchFamily="2" charset="-122"/>
              </a:rPr>
              <a:t>月初在产品定额变动差异    </a:t>
            </a:r>
          </a:p>
        </p:txBody>
      </p:sp>
    </p:spTree>
    <p:extLst>
      <p:ext uri="{BB962C8B-B14F-4D97-AF65-F5344CB8AC3E}">
        <p14:creationId xmlns:p14="http://schemas.microsoft.com/office/powerpoint/2010/main" val="2997435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4"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521550" y="1484784"/>
            <a:ext cx="8100900" cy="1415131"/>
          </a:xfrm>
          <a:prstGeom prst="rect">
            <a:avLst/>
          </a:prstGeom>
        </p:spPr>
        <p:txBody>
          <a:bodyPr wrap="square">
            <a:spAutoFit/>
          </a:bodyPr>
          <a:lstStyle/>
          <a:p>
            <a:pPr>
              <a:lnSpc>
                <a:spcPct val="150000"/>
              </a:lnSpc>
            </a:pPr>
            <a:r>
              <a:rPr lang="zh-CN" altLang="en-US" sz="2000" dirty="0"/>
              <a:t>       不同成本计算方法的区别在：一是成本计算对象不同。二 是成本计算期不同。三是生产费用在完工产品和在产品之间的分配情况不同。</a:t>
            </a:r>
            <a:endParaRPr lang="en-US" altLang="zh-CN" sz="2000" dirty="0"/>
          </a:p>
          <a:p>
            <a:pPr>
              <a:lnSpc>
                <a:spcPct val="150000"/>
              </a:lnSpc>
            </a:pPr>
            <a:r>
              <a:rPr lang="zh-CN" altLang="en-US" sz="2000" dirty="0"/>
              <a:t>        常用的计算方法主要有</a:t>
            </a:r>
            <a:r>
              <a:rPr lang="zh-CN" altLang="en-US" sz="2000" b="1" u="sng" dirty="0">
                <a:solidFill>
                  <a:srgbClr val="0000FF"/>
                </a:solidFill>
                <a:effectLst>
                  <a:outerShdw blurRad="38100" dist="38100" dir="2700000" algn="tl">
                    <a:srgbClr val="000000">
                      <a:alpha val="43137"/>
                    </a:srgbClr>
                  </a:outerShdw>
                </a:effectLst>
              </a:rPr>
              <a:t>品种法、分批法和分步法</a:t>
            </a:r>
            <a:r>
              <a:rPr lang="zh-CN" altLang="en-US" sz="2000" dirty="0">
                <a:solidFill>
                  <a:srgbClr val="0000FF"/>
                </a:solidFill>
              </a:rPr>
              <a:t>。</a:t>
            </a:r>
          </a:p>
        </p:txBody>
      </p:sp>
    </p:spTree>
    <p:extLst>
      <p:ext uri="{BB962C8B-B14F-4D97-AF65-F5344CB8AC3E}">
        <p14:creationId xmlns:p14="http://schemas.microsoft.com/office/powerpoint/2010/main" val="668455954"/>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内容占位符 4"/>
          <p:cNvSpPr txBox="1">
            <a:spLocks/>
          </p:cNvSpPr>
          <p:nvPr/>
        </p:nvSpPr>
        <p:spPr>
          <a:xfrm>
            <a:off x="602101" y="1412776"/>
            <a:ext cx="7939798" cy="4896544"/>
          </a:xfrm>
          <a:prstGeom prst="rect">
            <a:avLst/>
          </a:prstGeom>
          <a:ln w="6350">
            <a:solidFill>
              <a:srgbClr val="92D050"/>
            </a:solidFill>
          </a:ln>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kumimoji="1" lang="en-US" altLang="zh-CN" sz="2000" dirty="0">
                <a:latin typeface="+mn-ea"/>
              </a:rPr>
              <a:t>    </a:t>
            </a:r>
            <a:r>
              <a:rPr kumimoji="1" lang="zh-CN" altLang="en-US" sz="2000" dirty="0">
                <a:latin typeface="+mn-ea"/>
              </a:rPr>
              <a:t>定额成本是指根据企业在一定时期所实行的各种消耗定额为基础计算的一种预计产品成本。</a:t>
            </a:r>
          </a:p>
          <a:p>
            <a:pPr marL="0" indent="0">
              <a:lnSpc>
                <a:spcPct val="150000"/>
              </a:lnSpc>
              <a:buNone/>
            </a:pPr>
            <a:r>
              <a:rPr kumimoji="1" lang="zh-CN" altLang="en-US" sz="2000" dirty="0">
                <a:latin typeface="+mn-ea"/>
              </a:rPr>
              <a:t>    脱离定额差异是指生产费用脱离现行定额或预算的数额，它标志着各项生产费用支出的合理程度。</a:t>
            </a:r>
          </a:p>
          <a:p>
            <a:pPr marL="0" indent="0">
              <a:lnSpc>
                <a:spcPct val="150000"/>
              </a:lnSpc>
              <a:buNone/>
            </a:pPr>
            <a:r>
              <a:rPr kumimoji="1" lang="zh-CN" altLang="en-US" sz="2000" dirty="0">
                <a:latin typeface="+mn-ea"/>
              </a:rPr>
              <a:t>    材料成本差异是指在定额法下，材料或半成品的日常核算以计划成本计价而产生的材料或半成品实际成本与计划成本的差异，它反映所耗材料或半成品的价差。</a:t>
            </a:r>
          </a:p>
          <a:p>
            <a:pPr marL="0" indent="0">
              <a:lnSpc>
                <a:spcPct val="150000"/>
              </a:lnSpc>
              <a:buNone/>
            </a:pPr>
            <a:r>
              <a:rPr kumimoji="1" lang="zh-CN" altLang="en-US" sz="2000" dirty="0">
                <a:latin typeface="+mn-ea"/>
              </a:rPr>
              <a:t>    定额变动差异是指由于修订消耗定额而产生的新、旧定额成本之间的差额。它与生产费用的超支或节约无关，是定额成本本身运用的结果。</a:t>
            </a:r>
          </a:p>
          <a:p>
            <a:pPr marL="0" indent="0">
              <a:lnSpc>
                <a:spcPct val="150000"/>
              </a:lnSpc>
              <a:buFont typeface="Wingdings"/>
              <a:buNone/>
            </a:pPr>
            <a:endParaRPr lang="en-US" altLang="zh-CN" sz="2000" dirty="0">
              <a:latin typeface="+mn-ea"/>
            </a:endParaRPr>
          </a:p>
          <a:p>
            <a:pPr marL="0" indent="0">
              <a:lnSpc>
                <a:spcPct val="150000"/>
              </a:lnSpc>
              <a:buFont typeface="Wingdings"/>
              <a:buNone/>
            </a:pPr>
            <a:endParaRPr lang="en-US" altLang="zh-CN" sz="2000" dirty="0">
              <a:latin typeface="+mn-ea"/>
            </a:endParaRPr>
          </a:p>
          <a:p>
            <a:pPr marL="0" indent="0">
              <a:lnSpc>
                <a:spcPct val="150000"/>
              </a:lnSpc>
              <a:buFont typeface="Wingdings"/>
              <a:buNone/>
            </a:pPr>
            <a:endParaRPr lang="zh-CN" altLang="en-US" sz="2000" dirty="0">
              <a:latin typeface="+mn-ea"/>
            </a:endParaRPr>
          </a:p>
        </p:txBody>
      </p:sp>
      <p:sp>
        <p:nvSpPr>
          <p:cNvPr id="6" name="标题 1">
            <a:extLst>
              <a:ext uri="{FF2B5EF4-FFF2-40B4-BE49-F238E27FC236}">
                <a16:creationId xmlns:a16="http://schemas.microsoft.com/office/drawing/2014/main" id="{5866D087-D201-48C1-ABA2-1579841B7643}"/>
              </a:ext>
            </a:extLst>
          </p:cNvPr>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4.4.3</a:t>
            </a:r>
            <a:r>
              <a:rPr lang="zh-CN" altLang="en-US" b="1" dirty="0"/>
              <a:t>定额法</a:t>
            </a:r>
          </a:p>
        </p:txBody>
      </p:sp>
    </p:spTree>
    <p:extLst>
      <p:ext uri="{BB962C8B-B14F-4D97-AF65-F5344CB8AC3E}">
        <p14:creationId xmlns:p14="http://schemas.microsoft.com/office/powerpoint/2010/main" val="1718013237"/>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3"/>
          <p:cNvSpPr txBox="1">
            <a:spLocks/>
          </p:cNvSpPr>
          <p:nvPr/>
        </p:nvSpPr>
        <p:spPr>
          <a:xfrm>
            <a:off x="448626" y="1340768"/>
            <a:ext cx="5895954"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dirty="0">
                <a:solidFill>
                  <a:schemeClr val="accent2">
                    <a:lumMod val="75000"/>
                  </a:schemeClr>
                </a:solidFill>
              </a:rPr>
              <a:t>1.</a:t>
            </a:r>
            <a:r>
              <a:rPr lang="zh-CN" altLang="en-US" dirty="0">
                <a:solidFill>
                  <a:schemeClr val="accent2">
                    <a:lumMod val="75000"/>
                  </a:schemeClr>
                </a:solidFill>
              </a:rPr>
              <a:t>定额法的计算程序</a:t>
            </a:r>
          </a:p>
        </p:txBody>
      </p:sp>
      <p:sp>
        <p:nvSpPr>
          <p:cNvPr id="4" name="矩形 3"/>
          <p:cNvSpPr/>
          <p:nvPr/>
        </p:nvSpPr>
        <p:spPr>
          <a:xfrm>
            <a:off x="472224" y="2204864"/>
            <a:ext cx="7628168" cy="4247317"/>
          </a:xfrm>
          <a:prstGeom prst="rect">
            <a:avLst/>
          </a:prstGeom>
        </p:spPr>
        <p:txBody>
          <a:bodyPr wrap="square">
            <a:spAutoFit/>
          </a:bodyPr>
          <a:lstStyle/>
          <a:p>
            <a:pPr>
              <a:lnSpc>
                <a:spcPct val="150000"/>
              </a:lnSpc>
            </a:pPr>
            <a:r>
              <a:rPr kumimoji="1" lang="en-US" altLang="zh-CN" sz="2000" dirty="0">
                <a:latin typeface="+mn-ea"/>
              </a:rPr>
              <a:t> (1)</a:t>
            </a:r>
            <a:r>
              <a:rPr kumimoji="1" lang="zh-CN" altLang="en-US" sz="2000" dirty="0">
                <a:latin typeface="+mn-ea"/>
              </a:rPr>
              <a:t>按照企业生产工艺特点和管理要求，确定成本计算对象及成本计算的基本方法。</a:t>
            </a:r>
          </a:p>
          <a:p>
            <a:pPr>
              <a:lnSpc>
                <a:spcPct val="150000"/>
              </a:lnSpc>
            </a:pPr>
            <a:r>
              <a:rPr kumimoji="1" lang="zh-CN" altLang="en-US" sz="2000" dirty="0">
                <a:latin typeface="+mn-ea"/>
              </a:rPr>
              <a:t> </a:t>
            </a:r>
            <a:r>
              <a:rPr kumimoji="1" lang="en-US" altLang="zh-CN" sz="2000" dirty="0">
                <a:latin typeface="+mn-ea"/>
              </a:rPr>
              <a:t>(2)</a:t>
            </a:r>
            <a:r>
              <a:rPr kumimoji="1" lang="zh-CN" altLang="en-US" sz="2000" dirty="0">
                <a:latin typeface="+mn-ea"/>
              </a:rPr>
              <a:t>根据有关定额标准，计算各成本项目的定额费用，编制产品定额成本计算表。</a:t>
            </a:r>
          </a:p>
          <a:p>
            <a:pPr>
              <a:lnSpc>
                <a:spcPct val="150000"/>
              </a:lnSpc>
            </a:pPr>
            <a:r>
              <a:rPr kumimoji="1" lang="zh-CN" altLang="en-US" sz="2000" dirty="0">
                <a:latin typeface="+mn-ea"/>
              </a:rPr>
              <a:t> </a:t>
            </a:r>
            <a:r>
              <a:rPr kumimoji="1" lang="en-US" altLang="zh-CN" sz="2000" dirty="0">
                <a:latin typeface="+mn-ea"/>
              </a:rPr>
              <a:t>(3)</a:t>
            </a:r>
            <a:r>
              <a:rPr kumimoji="1" lang="zh-CN" altLang="en-US" sz="2000" dirty="0">
                <a:latin typeface="+mn-ea"/>
              </a:rPr>
              <a:t>生产费用发生时，将实际费用分为定额成本和定额成本差异两部分，分别编制凭证，予以汇总。</a:t>
            </a:r>
          </a:p>
          <a:p>
            <a:pPr>
              <a:lnSpc>
                <a:spcPct val="150000"/>
              </a:lnSpc>
            </a:pPr>
            <a:r>
              <a:rPr kumimoji="1" lang="zh-CN" altLang="en-US" sz="2000" dirty="0">
                <a:latin typeface="+mn-ea"/>
              </a:rPr>
              <a:t> </a:t>
            </a:r>
            <a:r>
              <a:rPr kumimoji="1" lang="en-US" altLang="zh-CN" sz="2000" dirty="0">
                <a:latin typeface="+mn-ea"/>
              </a:rPr>
              <a:t>(4)</a:t>
            </a:r>
            <a:r>
              <a:rPr kumimoji="1" lang="zh-CN" altLang="en-US" sz="2000" dirty="0">
                <a:latin typeface="+mn-ea"/>
              </a:rPr>
              <a:t>按确定的成本计算基本方法，汇集、结转各项费用的定额成本差异，并按一定标准在完工产品与在产品之间进行分配。</a:t>
            </a:r>
          </a:p>
          <a:p>
            <a:pPr>
              <a:lnSpc>
                <a:spcPct val="150000"/>
              </a:lnSpc>
            </a:pPr>
            <a:r>
              <a:rPr kumimoji="1" lang="zh-CN" altLang="en-US" sz="2000" dirty="0">
                <a:latin typeface="+mn-ea"/>
              </a:rPr>
              <a:t> </a:t>
            </a:r>
            <a:r>
              <a:rPr kumimoji="1" lang="en-US" altLang="zh-CN" sz="2000" dirty="0">
                <a:latin typeface="+mn-ea"/>
              </a:rPr>
              <a:t>(5)</a:t>
            </a:r>
            <a:r>
              <a:rPr kumimoji="1" lang="zh-CN" altLang="en-US" sz="2000" dirty="0">
                <a:latin typeface="+mn-ea"/>
              </a:rPr>
              <a:t>将产品定额成本加减所分得的差异，求得产品实际成本。</a:t>
            </a:r>
            <a:endParaRPr lang="zh-CN" altLang="en-US" sz="2000" dirty="0">
              <a:latin typeface="+mn-ea"/>
            </a:endParaRPr>
          </a:p>
        </p:txBody>
      </p:sp>
      <p:sp>
        <p:nvSpPr>
          <p:cNvPr id="5" name="标题 1">
            <a:extLst>
              <a:ext uri="{FF2B5EF4-FFF2-40B4-BE49-F238E27FC236}">
                <a16:creationId xmlns:a16="http://schemas.microsoft.com/office/drawing/2014/main" id="{2CA4F9E4-CB66-45D2-883F-9EEFA3E32A04}"/>
              </a:ext>
            </a:extLst>
          </p:cNvPr>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4.4.3</a:t>
            </a:r>
            <a:r>
              <a:rPr lang="zh-CN" altLang="en-US" b="1" dirty="0"/>
              <a:t>定额法</a:t>
            </a:r>
          </a:p>
        </p:txBody>
      </p:sp>
    </p:spTree>
    <p:extLst>
      <p:ext uri="{BB962C8B-B14F-4D97-AF65-F5344CB8AC3E}">
        <p14:creationId xmlns:p14="http://schemas.microsoft.com/office/powerpoint/2010/main" val="745937255"/>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3"/>
          <p:cNvSpPr txBox="1">
            <a:spLocks/>
          </p:cNvSpPr>
          <p:nvPr/>
        </p:nvSpPr>
        <p:spPr>
          <a:xfrm>
            <a:off x="448626" y="1340768"/>
            <a:ext cx="5895954"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dirty="0">
                <a:solidFill>
                  <a:schemeClr val="accent2">
                    <a:lumMod val="75000"/>
                  </a:schemeClr>
                </a:solidFill>
              </a:rPr>
              <a:t>2.</a:t>
            </a:r>
            <a:r>
              <a:rPr lang="zh-CN" altLang="en-US" dirty="0">
                <a:solidFill>
                  <a:schemeClr val="accent2">
                    <a:lumMod val="75000"/>
                  </a:schemeClr>
                </a:solidFill>
              </a:rPr>
              <a:t>定额成本及其差异的计算</a:t>
            </a:r>
          </a:p>
        </p:txBody>
      </p:sp>
      <p:sp>
        <p:nvSpPr>
          <p:cNvPr id="6" name="矩形 5"/>
          <p:cNvSpPr/>
          <p:nvPr/>
        </p:nvSpPr>
        <p:spPr>
          <a:xfrm>
            <a:off x="448626" y="2204864"/>
            <a:ext cx="7651766" cy="3323987"/>
          </a:xfrm>
          <a:prstGeom prst="rect">
            <a:avLst/>
          </a:prstGeom>
          <a:ln>
            <a:solidFill>
              <a:srgbClr val="008000"/>
            </a:solidFill>
          </a:ln>
        </p:spPr>
        <p:txBody>
          <a:bodyPr wrap="square">
            <a:spAutoFit/>
          </a:bodyPr>
          <a:lstStyle/>
          <a:p>
            <a:pPr>
              <a:lnSpc>
                <a:spcPct val="150000"/>
              </a:lnSpc>
            </a:pPr>
            <a:r>
              <a:rPr lang="en-US" altLang="zh-CN" sz="2000" dirty="0">
                <a:effectLst>
                  <a:outerShdw blurRad="38100" dist="38100" dir="2700000" algn="tl">
                    <a:srgbClr val="C0C0C0"/>
                  </a:outerShdw>
                </a:effectLst>
                <a:latin typeface="宋体" charset="-122"/>
              </a:rPr>
              <a:t>(1)</a:t>
            </a:r>
            <a:r>
              <a:rPr lang="zh-CN" altLang="en-US" sz="2000" dirty="0">
                <a:effectLst>
                  <a:outerShdw blurRad="38100" dist="38100" dir="2700000" algn="tl">
                    <a:srgbClr val="C0C0C0"/>
                  </a:outerShdw>
                </a:effectLst>
                <a:latin typeface="宋体" charset="-122"/>
              </a:rPr>
              <a:t>产品定额成本的计算</a:t>
            </a:r>
            <a:endParaRPr lang="en-US" altLang="zh-CN" sz="2000" dirty="0">
              <a:effectLst>
                <a:outerShdw blurRad="38100" dist="38100" dir="2700000" algn="tl">
                  <a:srgbClr val="C0C0C0"/>
                </a:outerShdw>
              </a:effectLst>
              <a:latin typeface="宋体" charset="-122"/>
            </a:endParaRPr>
          </a:p>
          <a:p>
            <a:pPr>
              <a:lnSpc>
                <a:spcPct val="150000"/>
              </a:lnSpc>
            </a:pPr>
            <a:r>
              <a:rPr kumimoji="1" lang="zh-CN" altLang="en-US" sz="2000" dirty="0">
                <a:latin typeface="BatangChe" pitchFamily="49" charset="-127"/>
                <a:ea typeface="BatangChe" pitchFamily="49" charset="-127"/>
              </a:rPr>
              <a:t>定额成本一般是以产品现行的消耗定额和计划价格或费用的计划分配率为依据并分成本项目计算的。具体公式如下：</a:t>
            </a:r>
          </a:p>
          <a:p>
            <a:pPr>
              <a:lnSpc>
                <a:spcPct val="150000"/>
              </a:lnSpc>
            </a:pPr>
            <a:r>
              <a:rPr kumimoji="1" lang="zh-CN" altLang="en-US" sz="2000" dirty="0">
                <a:latin typeface="BatangChe" pitchFamily="49" charset="-127"/>
                <a:ea typeface="BatangChe" pitchFamily="49" charset="-127"/>
              </a:rPr>
              <a:t>直接材料定额成本＝产品原材料消耗定额</a:t>
            </a:r>
            <a:r>
              <a:rPr kumimoji="1" lang="en-US" altLang="zh-CN" sz="2000" dirty="0">
                <a:latin typeface="BatangChe" pitchFamily="49" charset="-127"/>
                <a:ea typeface="BatangChe" pitchFamily="49" charset="-127"/>
              </a:rPr>
              <a:t>×</a:t>
            </a:r>
            <a:r>
              <a:rPr kumimoji="1" lang="zh-CN" altLang="en-US" sz="2000" dirty="0">
                <a:latin typeface="BatangChe" pitchFamily="49" charset="-127"/>
                <a:ea typeface="BatangChe" pitchFamily="49" charset="-127"/>
              </a:rPr>
              <a:t>原材料计划单位成本</a:t>
            </a:r>
            <a:endParaRPr kumimoji="1" lang="en-US" altLang="zh-CN" sz="2000" dirty="0">
              <a:latin typeface="BatangChe" pitchFamily="49" charset="-127"/>
              <a:ea typeface="BatangChe" pitchFamily="49" charset="-127"/>
            </a:endParaRPr>
          </a:p>
          <a:p>
            <a:pPr>
              <a:lnSpc>
                <a:spcPct val="150000"/>
              </a:lnSpc>
            </a:pPr>
            <a:r>
              <a:rPr kumimoji="1" lang="zh-CN" altLang="en-US" sz="2000" dirty="0">
                <a:latin typeface="BatangChe" pitchFamily="49" charset="-127"/>
                <a:ea typeface="BatangChe" pitchFamily="49" charset="-127"/>
              </a:rPr>
              <a:t>直接人工定额成本＝产品生产工时定额</a:t>
            </a:r>
            <a:r>
              <a:rPr kumimoji="1" lang="en-US" altLang="zh-CN" sz="2000" dirty="0">
                <a:latin typeface="BatangChe" pitchFamily="49" charset="-127"/>
                <a:ea typeface="BatangChe" pitchFamily="49" charset="-127"/>
              </a:rPr>
              <a:t>×</a:t>
            </a:r>
            <a:r>
              <a:rPr kumimoji="1" lang="zh-CN" altLang="en-US" sz="2000" dirty="0">
                <a:latin typeface="BatangChe" pitchFamily="49" charset="-127"/>
                <a:ea typeface="BatangChe" pitchFamily="49" charset="-127"/>
              </a:rPr>
              <a:t>计划小时工资率</a:t>
            </a:r>
          </a:p>
          <a:p>
            <a:pPr>
              <a:lnSpc>
                <a:spcPct val="150000"/>
              </a:lnSpc>
            </a:pPr>
            <a:r>
              <a:rPr kumimoji="1" lang="zh-CN" altLang="en-US" sz="2000" dirty="0">
                <a:latin typeface="BatangChe" pitchFamily="49" charset="-127"/>
                <a:ea typeface="BatangChe" pitchFamily="49" charset="-127"/>
              </a:rPr>
              <a:t>制造费用定额成本＝产品生产工时定额</a:t>
            </a:r>
            <a:r>
              <a:rPr kumimoji="1" lang="en-US" altLang="zh-CN" sz="2000" dirty="0">
                <a:latin typeface="BatangChe" pitchFamily="49" charset="-127"/>
                <a:ea typeface="BatangChe" pitchFamily="49" charset="-127"/>
              </a:rPr>
              <a:t>×</a:t>
            </a:r>
            <a:r>
              <a:rPr kumimoji="1" lang="zh-CN" altLang="en-US" sz="2000" dirty="0">
                <a:latin typeface="BatangChe" pitchFamily="49" charset="-127"/>
                <a:ea typeface="BatangChe" pitchFamily="49" charset="-127"/>
              </a:rPr>
              <a:t>计划小时费用率</a:t>
            </a:r>
          </a:p>
          <a:p>
            <a:pPr>
              <a:lnSpc>
                <a:spcPct val="150000"/>
              </a:lnSpc>
            </a:pPr>
            <a:endParaRPr lang="en-US" altLang="zh-CN" sz="2000" dirty="0">
              <a:effectLst>
                <a:outerShdw blurRad="38100" dist="38100" dir="2700000" algn="tl">
                  <a:srgbClr val="C0C0C0"/>
                </a:outerShdw>
              </a:effectLst>
              <a:latin typeface="宋体" charset="-122"/>
            </a:endParaRPr>
          </a:p>
        </p:txBody>
      </p:sp>
      <p:sp>
        <p:nvSpPr>
          <p:cNvPr id="5" name="标题 1">
            <a:extLst>
              <a:ext uri="{FF2B5EF4-FFF2-40B4-BE49-F238E27FC236}">
                <a16:creationId xmlns:a16="http://schemas.microsoft.com/office/drawing/2014/main" id="{C074F152-AACA-4C46-AE36-FDEE0A221387}"/>
              </a:ext>
            </a:extLst>
          </p:cNvPr>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4.4.3</a:t>
            </a:r>
            <a:r>
              <a:rPr lang="zh-CN" altLang="en-US" b="1" dirty="0"/>
              <a:t>定额法</a:t>
            </a:r>
          </a:p>
        </p:txBody>
      </p:sp>
    </p:spTree>
    <p:extLst>
      <p:ext uri="{BB962C8B-B14F-4D97-AF65-F5344CB8AC3E}">
        <p14:creationId xmlns:p14="http://schemas.microsoft.com/office/powerpoint/2010/main" val="93818219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3"/>
          <p:cNvSpPr txBox="1">
            <a:spLocks/>
          </p:cNvSpPr>
          <p:nvPr/>
        </p:nvSpPr>
        <p:spPr>
          <a:xfrm>
            <a:off x="448626" y="1340768"/>
            <a:ext cx="5895954"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dirty="0">
                <a:solidFill>
                  <a:schemeClr val="accent2">
                    <a:lumMod val="75000"/>
                  </a:schemeClr>
                </a:solidFill>
              </a:rPr>
              <a:t>3.</a:t>
            </a:r>
            <a:r>
              <a:rPr lang="zh-CN" altLang="en-US" dirty="0">
                <a:solidFill>
                  <a:schemeClr val="accent2">
                    <a:lumMod val="75000"/>
                  </a:schemeClr>
                </a:solidFill>
              </a:rPr>
              <a:t>定额成本及其差异的计算</a:t>
            </a:r>
          </a:p>
        </p:txBody>
      </p:sp>
      <p:sp>
        <p:nvSpPr>
          <p:cNvPr id="6" name="Text Box 4"/>
          <p:cNvSpPr txBox="1">
            <a:spLocks noChangeArrowheads="1"/>
          </p:cNvSpPr>
          <p:nvPr/>
        </p:nvSpPr>
        <p:spPr bwMode="auto">
          <a:xfrm>
            <a:off x="448698" y="2420888"/>
            <a:ext cx="8139113"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50000"/>
              </a:lnSpc>
            </a:pPr>
            <a:r>
              <a:rPr kumimoji="1" lang="en-US" altLang="zh-CN" sz="2000" dirty="0">
                <a:latin typeface="宋体" pitchFamily="2" charset="-122"/>
              </a:rPr>
              <a:t>    </a:t>
            </a:r>
            <a:r>
              <a:rPr kumimoji="1" lang="zh-CN" altLang="en-US" sz="2000" dirty="0">
                <a:latin typeface="宋体" pitchFamily="2" charset="-122"/>
              </a:rPr>
              <a:t>计算时，如果产品的零、部件不多，一般先计算零件的定额成本，然后再汇总计算部件和产成品的定额成本。如产品的零、部件较多，为了简化成本计算工作，也可以不计算零件定额成本，而根据列有零件材料消耗定额、工序计划、工时消耗定额的零件定额卡，以及材料计划单价、计划的工资率和费用率，计算部件定额成本，然后汇总计算产成品定额成本；或者根据零、部件的定额卡直接计算产成品定额成本。</a:t>
            </a:r>
          </a:p>
        </p:txBody>
      </p:sp>
      <p:sp>
        <p:nvSpPr>
          <p:cNvPr id="5" name="标题 1">
            <a:extLst>
              <a:ext uri="{FF2B5EF4-FFF2-40B4-BE49-F238E27FC236}">
                <a16:creationId xmlns:a16="http://schemas.microsoft.com/office/drawing/2014/main" id="{FB659A5A-A3A7-47C5-A116-B48740B3B5E2}"/>
              </a:ext>
            </a:extLst>
          </p:cNvPr>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4.4.3</a:t>
            </a:r>
            <a:r>
              <a:rPr lang="zh-CN" altLang="en-US" b="1" dirty="0"/>
              <a:t>定额法</a:t>
            </a:r>
          </a:p>
        </p:txBody>
      </p:sp>
    </p:spTree>
    <p:extLst>
      <p:ext uri="{BB962C8B-B14F-4D97-AF65-F5344CB8AC3E}">
        <p14:creationId xmlns:p14="http://schemas.microsoft.com/office/powerpoint/2010/main" val="20798740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1"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3"/>
          <p:cNvSpPr txBox="1">
            <a:spLocks/>
          </p:cNvSpPr>
          <p:nvPr/>
        </p:nvSpPr>
        <p:spPr>
          <a:xfrm>
            <a:off x="448626" y="1340768"/>
            <a:ext cx="5895954"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dirty="0">
                <a:solidFill>
                  <a:schemeClr val="accent2">
                    <a:lumMod val="75000"/>
                  </a:schemeClr>
                </a:solidFill>
              </a:rPr>
              <a:t>3.</a:t>
            </a:r>
            <a:r>
              <a:rPr lang="zh-CN" altLang="en-US" dirty="0">
                <a:solidFill>
                  <a:schemeClr val="accent2">
                    <a:lumMod val="75000"/>
                  </a:schemeClr>
                </a:solidFill>
              </a:rPr>
              <a:t>定额成本及其差异的计算</a:t>
            </a:r>
          </a:p>
        </p:txBody>
      </p:sp>
      <p:sp>
        <p:nvSpPr>
          <p:cNvPr id="8" name="Text Box 3"/>
          <p:cNvSpPr txBox="1">
            <a:spLocks noChangeArrowheads="1"/>
          </p:cNvSpPr>
          <p:nvPr/>
        </p:nvSpPr>
        <p:spPr bwMode="auto">
          <a:xfrm>
            <a:off x="410365" y="2033588"/>
            <a:ext cx="488171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a:solidFill>
                  <a:schemeClr val="tx1"/>
                </a:solidFill>
                <a:latin typeface="Arial" charset="0"/>
                <a:ea typeface="宋体" charset="-122"/>
              </a:defRPr>
            </a:lvl1pPr>
            <a:lvl2pPr marL="914400" indent="-457200">
              <a:defRPr>
                <a:solidFill>
                  <a:schemeClr val="tx1"/>
                </a:solidFill>
                <a:latin typeface="Arial" charset="0"/>
                <a:ea typeface="宋体" charset="-122"/>
              </a:defRPr>
            </a:lvl2pPr>
            <a:lvl3pPr marL="1371600" indent="-457200">
              <a:defRPr>
                <a:solidFill>
                  <a:schemeClr val="tx1"/>
                </a:solidFill>
                <a:latin typeface="Arial" charset="0"/>
                <a:ea typeface="宋体" charset="-122"/>
              </a:defRPr>
            </a:lvl3pPr>
            <a:lvl4pPr marL="1828800" indent="-457200">
              <a:defRPr>
                <a:solidFill>
                  <a:schemeClr val="tx1"/>
                </a:solidFill>
                <a:latin typeface="Arial" charset="0"/>
                <a:ea typeface="宋体" charset="-122"/>
              </a:defRPr>
            </a:lvl4pPr>
            <a:lvl5pPr marL="2286000" indent="-457200">
              <a:defRPr>
                <a:solidFill>
                  <a:schemeClr val="tx1"/>
                </a:solidFill>
                <a:latin typeface="Arial" charset="0"/>
                <a:ea typeface="宋体" charset="-122"/>
              </a:defRPr>
            </a:lvl5pPr>
            <a:lvl6pPr marL="2743200" indent="-457200" fontAlgn="base">
              <a:spcBef>
                <a:spcPct val="0"/>
              </a:spcBef>
              <a:spcAft>
                <a:spcPct val="0"/>
              </a:spcAft>
              <a:defRPr>
                <a:solidFill>
                  <a:schemeClr val="tx1"/>
                </a:solidFill>
                <a:latin typeface="Arial" charset="0"/>
                <a:ea typeface="宋体" charset="-122"/>
              </a:defRPr>
            </a:lvl6pPr>
            <a:lvl7pPr marL="3200400" indent="-457200" fontAlgn="base">
              <a:spcBef>
                <a:spcPct val="0"/>
              </a:spcBef>
              <a:spcAft>
                <a:spcPct val="0"/>
              </a:spcAft>
              <a:defRPr>
                <a:solidFill>
                  <a:schemeClr val="tx1"/>
                </a:solidFill>
                <a:latin typeface="Arial" charset="0"/>
                <a:ea typeface="宋体" charset="-122"/>
              </a:defRPr>
            </a:lvl7pPr>
            <a:lvl8pPr marL="3657600" indent="-457200" fontAlgn="base">
              <a:spcBef>
                <a:spcPct val="0"/>
              </a:spcBef>
              <a:spcAft>
                <a:spcPct val="0"/>
              </a:spcAft>
              <a:defRPr>
                <a:solidFill>
                  <a:schemeClr val="tx1"/>
                </a:solidFill>
                <a:latin typeface="Arial" charset="0"/>
                <a:ea typeface="宋体" charset="-122"/>
              </a:defRPr>
            </a:lvl8pPr>
            <a:lvl9pPr marL="4114800" indent="-457200" fontAlgn="base">
              <a:spcBef>
                <a:spcPct val="0"/>
              </a:spcBef>
              <a:spcAft>
                <a:spcPct val="0"/>
              </a:spcAft>
              <a:defRPr>
                <a:solidFill>
                  <a:schemeClr val="tx1"/>
                </a:solidFill>
                <a:latin typeface="Arial" charset="0"/>
                <a:ea typeface="宋体" charset="-122"/>
              </a:defRPr>
            </a:lvl9pPr>
          </a:lstStyle>
          <a:p>
            <a:pPr latinLnBrk="1" hangingPunct="0">
              <a:defRPr/>
            </a:pPr>
            <a:r>
              <a:rPr lang="en-US" altLang="zh-CN" sz="2000" dirty="0">
                <a:effectLst>
                  <a:outerShdw blurRad="38100" dist="38100" dir="2700000" algn="tl">
                    <a:srgbClr val="C0C0C0"/>
                  </a:outerShdw>
                </a:effectLst>
                <a:latin typeface="宋体" charset="-122"/>
              </a:rPr>
              <a:t>(2)</a:t>
            </a:r>
            <a:r>
              <a:rPr lang="zh-CN" altLang="en-US" sz="2000" dirty="0">
                <a:effectLst>
                  <a:outerShdw blurRad="38100" dist="38100" dir="2700000" algn="tl">
                    <a:srgbClr val="C0C0C0"/>
                  </a:outerShdw>
                </a:effectLst>
                <a:latin typeface="宋体" charset="-122"/>
              </a:rPr>
              <a:t>脱离定额差异的计算 </a:t>
            </a:r>
          </a:p>
        </p:txBody>
      </p:sp>
      <p:sp>
        <p:nvSpPr>
          <p:cNvPr id="9" name="Text Box 4"/>
          <p:cNvSpPr txBox="1">
            <a:spLocks noChangeArrowheads="1"/>
          </p:cNvSpPr>
          <p:nvPr/>
        </p:nvSpPr>
        <p:spPr bwMode="auto">
          <a:xfrm>
            <a:off x="499520" y="2511099"/>
            <a:ext cx="8139112"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50000"/>
              </a:lnSpc>
            </a:pPr>
            <a:r>
              <a:rPr kumimoji="1" lang="zh-CN" altLang="en-US" sz="2000" dirty="0">
                <a:latin typeface="宋体" pitchFamily="2" charset="-122"/>
              </a:rPr>
              <a:t>脱离定额差异计算包括材料脱离定额差异计算、直接人工费用脱离定额差异计算和制造费用脱离定额差异计算。计算和分析脱离定额成本的差异是定额法的核心内容。</a:t>
            </a:r>
            <a:endParaRPr kumimoji="1" lang="en-US" altLang="zh-CN" sz="2000" dirty="0">
              <a:latin typeface="宋体" pitchFamily="2" charset="-122"/>
            </a:endParaRPr>
          </a:p>
          <a:p>
            <a:pPr eaLnBrk="1" hangingPunct="1">
              <a:lnSpc>
                <a:spcPct val="150000"/>
              </a:lnSpc>
            </a:pPr>
            <a:r>
              <a:rPr lang="en-US" altLang="zh-CN" sz="2000" b="1" dirty="0"/>
              <a:t>①</a:t>
            </a:r>
            <a:r>
              <a:rPr lang="zh-CN" altLang="en-US" sz="2000" b="1" dirty="0">
                <a:latin typeface="宋体" pitchFamily="2" charset="-122"/>
              </a:rPr>
              <a:t>直接材料脱离定额差异的计算</a:t>
            </a:r>
            <a:endParaRPr lang="en-US" altLang="zh-CN" sz="2000" dirty="0">
              <a:latin typeface="宋体" pitchFamily="2" charset="-122"/>
            </a:endParaRPr>
          </a:p>
          <a:p>
            <a:pPr eaLnBrk="1" hangingPunct="1">
              <a:lnSpc>
                <a:spcPct val="150000"/>
              </a:lnSpc>
            </a:pPr>
            <a:r>
              <a:rPr lang="zh-CN" altLang="en-US" sz="2000" dirty="0">
                <a:latin typeface="宋体" pitchFamily="2" charset="-122"/>
              </a:rPr>
              <a:t>在各成本项目中，材料费用一般占有较大比重，而且属于直接计入费用，因而有必要也有可能在费用发生的当时就按产品种类来计算定额费用和脱离定额的差异进行控制。直接材料定额差异的计算，一般有三种方法，即限额法、切割法和盘存法。本节重点介绍限额法。</a:t>
            </a:r>
            <a:endParaRPr kumimoji="1" lang="zh-CN" altLang="en-US" sz="2000" dirty="0">
              <a:latin typeface="宋体" pitchFamily="2" charset="-122"/>
            </a:endParaRPr>
          </a:p>
        </p:txBody>
      </p:sp>
      <p:sp>
        <p:nvSpPr>
          <p:cNvPr id="10" name="标题 1">
            <a:extLst>
              <a:ext uri="{FF2B5EF4-FFF2-40B4-BE49-F238E27FC236}">
                <a16:creationId xmlns:a16="http://schemas.microsoft.com/office/drawing/2014/main" id="{8434BA53-2C92-4E0E-B2C5-B8D918C0F55C}"/>
              </a:ext>
            </a:extLst>
          </p:cNvPr>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4.4.3</a:t>
            </a:r>
            <a:r>
              <a:rPr lang="zh-CN" altLang="en-US" b="1" dirty="0"/>
              <a:t>定额法</a:t>
            </a:r>
          </a:p>
        </p:txBody>
      </p:sp>
    </p:spTree>
    <p:extLst>
      <p:ext uri="{BB962C8B-B14F-4D97-AF65-F5344CB8AC3E}">
        <p14:creationId xmlns:p14="http://schemas.microsoft.com/office/powerpoint/2010/main" val="33936818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wipe(left)">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childTnLst>
                                    <p:set>
                                      <p:cBhvr>
                                        <p:cTn id="1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9" grpId="1"/>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3"/>
          <p:cNvSpPr txBox="1">
            <a:spLocks/>
          </p:cNvSpPr>
          <p:nvPr/>
        </p:nvSpPr>
        <p:spPr>
          <a:xfrm>
            <a:off x="448626" y="1340768"/>
            <a:ext cx="5895954"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dirty="0">
                <a:solidFill>
                  <a:schemeClr val="accent2">
                    <a:lumMod val="75000"/>
                  </a:schemeClr>
                </a:solidFill>
              </a:rPr>
              <a:t>3.</a:t>
            </a:r>
            <a:r>
              <a:rPr lang="zh-CN" altLang="en-US" dirty="0">
                <a:solidFill>
                  <a:schemeClr val="accent2">
                    <a:lumMod val="75000"/>
                  </a:schemeClr>
                </a:solidFill>
              </a:rPr>
              <a:t>定额成本及其差异的计算</a:t>
            </a:r>
          </a:p>
        </p:txBody>
      </p:sp>
      <p:sp>
        <p:nvSpPr>
          <p:cNvPr id="4" name="Text Box 7"/>
          <p:cNvSpPr txBox="1">
            <a:spLocks noChangeArrowheads="1"/>
          </p:cNvSpPr>
          <p:nvPr/>
        </p:nvSpPr>
        <p:spPr bwMode="auto">
          <a:xfrm>
            <a:off x="467544" y="2479038"/>
            <a:ext cx="8064500" cy="3785652"/>
          </a:xfrm>
          <a:prstGeom prst="rect">
            <a:avLst/>
          </a:prstGeom>
          <a:solidFill>
            <a:srgbClr val="FFFFCC"/>
          </a:solidFill>
          <a:ln>
            <a:noFill/>
          </a:ln>
          <a:effec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50000"/>
              </a:lnSpc>
            </a:pPr>
            <a:r>
              <a:rPr lang="en-US" altLang="zh-CN" sz="2000" dirty="0">
                <a:latin typeface="宋体" pitchFamily="2" charset="-122"/>
              </a:rPr>
              <a:t>   </a:t>
            </a:r>
            <a:r>
              <a:rPr lang="zh-CN" altLang="en-US" sz="2000" dirty="0">
                <a:latin typeface="宋体" pitchFamily="2" charset="-122"/>
              </a:rPr>
              <a:t>限额法</a:t>
            </a:r>
            <a:endParaRPr lang="en-US" altLang="zh-CN" sz="2000" dirty="0">
              <a:latin typeface="宋体" pitchFamily="2" charset="-122"/>
            </a:endParaRPr>
          </a:p>
          <a:p>
            <a:pPr eaLnBrk="1" hangingPunct="1">
              <a:lnSpc>
                <a:spcPct val="150000"/>
              </a:lnSpc>
            </a:pPr>
            <a:r>
              <a:rPr lang="zh-CN" altLang="en-US" sz="2000" dirty="0">
                <a:solidFill>
                  <a:schemeClr val="accent2">
                    <a:lumMod val="50000"/>
                  </a:schemeClr>
                </a:solidFill>
                <a:latin typeface="宋体" pitchFamily="2" charset="-122"/>
              </a:rPr>
              <a:t>这种方法运用限额领料单和限额领料卡来反映材料领用数量和实际耗用数量。符合定额的材料应根据限额领料单等定额凭证领发，如果增加产品产量或需要增加用料，必须办理追加额手续，然后根据定额凭证领发。由于其他原因需要超额领料或者领用代用材料，根据专设的超额材料领用单、代用材料领用单等差异凭证，经过一定的审批手续领发。超额领用的材料，全部是定额差异；代用材料并不都是定额差异，要先计算出所领代用材料相当于原规定材料的数量，然后再计算出差异。</a:t>
            </a:r>
            <a:r>
              <a:rPr lang="zh-CN" altLang="en-US" sz="2000" dirty="0">
                <a:latin typeface="宋体" pitchFamily="2" charset="-122"/>
              </a:rPr>
              <a:t> </a:t>
            </a:r>
          </a:p>
        </p:txBody>
      </p:sp>
      <p:sp>
        <p:nvSpPr>
          <p:cNvPr id="6" name="Text Box 3"/>
          <p:cNvSpPr txBox="1">
            <a:spLocks noChangeArrowheads="1"/>
          </p:cNvSpPr>
          <p:nvPr/>
        </p:nvSpPr>
        <p:spPr bwMode="auto">
          <a:xfrm>
            <a:off x="410365" y="2033588"/>
            <a:ext cx="488171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a:solidFill>
                  <a:schemeClr val="tx1"/>
                </a:solidFill>
                <a:latin typeface="Arial" charset="0"/>
                <a:ea typeface="宋体" charset="-122"/>
              </a:defRPr>
            </a:lvl1pPr>
            <a:lvl2pPr marL="914400" indent="-457200">
              <a:defRPr>
                <a:solidFill>
                  <a:schemeClr val="tx1"/>
                </a:solidFill>
                <a:latin typeface="Arial" charset="0"/>
                <a:ea typeface="宋体" charset="-122"/>
              </a:defRPr>
            </a:lvl2pPr>
            <a:lvl3pPr marL="1371600" indent="-457200">
              <a:defRPr>
                <a:solidFill>
                  <a:schemeClr val="tx1"/>
                </a:solidFill>
                <a:latin typeface="Arial" charset="0"/>
                <a:ea typeface="宋体" charset="-122"/>
              </a:defRPr>
            </a:lvl3pPr>
            <a:lvl4pPr marL="1828800" indent="-457200">
              <a:defRPr>
                <a:solidFill>
                  <a:schemeClr val="tx1"/>
                </a:solidFill>
                <a:latin typeface="Arial" charset="0"/>
                <a:ea typeface="宋体" charset="-122"/>
              </a:defRPr>
            </a:lvl4pPr>
            <a:lvl5pPr marL="2286000" indent="-457200">
              <a:defRPr>
                <a:solidFill>
                  <a:schemeClr val="tx1"/>
                </a:solidFill>
                <a:latin typeface="Arial" charset="0"/>
                <a:ea typeface="宋体" charset="-122"/>
              </a:defRPr>
            </a:lvl5pPr>
            <a:lvl6pPr marL="2743200" indent="-457200" fontAlgn="base">
              <a:spcBef>
                <a:spcPct val="0"/>
              </a:spcBef>
              <a:spcAft>
                <a:spcPct val="0"/>
              </a:spcAft>
              <a:defRPr>
                <a:solidFill>
                  <a:schemeClr val="tx1"/>
                </a:solidFill>
                <a:latin typeface="Arial" charset="0"/>
                <a:ea typeface="宋体" charset="-122"/>
              </a:defRPr>
            </a:lvl6pPr>
            <a:lvl7pPr marL="3200400" indent="-457200" fontAlgn="base">
              <a:spcBef>
                <a:spcPct val="0"/>
              </a:spcBef>
              <a:spcAft>
                <a:spcPct val="0"/>
              </a:spcAft>
              <a:defRPr>
                <a:solidFill>
                  <a:schemeClr val="tx1"/>
                </a:solidFill>
                <a:latin typeface="Arial" charset="0"/>
                <a:ea typeface="宋体" charset="-122"/>
              </a:defRPr>
            </a:lvl7pPr>
            <a:lvl8pPr marL="3657600" indent="-457200" fontAlgn="base">
              <a:spcBef>
                <a:spcPct val="0"/>
              </a:spcBef>
              <a:spcAft>
                <a:spcPct val="0"/>
              </a:spcAft>
              <a:defRPr>
                <a:solidFill>
                  <a:schemeClr val="tx1"/>
                </a:solidFill>
                <a:latin typeface="Arial" charset="0"/>
                <a:ea typeface="宋体" charset="-122"/>
              </a:defRPr>
            </a:lvl8pPr>
            <a:lvl9pPr marL="4114800" indent="-457200" fontAlgn="base">
              <a:spcBef>
                <a:spcPct val="0"/>
              </a:spcBef>
              <a:spcAft>
                <a:spcPct val="0"/>
              </a:spcAft>
              <a:defRPr>
                <a:solidFill>
                  <a:schemeClr val="tx1"/>
                </a:solidFill>
                <a:latin typeface="Arial" charset="0"/>
                <a:ea typeface="宋体" charset="-122"/>
              </a:defRPr>
            </a:lvl9pPr>
          </a:lstStyle>
          <a:p>
            <a:pPr latinLnBrk="1" hangingPunct="0">
              <a:defRPr/>
            </a:pPr>
            <a:r>
              <a:rPr lang="en-US" altLang="zh-CN" sz="2000" dirty="0">
                <a:effectLst>
                  <a:outerShdw blurRad="38100" dist="38100" dir="2700000" algn="tl">
                    <a:srgbClr val="C0C0C0"/>
                  </a:outerShdw>
                </a:effectLst>
                <a:latin typeface="宋体" charset="-122"/>
              </a:rPr>
              <a:t>(2)</a:t>
            </a:r>
            <a:r>
              <a:rPr lang="zh-CN" altLang="en-US" sz="2000" dirty="0">
                <a:effectLst>
                  <a:outerShdw blurRad="38100" dist="38100" dir="2700000" algn="tl">
                    <a:srgbClr val="C0C0C0"/>
                  </a:outerShdw>
                </a:effectLst>
                <a:latin typeface="宋体" charset="-122"/>
              </a:rPr>
              <a:t>脱离定额差异的计算 </a:t>
            </a:r>
          </a:p>
        </p:txBody>
      </p:sp>
      <p:sp>
        <p:nvSpPr>
          <p:cNvPr id="7" name="标题 1">
            <a:extLst>
              <a:ext uri="{FF2B5EF4-FFF2-40B4-BE49-F238E27FC236}">
                <a16:creationId xmlns:a16="http://schemas.microsoft.com/office/drawing/2014/main" id="{A3E99A96-3EB0-4AC0-9C82-B61625664B38}"/>
              </a:ext>
            </a:extLst>
          </p:cNvPr>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4.4.3</a:t>
            </a:r>
            <a:r>
              <a:rPr lang="zh-CN" altLang="en-US" b="1" dirty="0"/>
              <a:t>定额法</a:t>
            </a:r>
          </a:p>
        </p:txBody>
      </p:sp>
    </p:spTree>
    <p:extLst>
      <p:ext uri="{BB962C8B-B14F-4D97-AF65-F5344CB8AC3E}">
        <p14:creationId xmlns:p14="http://schemas.microsoft.com/office/powerpoint/2010/main" val="3222439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1"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par>
                          <p:cTn id="12" fill="hold">
                            <p:stCondLst>
                              <p:cond delay="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6"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3"/>
          <p:cNvSpPr txBox="1">
            <a:spLocks/>
          </p:cNvSpPr>
          <p:nvPr/>
        </p:nvSpPr>
        <p:spPr>
          <a:xfrm>
            <a:off x="448626" y="1340768"/>
            <a:ext cx="5895954"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dirty="0">
                <a:solidFill>
                  <a:schemeClr val="accent2">
                    <a:lumMod val="75000"/>
                  </a:schemeClr>
                </a:solidFill>
              </a:rPr>
              <a:t>3.</a:t>
            </a:r>
            <a:r>
              <a:rPr lang="zh-CN" altLang="en-US" dirty="0">
                <a:solidFill>
                  <a:schemeClr val="accent2">
                    <a:lumMod val="75000"/>
                  </a:schemeClr>
                </a:solidFill>
              </a:rPr>
              <a:t>定额成本及其差异的计算</a:t>
            </a:r>
          </a:p>
        </p:txBody>
      </p:sp>
      <p:sp>
        <p:nvSpPr>
          <p:cNvPr id="4" name="Text Box 4"/>
          <p:cNvSpPr txBox="1">
            <a:spLocks noChangeArrowheads="1"/>
          </p:cNvSpPr>
          <p:nvPr/>
        </p:nvSpPr>
        <p:spPr bwMode="auto">
          <a:xfrm>
            <a:off x="481067" y="2439842"/>
            <a:ext cx="7907357"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50000"/>
              </a:lnSpc>
            </a:pPr>
            <a:r>
              <a:rPr lang="en-US" altLang="zh-CN" sz="2000" dirty="0">
                <a:latin typeface="宋体" pitchFamily="2" charset="-122"/>
              </a:rPr>
              <a:t> </a:t>
            </a:r>
            <a:r>
              <a:rPr lang="zh-CN" altLang="en-US" sz="2000" dirty="0">
                <a:latin typeface="宋体" pitchFamily="2" charset="-122"/>
              </a:rPr>
              <a:t>人工费用脱离定额差异的核算，因采用工资形式不同而有所区别。</a:t>
            </a:r>
          </a:p>
          <a:p>
            <a:pPr eaLnBrk="1" hangingPunct="1">
              <a:lnSpc>
                <a:spcPct val="150000"/>
              </a:lnSpc>
            </a:pPr>
            <a:r>
              <a:rPr lang="zh-CN" altLang="en-US" sz="2000" dirty="0">
                <a:latin typeface="宋体" pitchFamily="2" charset="-122"/>
              </a:rPr>
              <a:t> 在计件工资形式下，生产工人工资脱离定额差异的核算与原材料脱离定额差异的核算类似。其计算方法为：</a:t>
            </a:r>
          </a:p>
          <a:p>
            <a:pPr eaLnBrk="1" hangingPunct="1">
              <a:lnSpc>
                <a:spcPct val="150000"/>
              </a:lnSpc>
            </a:pPr>
            <a:r>
              <a:rPr lang="zh-CN" altLang="en-US" sz="2000" dirty="0">
                <a:latin typeface="宋体" pitchFamily="2" charset="-122"/>
              </a:rPr>
              <a:t>    直接人工定额费用＝计件数量</a:t>
            </a:r>
            <a:r>
              <a:rPr lang="en-US" altLang="zh-CN" sz="2000" dirty="0">
                <a:latin typeface="宋体" pitchFamily="2" charset="-122"/>
              </a:rPr>
              <a:t>×</a:t>
            </a:r>
            <a:r>
              <a:rPr lang="zh-CN" altLang="en-US" sz="2000" dirty="0">
                <a:latin typeface="宋体" pitchFamily="2" charset="-122"/>
              </a:rPr>
              <a:t>计件单价    </a:t>
            </a:r>
          </a:p>
        </p:txBody>
      </p:sp>
      <p:grpSp>
        <p:nvGrpSpPr>
          <p:cNvPr id="5" name="Group 5"/>
          <p:cNvGrpSpPr>
            <a:grpSpLocks/>
          </p:cNvGrpSpPr>
          <p:nvPr/>
        </p:nvGrpSpPr>
        <p:grpSpPr bwMode="auto">
          <a:xfrm>
            <a:off x="1654968" y="4620962"/>
            <a:ext cx="5329237" cy="774700"/>
            <a:chOff x="1111" y="1767"/>
            <a:chExt cx="3357" cy="488"/>
          </a:xfrm>
        </p:grpSpPr>
        <p:sp>
          <p:nvSpPr>
            <p:cNvPr id="6" name="Text Box 6"/>
            <p:cNvSpPr txBox="1">
              <a:spLocks noChangeArrowheads="1"/>
            </p:cNvSpPr>
            <p:nvPr/>
          </p:nvSpPr>
          <p:spPr bwMode="auto">
            <a:xfrm>
              <a:off x="2362" y="1767"/>
              <a:ext cx="1727" cy="2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b">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lnSpc>
                  <a:spcPct val="90000"/>
                </a:lnSpc>
              </a:pPr>
              <a:r>
                <a:rPr lang="zh-CN" altLang="en-US" dirty="0">
                  <a:latin typeface="宋体" pitchFamily="2" charset="-122"/>
                </a:rPr>
                <a:t>计划单位工时的人工费用</a:t>
              </a:r>
            </a:p>
          </p:txBody>
        </p:sp>
        <p:sp>
          <p:nvSpPr>
            <p:cNvPr id="7" name="Text Box 7"/>
            <p:cNvSpPr txBox="1">
              <a:spLocks noChangeArrowheads="1"/>
            </p:cNvSpPr>
            <p:nvPr/>
          </p:nvSpPr>
          <p:spPr bwMode="auto">
            <a:xfrm>
              <a:off x="2659" y="2040"/>
              <a:ext cx="1141" cy="2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b">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lnSpc>
                  <a:spcPct val="90000"/>
                </a:lnSpc>
              </a:pPr>
              <a:r>
                <a:rPr lang="zh-CN" altLang="en-US">
                  <a:latin typeface="宋体" pitchFamily="2" charset="-122"/>
                </a:rPr>
                <a:t>每工时产量定额</a:t>
              </a:r>
            </a:p>
          </p:txBody>
        </p:sp>
        <p:sp>
          <p:nvSpPr>
            <p:cNvPr id="8" name="Line 8"/>
            <p:cNvSpPr>
              <a:spLocks noChangeShapeType="1"/>
            </p:cNvSpPr>
            <p:nvPr/>
          </p:nvSpPr>
          <p:spPr bwMode="auto">
            <a:xfrm>
              <a:off x="2064" y="1979"/>
              <a:ext cx="2404" cy="0"/>
            </a:xfrm>
            <a:prstGeom prst="line">
              <a:avLst/>
            </a:prstGeom>
            <a:noFill/>
            <a:ln w="222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b"/>
            <a:lstStyle/>
            <a:p>
              <a:endParaRPr lang="zh-CN" altLang="en-US"/>
            </a:p>
          </p:txBody>
        </p:sp>
        <p:sp>
          <p:nvSpPr>
            <p:cNvPr id="9" name="Rectangle 9"/>
            <p:cNvSpPr>
              <a:spLocks noChangeArrowheads="1"/>
            </p:cNvSpPr>
            <p:nvPr/>
          </p:nvSpPr>
          <p:spPr bwMode="auto">
            <a:xfrm>
              <a:off x="1111" y="1842"/>
              <a:ext cx="841" cy="2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nSpc>
                  <a:spcPct val="90000"/>
                </a:lnSpc>
              </a:pPr>
              <a:r>
                <a:rPr lang="zh-CN" altLang="en-US"/>
                <a:t>计件单价＝</a:t>
              </a:r>
            </a:p>
          </p:txBody>
        </p:sp>
      </p:grpSp>
      <p:sp>
        <p:nvSpPr>
          <p:cNvPr id="20" name="Text Box 3"/>
          <p:cNvSpPr txBox="1">
            <a:spLocks noChangeArrowheads="1"/>
          </p:cNvSpPr>
          <p:nvPr/>
        </p:nvSpPr>
        <p:spPr bwMode="auto">
          <a:xfrm>
            <a:off x="410365" y="2033588"/>
            <a:ext cx="488171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a:solidFill>
                  <a:schemeClr val="tx1"/>
                </a:solidFill>
                <a:latin typeface="Arial" charset="0"/>
                <a:ea typeface="宋体" charset="-122"/>
              </a:defRPr>
            </a:lvl1pPr>
            <a:lvl2pPr marL="914400" indent="-457200">
              <a:defRPr>
                <a:solidFill>
                  <a:schemeClr val="tx1"/>
                </a:solidFill>
                <a:latin typeface="Arial" charset="0"/>
                <a:ea typeface="宋体" charset="-122"/>
              </a:defRPr>
            </a:lvl2pPr>
            <a:lvl3pPr marL="1371600" indent="-457200">
              <a:defRPr>
                <a:solidFill>
                  <a:schemeClr val="tx1"/>
                </a:solidFill>
                <a:latin typeface="Arial" charset="0"/>
                <a:ea typeface="宋体" charset="-122"/>
              </a:defRPr>
            </a:lvl3pPr>
            <a:lvl4pPr marL="1828800" indent="-457200">
              <a:defRPr>
                <a:solidFill>
                  <a:schemeClr val="tx1"/>
                </a:solidFill>
                <a:latin typeface="Arial" charset="0"/>
                <a:ea typeface="宋体" charset="-122"/>
              </a:defRPr>
            </a:lvl4pPr>
            <a:lvl5pPr marL="2286000" indent="-457200">
              <a:defRPr>
                <a:solidFill>
                  <a:schemeClr val="tx1"/>
                </a:solidFill>
                <a:latin typeface="Arial" charset="0"/>
                <a:ea typeface="宋体" charset="-122"/>
              </a:defRPr>
            </a:lvl5pPr>
            <a:lvl6pPr marL="2743200" indent="-457200" fontAlgn="base">
              <a:spcBef>
                <a:spcPct val="0"/>
              </a:spcBef>
              <a:spcAft>
                <a:spcPct val="0"/>
              </a:spcAft>
              <a:defRPr>
                <a:solidFill>
                  <a:schemeClr val="tx1"/>
                </a:solidFill>
                <a:latin typeface="Arial" charset="0"/>
                <a:ea typeface="宋体" charset="-122"/>
              </a:defRPr>
            </a:lvl6pPr>
            <a:lvl7pPr marL="3200400" indent="-457200" fontAlgn="base">
              <a:spcBef>
                <a:spcPct val="0"/>
              </a:spcBef>
              <a:spcAft>
                <a:spcPct val="0"/>
              </a:spcAft>
              <a:defRPr>
                <a:solidFill>
                  <a:schemeClr val="tx1"/>
                </a:solidFill>
                <a:latin typeface="Arial" charset="0"/>
                <a:ea typeface="宋体" charset="-122"/>
              </a:defRPr>
            </a:lvl7pPr>
            <a:lvl8pPr marL="3657600" indent="-457200" fontAlgn="base">
              <a:spcBef>
                <a:spcPct val="0"/>
              </a:spcBef>
              <a:spcAft>
                <a:spcPct val="0"/>
              </a:spcAft>
              <a:defRPr>
                <a:solidFill>
                  <a:schemeClr val="tx1"/>
                </a:solidFill>
                <a:latin typeface="Arial" charset="0"/>
                <a:ea typeface="宋体" charset="-122"/>
              </a:defRPr>
            </a:lvl8pPr>
            <a:lvl9pPr marL="4114800" indent="-457200" fontAlgn="base">
              <a:spcBef>
                <a:spcPct val="0"/>
              </a:spcBef>
              <a:spcAft>
                <a:spcPct val="0"/>
              </a:spcAft>
              <a:defRPr>
                <a:solidFill>
                  <a:schemeClr val="tx1"/>
                </a:solidFill>
                <a:latin typeface="Arial" charset="0"/>
                <a:ea typeface="宋体" charset="-122"/>
              </a:defRPr>
            </a:lvl9pPr>
          </a:lstStyle>
          <a:p>
            <a:pPr latinLnBrk="1" hangingPunct="0">
              <a:defRPr/>
            </a:pPr>
            <a:r>
              <a:rPr lang="en-US" altLang="zh-CN" sz="2000" dirty="0">
                <a:effectLst>
                  <a:outerShdw blurRad="38100" dist="38100" dir="2700000" algn="tl">
                    <a:srgbClr val="C0C0C0"/>
                  </a:outerShdw>
                </a:effectLst>
                <a:latin typeface="宋体" charset="-122"/>
              </a:rPr>
              <a:t>(2)</a:t>
            </a:r>
            <a:r>
              <a:rPr lang="zh-CN" altLang="en-US" sz="2000" dirty="0">
                <a:effectLst>
                  <a:outerShdw blurRad="38100" dist="38100" dir="2700000" algn="tl">
                    <a:srgbClr val="C0C0C0"/>
                  </a:outerShdw>
                </a:effectLst>
                <a:latin typeface="宋体" charset="-122"/>
              </a:rPr>
              <a:t>脱离定额差异的计算 </a:t>
            </a:r>
          </a:p>
        </p:txBody>
      </p:sp>
      <p:sp>
        <p:nvSpPr>
          <p:cNvPr id="11" name="标题 1">
            <a:extLst>
              <a:ext uri="{FF2B5EF4-FFF2-40B4-BE49-F238E27FC236}">
                <a16:creationId xmlns:a16="http://schemas.microsoft.com/office/drawing/2014/main" id="{F5291FC4-0936-4E87-8915-B3929F4329DF}"/>
              </a:ext>
            </a:extLst>
          </p:cNvPr>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4.4.3</a:t>
            </a:r>
            <a:r>
              <a:rPr lang="zh-CN" altLang="en-US" b="1" dirty="0"/>
              <a:t>定额法</a:t>
            </a:r>
          </a:p>
        </p:txBody>
      </p:sp>
    </p:spTree>
    <p:extLst>
      <p:ext uri="{BB962C8B-B14F-4D97-AF65-F5344CB8AC3E}">
        <p14:creationId xmlns:p14="http://schemas.microsoft.com/office/powerpoint/2010/main" val="2369058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0"/>
                            </p:stCondLst>
                            <p:childTnLst>
                              <p:par>
                                <p:cTn id="12" presetID="22" presetClass="entr" presetSubtype="8" fill="hold" grpId="0" nodeType="afterEffect">
                                  <p:stCondLst>
                                    <p:cond delay="0"/>
                                  </p:stCondLst>
                                  <p:childTnLst>
                                    <p:set>
                                      <p:cBhvr>
                                        <p:cTn id="13" dur="1" fill="hold">
                                          <p:stCondLst>
                                            <p:cond delay="0"/>
                                          </p:stCondLst>
                                        </p:cTn>
                                        <p:tgtEl>
                                          <p:spTgt spid="20"/>
                                        </p:tgtEl>
                                        <p:attrNameLst>
                                          <p:attrName>style.visibility</p:attrName>
                                        </p:attrNameLst>
                                      </p:cBhvr>
                                      <p:to>
                                        <p:strVal val="visible"/>
                                      </p:to>
                                    </p:set>
                                    <p:animEffect transition="in" filter="wipe(left)">
                                      <p:cBhvr>
                                        <p:cTn id="14"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20"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3"/>
          <p:cNvSpPr txBox="1">
            <a:spLocks/>
          </p:cNvSpPr>
          <p:nvPr/>
        </p:nvSpPr>
        <p:spPr>
          <a:xfrm>
            <a:off x="448626" y="1340768"/>
            <a:ext cx="5895954"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dirty="0">
                <a:solidFill>
                  <a:schemeClr val="accent2">
                    <a:lumMod val="75000"/>
                  </a:schemeClr>
                </a:solidFill>
              </a:rPr>
              <a:t>3.</a:t>
            </a:r>
            <a:r>
              <a:rPr lang="zh-CN" altLang="en-US" dirty="0">
                <a:solidFill>
                  <a:schemeClr val="accent2">
                    <a:lumMod val="75000"/>
                  </a:schemeClr>
                </a:solidFill>
              </a:rPr>
              <a:t>定额成本及其差异的计算</a:t>
            </a:r>
          </a:p>
        </p:txBody>
      </p:sp>
      <p:sp>
        <p:nvSpPr>
          <p:cNvPr id="4" name="Text Box 10"/>
          <p:cNvSpPr txBox="1">
            <a:spLocks noChangeArrowheads="1"/>
          </p:cNvSpPr>
          <p:nvPr/>
        </p:nvSpPr>
        <p:spPr bwMode="auto">
          <a:xfrm>
            <a:off x="501677" y="2476511"/>
            <a:ext cx="7814739"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50000"/>
              </a:lnSpc>
            </a:pPr>
            <a:r>
              <a:rPr lang="en-US" altLang="zh-CN" sz="2000" dirty="0">
                <a:latin typeface="宋体" pitchFamily="2" charset="-122"/>
              </a:rPr>
              <a:t>   </a:t>
            </a:r>
            <a:r>
              <a:rPr lang="zh-CN" altLang="en-US" sz="2000" dirty="0">
                <a:latin typeface="宋体" pitchFamily="2" charset="-122"/>
              </a:rPr>
              <a:t>在计时工资形式下，生产工人工资脱离定额的差异平时不能按产品直接计算，所以平时只以工时进行考核，在月末实际生产工人工资总额确定以后，才能按下式计算：</a:t>
            </a:r>
          </a:p>
        </p:txBody>
      </p:sp>
      <p:grpSp>
        <p:nvGrpSpPr>
          <p:cNvPr id="5" name="Group 11"/>
          <p:cNvGrpSpPr>
            <a:grpSpLocks/>
          </p:cNvGrpSpPr>
          <p:nvPr/>
        </p:nvGrpSpPr>
        <p:grpSpPr bwMode="auto">
          <a:xfrm>
            <a:off x="1155702" y="4154786"/>
            <a:ext cx="6199188" cy="1727200"/>
            <a:chOff x="981" y="3225"/>
            <a:chExt cx="3905" cy="1088"/>
          </a:xfrm>
        </p:grpSpPr>
        <p:sp>
          <p:nvSpPr>
            <p:cNvPr id="6" name="Text Box 12"/>
            <p:cNvSpPr txBox="1">
              <a:spLocks noChangeArrowheads="1"/>
            </p:cNvSpPr>
            <p:nvPr/>
          </p:nvSpPr>
          <p:spPr bwMode="auto">
            <a:xfrm>
              <a:off x="2527" y="3225"/>
              <a:ext cx="2313" cy="2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b">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lnSpc>
                  <a:spcPct val="90000"/>
                </a:lnSpc>
              </a:pPr>
              <a:r>
                <a:rPr lang="zh-CN" altLang="en-US" dirty="0">
                  <a:latin typeface="宋体" pitchFamily="2" charset="-122"/>
                </a:rPr>
                <a:t>计划产量的定额生产工人工资总额</a:t>
              </a:r>
            </a:p>
          </p:txBody>
        </p:sp>
        <p:sp>
          <p:nvSpPr>
            <p:cNvPr id="7" name="Text Box 13"/>
            <p:cNvSpPr txBox="1">
              <a:spLocks noChangeArrowheads="1"/>
            </p:cNvSpPr>
            <p:nvPr/>
          </p:nvSpPr>
          <p:spPr bwMode="auto">
            <a:xfrm>
              <a:off x="2645" y="3516"/>
              <a:ext cx="2020" cy="2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b">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lnSpc>
                  <a:spcPct val="90000"/>
                </a:lnSpc>
              </a:pPr>
              <a:r>
                <a:rPr lang="zh-CN" altLang="en-US">
                  <a:latin typeface="宋体" pitchFamily="2" charset="-122"/>
                </a:rPr>
                <a:t>计划产量的定额生产工时总数</a:t>
              </a:r>
            </a:p>
          </p:txBody>
        </p:sp>
        <p:sp>
          <p:nvSpPr>
            <p:cNvPr id="8" name="Line 14"/>
            <p:cNvSpPr>
              <a:spLocks noChangeShapeType="1"/>
            </p:cNvSpPr>
            <p:nvPr/>
          </p:nvSpPr>
          <p:spPr bwMode="auto">
            <a:xfrm flipV="1">
              <a:off x="2436" y="3440"/>
              <a:ext cx="2450" cy="13"/>
            </a:xfrm>
            <a:prstGeom prst="line">
              <a:avLst/>
            </a:prstGeom>
            <a:noFill/>
            <a:ln w="222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b"/>
            <a:lstStyle/>
            <a:p>
              <a:endParaRPr lang="zh-CN" altLang="en-US"/>
            </a:p>
          </p:txBody>
        </p:sp>
        <p:sp>
          <p:nvSpPr>
            <p:cNvPr id="9" name="Text Box 15"/>
            <p:cNvSpPr txBox="1">
              <a:spLocks noChangeArrowheads="1"/>
            </p:cNvSpPr>
            <p:nvPr/>
          </p:nvSpPr>
          <p:spPr bwMode="auto">
            <a:xfrm>
              <a:off x="981" y="3346"/>
              <a:ext cx="1434" cy="2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b">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lnSpc>
                  <a:spcPct val="90000"/>
                </a:lnSpc>
              </a:pPr>
              <a:r>
                <a:rPr lang="zh-CN" altLang="en-US" dirty="0">
                  <a:latin typeface="宋体" pitchFamily="2" charset="-122"/>
                </a:rPr>
                <a:t>计划单位工时工资＝</a:t>
              </a:r>
            </a:p>
          </p:txBody>
        </p:sp>
        <p:sp>
          <p:nvSpPr>
            <p:cNvPr id="10" name="Text Box 16"/>
            <p:cNvSpPr txBox="1">
              <a:spLocks noChangeArrowheads="1"/>
            </p:cNvSpPr>
            <p:nvPr/>
          </p:nvSpPr>
          <p:spPr bwMode="auto">
            <a:xfrm>
              <a:off x="2893" y="3807"/>
              <a:ext cx="1580" cy="2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b">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lnSpc>
                  <a:spcPct val="90000"/>
                </a:lnSpc>
              </a:pPr>
              <a:r>
                <a:rPr lang="zh-CN" altLang="en-US">
                  <a:latin typeface="宋体" pitchFamily="2" charset="-122"/>
                </a:rPr>
                <a:t>实际生产工人工资总额</a:t>
              </a:r>
            </a:p>
          </p:txBody>
        </p:sp>
        <p:sp>
          <p:nvSpPr>
            <p:cNvPr id="11" name="Text Box 17"/>
            <p:cNvSpPr txBox="1">
              <a:spLocks noChangeArrowheads="1"/>
            </p:cNvSpPr>
            <p:nvPr/>
          </p:nvSpPr>
          <p:spPr bwMode="auto">
            <a:xfrm>
              <a:off x="3010" y="4098"/>
              <a:ext cx="1288" cy="2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b">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lnSpc>
                  <a:spcPct val="90000"/>
                </a:lnSpc>
              </a:pPr>
              <a:r>
                <a:rPr lang="zh-CN" altLang="en-US">
                  <a:latin typeface="宋体" pitchFamily="2" charset="-122"/>
                </a:rPr>
                <a:t>实际生产工时总数</a:t>
              </a:r>
            </a:p>
          </p:txBody>
        </p:sp>
        <p:sp>
          <p:nvSpPr>
            <p:cNvPr id="12" name="Line 18"/>
            <p:cNvSpPr>
              <a:spLocks noChangeShapeType="1"/>
            </p:cNvSpPr>
            <p:nvPr/>
          </p:nvSpPr>
          <p:spPr bwMode="auto">
            <a:xfrm>
              <a:off x="2527" y="4076"/>
              <a:ext cx="2313" cy="12"/>
            </a:xfrm>
            <a:prstGeom prst="line">
              <a:avLst/>
            </a:prstGeom>
            <a:noFill/>
            <a:ln w="222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nchor="b"/>
            <a:lstStyle/>
            <a:p>
              <a:endParaRPr lang="zh-CN" altLang="en-US"/>
            </a:p>
          </p:txBody>
        </p:sp>
        <p:sp>
          <p:nvSpPr>
            <p:cNvPr id="13" name="Text Box 19"/>
            <p:cNvSpPr txBox="1">
              <a:spLocks noChangeArrowheads="1"/>
            </p:cNvSpPr>
            <p:nvPr/>
          </p:nvSpPr>
          <p:spPr bwMode="auto">
            <a:xfrm>
              <a:off x="1002" y="3968"/>
              <a:ext cx="1434" cy="21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b">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gn="ctr" eaLnBrk="1" hangingPunct="1">
                <a:lnSpc>
                  <a:spcPct val="90000"/>
                </a:lnSpc>
              </a:pPr>
              <a:r>
                <a:rPr lang="zh-CN" altLang="en-US" dirty="0">
                  <a:latin typeface="宋体" pitchFamily="2" charset="-122"/>
                </a:rPr>
                <a:t>实际单位工时工资＝</a:t>
              </a:r>
            </a:p>
          </p:txBody>
        </p:sp>
      </p:grpSp>
      <p:sp>
        <p:nvSpPr>
          <p:cNvPr id="14" name="Text Box 3"/>
          <p:cNvSpPr txBox="1">
            <a:spLocks noChangeArrowheads="1"/>
          </p:cNvSpPr>
          <p:nvPr/>
        </p:nvSpPr>
        <p:spPr bwMode="auto">
          <a:xfrm>
            <a:off x="410365" y="2033588"/>
            <a:ext cx="488171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a:solidFill>
                  <a:schemeClr val="tx1"/>
                </a:solidFill>
                <a:latin typeface="Arial" charset="0"/>
                <a:ea typeface="宋体" charset="-122"/>
              </a:defRPr>
            </a:lvl1pPr>
            <a:lvl2pPr marL="914400" indent="-457200">
              <a:defRPr>
                <a:solidFill>
                  <a:schemeClr val="tx1"/>
                </a:solidFill>
                <a:latin typeface="Arial" charset="0"/>
                <a:ea typeface="宋体" charset="-122"/>
              </a:defRPr>
            </a:lvl2pPr>
            <a:lvl3pPr marL="1371600" indent="-457200">
              <a:defRPr>
                <a:solidFill>
                  <a:schemeClr val="tx1"/>
                </a:solidFill>
                <a:latin typeface="Arial" charset="0"/>
                <a:ea typeface="宋体" charset="-122"/>
              </a:defRPr>
            </a:lvl3pPr>
            <a:lvl4pPr marL="1828800" indent="-457200">
              <a:defRPr>
                <a:solidFill>
                  <a:schemeClr val="tx1"/>
                </a:solidFill>
                <a:latin typeface="Arial" charset="0"/>
                <a:ea typeface="宋体" charset="-122"/>
              </a:defRPr>
            </a:lvl4pPr>
            <a:lvl5pPr marL="2286000" indent="-457200">
              <a:defRPr>
                <a:solidFill>
                  <a:schemeClr val="tx1"/>
                </a:solidFill>
                <a:latin typeface="Arial" charset="0"/>
                <a:ea typeface="宋体" charset="-122"/>
              </a:defRPr>
            </a:lvl5pPr>
            <a:lvl6pPr marL="2743200" indent="-457200" fontAlgn="base">
              <a:spcBef>
                <a:spcPct val="0"/>
              </a:spcBef>
              <a:spcAft>
                <a:spcPct val="0"/>
              </a:spcAft>
              <a:defRPr>
                <a:solidFill>
                  <a:schemeClr val="tx1"/>
                </a:solidFill>
                <a:latin typeface="Arial" charset="0"/>
                <a:ea typeface="宋体" charset="-122"/>
              </a:defRPr>
            </a:lvl6pPr>
            <a:lvl7pPr marL="3200400" indent="-457200" fontAlgn="base">
              <a:spcBef>
                <a:spcPct val="0"/>
              </a:spcBef>
              <a:spcAft>
                <a:spcPct val="0"/>
              </a:spcAft>
              <a:defRPr>
                <a:solidFill>
                  <a:schemeClr val="tx1"/>
                </a:solidFill>
                <a:latin typeface="Arial" charset="0"/>
                <a:ea typeface="宋体" charset="-122"/>
              </a:defRPr>
            </a:lvl7pPr>
            <a:lvl8pPr marL="3657600" indent="-457200" fontAlgn="base">
              <a:spcBef>
                <a:spcPct val="0"/>
              </a:spcBef>
              <a:spcAft>
                <a:spcPct val="0"/>
              </a:spcAft>
              <a:defRPr>
                <a:solidFill>
                  <a:schemeClr val="tx1"/>
                </a:solidFill>
                <a:latin typeface="Arial" charset="0"/>
                <a:ea typeface="宋体" charset="-122"/>
              </a:defRPr>
            </a:lvl8pPr>
            <a:lvl9pPr marL="4114800" indent="-457200" fontAlgn="base">
              <a:spcBef>
                <a:spcPct val="0"/>
              </a:spcBef>
              <a:spcAft>
                <a:spcPct val="0"/>
              </a:spcAft>
              <a:defRPr>
                <a:solidFill>
                  <a:schemeClr val="tx1"/>
                </a:solidFill>
                <a:latin typeface="Arial" charset="0"/>
                <a:ea typeface="宋体" charset="-122"/>
              </a:defRPr>
            </a:lvl9pPr>
          </a:lstStyle>
          <a:p>
            <a:pPr latinLnBrk="1" hangingPunct="0">
              <a:defRPr/>
            </a:pPr>
            <a:r>
              <a:rPr lang="en-US" altLang="zh-CN" sz="2000" dirty="0">
                <a:effectLst>
                  <a:outerShdw blurRad="38100" dist="38100" dir="2700000" algn="tl">
                    <a:srgbClr val="C0C0C0"/>
                  </a:outerShdw>
                </a:effectLst>
                <a:latin typeface="宋体" charset="-122"/>
              </a:rPr>
              <a:t>(2)</a:t>
            </a:r>
            <a:r>
              <a:rPr lang="zh-CN" altLang="en-US" sz="2000" dirty="0">
                <a:effectLst>
                  <a:outerShdw blurRad="38100" dist="38100" dir="2700000" algn="tl">
                    <a:srgbClr val="C0C0C0"/>
                  </a:outerShdw>
                </a:effectLst>
                <a:latin typeface="宋体" charset="-122"/>
              </a:rPr>
              <a:t>脱离定额差异的计算 </a:t>
            </a:r>
          </a:p>
        </p:txBody>
      </p:sp>
      <p:sp>
        <p:nvSpPr>
          <p:cNvPr id="15" name="标题 1">
            <a:extLst>
              <a:ext uri="{FF2B5EF4-FFF2-40B4-BE49-F238E27FC236}">
                <a16:creationId xmlns:a16="http://schemas.microsoft.com/office/drawing/2014/main" id="{DD88701C-4FC9-4BDA-9A90-EDF7ED31BCE4}"/>
              </a:ext>
            </a:extLst>
          </p:cNvPr>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4.4.3</a:t>
            </a:r>
            <a:r>
              <a:rPr lang="zh-CN" altLang="en-US" b="1" dirty="0"/>
              <a:t>定额法</a:t>
            </a:r>
          </a:p>
        </p:txBody>
      </p:sp>
    </p:spTree>
    <p:extLst>
      <p:ext uri="{BB962C8B-B14F-4D97-AF65-F5344CB8AC3E}">
        <p14:creationId xmlns:p14="http://schemas.microsoft.com/office/powerpoint/2010/main" val="2344565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500"/>
                            </p:stCondLst>
                            <p:childTnLst>
                              <p:par>
                                <p:cTn id="13" presetID="22" presetClass="entr" presetSubtype="8"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left)">
                                      <p:cBhvr>
                                        <p:cTn id="1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4"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3"/>
          <p:cNvSpPr txBox="1">
            <a:spLocks/>
          </p:cNvSpPr>
          <p:nvPr/>
        </p:nvSpPr>
        <p:spPr>
          <a:xfrm>
            <a:off x="448626" y="1340768"/>
            <a:ext cx="5895954"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dirty="0">
                <a:solidFill>
                  <a:schemeClr val="accent2">
                    <a:lumMod val="75000"/>
                  </a:schemeClr>
                </a:solidFill>
              </a:rPr>
              <a:t>3.</a:t>
            </a:r>
            <a:r>
              <a:rPr lang="zh-CN" altLang="en-US" dirty="0">
                <a:solidFill>
                  <a:schemeClr val="accent2">
                    <a:lumMod val="75000"/>
                  </a:schemeClr>
                </a:solidFill>
              </a:rPr>
              <a:t>定额成本及其差异的计算</a:t>
            </a:r>
          </a:p>
        </p:txBody>
      </p:sp>
      <p:sp>
        <p:nvSpPr>
          <p:cNvPr id="4" name="Text Box 3"/>
          <p:cNvSpPr txBox="1">
            <a:spLocks noChangeArrowheads="1"/>
          </p:cNvSpPr>
          <p:nvPr/>
        </p:nvSpPr>
        <p:spPr bwMode="auto">
          <a:xfrm>
            <a:off x="410365" y="2033588"/>
            <a:ext cx="488171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a:solidFill>
                  <a:schemeClr val="tx1"/>
                </a:solidFill>
                <a:latin typeface="Arial" charset="0"/>
                <a:ea typeface="宋体" charset="-122"/>
              </a:defRPr>
            </a:lvl1pPr>
            <a:lvl2pPr marL="914400" indent="-457200">
              <a:defRPr>
                <a:solidFill>
                  <a:schemeClr val="tx1"/>
                </a:solidFill>
                <a:latin typeface="Arial" charset="0"/>
                <a:ea typeface="宋体" charset="-122"/>
              </a:defRPr>
            </a:lvl2pPr>
            <a:lvl3pPr marL="1371600" indent="-457200">
              <a:defRPr>
                <a:solidFill>
                  <a:schemeClr val="tx1"/>
                </a:solidFill>
                <a:latin typeface="Arial" charset="0"/>
                <a:ea typeface="宋体" charset="-122"/>
              </a:defRPr>
            </a:lvl3pPr>
            <a:lvl4pPr marL="1828800" indent="-457200">
              <a:defRPr>
                <a:solidFill>
                  <a:schemeClr val="tx1"/>
                </a:solidFill>
                <a:latin typeface="Arial" charset="0"/>
                <a:ea typeface="宋体" charset="-122"/>
              </a:defRPr>
            </a:lvl4pPr>
            <a:lvl5pPr marL="2286000" indent="-457200">
              <a:defRPr>
                <a:solidFill>
                  <a:schemeClr val="tx1"/>
                </a:solidFill>
                <a:latin typeface="Arial" charset="0"/>
                <a:ea typeface="宋体" charset="-122"/>
              </a:defRPr>
            </a:lvl5pPr>
            <a:lvl6pPr marL="2743200" indent="-457200" fontAlgn="base">
              <a:spcBef>
                <a:spcPct val="0"/>
              </a:spcBef>
              <a:spcAft>
                <a:spcPct val="0"/>
              </a:spcAft>
              <a:defRPr>
                <a:solidFill>
                  <a:schemeClr val="tx1"/>
                </a:solidFill>
                <a:latin typeface="Arial" charset="0"/>
                <a:ea typeface="宋体" charset="-122"/>
              </a:defRPr>
            </a:lvl6pPr>
            <a:lvl7pPr marL="3200400" indent="-457200" fontAlgn="base">
              <a:spcBef>
                <a:spcPct val="0"/>
              </a:spcBef>
              <a:spcAft>
                <a:spcPct val="0"/>
              </a:spcAft>
              <a:defRPr>
                <a:solidFill>
                  <a:schemeClr val="tx1"/>
                </a:solidFill>
                <a:latin typeface="Arial" charset="0"/>
                <a:ea typeface="宋体" charset="-122"/>
              </a:defRPr>
            </a:lvl7pPr>
            <a:lvl8pPr marL="3657600" indent="-457200" fontAlgn="base">
              <a:spcBef>
                <a:spcPct val="0"/>
              </a:spcBef>
              <a:spcAft>
                <a:spcPct val="0"/>
              </a:spcAft>
              <a:defRPr>
                <a:solidFill>
                  <a:schemeClr val="tx1"/>
                </a:solidFill>
                <a:latin typeface="Arial" charset="0"/>
                <a:ea typeface="宋体" charset="-122"/>
              </a:defRPr>
            </a:lvl8pPr>
            <a:lvl9pPr marL="4114800" indent="-457200" fontAlgn="base">
              <a:spcBef>
                <a:spcPct val="0"/>
              </a:spcBef>
              <a:spcAft>
                <a:spcPct val="0"/>
              </a:spcAft>
              <a:defRPr>
                <a:solidFill>
                  <a:schemeClr val="tx1"/>
                </a:solidFill>
                <a:latin typeface="Arial" charset="0"/>
                <a:ea typeface="宋体" charset="-122"/>
              </a:defRPr>
            </a:lvl9pPr>
          </a:lstStyle>
          <a:p>
            <a:pPr latinLnBrk="1" hangingPunct="0">
              <a:defRPr/>
            </a:pPr>
            <a:r>
              <a:rPr lang="en-US" altLang="zh-CN" sz="2000" dirty="0">
                <a:effectLst>
                  <a:outerShdw blurRad="38100" dist="38100" dir="2700000" algn="tl">
                    <a:srgbClr val="C0C0C0"/>
                  </a:outerShdw>
                </a:effectLst>
                <a:latin typeface="宋体" charset="-122"/>
              </a:rPr>
              <a:t>(2)</a:t>
            </a:r>
            <a:r>
              <a:rPr lang="zh-CN" altLang="en-US" sz="2000" dirty="0">
                <a:effectLst>
                  <a:outerShdw blurRad="38100" dist="38100" dir="2700000" algn="tl">
                    <a:srgbClr val="C0C0C0"/>
                  </a:outerShdw>
                </a:effectLst>
                <a:latin typeface="宋体" charset="-122"/>
              </a:rPr>
              <a:t>脱离定额差异的计算 </a:t>
            </a:r>
          </a:p>
        </p:txBody>
      </p:sp>
      <p:sp>
        <p:nvSpPr>
          <p:cNvPr id="5" name="Text Box 4"/>
          <p:cNvSpPr txBox="1">
            <a:spLocks noChangeArrowheads="1"/>
          </p:cNvSpPr>
          <p:nvPr/>
        </p:nvSpPr>
        <p:spPr bwMode="auto">
          <a:xfrm>
            <a:off x="410365" y="2708920"/>
            <a:ext cx="8281903"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50000"/>
              </a:lnSpc>
              <a:spcBef>
                <a:spcPct val="50000"/>
              </a:spcBef>
            </a:pPr>
            <a:r>
              <a:rPr lang="en-US" altLang="zh-CN" b="1" dirty="0"/>
              <a:t>②</a:t>
            </a:r>
            <a:r>
              <a:rPr lang="zh-CN" altLang="en-US" sz="2000" b="1" dirty="0">
                <a:latin typeface="宋体" pitchFamily="2" charset="-122"/>
              </a:rPr>
              <a:t>直接人工费用脱离定额差异的核算</a:t>
            </a:r>
            <a:endParaRPr lang="en-US" altLang="zh-CN" sz="2000" b="1" dirty="0">
              <a:latin typeface="宋体" pitchFamily="2" charset="-122"/>
            </a:endParaRPr>
          </a:p>
          <a:p>
            <a:pPr eaLnBrk="1" hangingPunct="1">
              <a:lnSpc>
                <a:spcPct val="150000"/>
              </a:lnSpc>
            </a:pPr>
            <a:r>
              <a:rPr lang="zh-CN" altLang="en-US" sz="2000" dirty="0">
                <a:latin typeface="宋体" pitchFamily="2" charset="-122"/>
              </a:rPr>
              <a:t>某产品定额工资＝该产品实际产量的定额生产工时</a:t>
            </a:r>
            <a:r>
              <a:rPr lang="en-US" altLang="zh-CN" sz="2000" dirty="0">
                <a:latin typeface="宋体" pitchFamily="2" charset="-122"/>
              </a:rPr>
              <a:t>×</a:t>
            </a:r>
            <a:r>
              <a:rPr lang="zh-CN" altLang="en-US" sz="2000" dirty="0">
                <a:latin typeface="宋体" pitchFamily="2" charset="-122"/>
              </a:rPr>
              <a:t>计划单位工时工资</a:t>
            </a:r>
          </a:p>
          <a:p>
            <a:pPr eaLnBrk="1" hangingPunct="1">
              <a:lnSpc>
                <a:spcPct val="150000"/>
              </a:lnSpc>
            </a:pPr>
            <a:r>
              <a:rPr lang="zh-CN" altLang="en-US" sz="2000" dirty="0">
                <a:latin typeface="宋体" pitchFamily="2" charset="-122"/>
              </a:rPr>
              <a:t>该产品实际工资＝该产品实际产量的实际生产工时</a:t>
            </a:r>
            <a:r>
              <a:rPr lang="en-US" altLang="zh-CN" sz="2000" dirty="0">
                <a:latin typeface="宋体" pitchFamily="2" charset="-122"/>
              </a:rPr>
              <a:t>×</a:t>
            </a:r>
            <a:r>
              <a:rPr lang="zh-CN" altLang="en-US" sz="2000" dirty="0">
                <a:latin typeface="宋体" pitchFamily="2" charset="-122"/>
              </a:rPr>
              <a:t>实际单位工时工资</a:t>
            </a:r>
          </a:p>
          <a:p>
            <a:pPr eaLnBrk="1" hangingPunct="1">
              <a:lnSpc>
                <a:spcPct val="150000"/>
              </a:lnSpc>
            </a:pPr>
            <a:r>
              <a:rPr lang="zh-CN" altLang="en-US" sz="2000" dirty="0">
                <a:latin typeface="宋体" pitchFamily="2" charset="-122"/>
              </a:rPr>
              <a:t>该产品实际工资脱离定额差异＝该产品实际工资</a:t>
            </a:r>
            <a:r>
              <a:rPr lang="en-US" altLang="zh-CN" sz="2000" dirty="0">
                <a:latin typeface="宋体" pitchFamily="2" charset="-122"/>
              </a:rPr>
              <a:t>-</a:t>
            </a:r>
            <a:r>
              <a:rPr lang="zh-CN" altLang="en-US" sz="2000" dirty="0">
                <a:latin typeface="宋体" pitchFamily="2" charset="-122"/>
              </a:rPr>
              <a:t>该产品定额工资</a:t>
            </a:r>
          </a:p>
        </p:txBody>
      </p:sp>
      <p:sp>
        <p:nvSpPr>
          <p:cNvPr id="6" name="标题 1">
            <a:extLst>
              <a:ext uri="{FF2B5EF4-FFF2-40B4-BE49-F238E27FC236}">
                <a16:creationId xmlns:a16="http://schemas.microsoft.com/office/drawing/2014/main" id="{798F7565-BC5A-4C12-BFDD-036650C4D3A4}"/>
              </a:ext>
            </a:extLst>
          </p:cNvPr>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4.4.3</a:t>
            </a:r>
            <a:r>
              <a:rPr lang="zh-CN" altLang="en-US" b="1" dirty="0"/>
              <a:t>定额法</a:t>
            </a:r>
          </a:p>
        </p:txBody>
      </p:sp>
    </p:spTree>
    <p:extLst>
      <p:ext uri="{BB962C8B-B14F-4D97-AF65-F5344CB8AC3E}">
        <p14:creationId xmlns:p14="http://schemas.microsoft.com/office/powerpoint/2010/main" val="2171389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3"/>
          <p:cNvSpPr txBox="1">
            <a:spLocks/>
          </p:cNvSpPr>
          <p:nvPr/>
        </p:nvSpPr>
        <p:spPr>
          <a:xfrm>
            <a:off x="448626" y="1340768"/>
            <a:ext cx="5895954"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dirty="0">
                <a:solidFill>
                  <a:schemeClr val="accent2">
                    <a:lumMod val="75000"/>
                  </a:schemeClr>
                </a:solidFill>
              </a:rPr>
              <a:t>3.</a:t>
            </a:r>
            <a:r>
              <a:rPr lang="zh-CN" altLang="en-US" dirty="0">
                <a:solidFill>
                  <a:schemeClr val="accent2">
                    <a:lumMod val="75000"/>
                  </a:schemeClr>
                </a:solidFill>
              </a:rPr>
              <a:t>定额成本及其差异的计算</a:t>
            </a:r>
          </a:p>
        </p:txBody>
      </p:sp>
      <p:sp>
        <p:nvSpPr>
          <p:cNvPr id="4" name="Text Box 3"/>
          <p:cNvSpPr txBox="1">
            <a:spLocks noChangeArrowheads="1"/>
          </p:cNvSpPr>
          <p:nvPr/>
        </p:nvSpPr>
        <p:spPr bwMode="auto">
          <a:xfrm>
            <a:off x="410365" y="2033588"/>
            <a:ext cx="488171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a:solidFill>
                  <a:schemeClr val="tx1"/>
                </a:solidFill>
                <a:latin typeface="Arial" charset="0"/>
                <a:ea typeface="宋体" charset="-122"/>
              </a:defRPr>
            </a:lvl1pPr>
            <a:lvl2pPr marL="914400" indent="-457200">
              <a:defRPr>
                <a:solidFill>
                  <a:schemeClr val="tx1"/>
                </a:solidFill>
                <a:latin typeface="Arial" charset="0"/>
                <a:ea typeface="宋体" charset="-122"/>
              </a:defRPr>
            </a:lvl2pPr>
            <a:lvl3pPr marL="1371600" indent="-457200">
              <a:defRPr>
                <a:solidFill>
                  <a:schemeClr val="tx1"/>
                </a:solidFill>
                <a:latin typeface="Arial" charset="0"/>
                <a:ea typeface="宋体" charset="-122"/>
              </a:defRPr>
            </a:lvl3pPr>
            <a:lvl4pPr marL="1828800" indent="-457200">
              <a:defRPr>
                <a:solidFill>
                  <a:schemeClr val="tx1"/>
                </a:solidFill>
                <a:latin typeface="Arial" charset="0"/>
                <a:ea typeface="宋体" charset="-122"/>
              </a:defRPr>
            </a:lvl4pPr>
            <a:lvl5pPr marL="2286000" indent="-457200">
              <a:defRPr>
                <a:solidFill>
                  <a:schemeClr val="tx1"/>
                </a:solidFill>
                <a:latin typeface="Arial" charset="0"/>
                <a:ea typeface="宋体" charset="-122"/>
              </a:defRPr>
            </a:lvl5pPr>
            <a:lvl6pPr marL="2743200" indent="-457200" fontAlgn="base">
              <a:spcBef>
                <a:spcPct val="0"/>
              </a:spcBef>
              <a:spcAft>
                <a:spcPct val="0"/>
              </a:spcAft>
              <a:defRPr>
                <a:solidFill>
                  <a:schemeClr val="tx1"/>
                </a:solidFill>
                <a:latin typeface="Arial" charset="0"/>
                <a:ea typeface="宋体" charset="-122"/>
              </a:defRPr>
            </a:lvl6pPr>
            <a:lvl7pPr marL="3200400" indent="-457200" fontAlgn="base">
              <a:spcBef>
                <a:spcPct val="0"/>
              </a:spcBef>
              <a:spcAft>
                <a:spcPct val="0"/>
              </a:spcAft>
              <a:defRPr>
                <a:solidFill>
                  <a:schemeClr val="tx1"/>
                </a:solidFill>
                <a:latin typeface="Arial" charset="0"/>
                <a:ea typeface="宋体" charset="-122"/>
              </a:defRPr>
            </a:lvl7pPr>
            <a:lvl8pPr marL="3657600" indent="-457200" fontAlgn="base">
              <a:spcBef>
                <a:spcPct val="0"/>
              </a:spcBef>
              <a:spcAft>
                <a:spcPct val="0"/>
              </a:spcAft>
              <a:defRPr>
                <a:solidFill>
                  <a:schemeClr val="tx1"/>
                </a:solidFill>
                <a:latin typeface="Arial" charset="0"/>
                <a:ea typeface="宋体" charset="-122"/>
              </a:defRPr>
            </a:lvl8pPr>
            <a:lvl9pPr marL="4114800" indent="-457200" fontAlgn="base">
              <a:spcBef>
                <a:spcPct val="0"/>
              </a:spcBef>
              <a:spcAft>
                <a:spcPct val="0"/>
              </a:spcAft>
              <a:defRPr>
                <a:solidFill>
                  <a:schemeClr val="tx1"/>
                </a:solidFill>
                <a:latin typeface="Arial" charset="0"/>
                <a:ea typeface="宋体" charset="-122"/>
              </a:defRPr>
            </a:lvl9pPr>
          </a:lstStyle>
          <a:p>
            <a:pPr latinLnBrk="1" hangingPunct="0">
              <a:defRPr/>
            </a:pPr>
            <a:r>
              <a:rPr lang="en-US" altLang="zh-CN" sz="2000" dirty="0">
                <a:effectLst>
                  <a:outerShdw blurRad="38100" dist="38100" dir="2700000" algn="tl">
                    <a:srgbClr val="C0C0C0"/>
                  </a:outerShdw>
                </a:effectLst>
                <a:latin typeface="宋体" charset="-122"/>
              </a:rPr>
              <a:t>(2)</a:t>
            </a:r>
            <a:r>
              <a:rPr lang="zh-CN" altLang="en-US" sz="2000" dirty="0">
                <a:effectLst>
                  <a:outerShdw blurRad="38100" dist="38100" dir="2700000" algn="tl">
                    <a:srgbClr val="C0C0C0"/>
                  </a:outerShdw>
                </a:effectLst>
                <a:latin typeface="宋体" charset="-122"/>
              </a:rPr>
              <a:t>脱离定额差异的计算 </a:t>
            </a:r>
          </a:p>
        </p:txBody>
      </p:sp>
      <p:sp>
        <p:nvSpPr>
          <p:cNvPr id="5" name="Text Box 6"/>
          <p:cNvSpPr txBox="1">
            <a:spLocks noChangeArrowheads="1"/>
          </p:cNvSpPr>
          <p:nvPr/>
        </p:nvSpPr>
        <p:spPr bwMode="auto">
          <a:xfrm>
            <a:off x="539552" y="2483910"/>
            <a:ext cx="4752528"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spcBef>
                <a:spcPct val="50000"/>
              </a:spcBef>
            </a:pPr>
            <a:r>
              <a:rPr lang="en-US" altLang="en-US" b="1" dirty="0"/>
              <a:t>③</a:t>
            </a:r>
            <a:r>
              <a:rPr lang="zh-CN" altLang="en-US" sz="2000" b="1" dirty="0">
                <a:latin typeface="宋体" pitchFamily="2" charset="-122"/>
              </a:rPr>
              <a:t>制造费用脱离定额差异的核算 </a:t>
            </a:r>
          </a:p>
        </p:txBody>
      </p:sp>
      <p:sp>
        <p:nvSpPr>
          <p:cNvPr id="6" name="Text Box 7"/>
          <p:cNvSpPr txBox="1">
            <a:spLocks noChangeArrowheads="1"/>
          </p:cNvSpPr>
          <p:nvPr/>
        </p:nvSpPr>
        <p:spPr bwMode="auto">
          <a:xfrm>
            <a:off x="410365" y="3068960"/>
            <a:ext cx="8064500" cy="24006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bg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50000"/>
              </a:lnSpc>
            </a:pPr>
            <a:r>
              <a:rPr lang="zh-CN" altLang="en-US" sz="2000" dirty="0">
                <a:latin typeface="宋体" pitchFamily="2" charset="-122"/>
              </a:rPr>
              <a:t>制造费用属于间接费用，即发生时先按发生地点进行归集，月末才能直接或分配计入产品成本。所以，在日常核算中，不能按照产品直接核算费用脱离定额的差异，只能根据费用计划、费用项目核算费用脱离计划的差异，据以控制和监督费用的发生。各种产品应负担的定额制造费用和费用脱离定额的差异，在月末时可比照上述计时工资的计算方法确定。</a:t>
            </a:r>
          </a:p>
        </p:txBody>
      </p:sp>
      <p:sp>
        <p:nvSpPr>
          <p:cNvPr id="7" name="标题 1">
            <a:extLst>
              <a:ext uri="{FF2B5EF4-FFF2-40B4-BE49-F238E27FC236}">
                <a16:creationId xmlns:a16="http://schemas.microsoft.com/office/drawing/2014/main" id="{C6772211-732D-4D2C-8B4B-D1715F5916B9}"/>
              </a:ext>
            </a:extLst>
          </p:cNvPr>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4.4.3</a:t>
            </a:r>
            <a:r>
              <a:rPr lang="zh-CN" altLang="en-US" b="1" dirty="0"/>
              <a:t>定额法</a:t>
            </a:r>
          </a:p>
        </p:txBody>
      </p:sp>
    </p:spTree>
    <p:extLst>
      <p:ext uri="{BB962C8B-B14F-4D97-AF65-F5344CB8AC3E}">
        <p14:creationId xmlns:p14="http://schemas.microsoft.com/office/powerpoint/2010/main" val="1723981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left)">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4.1.2</a:t>
            </a:r>
            <a:r>
              <a:rPr lang="zh-CN" altLang="en-US" b="1" dirty="0"/>
              <a:t>  品种法的概念及特点</a:t>
            </a:r>
          </a:p>
        </p:txBody>
      </p:sp>
      <p:sp>
        <p:nvSpPr>
          <p:cNvPr id="3" name="Text Box 5"/>
          <p:cNvSpPr txBox="1">
            <a:spLocks noChangeArrowheads="1"/>
          </p:cNvSpPr>
          <p:nvPr/>
        </p:nvSpPr>
        <p:spPr bwMode="auto">
          <a:xfrm>
            <a:off x="323529" y="2132856"/>
            <a:ext cx="7992888" cy="4175182"/>
          </a:xfrm>
          <a:prstGeom prst="rect">
            <a:avLst/>
          </a:prstGeom>
          <a:noFill/>
          <a:ln w="9525">
            <a:solidFill>
              <a:srgbClr val="FF66FF"/>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50000"/>
              </a:lnSpc>
            </a:pPr>
            <a:r>
              <a:rPr lang="en-US" altLang="zh-CN" sz="2000" dirty="0"/>
              <a:t>       </a:t>
            </a:r>
            <a:r>
              <a:rPr lang="zh-CN" altLang="zh-CN" sz="2000" dirty="0"/>
              <a:t>品种法是以产品品种作为成本计算对象来归集生产费用、 计算产品成本的一种方法。</a:t>
            </a:r>
            <a:r>
              <a:rPr kumimoji="1" lang="zh-CN" altLang="en-US" sz="2000" dirty="0">
                <a:latin typeface="宋体" charset="-122"/>
              </a:rPr>
              <a:t>品种法是最基本的方法。 </a:t>
            </a:r>
            <a:endParaRPr kumimoji="1" lang="en-US" altLang="zh-CN" sz="2000" dirty="0">
              <a:latin typeface="宋体" charset="-122"/>
            </a:endParaRPr>
          </a:p>
          <a:p>
            <a:pPr eaLnBrk="1" hangingPunct="1">
              <a:lnSpc>
                <a:spcPct val="150000"/>
              </a:lnSpc>
            </a:pPr>
            <a:r>
              <a:rPr kumimoji="1" lang="zh-CN" altLang="en-US" sz="2000" dirty="0">
                <a:latin typeface="宋体" charset="-122"/>
              </a:rPr>
              <a:t>    适用于大量大批单步骤生产，也可用于管理上不需分步骤计算成本的多步骤生产。</a:t>
            </a:r>
            <a:endParaRPr kumimoji="1" lang="en-US" altLang="zh-CN" sz="2000" dirty="0">
              <a:latin typeface="宋体" charset="-122"/>
            </a:endParaRPr>
          </a:p>
          <a:p>
            <a:pPr eaLnBrk="1" hangingPunct="1">
              <a:lnSpc>
                <a:spcPct val="150000"/>
              </a:lnSpc>
            </a:pPr>
            <a:r>
              <a:rPr kumimoji="1" lang="zh-CN" altLang="en-US" sz="2000" dirty="0">
                <a:latin typeface="宋体" charset="-122"/>
              </a:rPr>
              <a:t>    特点：</a:t>
            </a:r>
            <a:endParaRPr kumimoji="1" lang="en-US" altLang="zh-CN" sz="2000" dirty="0">
              <a:latin typeface="宋体" charset="-122"/>
            </a:endParaRPr>
          </a:p>
          <a:p>
            <a:pPr eaLnBrk="1" hangingPunct="1">
              <a:lnSpc>
                <a:spcPct val="150000"/>
              </a:lnSpc>
            </a:pPr>
            <a:r>
              <a:rPr kumimoji="1" lang="en-US" altLang="zh-CN" sz="2000" dirty="0">
                <a:latin typeface="宋体" charset="-122"/>
              </a:rPr>
              <a:t>   </a:t>
            </a:r>
            <a:r>
              <a:rPr kumimoji="1" lang="zh-CN" altLang="en-US" sz="2000" dirty="0">
                <a:latin typeface="宋体" charset="-122"/>
              </a:rPr>
              <a:t>（</a:t>
            </a:r>
            <a:r>
              <a:rPr kumimoji="1" lang="en-US" altLang="zh-CN" sz="2000" dirty="0">
                <a:latin typeface="宋体" charset="-122"/>
              </a:rPr>
              <a:t>1</a:t>
            </a:r>
            <a:r>
              <a:rPr kumimoji="1" lang="zh-CN" altLang="en-US" sz="2000" dirty="0">
                <a:latin typeface="宋体" charset="-122"/>
              </a:rPr>
              <a:t>）以产品品种为成本计算对象。</a:t>
            </a:r>
          </a:p>
          <a:p>
            <a:pPr eaLnBrk="1" hangingPunct="1">
              <a:lnSpc>
                <a:spcPct val="150000"/>
              </a:lnSpc>
            </a:pPr>
            <a:r>
              <a:rPr kumimoji="1" lang="zh-CN" altLang="en-US" sz="2000" dirty="0">
                <a:latin typeface="宋体" charset="-122"/>
              </a:rPr>
              <a:t>   （</a:t>
            </a:r>
            <a:r>
              <a:rPr kumimoji="1" lang="en-US" altLang="zh-CN" sz="2000" dirty="0">
                <a:latin typeface="宋体" charset="-122"/>
              </a:rPr>
              <a:t>2</a:t>
            </a:r>
            <a:r>
              <a:rPr kumimoji="1" lang="zh-CN" altLang="en-US" sz="2000" dirty="0">
                <a:latin typeface="宋体" charset="-122"/>
              </a:rPr>
              <a:t>）成本计算定期按月进行。即成本计算期与会计报告期一致，而与产品生产周期不一致。</a:t>
            </a:r>
          </a:p>
          <a:p>
            <a:pPr eaLnBrk="1" hangingPunct="1">
              <a:lnSpc>
                <a:spcPct val="150000"/>
              </a:lnSpc>
            </a:pPr>
            <a:r>
              <a:rPr kumimoji="1" lang="zh-CN" altLang="en-US" sz="2000" dirty="0">
                <a:latin typeface="宋体" charset="-122"/>
              </a:rPr>
              <a:t>   （</a:t>
            </a:r>
            <a:r>
              <a:rPr kumimoji="1" lang="en-US" altLang="zh-CN" sz="2000" dirty="0">
                <a:latin typeface="宋体" charset="-122"/>
              </a:rPr>
              <a:t>3</a:t>
            </a:r>
            <a:r>
              <a:rPr kumimoji="1" lang="zh-CN" altLang="en-US" sz="2000" dirty="0">
                <a:latin typeface="宋体" charset="-122"/>
              </a:rPr>
              <a:t>）月末一般需要将生产费用在完工产品与在产品之间进行分配。</a:t>
            </a:r>
            <a:endParaRPr lang="en-US" altLang="zh-CN" sz="2000" dirty="0">
              <a:latin typeface="宋体" charset="-122"/>
            </a:endParaRPr>
          </a:p>
        </p:txBody>
      </p:sp>
      <p:sp>
        <p:nvSpPr>
          <p:cNvPr id="4" name="文本占位符 3"/>
          <p:cNvSpPr txBox="1">
            <a:spLocks/>
          </p:cNvSpPr>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a:solidFill>
                  <a:schemeClr val="accent2">
                    <a:lumMod val="75000"/>
                  </a:schemeClr>
                </a:solidFill>
              </a:rPr>
              <a:t>1.</a:t>
            </a:r>
            <a:r>
              <a:rPr lang="zh-CN" altLang="en-US" sz="2000" b="1" dirty="0">
                <a:solidFill>
                  <a:schemeClr val="accent2">
                    <a:lumMod val="75000"/>
                  </a:schemeClr>
                </a:solidFill>
              </a:rPr>
              <a:t>品种法的特点</a:t>
            </a:r>
          </a:p>
        </p:txBody>
      </p:sp>
    </p:spTree>
    <p:extLst>
      <p:ext uri="{BB962C8B-B14F-4D97-AF65-F5344CB8AC3E}">
        <p14:creationId xmlns:p14="http://schemas.microsoft.com/office/powerpoint/2010/main" val="37078251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3"/>
          <p:cNvSpPr txBox="1">
            <a:spLocks/>
          </p:cNvSpPr>
          <p:nvPr/>
        </p:nvSpPr>
        <p:spPr>
          <a:xfrm>
            <a:off x="448626" y="1340768"/>
            <a:ext cx="5895954"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dirty="0">
                <a:solidFill>
                  <a:schemeClr val="accent2">
                    <a:lumMod val="75000"/>
                  </a:schemeClr>
                </a:solidFill>
              </a:rPr>
              <a:t>3.</a:t>
            </a:r>
            <a:r>
              <a:rPr lang="zh-CN" altLang="en-US" dirty="0">
                <a:solidFill>
                  <a:schemeClr val="accent2">
                    <a:lumMod val="75000"/>
                  </a:schemeClr>
                </a:solidFill>
              </a:rPr>
              <a:t>定额成本及其差异的计算</a:t>
            </a:r>
          </a:p>
        </p:txBody>
      </p:sp>
      <p:sp>
        <p:nvSpPr>
          <p:cNvPr id="5" name="Text Box 3"/>
          <p:cNvSpPr txBox="1">
            <a:spLocks noChangeArrowheads="1"/>
          </p:cNvSpPr>
          <p:nvPr/>
        </p:nvSpPr>
        <p:spPr bwMode="auto">
          <a:xfrm>
            <a:off x="484345" y="1999136"/>
            <a:ext cx="586023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a:solidFill>
                  <a:schemeClr val="tx1"/>
                </a:solidFill>
                <a:latin typeface="Arial" charset="0"/>
                <a:ea typeface="宋体" charset="-122"/>
              </a:defRPr>
            </a:lvl1pPr>
            <a:lvl2pPr marL="914400" indent="-457200">
              <a:defRPr>
                <a:solidFill>
                  <a:schemeClr val="tx1"/>
                </a:solidFill>
                <a:latin typeface="Arial" charset="0"/>
                <a:ea typeface="宋体" charset="-122"/>
              </a:defRPr>
            </a:lvl2pPr>
            <a:lvl3pPr marL="1371600" indent="-457200">
              <a:defRPr>
                <a:solidFill>
                  <a:schemeClr val="tx1"/>
                </a:solidFill>
                <a:latin typeface="Arial" charset="0"/>
                <a:ea typeface="宋体" charset="-122"/>
              </a:defRPr>
            </a:lvl3pPr>
            <a:lvl4pPr marL="1828800" indent="-457200">
              <a:defRPr>
                <a:solidFill>
                  <a:schemeClr val="tx1"/>
                </a:solidFill>
                <a:latin typeface="Arial" charset="0"/>
                <a:ea typeface="宋体" charset="-122"/>
              </a:defRPr>
            </a:lvl4pPr>
            <a:lvl5pPr marL="2286000" indent="-457200">
              <a:defRPr>
                <a:solidFill>
                  <a:schemeClr val="tx1"/>
                </a:solidFill>
                <a:latin typeface="Arial" charset="0"/>
                <a:ea typeface="宋体" charset="-122"/>
              </a:defRPr>
            </a:lvl5pPr>
            <a:lvl6pPr marL="2743200" indent="-457200" fontAlgn="base">
              <a:spcBef>
                <a:spcPct val="0"/>
              </a:spcBef>
              <a:spcAft>
                <a:spcPct val="0"/>
              </a:spcAft>
              <a:defRPr>
                <a:solidFill>
                  <a:schemeClr val="tx1"/>
                </a:solidFill>
                <a:latin typeface="Arial" charset="0"/>
                <a:ea typeface="宋体" charset="-122"/>
              </a:defRPr>
            </a:lvl6pPr>
            <a:lvl7pPr marL="3200400" indent="-457200" fontAlgn="base">
              <a:spcBef>
                <a:spcPct val="0"/>
              </a:spcBef>
              <a:spcAft>
                <a:spcPct val="0"/>
              </a:spcAft>
              <a:defRPr>
                <a:solidFill>
                  <a:schemeClr val="tx1"/>
                </a:solidFill>
                <a:latin typeface="Arial" charset="0"/>
                <a:ea typeface="宋体" charset="-122"/>
              </a:defRPr>
            </a:lvl7pPr>
            <a:lvl8pPr marL="3657600" indent="-457200" fontAlgn="base">
              <a:spcBef>
                <a:spcPct val="0"/>
              </a:spcBef>
              <a:spcAft>
                <a:spcPct val="0"/>
              </a:spcAft>
              <a:defRPr>
                <a:solidFill>
                  <a:schemeClr val="tx1"/>
                </a:solidFill>
                <a:latin typeface="Arial" charset="0"/>
                <a:ea typeface="宋体" charset="-122"/>
              </a:defRPr>
            </a:lvl8pPr>
            <a:lvl9pPr marL="4114800" indent="-457200" fontAlgn="base">
              <a:spcBef>
                <a:spcPct val="0"/>
              </a:spcBef>
              <a:spcAft>
                <a:spcPct val="0"/>
              </a:spcAft>
              <a:defRPr>
                <a:solidFill>
                  <a:schemeClr val="tx1"/>
                </a:solidFill>
                <a:latin typeface="Arial" charset="0"/>
                <a:ea typeface="宋体" charset="-122"/>
              </a:defRPr>
            </a:lvl9pPr>
          </a:lstStyle>
          <a:p>
            <a:pPr latinLnBrk="1" hangingPunct="0">
              <a:defRPr/>
            </a:pPr>
            <a:r>
              <a:rPr lang="en-US" altLang="zh-CN" sz="2000" b="1" dirty="0">
                <a:effectLst>
                  <a:outerShdw blurRad="38100" dist="38100" dir="2700000" algn="tl">
                    <a:srgbClr val="C0C0C0"/>
                  </a:outerShdw>
                </a:effectLst>
                <a:latin typeface="宋体" charset="-122"/>
              </a:rPr>
              <a:t>(3)</a:t>
            </a:r>
            <a:r>
              <a:rPr lang="zh-CN" altLang="en-US" sz="2000" b="1" dirty="0">
                <a:effectLst>
                  <a:outerShdw blurRad="38100" dist="38100" dir="2700000" algn="tl">
                    <a:srgbClr val="C0C0C0"/>
                  </a:outerShdw>
                </a:effectLst>
                <a:latin typeface="宋体" charset="-122"/>
              </a:rPr>
              <a:t>材料成本差异的分配 </a:t>
            </a:r>
          </a:p>
        </p:txBody>
      </p:sp>
      <p:sp>
        <p:nvSpPr>
          <p:cNvPr id="6" name="Text Box 4"/>
          <p:cNvSpPr txBox="1">
            <a:spLocks noChangeArrowheads="1"/>
          </p:cNvSpPr>
          <p:nvPr/>
        </p:nvSpPr>
        <p:spPr bwMode="auto">
          <a:xfrm>
            <a:off x="339883" y="2575399"/>
            <a:ext cx="7976533" cy="28623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50000"/>
              </a:lnSpc>
            </a:pPr>
            <a:r>
              <a:rPr kumimoji="1" lang="en-US" altLang="zh-CN" sz="2000" dirty="0">
                <a:latin typeface="宋体" pitchFamily="2" charset="-122"/>
              </a:rPr>
              <a:t> </a:t>
            </a:r>
            <a:r>
              <a:rPr kumimoji="1" lang="zh-CN" altLang="en-US" sz="2000" dirty="0">
                <a:latin typeface="宋体" pitchFamily="2" charset="-122"/>
              </a:rPr>
              <a:t>在定额法下，材料日常核算都是按计划成本进行的，即材料定额成本和材料脱离定额差异都按材料的计划单位成本计算。因此，在月末计算产品实际成本时，还必须按照下列公式计算产品应负担的材料成本差异。</a:t>
            </a:r>
          </a:p>
          <a:p>
            <a:pPr eaLnBrk="1" hangingPunct="1">
              <a:lnSpc>
                <a:spcPct val="150000"/>
              </a:lnSpc>
            </a:pPr>
            <a:r>
              <a:rPr kumimoji="1" lang="zh-CN" altLang="en-US" sz="2000" dirty="0">
                <a:latin typeface="宋体" pitchFamily="2" charset="-122"/>
              </a:rPr>
              <a:t>某产品应分配材料成本差异＝</a:t>
            </a:r>
            <a:r>
              <a:rPr kumimoji="1" lang="en-US" altLang="zh-CN" sz="2000" dirty="0">
                <a:latin typeface="宋体" pitchFamily="2" charset="-122"/>
              </a:rPr>
              <a:t>(</a:t>
            </a:r>
            <a:r>
              <a:rPr kumimoji="1" lang="zh-CN" altLang="en-US" sz="2000" dirty="0">
                <a:latin typeface="宋体" pitchFamily="2" charset="-122"/>
              </a:rPr>
              <a:t>该产品原材料定额成本</a:t>
            </a:r>
            <a:r>
              <a:rPr kumimoji="1" lang="en-US" altLang="zh-CN" sz="2000" dirty="0">
                <a:latin typeface="宋体" pitchFamily="2" charset="-122"/>
              </a:rPr>
              <a:t>±</a:t>
            </a:r>
            <a:r>
              <a:rPr kumimoji="1" lang="zh-CN" altLang="en-US" sz="2000" dirty="0">
                <a:latin typeface="宋体" pitchFamily="2" charset="-122"/>
              </a:rPr>
              <a:t>原材料脱离定额差异</a:t>
            </a:r>
            <a:r>
              <a:rPr kumimoji="1" lang="en-US" altLang="zh-CN" sz="2000" dirty="0">
                <a:latin typeface="宋体" pitchFamily="2" charset="-122"/>
              </a:rPr>
              <a:t>)×</a:t>
            </a:r>
            <a:r>
              <a:rPr kumimoji="1" lang="zh-CN" altLang="en-US" sz="2000" dirty="0">
                <a:latin typeface="宋体" pitchFamily="2" charset="-122"/>
              </a:rPr>
              <a:t>材料成本差异率</a:t>
            </a:r>
          </a:p>
        </p:txBody>
      </p:sp>
      <p:sp>
        <p:nvSpPr>
          <p:cNvPr id="7" name="标题 1">
            <a:extLst>
              <a:ext uri="{FF2B5EF4-FFF2-40B4-BE49-F238E27FC236}">
                <a16:creationId xmlns:a16="http://schemas.microsoft.com/office/drawing/2014/main" id="{6678A11A-0956-48FD-81D8-2B75B05B5727}"/>
              </a:ext>
            </a:extLst>
          </p:cNvPr>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4.4.3</a:t>
            </a:r>
            <a:r>
              <a:rPr lang="zh-CN" altLang="en-US" b="1" dirty="0"/>
              <a:t>定额法</a:t>
            </a:r>
          </a:p>
        </p:txBody>
      </p:sp>
    </p:spTree>
    <p:extLst>
      <p:ext uri="{BB962C8B-B14F-4D97-AF65-F5344CB8AC3E}">
        <p14:creationId xmlns:p14="http://schemas.microsoft.com/office/powerpoint/2010/main" val="1165243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3"/>
          <p:cNvSpPr txBox="1">
            <a:spLocks/>
          </p:cNvSpPr>
          <p:nvPr/>
        </p:nvSpPr>
        <p:spPr>
          <a:xfrm>
            <a:off x="448626" y="1340768"/>
            <a:ext cx="5895954"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dirty="0">
                <a:solidFill>
                  <a:schemeClr val="accent2">
                    <a:lumMod val="75000"/>
                  </a:schemeClr>
                </a:solidFill>
              </a:rPr>
              <a:t>3.</a:t>
            </a:r>
            <a:r>
              <a:rPr lang="zh-CN" altLang="en-US" dirty="0">
                <a:solidFill>
                  <a:schemeClr val="accent2">
                    <a:lumMod val="75000"/>
                  </a:schemeClr>
                </a:solidFill>
              </a:rPr>
              <a:t>定额成本及其差异的计算</a:t>
            </a:r>
          </a:p>
        </p:txBody>
      </p:sp>
      <p:sp>
        <p:nvSpPr>
          <p:cNvPr id="6" name="Text Box 5"/>
          <p:cNvSpPr txBox="1">
            <a:spLocks noChangeArrowheads="1"/>
          </p:cNvSpPr>
          <p:nvPr/>
        </p:nvSpPr>
        <p:spPr bwMode="auto">
          <a:xfrm>
            <a:off x="469900" y="1999136"/>
            <a:ext cx="587468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a:solidFill>
                  <a:schemeClr val="tx1"/>
                </a:solidFill>
                <a:latin typeface="Arial" charset="0"/>
                <a:ea typeface="宋体" charset="-122"/>
              </a:defRPr>
            </a:lvl1pPr>
            <a:lvl2pPr marL="914400" indent="-457200">
              <a:defRPr>
                <a:solidFill>
                  <a:schemeClr val="tx1"/>
                </a:solidFill>
                <a:latin typeface="Arial" charset="0"/>
                <a:ea typeface="宋体" charset="-122"/>
              </a:defRPr>
            </a:lvl2pPr>
            <a:lvl3pPr marL="1371600" indent="-457200">
              <a:defRPr>
                <a:solidFill>
                  <a:schemeClr val="tx1"/>
                </a:solidFill>
                <a:latin typeface="Arial" charset="0"/>
                <a:ea typeface="宋体" charset="-122"/>
              </a:defRPr>
            </a:lvl3pPr>
            <a:lvl4pPr marL="1828800" indent="-457200">
              <a:defRPr>
                <a:solidFill>
                  <a:schemeClr val="tx1"/>
                </a:solidFill>
                <a:latin typeface="Arial" charset="0"/>
                <a:ea typeface="宋体" charset="-122"/>
              </a:defRPr>
            </a:lvl4pPr>
            <a:lvl5pPr marL="2286000" indent="-457200">
              <a:defRPr>
                <a:solidFill>
                  <a:schemeClr val="tx1"/>
                </a:solidFill>
                <a:latin typeface="Arial" charset="0"/>
                <a:ea typeface="宋体" charset="-122"/>
              </a:defRPr>
            </a:lvl5pPr>
            <a:lvl6pPr marL="2743200" indent="-457200" fontAlgn="base">
              <a:spcBef>
                <a:spcPct val="0"/>
              </a:spcBef>
              <a:spcAft>
                <a:spcPct val="0"/>
              </a:spcAft>
              <a:defRPr>
                <a:solidFill>
                  <a:schemeClr val="tx1"/>
                </a:solidFill>
                <a:latin typeface="Arial" charset="0"/>
                <a:ea typeface="宋体" charset="-122"/>
              </a:defRPr>
            </a:lvl6pPr>
            <a:lvl7pPr marL="3200400" indent="-457200" fontAlgn="base">
              <a:spcBef>
                <a:spcPct val="0"/>
              </a:spcBef>
              <a:spcAft>
                <a:spcPct val="0"/>
              </a:spcAft>
              <a:defRPr>
                <a:solidFill>
                  <a:schemeClr val="tx1"/>
                </a:solidFill>
                <a:latin typeface="Arial" charset="0"/>
                <a:ea typeface="宋体" charset="-122"/>
              </a:defRPr>
            </a:lvl7pPr>
            <a:lvl8pPr marL="3657600" indent="-457200" fontAlgn="base">
              <a:spcBef>
                <a:spcPct val="0"/>
              </a:spcBef>
              <a:spcAft>
                <a:spcPct val="0"/>
              </a:spcAft>
              <a:defRPr>
                <a:solidFill>
                  <a:schemeClr val="tx1"/>
                </a:solidFill>
                <a:latin typeface="Arial" charset="0"/>
                <a:ea typeface="宋体" charset="-122"/>
              </a:defRPr>
            </a:lvl8pPr>
            <a:lvl9pPr marL="4114800" indent="-457200" fontAlgn="base">
              <a:spcBef>
                <a:spcPct val="0"/>
              </a:spcBef>
              <a:spcAft>
                <a:spcPct val="0"/>
              </a:spcAft>
              <a:defRPr>
                <a:solidFill>
                  <a:schemeClr val="tx1"/>
                </a:solidFill>
                <a:latin typeface="Arial" charset="0"/>
                <a:ea typeface="宋体" charset="-122"/>
              </a:defRPr>
            </a:lvl9pPr>
          </a:lstStyle>
          <a:p>
            <a:pPr latinLnBrk="1" hangingPunct="0">
              <a:defRPr/>
            </a:pPr>
            <a:r>
              <a:rPr lang="en-US" altLang="zh-CN" sz="2000" b="1" dirty="0">
                <a:effectLst>
                  <a:outerShdw blurRad="38100" dist="38100" dir="2700000" algn="tl">
                    <a:srgbClr val="C0C0C0"/>
                  </a:outerShdw>
                </a:effectLst>
                <a:latin typeface="宋体" charset="-122"/>
              </a:rPr>
              <a:t>(4)</a:t>
            </a:r>
            <a:r>
              <a:rPr lang="zh-CN" altLang="en-US" sz="2000" b="1" dirty="0">
                <a:effectLst>
                  <a:outerShdw blurRad="38100" dist="38100" dir="2700000" algn="tl">
                    <a:srgbClr val="C0C0C0"/>
                  </a:outerShdw>
                </a:effectLst>
                <a:latin typeface="宋体" charset="-122"/>
              </a:rPr>
              <a:t>定额变动差异的核算 </a:t>
            </a:r>
          </a:p>
        </p:txBody>
      </p:sp>
      <p:sp>
        <p:nvSpPr>
          <p:cNvPr id="7" name="Text Box 6"/>
          <p:cNvSpPr txBox="1">
            <a:spLocks noChangeArrowheads="1"/>
          </p:cNvSpPr>
          <p:nvPr/>
        </p:nvSpPr>
        <p:spPr bwMode="auto">
          <a:xfrm>
            <a:off x="476921" y="2528555"/>
            <a:ext cx="7911503"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50000"/>
              </a:lnSpc>
            </a:pPr>
            <a:r>
              <a:rPr kumimoji="1" lang="zh-CN" altLang="en-US" sz="2000" dirty="0">
                <a:latin typeface="宋体" pitchFamily="2" charset="-122"/>
              </a:rPr>
              <a:t>定额变动差异，是指由于修订消耗定额而产生的新旧定额之间的差额。新定额一般在月初开始实行，当月投入的产品费用，都应按新定额来计算脱离定额差异，但在定额运用后，月初在产品的定额成本并未修订，仍然是按旧定额计算的。为了使按旧定额计算的月初在产品定额成本和按新定额计算的本月投入产品的定额，在新定额的同一基础上相加起来，以便计算产品的实际成本，必须计算月初在产品定额成本的运用差异，用以调整月初在产品按旧定额计算的定额成本为按新定额计算的定额成本。</a:t>
            </a:r>
          </a:p>
        </p:txBody>
      </p:sp>
      <p:sp>
        <p:nvSpPr>
          <p:cNvPr id="8" name="标题 1">
            <a:extLst>
              <a:ext uri="{FF2B5EF4-FFF2-40B4-BE49-F238E27FC236}">
                <a16:creationId xmlns:a16="http://schemas.microsoft.com/office/drawing/2014/main" id="{4B65BE69-4027-4FF3-9251-00B2D4F1BC5D}"/>
              </a:ext>
            </a:extLst>
          </p:cNvPr>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4.4.3</a:t>
            </a:r>
            <a:r>
              <a:rPr lang="zh-CN" altLang="en-US" b="1" dirty="0"/>
              <a:t>定额法</a:t>
            </a:r>
          </a:p>
        </p:txBody>
      </p:sp>
    </p:spTree>
    <p:extLst>
      <p:ext uri="{BB962C8B-B14F-4D97-AF65-F5344CB8AC3E}">
        <p14:creationId xmlns:p14="http://schemas.microsoft.com/office/powerpoint/2010/main" val="2147535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wipe(left)">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3"/>
          <p:cNvSpPr txBox="1">
            <a:spLocks/>
          </p:cNvSpPr>
          <p:nvPr/>
        </p:nvSpPr>
        <p:spPr>
          <a:xfrm>
            <a:off x="448626" y="1340768"/>
            <a:ext cx="5895954"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dirty="0">
                <a:solidFill>
                  <a:schemeClr val="accent2">
                    <a:lumMod val="75000"/>
                  </a:schemeClr>
                </a:solidFill>
              </a:rPr>
              <a:t>3.</a:t>
            </a:r>
            <a:r>
              <a:rPr lang="zh-CN" altLang="en-US" dirty="0">
                <a:solidFill>
                  <a:schemeClr val="accent2">
                    <a:lumMod val="75000"/>
                  </a:schemeClr>
                </a:solidFill>
              </a:rPr>
              <a:t>定额成本及其差异的计算</a:t>
            </a:r>
          </a:p>
        </p:txBody>
      </p:sp>
      <p:sp>
        <p:nvSpPr>
          <p:cNvPr id="4" name="Text Box 5"/>
          <p:cNvSpPr txBox="1">
            <a:spLocks noChangeArrowheads="1"/>
          </p:cNvSpPr>
          <p:nvPr/>
        </p:nvSpPr>
        <p:spPr bwMode="auto">
          <a:xfrm>
            <a:off x="469900" y="1999136"/>
            <a:ext cx="587468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a:solidFill>
                  <a:schemeClr val="tx1"/>
                </a:solidFill>
                <a:latin typeface="Arial" charset="0"/>
                <a:ea typeface="宋体" charset="-122"/>
              </a:defRPr>
            </a:lvl1pPr>
            <a:lvl2pPr marL="914400" indent="-457200">
              <a:defRPr>
                <a:solidFill>
                  <a:schemeClr val="tx1"/>
                </a:solidFill>
                <a:latin typeface="Arial" charset="0"/>
                <a:ea typeface="宋体" charset="-122"/>
              </a:defRPr>
            </a:lvl2pPr>
            <a:lvl3pPr marL="1371600" indent="-457200">
              <a:defRPr>
                <a:solidFill>
                  <a:schemeClr val="tx1"/>
                </a:solidFill>
                <a:latin typeface="Arial" charset="0"/>
                <a:ea typeface="宋体" charset="-122"/>
              </a:defRPr>
            </a:lvl3pPr>
            <a:lvl4pPr marL="1828800" indent="-457200">
              <a:defRPr>
                <a:solidFill>
                  <a:schemeClr val="tx1"/>
                </a:solidFill>
                <a:latin typeface="Arial" charset="0"/>
                <a:ea typeface="宋体" charset="-122"/>
              </a:defRPr>
            </a:lvl4pPr>
            <a:lvl5pPr marL="2286000" indent="-457200">
              <a:defRPr>
                <a:solidFill>
                  <a:schemeClr val="tx1"/>
                </a:solidFill>
                <a:latin typeface="Arial" charset="0"/>
                <a:ea typeface="宋体" charset="-122"/>
              </a:defRPr>
            </a:lvl5pPr>
            <a:lvl6pPr marL="2743200" indent="-457200" fontAlgn="base">
              <a:spcBef>
                <a:spcPct val="0"/>
              </a:spcBef>
              <a:spcAft>
                <a:spcPct val="0"/>
              </a:spcAft>
              <a:defRPr>
                <a:solidFill>
                  <a:schemeClr val="tx1"/>
                </a:solidFill>
                <a:latin typeface="Arial" charset="0"/>
                <a:ea typeface="宋体" charset="-122"/>
              </a:defRPr>
            </a:lvl6pPr>
            <a:lvl7pPr marL="3200400" indent="-457200" fontAlgn="base">
              <a:spcBef>
                <a:spcPct val="0"/>
              </a:spcBef>
              <a:spcAft>
                <a:spcPct val="0"/>
              </a:spcAft>
              <a:defRPr>
                <a:solidFill>
                  <a:schemeClr val="tx1"/>
                </a:solidFill>
                <a:latin typeface="Arial" charset="0"/>
                <a:ea typeface="宋体" charset="-122"/>
              </a:defRPr>
            </a:lvl7pPr>
            <a:lvl8pPr marL="3657600" indent="-457200" fontAlgn="base">
              <a:spcBef>
                <a:spcPct val="0"/>
              </a:spcBef>
              <a:spcAft>
                <a:spcPct val="0"/>
              </a:spcAft>
              <a:defRPr>
                <a:solidFill>
                  <a:schemeClr val="tx1"/>
                </a:solidFill>
                <a:latin typeface="Arial" charset="0"/>
                <a:ea typeface="宋体" charset="-122"/>
              </a:defRPr>
            </a:lvl8pPr>
            <a:lvl9pPr marL="4114800" indent="-457200" fontAlgn="base">
              <a:spcBef>
                <a:spcPct val="0"/>
              </a:spcBef>
              <a:spcAft>
                <a:spcPct val="0"/>
              </a:spcAft>
              <a:defRPr>
                <a:solidFill>
                  <a:schemeClr val="tx1"/>
                </a:solidFill>
                <a:latin typeface="Arial" charset="0"/>
                <a:ea typeface="宋体" charset="-122"/>
              </a:defRPr>
            </a:lvl9pPr>
          </a:lstStyle>
          <a:p>
            <a:pPr latinLnBrk="1" hangingPunct="0">
              <a:defRPr/>
            </a:pPr>
            <a:r>
              <a:rPr lang="en-US" altLang="zh-CN" sz="2000" b="1" dirty="0">
                <a:effectLst>
                  <a:outerShdw blurRad="38100" dist="38100" dir="2700000" algn="tl">
                    <a:srgbClr val="C0C0C0"/>
                  </a:outerShdw>
                </a:effectLst>
                <a:latin typeface="宋体" charset="-122"/>
              </a:rPr>
              <a:t>(4)</a:t>
            </a:r>
            <a:r>
              <a:rPr lang="zh-CN" altLang="en-US" sz="2000" b="1" dirty="0">
                <a:effectLst>
                  <a:outerShdw blurRad="38100" dist="38100" dir="2700000" algn="tl">
                    <a:srgbClr val="C0C0C0"/>
                  </a:outerShdw>
                </a:effectLst>
                <a:latin typeface="宋体" charset="-122"/>
              </a:rPr>
              <a:t>定额变动差异的核算 </a:t>
            </a:r>
          </a:p>
        </p:txBody>
      </p:sp>
      <p:sp>
        <p:nvSpPr>
          <p:cNvPr id="5" name="Text Box 4"/>
          <p:cNvSpPr txBox="1">
            <a:spLocks noChangeArrowheads="1"/>
          </p:cNvSpPr>
          <p:nvPr/>
        </p:nvSpPr>
        <p:spPr bwMode="auto">
          <a:xfrm>
            <a:off x="448626" y="2636912"/>
            <a:ext cx="8139112"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50000"/>
              </a:lnSpc>
            </a:pPr>
            <a:r>
              <a:rPr kumimoji="1" lang="zh-CN" altLang="en-US" sz="2000" dirty="0">
                <a:latin typeface="宋体" pitchFamily="2" charset="-122"/>
              </a:rPr>
              <a:t>定额变动差异主要是指月初在产品由于定额变动产生的差异。</a:t>
            </a:r>
          </a:p>
          <a:p>
            <a:pPr eaLnBrk="1" hangingPunct="1">
              <a:lnSpc>
                <a:spcPct val="150000"/>
              </a:lnSpc>
            </a:pPr>
            <a:r>
              <a:rPr kumimoji="1" lang="zh-CN" altLang="en-US" sz="2000" dirty="0">
                <a:latin typeface="宋体" pitchFamily="2" charset="-122"/>
              </a:rPr>
              <a:t>月初在产品定额变动差异＝月初在产品按原定额计算的定额成本</a:t>
            </a:r>
            <a:r>
              <a:rPr kumimoji="1" lang="en-US" altLang="zh-CN" sz="2000" dirty="0">
                <a:latin typeface="宋体" pitchFamily="2" charset="-122"/>
              </a:rPr>
              <a:t>-</a:t>
            </a:r>
            <a:r>
              <a:rPr kumimoji="1" lang="zh-CN" altLang="en-US" sz="2000" dirty="0">
                <a:latin typeface="宋体" pitchFamily="2" charset="-122"/>
              </a:rPr>
              <a:t>月初在产品按调整后的定额计算的定额成本</a:t>
            </a:r>
          </a:p>
        </p:txBody>
      </p:sp>
      <p:sp>
        <p:nvSpPr>
          <p:cNvPr id="6" name="标题 1">
            <a:extLst>
              <a:ext uri="{FF2B5EF4-FFF2-40B4-BE49-F238E27FC236}">
                <a16:creationId xmlns:a16="http://schemas.microsoft.com/office/drawing/2014/main" id="{BB7DFFB2-6A66-4D0D-A5D2-64FE76411478}"/>
              </a:ext>
            </a:extLst>
          </p:cNvPr>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4.4.3</a:t>
            </a:r>
            <a:r>
              <a:rPr lang="zh-CN" altLang="en-US" b="1" dirty="0"/>
              <a:t>定额法</a:t>
            </a:r>
          </a:p>
        </p:txBody>
      </p:sp>
    </p:spTree>
    <p:extLst>
      <p:ext uri="{BB962C8B-B14F-4D97-AF65-F5344CB8AC3E}">
        <p14:creationId xmlns:p14="http://schemas.microsoft.com/office/powerpoint/2010/main" val="31138404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3"/>
          <p:cNvSpPr txBox="1">
            <a:spLocks/>
          </p:cNvSpPr>
          <p:nvPr/>
        </p:nvSpPr>
        <p:spPr>
          <a:xfrm>
            <a:off x="448626" y="1340768"/>
            <a:ext cx="5895954"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dirty="0">
                <a:solidFill>
                  <a:schemeClr val="accent2">
                    <a:lumMod val="75000"/>
                  </a:schemeClr>
                </a:solidFill>
              </a:rPr>
              <a:t>3.</a:t>
            </a:r>
            <a:r>
              <a:rPr lang="zh-CN" altLang="en-US" dirty="0">
                <a:solidFill>
                  <a:schemeClr val="accent2">
                    <a:lumMod val="75000"/>
                  </a:schemeClr>
                </a:solidFill>
              </a:rPr>
              <a:t>定额成本及其差异的计算</a:t>
            </a:r>
          </a:p>
        </p:txBody>
      </p:sp>
      <p:sp>
        <p:nvSpPr>
          <p:cNvPr id="4" name="Text Box 5"/>
          <p:cNvSpPr txBox="1">
            <a:spLocks noChangeArrowheads="1"/>
          </p:cNvSpPr>
          <p:nvPr/>
        </p:nvSpPr>
        <p:spPr bwMode="auto">
          <a:xfrm>
            <a:off x="469900" y="1999136"/>
            <a:ext cx="587468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marL="457200" indent="-457200">
              <a:defRPr>
                <a:solidFill>
                  <a:schemeClr val="tx1"/>
                </a:solidFill>
                <a:latin typeface="Arial" charset="0"/>
                <a:ea typeface="宋体" charset="-122"/>
              </a:defRPr>
            </a:lvl1pPr>
            <a:lvl2pPr marL="914400" indent="-457200">
              <a:defRPr>
                <a:solidFill>
                  <a:schemeClr val="tx1"/>
                </a:solidFill>
                <a:latin typeface="Arial" charset="0"/>
                <a:ea typeface="宋体" charset="-122"/>
              </a:defRPr>
            </a:lvl2pPr>
            <a:lvl3pPr marL="1371600" indent="-457200">
              <a:defRPr>
                <a:solidFill>
                  <a:schemeClr val="tx1"/>
                </a:solidFill>
                <a:latin typeface="Arial" charset="0"/>
                <a:ea typeface="宋体" charset="-122"/>
              </a:defRPr>
            </a:lvl3pPr>
            <a:lvl4pPr marL="1828800" indent="-457200">
              <a:defRPr>
                <a:solidFill>
                  <a:schemeClr val="tx1"/>
                </a:solidFill>
                <a:latin typeface="Arial" charset="0"/>
                <a:ea typeface="宋体" charset="-122"/>
              </a:defRPr>
            </a:lvl4pPr>
            <a:lvl5pPr marL="2286000" indent="-457200">
              <a:defRPr>
                <a:solidFill>
                  <a:schemeClr val="tx1"/>
                </a:solidFill>
                <a:latin typeface="Arial" charset="0"/>
                <a:ea typeface="宋体" charset="-122"/>
              </a:defRPr>
            </a:lvl5pPr>
            <a:lvl6pPr marL="2743200" indent="-457200" fontAlgn="base">
              <a:spcBef>
                <a:spcPct val="0"/>
              </a:spcBef>
              <a:spcAft>
                <a:spcPct val="0"/>
              </a:spcAft>
              <a:defRPr>
                <a:solidFill>
                  <a:schemeClr val="tx1"/>
                </a:solidFill>
                <a:latin typeface="Arial" charset="0"/>
                <a:ea typeface="宋体" charset="-122"/>
              </a:defRPr>
            </a:lvl6pPr>
            <a:lvl7pPr marL="3200400" indent="-457200" fontAlgn="base">
              <a:spcBef>
                <a:spcPct val="0"/>
              </a:spcBef>
              <a:spcAft>
                <a:spcPct val="0"/>
              </a:spcAft>
              <a:defRPr>
                <a:solidFill>
                  <a:schemeClr val="tx1"/>
                </a:solidFill>
                <a:latin typeface="Arial" charset="0"/>
                <a:ea typeface="宋体" charset="-122"/>
              </a:defRPr>
            </a:lvl7pPr>
            <a:lvl8pPr marL="3657600" indent="-457200" fontAlgn="base">
              <a:spcBef>
                <a:spcPct val="0"/>
              </a:spcBef>
              <a:spcAft>
                <a:spcPct val="0"/>
              </a:spcAft>
              <a:defRPr>
                <a:solidFill>
                  <a:schemeClr val="tx1"/>
                </a:solidFill>
                <a:latin typeface="Arial" charset="0"/>
                <a:ea typeface="宋体" charset="-122"/>
              </a:defRPr>
            </a:lvl8pPr>
            <a:lvl9pPr marL="4114800" indent="-457200" fontAlgn="base">
              <a:spcBef>
                <a:spcPct val="0"/>
              </a:spcBef>
              <a:spcAft>
                <a:spcPct val="0"/>
              </a:spcAft>
              <a:defRPr>
                <a:solidFill>
                  <a:schemeClr val="tx1"/>
                </a:solidFill>
                <a:latin typeface="Arial" charset="0"/>
                <a:ea typeface="宋体" charset="-122"/>
              </a:defRPr>
            </a:lvl9pPr>
          </a:lstStyle>
          <a:p>
            <a:pPr latinLnBrk="1" hangingPunct="0">
              <a:defRPr/>
            </a:pPr>
            <a:r>
              <a:rPr lang="en-US" altLang="zh-CN" sz="2000" b="1" dirty="0">
                <a:effectLst>
                  <a:outerShdw blurRad="38100" dist="38100" dir="2700000" algn="tl">
                    <a:srgbClr val="C0C0C0"/>
                  </a:outerShdw>
                </a:effectLst>
                <a:latin typeface="宋体" charset="-122"/>
              </a:rPr>
              <a:t>(4)</a:t>
            </a:r>
            <a:r>
              <a:rPr lang="zh-CN" altLang="en-US" sz="2000" b="1" dirty="0">
                <a:effectLst>
                  <a:outerShdw blurRad="38100" dist="38100" dir="2700000" algn="tl">
                    <a:srgbClr val="C0C0C0"/>
                  </a:outerShdw>
                </a:effectLst>
                <a:latin typeface="宋体" charset="-122"/>
              </a:rPr>
              <a:t>定额变动差异的核算 </a:t>
            </a:r>
          </a:p>
        </p:txBody>
      </p:sp>
      <p:sp>
        <p:nvSpPr>
          <p:cNvPr id="6" name="Text Box 5"/>
          <p:cNvSpPr txBox="1">
            <a:spLocks noChangeArrowheads="1"/>
          </p:cNvSpPr>
          <p:nvPr/>
        </p:nvSpPr>
        <p:spPr bwMode="auto">
          <a:xfrm>
            <a:off x="469900" y="2399246"/>
            <a:ext cx="8280920" cy="42473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eaLnBrk="1" hangingPunct="1">
              <a:lnSpc>
                <a:spcPct val="150000"/>
              </a:lnSpc>
            </a:pPr>
            <a:r>
              <a:rPr kumimoji="1" lang="zh-CN" altLang="en-US" sz="2000" dirty="0">
                <a:latin typeface="宋体" pitchFamily="2" charset="-122"/>
              </a:rPr>
              <a:t>对于计算出的定额变动差异，应分不同情况予以处理。在消耗定额降低的情况下产生的差异，一方面应从月初在产品定额成本中扣除，另一方面，还应将属于月初在产品生产费用实际支出的该项差异，列入本月产品成本中；相反，在消耗定额提高的情况下，月初在产品增值的差异应列入月初在产品定额成本之中，同时从本月产品成本中予以扣除。</a:t>
            </a:r>
          </a:p>
          <a:p>
            <a:pPr eaLnBrk="1" hangingPunct="1">
              <a:lnSpc>
                <a:spcPct val="150000"/>
              </a:lnSpc>
            </a:pPr>
            <a:r>
              <a:rPr kumimoji="1" lang="zh-CN" altLang="en-US" sz="2000" dirty="0">
                <a:latin typeface="宋体" pitchFamily="2" charset="-122"/>
              </a:rPr>
              <a:t>月末，对计算出的定额成本、脱离定额差异、定额变动差异以及材料成本差异，应在完工产品和月末在产品之间按照定额成本比例进行分配。如果各种差异数额不大，或差异虽较大，但各月在产品数量比较均衡</a:t>
            </a:r>
            <a:r>
              <a:rPr kumimoji="1" lang="en-US" altLang="zh-CN" sz="2000" dirty="0">
                <a:latin typeface="宋体" pitchFamily="2" charset="-122"/>
              </a:rPr>
              <a:t>,</a:t>
            </a:r>
            <a:r>
              <a:rPr kumimoji="1" lang="zh-CN" altLang="en-US" sz="2000" dirty="0">
                <a:latin typeface="宋体" pitchFamily="2" charset="-122"/>
              </a:rPr>
              <a:t>月末在产品可按定额成本计价，即不负担差异，差异全部由产成品负担。</a:t>
            </a:r>
          </a:p>
        </p:txBody>
      </p:sp>
      <p:sp>
        <p:nvSpPr>
          <p:cNvPr id="7" name="标题 1">
            <a:extLst>
              <a:ext uri="{FF2B5EF4-FFF2-40B4-BE49-F238E27FC236}">
                <a16:creationId xmlns:a16="http://schemas.microsoft.com/office/drawing/2014/main" id="{1014BC02-9189-46BB-AC78-0635B26D8B36}"/>
              </a:ext>
            </a:extLst>
          </p:cNvPr>
          <p:cNvSpPr txBox="1">
            <a:spLocks/>
          </p:cNvSpPr>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en-US" altLang="zh-CN" b="1" dirty="0"/>
              <a:t>4.4.3</a:t>
            </a:r>
            <a:r>
              <a:rPr lang="zh-CN" altLang="en-US" b="1" dirty="0"/>
              <a:t>定额法</a:t>
            </a:r>
          </a:p>
        </p:txBody>
      </p:sp>
    </p:spTree>
    <p:extLst>
      <p:ext uri="{BB962C8B-B14F-4D97-AF65-F5344CB8AC3E}">
        <p14:creationId xmlns:p14="http://schemas.microsoft.com/office/powerpoint/2010/main" val="3539411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1791147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凸显">
  <a:themeElements>
    <a:clrScheme name="凸显">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txDef>
      <a:spPr>
        <a:noFill/>
      </a:spPr>
      <a:bodyPr wrap="square" rtlCol="0">
        <a:spAutoFit/>
      </a:bodyPr>
      <a:lstStyle>
        <a:defPPr indent="247650" algn="l">
          <a:lnSpc>
            <a:spcPts val="2800"/>
          </a:lnSpc>
          <a:defRPr sz="1800" kern="100" dirty="0" smtClean="0">
            <a:solidFill>
              <a:srgbClr val="000000"/>
            </a:solidFill>
            <a:effectLst/>
            <a:latin typeface="Calibri" panose="020F0502020204030204" pitchFamily="34" charset="0"/>
            <a:ea typeface="微软雅黑" panose="020B0503020204020204" pitchFamily="34" charset="-122"/>
            <a:cs typeface="微软雅黑" panose="020B0503020204020204" pitchFamily="34" charset="-122"/>
          </a:defRPr>
        </a:defPPr>
      </a:lstStyle>
    </a:txDef>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1638</TotalTime>
  <Words>9580</Words>
  <Application>Microsoft Office PowerPoint</Application>
  <PresentationFormat>全屏显示(4:3)</PresentationFormat>
  <Paragraphs>1747</Paragraphs>
  <Slides>94</Slides>
  <Notes>3</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94</vt:i4>
      </vt:variant>
    </vt:vector>
  </HeadingPairs>
  <TitlesOfParts>
    <vt:vector size="107" baseType="lpstr">
      <vt:lpstr>BatangChe</vt:lpstr>
      <vt:lpstr>黑体</vt:lpstr>
      <vt:lpstr>楷体</vt:lpstr>
      <vt:lpstr>楷体_GB2312</vt:lpstr>
      <vt:lpstr>宋体</vt:lpstr>
      <vt:lpstr>Arial</vt:lpstr>
      <vt:lpstr>Calibri</vt:lpstr>
      <vt:lpstr>Century Schoolbook</vt:lpstr>
      <vt:lpstr>Tahoma</vt:lpstr>
      <vt:lpstr>Times New Roman</vt:lpstr>
      <vt:lpstr>Wingdings</vt:lpstr>
      <vt:lpstr>Wingdings 2</vt:lpstr>
      <vt:lpstr>凸显</vt:lpstr>
      <vt:lpstr>PowerPoint 演示文稿</vt:lpstr>
      <vt:lpstr>PowerPoint 演示文稿</vt:lpstr>
      <vt:lpstr>案例引入：</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项目六</dc:title>
  <cp:lastModifiedBy>HP</cp:lastModifiedBy>
  <cp:revision>137</cp:revision>
  <dcterms:created xsi:type="dcterms:W3CDTF">2019-06-16T08:41:42Z</dcterms:created>
  <dcterms:modified xsi:type="dcterms:W3CDTF">2022-02-23T14:30:15Z</dcterms:modified>
</cp:coreProperties>
</file>