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1"/>
  </p:notesMasterIdLst>
  <p:handoutMasterIdLst>
    <p:handoutMasterId r:id="rId62"/>
  </p:handoutMasterIdLst>
  <p:sldIdLst>
    <p:sldId id="290" r:id="rId2"/>
    <p:sldId id="291" r:id="rId3"/>
    <p:sldId id="306" r:id="rId4"/>
    <p:sldId id="372" r:id="rId5"/>
    <p:sldId id="373" r:id="rId6"/>
    <p:sldId id="374" r:id="rId7"/>
    <p:sldId id="375" r:id="rId8"/>
    <p:sldId id="379" r:id="rId9"/>
    <p:sldId id="408" r:id="rId10"/>
    <p:sldId id="376" r:id="rId11"/>
    <p:sldId id="388" r:id="rId12"/>
    <p:sldId id="389" r:id="rId13"/>
    <p:sldId id="393" r:id="rId14"/>
    <p:sldId id="382" r:id="rId15"/>
    <p:sldId id="383" r:id="rId16"/>
    <p:sldId id="390" r:id="rId17"/>
    <p:sldId id="392" r:id="rId18"/>
    <p:sldId id="384" r:id="rId19"/>
    <p:sldId id="385" r:id="rId20"/>
    <p:sldId id="394" r:id="rId21"/>
    <p:sldId id="395" r:id="rId22"/>
    <p:sldId id="396" r:id="rId23"/>
    <p:sldId id="397" r:id="rId24"/>
    <p:sldId id="404" r:id="rId25"/>
    <p:sldId id="386" r:id="rId26"/>
    <p:sldId id="398" r:id="rId27"/>
    <p:sldId id="387" r:id="rId28"/>
    <p:sldId id="381" r:id="rId29"/>
    <p:sldId id="399" r:id="rId30"/>
    <p:sldId id="400" r:id="rId31"/>
    <p:sldId id="401" r:id="rId32"/>
    <p:sldId id="402" r:id="rId33"/>
    <p:sldId id="403" r:id="rId34"/>
    <p:sldId id="377" r:id="rId35"/>
    <p:sldId id="380" r:id="rId36"/>
    <p:sldId id="378" r:id="rId37"/>
    <p:sldId id="405" r:id="rId38"/>
    <p:sldId id="413" r:id="rId39"/>
    <p:sldId id="415" r:id="rId40"/>
    <p:sldId id="417" r:id="rId41"/>
    <p:sldId id="441" r:id="rId42"/>
    <p:sldId id="442" r:id="rId43"/>
    <p:sldId id="433" r:id="rId44"/>
    <p:sldId id="434" r:id="rId45"/>
    <p:sldId id="435" r:id="rId46"/>
    <p:sldId id="440" r:id="rId47"/>
    <p:sldId id="436" r:id="rId48"/>
    <p:sldId id="437" r:id="rId49"/>
    <p:sldId id="439" r:id="rId50"/>
    <p:sldId id="414" r:id="rId51"/>
    <p:sldId id="416" r:id="rId52"/>
    <p:sldId id="418" r:id="rId53"/>
    <p:sldId id="422" r:id="rId54"/>
    <p:sldId id="423" r:id="rId55"/>
    <p:sldId id="424" r:id="rId56"/>
    <p:sldId id="425" r:id="rId57"/>
    <p:sldId id="427" r:id="rId58"/>
    <p:sldId id="428" r:id="rId59"/>
    <p:sldId id="406" r:id="rId6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C959E1A0-D182-4392-9DF9-48DC070F13B3}">
          <p14:sldIdLst>
            <p14:sldId id="290"/>
            <p14:sldId id="291"/>
            <p14:sldId id="306"/>
            <p14:sldId id="372"/>
            <p14:sldId id="373"/>
            <p14:sldId id="374"/>
            <p14:sldId id="375"/>
            <p14:sldId id="379"/>
            <p14:sldId id="408"/>
            <p14:sldId id="376"/>
            <p14:sldId id="388"/>
            <p14:sldId id="389"/>
            <p14:sldId id="393"/>
            <p14:sldId id="382"/>
            <p14:sldId id="383"/>
            <p14:sldId id="390"/>
            <p14:sldId id="392"/>
            <p14:sldId id="384"/>
            <p14:sldId id="385"/>
            <p14:sldId id="394"/>
            <p14:sldId id="395"/>
            <p14:sldId id="396"/>
            <p14:sldId id="397"/>
            <p14:sldId id="404"/>
            <p14:sldId id="386"/>
            <p14:sldId id="398"/>
            <p14:sldId id="387"/>
            <p14:sldId id="381"/>
            <p14:sldId id="399"/>
            <p14:sldId id="400"/>
            <p14:sldId id="401"/>
            <p14:sldId id="402"/>
            <p14:sldId id="403"/>
            <p14:sldId id="377"/>
            <p14:sldId id="380"/>
            <p14:sldId id="378"/>
            <p14:sldId id="405"/>
            <p14:sldId id="413"/>
            <p14:sldId id="415"/>
            <p14:sldId id="417"/>
            <p14:sldId id="441"/>
            <p14:sldId id="442"/>
            <p14:sldId id="433"/>
            <p14:sldId id="434"/>
            <p14:sldId id="435"/>
            <p14:sldId id="440"/>
            <p14:sldId id="436"/>
            <p14:sldId id="437"/>
            <p14:sldId id="439"/>
            <p14:sldId id="414"/>
            <p14:sldId id="416"/>
            <p14:sldId id="418"/>
            <p14:sldId id="422"/>
            <p14:sldId id="423"/>
            <p14:sldId id="424"/>
            <p14:sldId id="425"/>
            <p14:sldId id="427"/>
            <p14:sldId id="428"/>
            <p14:sldId id="406"/>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4F7FC"/>
    <a:srgbClr val="32D2F2"/>
    <a:srgbClr val="9933FF"/>
    <a:srgbClr val="13B913"/>
    <a:srgbClr val="FF66FF"/>
    <a:srgbClr val="CFDE08"/>
    <a:srgbClr val="CC3399"/>
    <a:srgbClr val="44F27E"/>
    <a:srgbClr val="0099CC"/>
    <a:srgbClr val="FF99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浅色样式 2 - 强调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BDBED569-4797-4DF1-A0F4-6AAB3CD982D8}" styleName="浅色样式 3 - 强调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FD0F851-EC5A-4D38-B0AD-8093EC10F338}" styleName="浅色样式 1 - 强调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E8B1032C-EA38-4F05-BA0D-38AFFFC7BED3}" styleName="浅色样式 3 - 强调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1122" y="96"/>
      </p:cViewPr>
      <p:guideLst>
        <p:guide orient="horz" pos="2160"/>
        <p:guide pos="2880"/>
      </p:guideLst>
    </p:cSldViewPr>
  </p:slideViewPr>
  <p:notesTextViewPr>
    <p:cViewPr>
      <p:scale>
        <a:sx n="1" d="1"/>
        <a:sy n="1" d="1"/>
      </p:scale>
      <p:origin x="0" y="0"/>
    </p:cViewPr>
  </p:notesTextViewPr>
  <p:notesViewPr>
    <p:cSldViewPr>
      <p:cViewPr varScale="1">
        <p:scale>
          <a:sx n="54" d="100"/>
          <a:sy n="54" d="100"/>
        </p:scale>
        <p:origin x="-292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EA6BE7-4D90-4562-8C6F-1EF2864FA4B0}" type="doc">
      <dgm:prSet loTypeId="urn:microsoft.com/office/officeart/2005/8/layout/vList3" loCatId="picture" qsTypeId="urn:microsoft.com/office/officeart/2005/8/quickstyle/simple1" qsCatId="simple" csTypeId="urn:microsoft.com/office/officeart/2005/8/colors/colorful2" csCatId="colorful" phldr="1"/>
      <dgm:spPr/>
    </dgm:pt>
    <dgm:pt modelId="{A4C9AF7D-E768-48A2-83FA-DAEA33D0CC60}">
      <dgm:prSet phldrT="[文本]" custT="1"/>
      <dgm:spPr>
        <a:solidFill>
          <a:srgbClr val="32D2F2"/>
        </a:solidFill>
      </dgm:spPr>
      <dgm:t>
        <a:bodyPr/>
        <a:lstStyle/>
        <a:p>
          <a:pPr algn="l"/>
          <a:r>
            <a:rPr lang="zh-CN" altLang="en-US" sz="2000" b="1" dirty="0" smtClean="0">
              <a:solidFill>
                <a:srgbClr val="002060"/>
              </a:solidFill>
            </a:rPr>
            <a:t>任务</a:t>
          </a:r>
          <a:r>
            <a:rPr lang="en-US" altLang="zh-CN" sz="2000" b="1" dirty="0" smtClean="0">
              <a:solidFill>
                <a:srgbClr val="002060"/>
              </a:solidFill>
            </a:rPr>
            <a:t>5.1 </a:t>
          </a:r>
          <a:r>
            <a:rPr lang="zh-CN" altLang="en-US" sz="2000" b="1" dirty="0" smtClean="0">
              <a:solidFill>
                <a:srgbClr val="002060"/>
              </a:solidFill>
            </a:rPr>
            <a:t>编制产品生产成本表</a:t>
          </a:r>
          <a:endParaRPr lang="zh-CN" altLang="en-US" sz="2000" b="1" dirty="0">
            <a:solidFill>
              <a:srgbClr val="002060"/>
            </a:solidFill>
          </a:endParaRPr>
        </a:p>
      </dgm:t>
    </dgm:pt>
    <dgm:pt modelId="{209DB94D-C758-4EB5-8C46-5F20937AC3E6}" type="parTrans" cxnId="{F35DC166-830B-4684-BCDC-4CCE3FE52B5E}">
      <dgm:prSet/>
      <dgm:spPr/>
      <dgm:t>
        <a:bodyPr/>
        <a:lstStyle/>
        <a:p>
          <a:pPr algn="l"/>
          <a:endParaRPr lang="zh-CN" altLang="en-US" sz="2000" b="1">
            <a:solidFill>
              <a:srgbClr val="002060"/>
            </a:solidFill>
          </a:endParaRPr>
        </a:p>
      </dgm:t>
    </dgm:pt>
    <dgm:pt modelId="{8DBDCE94-CC60-4AD9-AEAE-379611E4D1E2}" type="sibTrans" cxnId="{F35DC166-830B-4684-BCDC-4CCE3FE52B5E}">
      <dgm:prSet/>
      <dgm:spPr/>
      <dgm:t>
        <a:bodyPr/>
        <a:lstStyle/>
        <a:p>
          <a:pPr algn="l"/>
          <a:endParaRPr lang="zh-CN" altLang="en-US" sz="2000" b="1">
            <a:solidFill>
              <a:srgbClr val="002060"/>
            </a:solidFill>
          </a:endParaRPr>
        </a:p>
      </dgm:t>
    </dgm:pt>
    <dgm:pt modelId="{451EDAE5-00DD-43EF-BBB9-CE59278B625C}">
      <dgm:prSet phldrT="[文本]" custT="1"/>
      <dgm:spPr>
        <a:solidFill>
          <a:schemeClr val="bg2"/>
        </a:solidFill>
      </dgm:spPr>
      <dgm:t>
        <a:bodyPr/>
        <a:lstStyle/>
        <a:p>
          <a:pPr algn="l"/>
          <a:r>
            <a:rPr lang="zh-CN" altLang="en-US" sz="2000" b="1" dirty="0" smtClean="0">
              <a:solidFill>
                <a:srgbClr val="002060"/>
              </a:solidFill>
            </a:rPr>
            <a:t>任务</a:t>
          </a:r>
          <a:r>
            <a:rPr lang="en-US" altLang="zh-CN" sz="2000" b="1" dirty="0" smtClean="0">
              <a:solidFill>
                <a:srgbClr val="002060"/>
              </a:solidFill>
            </a:rPr>
            <a:t>5.2 </a:t>
          </a:r>
          <a:r>
            <a:rPr lang="zh-CN" altLang="en-US" sz="2000" b="1" dirty="0" smtClean="0">
              <a:solidFill>
                <a:srgbClr val="002060"/>
              </a:solidFill>
            </a:rPr>
            <a:t>编制主要产品单位成本表</a:t>
          </a:r>
          <a:endParaRPr lang="zh-CN" altLang="en-US" sz="2000" b="1" dirty="0">
            <a:solidFill>
              <a:srgbClr val="002060"/>
            </a:solidFill>
          </a:endParaRPr>
        </a:p>
      </dgm:t>
    </dgm:pt>
    <dgm:pt modelId="{D593E95B-FCDF-41B9-9CBA-CF0C9BC45A75}" type="parTrans" cxnId="{39460E19-33E5-416D-AC75-67ADD60D1582}">
      <dgm:prSet/>
      <dgm:spPr/>
      <dgm:t>
        <a:bodyPr/>
        <a:lstStyle/>
        <a:p>
          <a:pPr algn="l"/>
          <a:endParaRPr lang="zh-CN" altLang="en-US" sz="2000" b="1">
            <a:solidFill>
              <a:srgbClr val="002060"/>
            </a:solidFill>
          </a:endParaRPr>
        </a:p>
      </dgm:t>
    </dgm:pt>
    <dgm:pt modelId="{7D35A5A1-E944-4997-9E88-9678552B92CB}" type="sibTrans" cxnId="{39460E19-33E5-416D-AC75-67ADD60D1582}">
      <dgm:prSet/>
      <dgm:spPr/>
      <dgm:t>
        <a:bodyPr/>
        <a:lstStyle/>
        <a:p>
          <a:pPr algn="l"/>
          <a:endParaRPr lang="zh-CN" altLang="en-US" sz="2000" b="1">
            <a:solidFill>
              <a:srgbClr val="002060"/>
            </a:solidFill>
          </a:endParaRPr>
        </a:p>
      </dgm:t>
    </dgm:pt>
    <dgm:pt modelId="{2EFA5F74-8FDE-40C0-B8F5-458D7EDFFAFE}">
      <dgm:prSet phldrT="[文本]" custT="1"/>
      <dgm:spPr/>
      <dgm:t>
        <a:bodyPr/>
        <a:lstStyle/>
        <a:p>
          <a:pPr algn="l"/>
          <a:r>
            <a:rPr lang="zh-CN" altLang="en-US" sz="2000" b="1" dirty="0" smtClean="0">
              <a:solidFill>
                <a:srgbClr val="002060"/>
              </a:solidFill>
            </a:rPr>
            <a:t>任务</a:t>
          </a:r>
          <a:r>
            <a:rPr lang="en-US" altLang="zh-CN" sz="2000" b="1" dirty="0" smtClean="0">
              <a:solidFill>
                <a:srgbClr val="002060"/>
              </a:solidFill>
            </a:rPr>
            <a:t>5.3 </a:t>
          </a:r>
          <a:r>
            <a:rPr lang="zh-CN" altLang="en-US" sz="2000" b="1" dirty="0" smtClean="0">
              <a:solidFill>
                <a:srgbClr val="002060"/>
              </a:solidFill>
            </a:rPr>
            <a:t>编制费用明细表</a:t>
          </a:r>
          <a:endParaRPr lang="zh-CN" altLang="en-US" sz="2000" b="1" dirty="0">
            <a:solidFill>
              <a:srgbClr val="002060"/>
            </a:solidFill>
          </a:endParaRPr>
        </a:p>
      </dgm:t>
    </dgm:pt>
    <dgm:pt modelId="{A6AB8790-D861-4C1C-87F7-6070106184AA}" type="parTrans" cxnId="{F9DB584D-7BD5-4530-885F-6A4895591DFA}">
      <dgm:prSet/>
      <dgm:spPr/>
      <dgm:t>
        <a:bodyPr/>
        <a:lstStyle/>
        <a:p>
          <a:pPr algn="l"/>
          <a:endParaRPr lang="zh-CN" altLang="en-US" sz="2000" b="1">
            <a:solidFill>
              <a:srgbClr val="002060"/>
            </a:solidFill>
          </a:endParaRPr>
        </a:p>
      </dgm:t>
    </dgm:pt>
    <dgm:pt modelId="{5BE603F4-3C61-4D9E-ABD6-002B79D43E60}" type="sibTrans" cxnId="{F9DB584D-7BD5-4530-885F-6A4895591DFA}">
      <dgm:prSet/>
      <dgm:spPr/>
      <dgm:t>
        <a:bodyPr/>
        <a:lstStyle/>
        <a:p>
          <a:pPr algn="l"/>
          <a:endParaRPr lang="zh-CN" altLang="en-US" sz="2000" b="1">
            <a:solidFill>
              <a:srgbClr val="002060"/>
            </a:solidFill>
          </a:endParaRPr>
        </a:p>
      </dgm:t>
    </dgm:pt>
    <dgm:pt modelId="{7D9BDAA0-C4C0-4D6C-91B0-EACC1F30EE99}">
      <dgm:prSet phldrT="[文本]" custT="1"/>
      <dgm:spPr/>
      <dgm:t>
        <a:bodyPr/>
        <a:lstStyle/>
        <a:p>
          <a:pPr algn="l"/>
          <a:r>
            <a:rPr lang="zh-CN" altLang="en-US" sz="2000" b="1" dirty="0" smtClean="0">
              <a:solidFill>
                <a:srgbClr val="002060"/>
              </a:solidFill>
            </a:rPr>
            <a:t>任务</a:t>
          </a:r>
          <a:r>
            <a:rPr lang="en-US" altLang="zh-CN" sz="2000" b="1" dirty="0" smtClean="0">
              <a:solidFill>
                <a:srgbClr val="002060"/>
              </a:solidFill>
            </a:rPr>
            <a:t>5.4 </a:t>
          </a:r>
          <a:r>
            <a:rPr lang="zh-CN" altLang="en-US" sz="2000" b="1" dirty="0" smtClean="0">
              <a:solidFill>
                <a:srgbClr val="002060"/>
              </a:solidFill>
            </a:rPr>
            <a:t>分析产品总成本</a:t>
          </a:r>
          <a:endParaRPr lang="zh-CN" altLang="en-US" sz="2000" b="1" dirty="0">
            <a:solidFill>
              <a:srgbClr val="002060"/>
            </a:solidFill>
          </a:endParaRPr>
        </a:p>
      </dgm:t>
    </dgm:pt>
    <dgm:pt modelId="{9312F3DE-F115-47D8-B687-0A21FE77727C}" type="parTrans" cxnId="{4F56A174-1B4B-444E-A637-EF6364436C44}">
      <dgm:prSet/>
      <dgm:spPr/>
      <dgm:t>
        <a:bodyPr/>
        <a:lstStyle/>
        <a:p>
          <a:pPr algn="l"/>
          <a:endParaRPr lang="zh-CN" altLang="en-US" sz="2000" b="1">
            <a:solidFill>
              <a:srgbClr val="002060"/>
            </a:solidFill>
          </a:endParaRPr>
        </a:p>
      </dgm:t>
    </dgm:pt>
    <dgm:pt modelId="{F3B67E9A-56B6-4294-8F1B-2251B247B570}" type="sibTrans" cxnId="{4F56A174-1B4B-444E-A637-EF6364436C44}">
      <dgm:prSet/>
      <dgm:spPr/>
      <dgm:t>
        <a:bodyPr/>
        <a:lstStyle/>
        <a:p>
          <a:pPr algn="l"/>
          <a:endParaRPr lang="zh-CN" altLang="en-US" sz="2000" b="1">
            <a:solidFill>
              <a:srgbClr val="002060"/>
            </a:solidFill>
          </a:endParaRPr>
        </a:p>
      </dgm:t>
    </dgm:pt>
    <dgm:pt modelId="{43ECDC7B-F0F5-481B-B852-B299021B12F4}">
      <dgm:prSet phldrT="[文本]" custT="1"/>
      <dgm:spPr>
        <a:solidFill>
          <a:schemeClr val="accent1">
            <a:lumMod val="40000"/>
            <a:lumOff val="60000"/>
          </a:schemeClr>
        </a:solidFill>
      </dgm:spPr>
      <dgm:t>
        <a:bodyPr/>
        <a:lstStyle/>
        <a:p>
          <a:pPr algn="l"/>
          <a:r>
            <a:rPr lang="zh-CN" altLang="en-US" sz="2000" b="1" dirty="0" smtClean="0">
              <a:solidFill>
                <a:srgbClr val="002060"/>
              </a:solidFill>
            </a:rPr>
            <a:t>任务</a:t>
          </a:r>
          <a:r>
            <a:rPr lang="en-US" altLang="zh-CN" sz="2000" b="1" dirty="0" smtClean="0">
              <a:solidFill>
                <a:srgbClr val="002060"/>
              </a:solidFill>
            </a:rPr>
            <a:t>5.5 </a:t>
          </a:r>
          <a:r>
            <a:rPr lang="zh-CN" altLang="en-US" sz="2000" b="1" dirty="0" smtClean="0">
              <a:solidFill>
                <a:srgbClr val="002060"/>
              </a:solidFill>
            </a:rPr>
            <a:t>分析主要产品单位成本</a:t>
          </a:r>
          <a:endParaRPr lang="zh-CN" altLang="en-US" sz="2000" b="1" dirty="0">
            <a:solidFill>
              <a:srgbClr val="002060"/>
            </a:solidFill>
          </a:endParaRPr>
        </a:p>
      </dgm:t>
    </dgm:pt>
    <dgm:pt modelId="{FB64D882-46E9-4385-98B9-9F8544AA7C0A}" type="parTrans" cxnId="{1C860539-46F8-4441-9C0F-10B0798F0843}">
      <dgm:prSet/>
      <dgm:spPr/>
      <dgm:t>
        <a:bodyPr/>
        <a:lstStyle/>
        <a:p>
          <a:pPr algn="l"/>
          <a:endParaRPr lang="zh-CN" altLang="en-US" sz="2000" b="1">
            <a:solidFill>
              <a:srgbClr val="002060"/>
            </a:solidFill>
          </a:endParaRPr>
        </a:p>
      </dgm:t>
    </dgm:pt>
    <dgm:pt modelId="{2822BD95-CCC0-4F16-8B5A-F0730443C8B0}" type="sibTrans" cxnId="{1C860539-46F8-4441-9C0F-10B0798F0843}">
      <dgm:prSet/>
      <dgm:spPr/>
      <dgm:t>
        <a:bodyPr/>
        <a:lstStyle/>
        <a:p>
          <a:pPr algn="l"/>
          <a:endParaRPr lang="zh-CN" altLang="en-US" sz="2000" b="1">
            <a:solidFill>
              <a:srgbClr val="002060"/>
            </a:solidFill>
          </a:endParaRPr>
        </a:p>
      </dgm:t>
    </dgm:pt>
    <dgm:pt modelId="{3965989D-F95F-427A-989F-DDEBADB80993}" type="pres">
      <dgm:prSet presAssocID="{97EA6BE7-4D90-4562-8C6F-1EF2864FA4B0}" presName="linearFlow" presStyleCnt="0">
        <dgm:presLayoutVars>
          <dgm:dir/>
          <dgm:resizeHandles val="exact"/>
        </dgm:presLayoutVars>
      </dgm:prSet>
      <dgm:spPr/>
    </dgm:pt>
    <dgm:pt modelId="{2261525F-ACBC-4883-8EE4-768F6A0FCE10}" type="pres">
      <dgm:prSet presAssocID="{A4C9AF7D-E768-48A2-83FA-DAEA33D0CC60}" presName="composite" presStyleCnt="0"/>
      <dgm:spPr/>
    </dgm:pt>
    <dgm:pt modelId="{7BC45D66-3475-40CD-B900-E14909622B91}" type="pres">
      <dgm:prSet presAssocID="{A4C9AF7D-E768-48A2-83FA-DAEA33D0CC60}" presName="imgShp" presStyleLbl="fgImgPlace1" presStyleIdx="0" presStyleCnt="5"/>
      <dgm:spPr>
        <a:solidFill>
          <a:schemeClr val="accent2">
            <a:lumMod val="20000"/>
            <a:lumOff val="80000"/>
          </a:schemeClr>
        </a:solidFill>
        <a:effectLst>
          <a:outerShdw blurRad="50800" dist="38100" dir="5400000" algn="t" rotWithShape="0">
            <a:prstClr val="black">
              <a:alpha val="40000"/>
            </a:prstClr>
          </a:outerShdw>
        </a:effectLst>
      </dgm:spPr>
    </dgm:pt>
    <dgm:pt modelId="{A1AB6B76-88FD-4A83-96D3-95F64343632B}" type="pres">
      <dgm:prSet presAssocID="{A4C9AF7D-E768-48A2-83FA-DAEA33D0CC60}" presName="txShp" presStyleLbl="node1" presStyleIdx="0" presStyleCnt="5" custLinFactNeighborX="-650" custLinFactNeighborY="1230">
        <dgm:presLayoutVars>
          <dgm:bulletEnabled val="1"/>
        </dgm:presLayoutVars>
      </dgm:prSet>
      <dgm:spPr/>
      <dgm:t>
        <a:bodyPr/>
        <a:lstStyle/>
        <a:p>
          <a:endParaRPr lang="zh-CN" altLang="en-US"/>
        </a:p>
      </dgm:t>
    </dgm:pt>
    <dgm:pt modelId="{56745915-E32C-4A5A-9A52-8081581A3699}" type="pres">
      <dgm:prSet presAssocID="{8DBDCE94-CC60-4AD9-AEAE-379611E4D1E2}" presName="spacing" presStyleCnt="0"/>
      <dgm:spPr/>
    </dgm:pt>
    <dgm:pt modelId="{7F83350B-1565-4B63-9E90-8468ED19C864}" type="pres">
      <dgm:prSet presAssocID="{451EDAE5-00DD-43EF-BBB9-CE59278B625C}" presName="composite" presStyleCnt="0"/>
      <dgm:spPr/>
    </dgm:pt>
    <dgm:pt modelId="{F4507BB0-FC98-4E34-A58B-FDF1AB460D89}" type="pres">
      <dgm:prSet presAssocID="{451EDAE5-00DD-43EF-BBB9-CE59278B625C}" presName="imgShp" presStyleLbl="fgImgPlace1" presStyleIdx="1" presStyleCnt="5"/>
      <dgm:spPr>
        <a:solidFill>
          <a:schemeClr val="bg2"/>
        </a:solidFill>
        <a:effectLst>
          <a:outerShdw blurRad="50800" dist="38100" dir="5400000" algn="t" rotWithShape="0">
            <a:prstClr val="black">
              <a:alpha val="40000"/>
            </a:prstClr>
          </a:outerShdw>
        </a:effectLst>
      </dgm:spPr>
    </dgm:pt>
    <dgm:pt modelId="{8E5C09A8-FD45-4745-8CC4-4CA1CBD3D467}" type="pres">
      <dgm:prSet presAssocID="{451EDAE5-00DD-43EF-BBB9-CE59278B625C}" presName="txShp" presStyleLbl="node1" presStyleIdx="1" presStyleCnt="5">
        <dgm:presLayoutVars>
          <dgm:bulletEnabled val="1"/>
        </dgm:presLayoutVars>
      </dgm:prSet>
      <dgm:spPr/>
      <dgm:t>
        <a:bodyPr/>
        <a:lstStyle/>
        <a:p>
          <a:endParaRPr lang="zh-CN" altLang="en-US"/>
        </a:p>
      </dgm:t>
    </dgm:pt>
    <dgm:pt modelId="{3063B7A1-4227-46AE-9427-68CA24586FC7}" type="pres">
      <dgm:prSet presAssocID="{7D35A5A1-E944-4997-9E88-9678552B92CB}" presName="spacing" presStyleCnt="0"/>
      <dgm:spPr/>
    </dgm:pt>
    <dgm:pt modelId="{C5E464D4-9620-4D31-89EC-4AD019E5D87B}" type="pres">
      <dgm:prSet presAssocID="{2EFA5F74-8FDE-40C0-B8F5-458D7EDFFAFE}" presName="composite" presStyleCnt="0"/>
      <dgm:spPr/>
    </dgm:pt>
    <dgm:pt modelId="{4A63D22A-B94C-44B2-BD20-93AD5E9CA51B}" type="pres">
      <dgm:prSet presAssocID="{2EFA5F74-8FDE-40C0-B8F5-458D7EDFFAFE}" presName="imgShp" presStyleLbl="fgImgPlace1" presStyleIdx="2" presStyleCnt="5"/>
      <dgm:spPr>
        <a:solidFill>
          <a:srgbClr val="13B913"/>
        </a:solidFill>
      </dgm:spPr>
    </dgm:pt>
    <dgm:pt modelId="{920477EA-2A29-4881-99B4-2192B688A5C3}" type="pres">
      <dgm:prSet presAssocID="{2EFA5F74-8FDE-40C0-B8F5-458D7EDFFAFE}" presName="txShp" presStyleLbl="node1" presStyleIdx="2" presStyleCnt="5">
        <dgm:presLayoutVars>
          <dgm:bulletEnabled val="1"/>
        </dgm:presLayoutVars>
      </dgm:prSet>
      <dgm:spPr/>
      <dgm:t>
        <a:bodyPr/>
        <a:lstStyle/>
        <a:p>
          <a:endParaRPr lang="zh-CN" altLang="en-US"/>
        </a:p>
      </dgm:t>
    </dgm:pt>
    <dgm:pt modelId="{FCD2A719-6A40-4A8B-83BD-582A9D43D615}" type="pres">
      <dgm:prSet presAssocID="{5BE603F4-3C61-4D9E-ABD6-002B79D43E60}" presName="spacing" presStyleCnt="0"/>
      <dgm:spPr/>
    </dgm:pt>
    <dgm:pt modelId="{8CBC8304-E0A3-42F4-A817-408B0CA8A8BD}" type="pres">
      <dgm:prSet presAssocID="{7D9BDAA0-C4C0-4D6C-91B0-EACC1F30EE99}" presName="composite" presStyleCnt="0"/>
      <dgm:spPr/>
    </dgm:pt>
    <dgm:pt modelId="{204FD5F5-1857-41FE-8B57-3DD62154ECAB}" type="pres">
      <dgm:prSet presAssocID="{7D9BDAA0-C4C0-4D6C-91B0-EACC1F30EE99}" presName="imgShp" presStyleLbl="fgImgPlace1" presStyleIdx="3" presStyleCnt="5"/>
      <dgm:spPr>
        <a:solidFill>
          <a:srgbClr val="92D050"/>
        </a:solidFill>
      </dgm:spPr>
    </dgm:pt>
    <dgm:pt modelId="{FCD51CD6-3F85-4DB4-B0A5-B529185D38AF}" type="pres">
      <dgm:prSet presAssocID="{7D9BDAA0-C4C0-4D6C-91B0-EACC1F30EE99}" presName="txShp" presStyleLbl="node1" presStyleIdx="3" presStyleCnt="5">
        <dgm:presLayoutVars>
          <dgm:bulletEnabled val="1"/>
        </dgm:presLayoutVars>
      </dgm:prSet>
      <dgm:spPr/>
      <dgm:t>
        <a:bodyPr/>
        <a:lstStyle/>
        <a:p>
          <a:endParaRPr lang="zh-CN" altLang="en-US"/>
        </a:p>
      </dgm:t>
    </dgm:pt>
    <dgm:pt modelId="{7909A829-A53A-44D5-9796-1A4AAD5470AD}" type="pres">
      <dgm:prSet presAssocID="{F3B67E9A-56B6-4294-8F1B-2251B247B570}" presName="spacing" presStyleCnt="0"/>
      <dgm:spPr/>
    </dgm:pt>
    <dgm:pt modelId="{A8C6964E-D5D4-4D0A-91E3-41F462C23DB1}" type="pres">
      <dgm:prSet presAssocID="{43ECDC7B-F0F5-481B-B852-B299021B12F4}" presName="composite" presStyleCnt="0"/>
      <dgm:spPr/>
    </dgm:pt>
    <dgm:pt modelId="{6B83C940-0706-4638-B728-1264E62FAA90}" type="pres">
      <dgm:prSet presAssocID="{43ECDC7B-F0F5-481B-B852-B299021B12F4}" presName="imgShp" presStyleLbl="fgImgPlace1" presStyleIdx="4" presStyleCnt="5"/>
      <dgm:spPr>
        <a:solidFill>
          <a:schemeClr val="accent1">
            <a:lumMod val="40000"/>
            <a:lumOff val="6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dgm:spPr>
      <dgm:t>
        <a:bodyPr/>
        <a:lstStyle/>
        <a:p>
          <a:endParaRPr lang="zh-CN" altLang="en-US"/>
        </a:p>
      </dgm:t>
    </dgm:pt>
    <dgm:pt modelId="{8949B2C3-5CA2-405C-8DF8-EDEABB2ABC22}" type="pres">
      <dgm:prSet presAssocID="{43ECDC7B-F0F5-481B-B852-B299021B12F4}" presName="txShp" presStyleLbl="node1" presStyleIdx="4" presStyleCnt="5">
        <dgm:presLayoutVars>
          <dgm:bulletEnabled val="1"/>
        </dgm:presLayoutVars>
      </dgm:prSet>
      <dgm:spPr/>
      <dgm:t>
        <a:bodyPr/>
        <a:lstStyle/>
        <a:p>
          <a:endParaRPr lang="zh-CN" altLang="en-US"/>
        </a:p>
      </dgm:t>
    </dgm:pt>
  </dgm:ptLst>
  <dgm:cxnLst>
    <dgm:cxn modelId="{39460E19-33E5-416D-AC75-67ADD60D1582}" srcId="{97EA6BE7-4D90-4562-8C6F-1EF2864FA4B0}" destId="{451EDAE5-00DD-43EF-BBB9-CE59278B625C}" srcOrd="1" destOrd="0" parTransId="{D593E95B-FCDF-41B9-9CBA-CF0C9BC45A75}" sibTransId="{7D35A5A1-E944-4997-9E88-9678552B92CB}"/>
    <dgm:cxn modelId="{E1D69508-82CF-4102-B8EE-775819376887}" type="presOf" srcId="{43ECDC7B-F0F5-481B-B852-B299021B12F4}" destId="{8949B2C3-5CA2-405C-8DF8-EDEABB2ABC22}" srcOrd="0" destOrd="0" presId="urn:microsoft.com/office/officeart/2005/8/layout/vList3"/>
    <dgm:cxn modelId="{13D3CE33-B982-440F-B091-393AEAF68DDE}" type="presOf" srcId="{A4C9AF7D-E768-48A2-83FA-DAEA33D0CC60}" destId="{A1AB6B76-88FD-4A83-96D3-95F64343632B}" srcOrd="0" destOrd="0" presId="urn:microsoft.com/office/officeart/2005/8/layout/vList3"/>
    <dgm:cxn modelId="{F9DB584D-7BD5-4530-885F-6A4895591DFA}" srcId="{97EA6BE7-4D90-4562-8C6F-1EF2864FA4B0}" destId="{2EFA5F74-8FDE-40C0-B8F5-458D7EDFFAFE}" srcOrd="2" destOrd="0" parTransId="{A6AB8790-D861-4C1C-87F7-6070106184AA}" sibTransId="{5BE603F4-3C61-4D9E-ABD6-002B79D43E60}"/>
    <dgm:cxn modelId="{BD36FA9F-1C12-4D31-ADCB-D2B6E795BF06}" type="presOf" srcId="{451EDAE5-00DD-43EF-BBB9-CE59278B625C}" destId="{8E5C09A8-FD45-4745-8CC4-4CA1CBD3D467}" srcOrd="0" destOrd="0" presId="urn:microsoft.com/office/officeart/2005/8/layout/vList3"/>
    <dgm:cxn modelId="{B1F110ED-9C0B-48B7-B2D7-EAE36122E425}" type="presOf" srcId="{2EFA5F74-8FDE-40C0-B8F5-458D7EDFFAFE}" destId="{920477EA-2A29-4881-99B4-2192B688A5C3}" srcOrd="0" destOrd="0" presId="urn:microsoft.com/office/officeart/2005/8/layout/vList3"/>
    <dgm:cxn modelId="{C673576F-1E5D-40E7-85D8-08B6A46CE00B}" type="presOf" srcId="{97EA6BE7-4D90-4562-8C6F-1EF2864FA4B0}" destId="{3965989D-F95F-427A-989F-DDEBADB80993}" srcOrd="0" destOrd="0" presId="urn:microsoft.com/office/officeart/2005/8/layout/vList3"/>
    <dgm:cxn modelId="{4F56A174-1B4B-444E-A637-EF6364436C44}" srcId="{97EA6BE7-4D90-4562-8C6F-1EF2864FA4B0}" destId="{7D9BDAA0-C4C0-4D6C-91B0-EACC1F30EE99}" srcOrd="3" destOrd="0" parTransId="{9312F3DE-F115-47D8-B687-0A21FE77727C}" sibTransId="{F3B67E9A-56B6-4294-8F1B-2251B247B570}"/>
    <dgm:cxn modelId="{81316E68-1F76-4397-8045-A194E3FD69CE}" type="presOf" srcId="{7D9BDAA0-C4C0-4D6C-91B0-EACC1F30EE99}" destId="{FCD51CD6-3F85-4DB4-B0A5-B529185D38AF}" srcOrd="0" destOrd="0" presId="urn:microsoft.com/office/officeart/2005/8/layout/vList3"/>
    <dgm:cxn modelId="{F35DC166-830B-4684-BCDC-4CCE3FE52B5E}" srcId="{97EA6BE7-4D90-4562-8C6F-1EF2864FA4B0}" destId="{A4C9AF7D-E768-48A2-83FA-DAEA33D0CC60}" srcOrd="0" destOrd="0" parTransId="{209DB94D-C758-4EB5-8C46-5F20937AC3E6}" sibTransId="{8DBDCE94-CC60-4AD9-AEAE-379611E4D1E2}"/>
    <dgm:cxn modelId="{1C860539-46F8-4441-9C0F-10B0798F0843}" srcId="{97EA6BE7-4D90-4562-8C6F-1EF2864FA4B0}" destId="{43ECDC7B-F0F5-481B-B852-B299021B12F4}" srcOrd="4" destOrd="0" parTransId="{FB64D882-46E9-4385-98B9-9F8544AA7C0A}" sibTransId="{2822BD95-CCC0-4F16-8B5A-F0730443C8B0}"/>
    <dgm:cxn modelId="{AB1DC3E0-455B-406A-9619-4CEEA308DE51}" type="presParOf" srcId="{3965989D-F95F-427A-989F-DDEBADB80993}" destId="{2261525F-ACBC-4883-8EE4-768F6A0FCE10}" srcOrd="0" destOrd="0" presId="urn:microsoft.com/office/officeart/2005/8/layout/vList3"/>
    <dgm:cxn modelId="{6FF4BEAF-4256-44B2-8C99-C12E883F9344}" type="presParOf" srcId="{2261525F-ACBC-4883-8EE4-768F6A0FCE10}" destId="{7BC45D66-3475-40CD-B900-E14909622B91}" srcOrd="0" destOrd="0" presId="urn:microsoft.com/office/officeart/2005/8/layout/vList3"/>
    <dgm:cxn modelId="{7A752D3E-A389-46FF-8571-48433572D9C2}" type="presParOf" srcId="{2261525F-ACBC-4883-8EE4-768F6A0FCE10}" destId="{A1AB6B76-88FD-4A83-96D3-95F64343632B}" srcOrd="1" destOrd="0" presId="urn:microsoft.com/office/officeart/2005/8/layout/vList3"/>
    <dgm:cxn modelId="{AF1E5D3B-8A12-498F-97E1-0F401B954851}" type="presParOf" srcId="{3965989D-F95F-427A-989F-DDEBADB80993}" destId="{56745915-E32C-4A5A-9A52-8081581A3699}" srcOrd="1" destOrd="0" presId="urn:microsoft.com/office/officeart/2005/8/layout/vList3"/>
    <dgm:cxn modelId="{7FAC66DE-798B-4A8A-9BC5-6B56F64B9689}" type="presParOf" srcId="{3965989D-F95F-427A-989F-DDEBADB80993}" destId="{7F83350B-1565-4B63-9E90-8468ED19C864}" srcOrd="2" destOrd="0" presId="urn:microsoft.com/office/officeart/2005/8/layout/vList3"/>
    <dgm:cxn modelId="{C7260A84-47D7-4B4C-8EB6-377EACA68026}" type="presParOf" srcId="{7F83350B-1565-4B63-9E90-8468ED19C864}" destId="{F4507BB0-FC98-4E34-A58B-FDF1AB460D89}" srcOrd="0" destOrd="0" presId="urn:microsoft.com/office/officeart/2005/8/layout/vList3"/>
    <dgm:cxn modelId="{A70C1AE6-1329-41C7-B52B-C8272883E831}" type="presParOf" srcId="{7F83350B-1565-4B63-9E90-8468ED19C864}" destId="{8E5C09A8-FD45-4745-8CC4-4CA1CBD3D467}" srcOrd="1" destOrd="0" presId="urn:microsoft.com/office/officeart/2005/8/layout/vList3"/>
    <dgm:cxn modelId="{011DDC9E-7550-41A1-ADCE-E63F607D6949}" type="presParOf" srcId="{3965989D-F95F-427A-989F-DDEBADB80993}" destId="{3063B7A1-4227-46AE-9427-68CA24586FC7}" srcOrd="3" destOrd="0" presId="urn:microsoft.com/office/officeart/2005/8/layout/vList3"/>
    <dgm:cxn modelId="{E8B2A63A-223D-4AA6-A268-B5495F5761F8}" type="presParOf" srcId="{3965989D-F95F-427A-989F-DDEBADB80993}" destId="{C5E464D4-9620-4D31-89EC-4AD019E5D87B}" srcOrd="4" destOrd="0" presId="urn:microsoft.com/office/officeart/2005/8/layout/vList3"/>
    <dgm:cxn modelId="{8E381CA6-B871-40F6-9D22-B181185B0117}" type="presParOf" srcId="{C5E464D4-9620-4D31-89EC-4AD019E5D87B}" destId="{4A63D22A-B94C-44B2-BD20-93AD5E9CA51B}" srcOrd="0" destOrd="0" presId="urn:microsoft.com/office/officeart/2005/8/layout/vList3"/>
    <dgm:cxn modelId="{16CC487F-6268-447A-B6B8-741B74E90ED2}" type="presParOf" srcId="{C5E464D4-9620-4D31-89EC-4AD019E5D87B}" destId="{920477EA-2A29-4881-99B4-2192B688A5C3}" srcOrd="1" destOrd="0" presId="urn:microsoft.com/office/officeart/2005/8/layout/vList3"/>
    <dgm:cxn modelId="{4239D868-022E-492A-96A2-230764D019A9}" type="presParOf" srcId="{3965989D-F95F-427A-989F-DDEBADB80993}" destId="{FCD2A719-6A40-4A8B-83BD-582A9D43D615}" srcOrd="5" destOrd="0" presId="urn:microsoft.com/office/officeart/2005/8/layout/vList3"/>
    <dgm:cxn modelId="{A80AA1A8-0C17-4E0A-8098-E9561ED2F34A}" type="presParOf" srcId="{3965989D-F95F-427A-989F-DDEBADB80993}" destId="{8CBC8304-E0A3-42F4-A817-408B0CA8A8BD}" srcOrd="6" destOrd="0" presId="urn:microsoft.com/office/officeart/2005/8/layout/vList3"/>
    <dgm:cxn modelId="{119EC5BA-FD78-4598-ADE7-5C852C2B9E11}" type="presParOf" srcId="{8CBC8304-E0A3-42F4-A817-408B0CA8A8BD}" destId="{204FD5F5-1857-41FE-8B57-3DD62154ECAB}" srcOrd="0" destOrd="0" presId="urn:microsoft.com/office/officeart/2005/8/layout/vList3"/>
    <dgm:cxn modelId="{598D7694-269B-4A74-97C0-A49C9079E938}" type="presParOf" srcId="{8CBC8304-E0A3-42F4-A817-408B0CA8A8BD}" destId="{FCD51CD6-3F85-4DB4-B0A5-B529185D38AF}" srcOrd="1" destOrd="0" presId="urn:microsoft.com/office/officeart/2005/8/layout/vList3"/>
    <dgm:cxn modelId="{3C6E5942-F478-4EB5-9BB9-5098D3438E3E}" type="presParOf" srcId="{3965989D-F95F-427A-989F-DDEBADB80993}" destId="{7909A829-A53A-44D5-9796-1A4AAD5470AD}" srcOrd="7" destOrd="0" presId="urn:microsoft.com/office/officeart/2005/8/layout/vList3"/>
    <dgm:cxn modelId="{FD369ACE-446C-4000-A5F4-AC4AA7223148}" type="presParOf" srcId="{3965989D-F95F-427A-989F-DDEBADB80993}" destId="{A8C6964E-D5D4-4D0A-91E3-41F462C23DB1}" srcOrd="8" destOrd="0" presId="urn:microsoft.com/office/officeart/2005/8/layout/vList3"/>
    <dgm:cxn modelId="{B17DC9CB-4E88-4C3D-869C-5FDA08DDEF9B}" type="presParOf" srcId="{A8C6964E-D5D4-4D0A-91E3-41F462C23DB1}" destId="{6B83C940-0706-4638-B728-1264E62FAA90}" srcOrd="0" destOrd="0" presId="urn:microsoft.com/office/officeart/2005/8/layout/vList3"/>
    <dgm:cxn modelId="{805CDC0B-241D-474D-A376-08937D6DBA9C}" type="presParOf" srcId="{A8C6964E-D5D4-4D0A-91E3-41F462C23DB1}" destId="{8949B2C3-5CA2-405C-8DF8-EDEABB2ABC22}"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0CFCE16-234E-4636-870B-70532B91C33A}" type="doc">
      <dgm:prSet loTypeId="urn:microsoft.com/office/officeart/2005/8/layout/hierarchy3" loCatId="hierarchy" qsTypeId="urn:microsoft.com/office/officeart/2005/8/quickstyle/simple1" qsCatId="simple" csTypeId="urn:microsoft.com/office/officeart/2005/8/colors/accent1_2" csCatId="accent1" phldr="1"/>
      <dgm:spPr/>
      <dgm:t>
        <a:bodyPr/>
        <a:lstStyle/>
        <a:p>
          <a:endParaRPr lang="zh-CN" altLang="en-US"/>
        </a:p>
      </dgm:t>
    </dgm:pt>
    <dgm:pt modelId="{C99958B9-5A9D-4E38-91A4-0D4E38111CB5}">
      <dgm:prSet phldrT="[文本]" custT="1"/>
      <dgm:spPr>
        <a:solidFill>
          <a:srgbClr val="44F27E"/>
        </a:solidFill>
      </dgm:spPr>
      <dgm:t>
        <a:bodyPr/>
        <a:lstStyle/>
        <a:p>
          <a:r>
            <a:rPr lang="zh-CN" altLang="en-US" sz="2000" dirty="0" smtClean="0">
              <a:solidFill>
                <a:srgbClr val="002060"/>
              </a:solidFill>
              <a:effectLst>
                <a:outerShdw blurRad="38100" dist="38100" dir="2700000" algn="tl">
                  <a:srgbClr val="000000">
                    <a:alpha val="43137"/>
                  </a:srgbClr>
                </a:outerShdw>
              </a:effectLst>
            </a:rPr>
            <a:t>基本报表</a:t>
          </a:r>
          <a:endParaRPr lang="zh-CN" altLang="en-US" sz="2000" dirty="0">
            <a:solidFill>
              <a:srgbClr val="002060"/>
            </a:solidFill>
            <a:effectLst>
              <a:outerShdw blurRad="38100" dist="38100" dir="2700000" algn="tl">
                <a:srgbClr val="000000">
                  <a:alpha val="43137"/>
                </a:srgbClr>
              </a:outerShdw>
            </a:effectLst>
          </a:endParaRPr>
        </a:p>
      </dgm:t>
    </dgm:pt>
    <dgm:pt modelId="{9FCBC8A9-0990-4855-8CEF-E7B90D4F8856}" type="parTrans" cxnId="{1990361F-7E39-41C9-A651-8598C8FF060A}">
      <dgm:prSet/>
      <dgm:spPr/>
      <dgm:t>
        <a:bodyPr/>
        <a:lstStyle/>
        <a:p>
          <a:endParaRPr lang="zh-CN" altLang="en-US"/>
        </a:p>
      </dgm:t>
    </dgm:pt>
    <dgm:pt modelId="{085B403A-28A2-42EE-AE67-0963B616C1E4}" type="sibTrans" cxnId="{1990361F-7E39-41C9-A651-8598C8FF060A}">
      <dgm:prSet/>
      <dgm:spPr/>
      <dgm:t>
        <a:bodyPr/>
        <a:lstStyle/>
        <a:p>
          <a:endParaRPr lang="zh-CN" altLang="en-US"/>
        </a:p>
      </dgm:t>
    </dgm:pt>
    <dgm:pt modelId="{0B0A0749-8B2E-449B-B120-307A28B7B2BA}">
      <dgm:prSet phldrT="[文本]" custT="1"/>
      <dgm:spPr>
        <a:solidFill>
          <a:srgbClr val="32D2F2">
            <a:alpha val="90000"/>
          </a:srgbClr>
        </a:solidFill>
        <a:ln>
          <a:noFill/>
        </a:ln>
      </dgm:spPr>
      <dgm:t>
        <a:bodyPr/>
        <a:lstStyle/>
        <a:p>
          <a:r>
            <a:rPr lang="zh-CN" altLang="en-US" sz="2000" dirty="0" smtClean="0"/>
            <a:t>可比产品</a:t>
          </a:r>
          <a:endParaRPr lang="zh-CN" altLang="en-US" sz="2000" dirty="0"/>
        </a:p>
      </dgm:t>
    </dgm:pt>
    <dgm:pt modelId="{29A07EA3-D5F8-4AE2-97DE-C84D3C44045F}" type="parTrans" cxnId="{7B99B1F1-51C8-478D-A317-DF6ABFC0B29F}">
      <dgm:prSet/>
      <dgm:spPr/>
      <dgm:t>
        <a:bodyPr/>
        <a:lstStyle/>
        <a:p>
          <a:endParaRPr lang="zh-CN" altLang="en-US"/>
        </a:p>
      </dgm:t>
    </dgm:pt>
    <dgm:pt modelId="{9859D375-DEA9-4AD8-BB65-1183C403EC0B}" type="sibTrans" cxnId="{7B99B1F1-51C8-478D-A317-DF6ABFC0B29F}">
      <dgm:prSet/>
      <dgm:spPr/>
      <dgm:t>
        <a:bodyPr/>
        <a:lstStyle/>
        <a:p>
          <a:endParaRPr lang="zh-CN" altLang="en-US"/>
        </a:p>
      </dgm:t>
    </dgm:pt>
    <dgm:pt modelId="{791A7495-F9F8-4BA8-AD8F-9BA1D893A395}">
      <dgm:prSet phldrT="[文本]" custT="1"/>
      <dgm:spPr>
        <a:solidFill>
          <a:srgbClr val="32D2F2">
            <a:alpha val="90000"/>
          </a:srgbClr>
        </a:solidFill>
        <a:ln>
          <a:noFill/>
        </a:ln>
      </dgm:spPr>
      <dgm:t>
        <a:bodyPr/>
        <a:lstStyle/>
        <a:p>
          <a:r>
            <a:rPr lang="zh-CN" altLang="en-US" sz="2000" dirty="0" smtClean="0"/>
            <a:t>不可比产品</a:t>
          </a:r>
          <a:endParaRPr lang="zh-CN" altLang="en-US" sz="2000" dirty="0"/>
        </a:p>
      </dgm:t>
    </dgm:pt>
    <dgm:pt modelId="{5F5CDCF9-8EA0-409D-8FEF-E64B2D152613}" type="parTrans" cxnId="{38290B8A-2B0B-4D1F-AF3D-77E7CA562D23}">
      <dgm:prSet/>
      <dgm:spPr/>
      <dgm:t>
        <a:bodyPr/>
        <a:lstStyle/>
        <a:p>
          <a:endParaRPr lang="zh-CN" altLang="en-US"/>
        </a:p>
      </dgm:t>
    </dgm:pt>
    <dgm:pt modelId="{443D831F-8251-4696-9C37-9963DCB76E2A}" type="sibTrans" cxnId="{38290B8A-2B0B-4D1F-AF3D-77E7CA562D23}">
      <dgm:prSet/>
      <dgm:spPr/>
      <dgm:t>
        <a:bodyPr/>
        <a:lstStyle/>
        <a:p>
          <a:endParaRPr lang="zh-CN" altLang="en-US"/>
        </a:p>
      </dgm:t>
    </dgm:pt>
    <dgm:pt modelId="{C7F8519C-ED6A-4272-BA01-424495090A0C}">
      <dgm:prSet phldrT="[文本]" custT="1"/>
      <dgm:spPr>
        <a:solidFill>
          <a:srgbClr val="FFC000"/>
        </a:solidFill>
      </dgm:spPr>
      <dgm:t>
        <a:bodyPr/>
        <a:lstStyle/>
        <a:p>
          <a:r>
            <a:rPr lang="zh-CN" altLang="en-US" sz="2000" dirty="0" smtClean="0">
              <a:solidFill>
                <a:srgbClr val="002060"/>
              </a:solidFill>
              <a:effectLst>
                <a:outerShdw blurRad="38100" dist="38100" dir="2700000" algn="tl">
                  <a:srgbClr val="000000">
                    <a:alpha val="43137"/>
                  </a:srgbClr>
                </a:outerShdw>
              </a:effectLst>
            </a:rPr>
            <a:t>补充资料</a:t>
          </a:r>
          <a:endParaRPr lang="zh-CN" altLang="en-US" sz="2000" dirty="0">
            <a:solidFill>
              <a:srgbClr val="002060"/>
            </a:solidFill>
            <a:effectLst>
              <a:outerShdw blurRad="38100" dist="38100" dir="2700000" algn="tl">
                <a:srgbClr val="000000">
                  <a:alpha val="43137"/>
                </a:srgbClr>
              </a:outerShdw>
            </a:effectLst>
          </a:endParaRPr>
        </a:p>
      </dgm:t>
    </dgm:pt>
    <dgm:pt modelId="{F510B980-C470-4852-AE4E-693B5A9E7EC3}" type="parTrans" cxnId="{E4145F6C-C9CF-46BC-8172-648E2CDB1F2C}">
      <dgm:prSet/>
      <dgm:spPr/>
      <dgm:t>
        <a:bodyPr/>
        <a:lstStyle/>
        <a:p>
          <a:endParaRPr lang="zh-CN" altLang="en-US"/>
        </a:p>
      </dgm:t>
    </dgm:pt>
    <dgm:pt modelId="{C2AD926F-F5C2-4757-83A8-07B844E4A31B}" type="sibTrans" cxnId="{E4145F6C-C9CF-46BC-8172-648E2CDB1F2C}">
      <dgm:prSet/>
      <dgm:spPr/>
      <dgm:t>
        <a:bodyPr/>
        <a:lstStyle/>
        <a:p>
          <a:endParaRPr lang="zh-CN" altLang="en-US"/>
        </a:p>
      </dgm:t>
    </dgm:pt>
    <dgm:pt modelId="{92AFAFEB-2EB1-45D2-B6E6-CC7BB873DC10}">
      <dgm:prSet phldrT="[文本]" custT="1"/>
      <dgm:spPr>
        <a:solidFill>
          <a:srgbClr val="FF66FF">
            <a:alpha val="90000"/>
          </a:srgbClr>
        </a:solidFill>
        <a:ln>
          <a:noFill/>
        </a:ln>
      </dgm:spPr>
      <dgm:t>
        <a:bodyPr/>
        <a:lstStyle/>
        <a:p>
          <a:r>
            <a:rPr lang="zh-CN" altLang="en-US" sz="2000" dirty="0" smtClean="0"/>
            <a:t>可比产品成本降低率</a:t>
          </a:r>
          <a:endParaRPr lang="zh-CN" altLang="en-US" sz="2000" dirty="0"/>
        </a:p>
      </dgm:t>
    </dgm:pt>
    <dgm:pt modelId="{8FF248C0-38D2-4AFB-B9C2-62E05674BC23}" type="parTrans" cxnId="{27B2C2E4-CEBE-4866-A74E-1B192D4F8C32}">
      <dgm:prSet/>
      <dgm:spPr/>
      <dgm:t>
        <a:bodyPr/>
        <a:lstStyle/>
        <a:p>
          <a:endParaRPr lang="zh-CN" altLang="en-US"/>
        </a:p>
      </dgm:t>
    </dgm:pt>
    <dgm:pt modelId="{8316A797-F544-48EB-8356-92BD373824CB}" type="sibTrans" cxnId="{27B2C2E4-CEBE-4866-A74E-1B192D4F8C32}">
      <dgm:prSet/>
      <dgm:spPr/>
      <dgm:t>
        <a:bodyPr/>
        <a:lstStyle/>
        <a:p>
          <a:endParaRPr lang="zh-CN" altLang="en-US"/>
        </a:p>
      </dgm:t>
    </dgm:pt>
    <dgm:pt modelId="{B9AD572F-788F-4ECA-9D2B-618332936C99}">
      <dgm:prSet phldrT="[文本]" custT="1"/>
      <dgm:spPr>
        <a:solidFill>
          <a:srgbClr val="FF66FF">
            <a:alpha val="90000"/>
          </a:srgbClr>
        </a:solidFill>
        <a:ln>
          <a:noFill/>
        </a:ln>
      </dgm:spPr>
      <dgm:t>
        <a:bodyPr/>
        <a:lstStyle/>
        <a:p>
          <a:r>
            <a:rPr lang="zh-CN" altLang="en-US" sz="2000" dirty="0" smtClean="0"/>
            <a:t>不可比产品成本降低率</a:t>
          </a:r>
          <a:endParaRPr lang="zh-CN" altLang="en-US" sz="2000" dirty="0"/>
        </a:p>
      </dgm:t>
    </dgm:pt>
    <dgm:pt modelId="{1108F79F-B548-41E2-82BB-333C4B7A4F77}" type="parTrans" cxnId="{C927C24D-FE8A-4DE8-BFC9-37D111931F41}">
      <dgm:prSet/>
      <dgm:spPr/>
      <dgm:t>
        <a:bodyPr/>
        <a:lstStyle/>
        <a:p>
          <a:endParaRPr lang="zh-CN" altLang="en-US"/>
        </a:p>
      </dgm:t>
    </dgm:pt>
    <dgm:pt modelId="{E3A7ADF0-993B-4872-8147-4D8670AC1516}" type="sibTrans" cxnId="{C927C24D-FE8A-4DE8-BFC9-37D111931F41}">
      <dgm:prSet/>
      <dgm:spPr/>
      <dgm:t>
        <a:bodyPr/>
        <a:lstStyle/>
        <a:p>
          <a:endParaRPr lang="zh-CN" altLang="en-US"/>
        </a:p>
      </dgm:t>
    </dgm:pt>
    <dgm:pt modelId="{5E98800E-A0C7-4FD6-9206-55EEDE2B9309}" type="pres">
      <dgm:prSet presAssocID="{C0CFCE16-234E-4636-870B-70532B91C33A}" presName="diagram" presStyleCnt="0">
        <dgm:presLayoutVars>
          <dgm:chPref val="1"/>
          <dgm:dir/>
          <dgm:animOne val="branch"/>
          <dgm:animLvl val="lvl"/>
          <dgm:resizeHandles/>
        </dgm:presLayoutVars>
      </dgm:prSet>
      <dgm:spPr/>
      <dgm:t>
        <a:bodyPr/>
        <a:lstStyle/>
        <a:p>
          <a:endParaRPr lang="zh-CN" altLang="en-US"/>
        </a:p>
      </dgm:t>
    </dgm:pt>
    <dgm:pt modelId="{860D1FD8-F4B0-4A3D-AF0C-0C86BD9BA1C9}" type="pres">
      <dgm:prSet presAssocID="{C99958B9-5A9D-4E38-91A4-0D4E38111CB5}" presName="root" presStyleCnt="0"/>
      <dgm:spPr/>
    </dgm:pt>
    <dgm:pt modelId="{73F6C50C-88DA-4B1B-B3E8-4CC76366653D}" type="pres">
      <dgm:prSet presAssocID="{C99958B9-5A9D-4E38-91A4-0D4E38111CB5}" presName="rootComposite" presStyleCnt="0"/>
      <dgm:spPr/>
    </dgm:pt>
    <dgm:pt modelId="{3063523B-28B1-464C-84FC-DCED49A90E94}" type="pres">
      <dgm:prSet presAssocID="{C99958B9-5A9D-4E38-91A4-0D4E38111CB5}" presName="rootText" presStyleLbl="node1" presStyleIdx="0" presStyleCnt="2"/>
      <dgm:spPr/>
      <dgm:t>
        <a:bodyPr/>
        <a:lstStyle/>
        <a:p>
          <a:endParaRPr lang="zh-CN" altLang="en-US"/>
        </a:p>
      </dgm:t>
    </dgm:pt>
    <dgm:pt modelId="{EBA4787E-B57C-4470-8547-B289701E5181}" type="pres">
      <dgm:prSet presAssocID="{C99958B9-5A9D-4E38-91A4-0D4E38111CB5}" presName="rootConnector" presStyleLbl="node1" presStyleIdx="0" presStyleCnt="2"/>
      <dgm:spPr/>
      <dgm:t>
        <a:bodyPr/>
        <a:lstStyle/>
        <a:p>
          <a:endParaRPr lang="zh-CN" altLang="en-US"/>
        </a:p>
      </dgm:t>
    </dgm:pt>
    <dgm:pt modelId="{7E5769AF-02A3-4102-A907-8DA85EDB9B9E}" type="pres">
      <dgm:prSet presAssocID="{C99958B9-5A9D-4E38-91A4-0D4E38111CB5}" presName="childShape" presStyleCnt="0"/>
      <dgm:spPr/>
    </dgm:pt>
    <dgm:pt modelId="{6749899A-9816-4AC5-96DC-0103E9D36E4D}" type="pres">
      <dgm:prSet presAssocID="{29A07EA3-D5F8-4AE2-97DE-C84D3C44045F}" presName="Name13" presStyleLbl="parChTrans1D2" presStyleIdx="0" presStyleCnt="4"/>
      <dgm:spPr/>
      <dgm:t>
        <a:bodyPr/>
        <a:lstStyle/>
        <a:p>
          <a:endParaRPr lang="zh-CN" altLang="en-US"/>
        </a:p>
      </dgm:t>
    </dgm:pt>
    <dgm:pt modelId="{1BCC3F5C-DECC-4F6B-9C90-46BE8EC37119}" type="pres">
      <dgm:prSet presAssocID="{0B0A0749-8B2E-449B-B120-307A28B7B2BA}" presName="childText" presStyleLbl="bgAcc1" presStyleIdx="0" presStyleCnt="4">
        <dgm:presLayoutVars>
          <dgm:bulletEnabled val="1"/>
        </dgm:presLayoutVars>
      </dgm:prSet>
      <dgm:spPr/>
      <dgm:t>
        <a:bodyPr/>
        <a:lstStyle/>
        <a:p>
          <a:endParaRPr lang="zh-CN" altLang="en-US"/>
        </a:p>
      </dgm:t>
    </dgm:pt>
    <dgm:pt modelId="{AA9AF7EF-6D43-478C-BB94-D9EF0D2DEC5D}" type="pres">
      <dgm:prSet presAssocID="{5F5CDCF9-8EA0-409D-8FEF-E64B2D152613}" presName="Name13" presStyleLbl="parChTrans1D2" presStyleIdx="1" presStyleCnt="4"/>
      <dgm:spPr/>
      <dgm:t>
        <a:bodyPr/>
        <a:lstStyle/>
        <a:p>
          <a:endParaRPr lang="zh-CN" altLang="en-US"/>
        </a:p>
      </dgm:t>
    </dgm:pt>
    <dgm:pt modelId="{6964F692-1176-4B9A-BC2E-9692521BDCE7}" type="pres">
      <dgm:prSet presAssocID="{791A7495-F9F8-4BA8-AD8F-9BA1D893A395}" presName="childText" presStyleLbl="bgAcc1" presStyleIdx="1" presStyleCnt="4">
        <dgm:presLayoutVars>
          <dgm:bulletEnabled val="1"/>
        </dgm:presLayoutVars>
      </dgm:prSet>
      <dgm:spPr/>
      <dgm:t>
        <a:bodyPr/>
        <a:lstStyle/>
        <a:p>
          <a:endParaRPr lang="zh-CN" altLang="en-US"/>
        </a:p>
      </dgm:t>
    </dgm:pt>
    <dgm:pt modelId="{7811DB95-B732-442C-B4E5-F19D331B7EF3}" type="pres">
      <dgm:prSet presAssocID="{C7F8519C-ED6A-4272-BA01-424495090A0C}" presName="root" presStyleCnt="0"/>
      <dgm:spPr/>
    </dgm:pt>
    <dgm:pt modelId="{2E3DDD6D-C14A-4326-9510-96CA0E692C32}" type="pres">
      <dgm:prSet presAssocID="{C7F8519C-ED6A-4272-BA01-424495090A0C}" presName="rootComposite" presStyleCnt="0"/>
      <dgm:spPr/>
    </dgm:pt>
    <dgm:pt modelId="{288F6417-F707-4669-8120-11075FB7CD6E}" type="pres">
      <dgm:prSet presAssocID="{C7F8519C-ED6A-4272-BA01-424495090A0C}" presName="rootText" presStyleLbl="node1" presStyleIdx="1" presStyleCnt="2"/>
      <dgm:spPr/>
      <dgm:t>
        <a:bodyPr/>
        <a:lstStyle/>
        <a:p>
          <a:endParaRPr lang="zh-CN" altLang="en-US"/>
        </a:p>
      </dgm:t>
    </dgm:pt>
    <dgm:pt modelId="{575CC474-6544-4BFF-AD0D-F49DCD7FF866}" type="pres">
      <dgm:prSet presAssocID="{C7F8519C-ED6A-4272-BA01-424495090A0C}" presName="rootConnector" presStyleLbl="node1" presStyleIdx="1" presStyleCnt="2"/>
      <dgm:spPr/>
      <dgm:t>
        <a:bodyPr/>
        <a:lstStyle/>
        <a:p>
          <a:endParaRPr lang="zh-CN" altLang="en-US"/>
        </a:p>
      </dgm:t>
    </dgm:pt>
    <dgm:pt modelId="{28943FD6-80BE-4D59-B95E-CA0DDA6919B4}" type="pres">
      <dgm:prSet presAssocID="{C7F8519C-ED6A-4272-BA01-424495090A0C}" presName="childShape" presStyleCnt="0"/>
      <dgm:spPr/>
    </dgm:pt>
    <dgm:pt modelId="{85BC1559-F164-4AE9-92A5-61E1C16725FA}" type="pres">
      <dgm:prSet presAssocID="{8FF248C0-38D2-4AFB-B9C2-62E05674BC23}" presName="Name13" presStyleLbl="parChTrans1D2" presStyleIdx="2" presStyleCnt="4"/>
      <dgm:spPr/>
      <dgm:t>
        <a:bodyPr/>
        <a:lstStyle/>
        <a:p>
          <a:endParaRPr lang="zh-CN" altLang="en-US"/>
        </a:p>
      </dgm:t>
    </dgm:pt>
    <dgm:pt modelId="{3F343E37-0F19-48E2-809C-A7179563BAA0}" type="pres">
      <dgm:prSet presAssocID="{92AFAFEB-2EB1-45D2-B6E6-CC7BB873DC10}" presName="childText" presStyleLbl="bgAcc1" presStyleIdx="2" presStyleCnt="4">
        <dgm:presLayoutVars>
          <dgm:bulletEnabled val="1"/>
        </dgm:presLayoutVars>
      </dgm:prSet>
      <dgm:spPr/>
      <dgm:t>
        <a:bodyPr/>
        <a:lstStyle/>
        <a:p>
          <a:endParaRPr lang="zh-CN" altLang="en-US"/>
        </a:p>
      </dgm:t>
    </dgm:pt>
    <dgm:pt modelId="{7442825E-A56E-4328-911B-0EC246A77986}" type="pres">
      <dgm:prSet presAssocID="{1108F79F-B548-41E2-82BB-333C4B7A4F77}" presName="Name13" presStyleLbl="parChTrans1D2" presStyleIdx="3" presStyleCnt="4"/>
      <dgm:spPr/>
      <dgm:t>
        <a:bodyPr/>
        <a:lstStyle/>
        <a:p>
          <a:endParaRPr lang="zh-CN" altLang="en-US"/>
        </a:p>
      </dgm:t>
    </dgm:pt>
    <dgm:pt modelId="{F02EDAF4-D7AD-4AF4-A7FF-F2CAC163307A}" type="pres">
      <dgm:prSet presAssocID="{B9AD572F-788F-4ECA-9D2B-618332936C99}" presName="childText" presStyleLbl="bgAcc1" presStyleIdx="3" presStyleCnt="4">
        <dgm:presLayoutVars>
          <dgm:bulletEnabled val="1"/>
        </dgm:presLayoutVars>
      </dgm:prSet>
      <dgm:spPr/>
      <dgm:t>
        <a:bodyPr/>
        <a:lstStyle/>
        <a:p>
          <a:endParaRPr lang="zh-CN" altLang="en-US"/>
        </a:p>
      </dgm:t>
    </dgm:pt>
  </dgm:ptLst>
  <dgm:cxnLst>
    <dgm:cxn modelId="{C927C24D-FE8A-4DE8-BFC9-37D111931F41}" srcId="{C7F8519C-ED6A-4272-BA01-424495090A0C}" destId="{B9AD572F-788F-4ECA-9D2B-618332936C99}" srcOrd="1" destOrd="0" parTransId="{1108F79F-B548-41E2-82BB-333C4B7A4F77}" sibTransId="{E3A7ADF0-993B-4872-8147-4D8670AC1516}"/>
    <dgm:cxn modelId="{38290B8A-2B0B-4D1F-AF3D-77E7CA562D23}" srcId="{C99958B9-5A9D-4E38-91A4-0D4E38111CB5}" destId="{791A7495-F9F8-4BA8-AD8F-9BA1D893A395}" srcOrd="1" destOrd="0" parTransId="{5F5CDCF9-8EA0-409D-8FEF-E64B2D152613}" sibTransId="{443D831F-8251-4696-9C37-9963DCB76E2A}"/>
    <dgm:cxn modelId="{82DE24BD-F1B3-449E-9FF8-B7CCFCC377EB}" type="presOf" srcId="{1108F79F-B548-41E2-82BB-333C4B7A4F77}" destId="{7442825E-A56E-4328-911B-0EC246A77986}" srcOrd="0" destOrd="0" presId="urn:microsoft.com/office/officeart/2005/8/layout/hierarchy3"/>
    <dgm:cxn modelId="{AA1A1D50-9119-4304-B2DC-CA903D0167F6}" type="presOf" srcId="{C7F8519C-ED6A-4272-BA01-424495090A0C}" destId="{288F6417-F707-4669-8120-11075FB7CD6E}" srcOrd="0" destOrd="0" presId="urn:microsoft.com/office/officeart/2005/8/layout/hierarchy3"/>
    <dgm:cxn modelId="{841D0137-744F-4425-B175-C4DBD5AFADAB}" type="presOf" srcId="{8FF248C0-38D2-4AFB-B9C2-62E05674BC23}" destId="{85BC1559-F164-4AE9-92A5-61E1C16725FA}" srcOrd="0" destOrd="0" presId="urn:microsoft.com/office/officeart/2005/8/layout/hierarchy3"/>
    <dgm:cxn modelId="{6FBA40A4-0DE6-42D1-91F4-4C6A17164AAE}" type="presOf" srcId="{0B0A0749-8B2E-449B-B120-307A28B7B2BA}" destId="{1BCC3F5C-DECC-4F6B-9C90-46BE8EC37119}" srcOrd="0" destOrd="0" presId="urn:microsoft.com/office/officeart/2005/8/layout/hierarchy3"/>
    <dgm:cxn modelId="{12C38B89-AFAD-472E-9A2E-CD751912BCD0}" type="presOf" srcId="{C99958B9-5A9D-4E38-91A4-0D4E38111CB5}" destId="{3063523B-28B1-464C-84FC-DCED49A90E94}" srcOrd="0" destOrd="0" presId="urn:microsoft.com/office/officeart/2005/8/layout/hierarchy3"/>
    <dgm:cxn modelId="{E4145F6C-C9CF-46BC-8172-648E2CDB1F2C}" srcId="{C0CFCE16-234E-4636-870B-70532B91C33A}" destId="{C7F8519C-ED6A-4272-BA01-424495090A0C}" srcOrd="1" destOrd="0" parTransId="{F510B980-C470-4852-AE4E-693B5A9E7EC3}" sibTransId="{C2AD926F-F5C2-4757-83A8-07B844E4A31B}"/>
    <dgm:cxn modelId="{C79695C4-A6DE-4621-957D-59EA8CFB4D9A}" type="presOf" srcId="{791A7495-F9F8-4BA8-AD8F-9BA1D893A395}" destId="{6964F692-1176-4B9A-BC2E-9692521BDCE7}" srcOrd="0" destOrd="0" presId="urn:microsoft.com/office/officeart/2005/8/layout/hierarchy3"/>
    <dgm:cxn modelId="{27B2C2E4-CEBE-4866-A74E-1B192D4F8C32}" srcId="{C7F8519C-ED6A-4272-BA01-424495090A0C}" destId="{92AFAFEB-2EB1-45D2-B6E6-CC7BB873DC10}" srcOrd="0" destOrd="0" parTransId="{8FF248C0-38D2-4AFB-B9C2-62E05674BC23}" sibTransId="{8316A797-F544-48EB-8356-92BD373824CB}"/>
    <dgm:cxn modelId="{89945232-22A7-40DC-A75F-AA02F1A1D2AF}" type="presOf" srcId="{C99958B9-5A9D-4E38-91A4-0D4E38111CB5}" destId="{EBA4787E-B57C-4470-8547-B289701E5181}" srcOrd="1" destOrd="0" presId="urn:microsoft.com/office/officeart/2005/8/layout/hierarchy3"/>
    <dgm:cxn modelId="{B374440E-E879-460C-B474-38C8AEBD8EE7}" type="presOf" srcId="{92AFAFEB-2EB1-45D2-B6E6-CC7BB873DC10}" destId="{3F343E37-0F19-48E2-809C-A7179563BAA0}" srcOrd="0" destOrd="0" presId="urn:microsoft.com/office/officeart/2005/8/layout/hierarchy3"/>
    <dgm:cxn modelId="{A3A2C75E-1671-453D-9943-96D793D77190}" type="presOf" srcId="{B9AD572F-788F-4ECA-9D2B-618332936C99}" destId="{F02EDAF4-D7AD-4AF4-A7FF-F2CAC163307A}" srcOrd="0" destOrd="0" presId="urn:microsoft.com/office/officeart/2005/8/layout/hierarchy3"/>
    <dgm:cxn modelId="{7A7AE116-1A57-41C3-9C38-C60ADB2D0C9E}" type="presOf" srcId="{29A07EA3-D5F8-4AE2-97DE-C84D3C44045F}" destId="{6749899A-9816-4AC5-96DC-0103E9D36E4D}" srcOrd="0" destOrd="0" presId="urn:microsoft.com/office/officeart/2005/8/layout/hierarchy3"/>
    <dgm:cxn modelId="{7B99B1F1-51C8-478D-A317-DF6ABFC0B29F}" srcId="{C99958B9-5A9D-4E38-91A4-0D4E38111CB5}" destId="{0B0A0749-8B2E-449B-B120-307A28B7B2BA}" srcOrd="0" destOrd="0" parTransId="{29A07EA3-D5F8-4AE2-97DE-C84D3C44045F}" sibTransId="{9859D375-DEA9-4AD8-BB65-1183C403EC0B}"/>
    <dgm:cxn modelId="{7BE04EBE-7C63-49B5-BF5F-75A29C4AAA43}" type="presOf" srcId="{C7F8519C-ED6A-4272-BA01-424495090A0C}" destId="{575CC474-6544-4BFF-AD0D-F49DCD7FF866}" srcOrd="1" destOrd="0" presId="urn:microsoft.com/office/officeart/2005/8/layout/hierarchy3"/>
    <dgm:cxn modelId="{D0B083E2-102F-4169-A6EE-6094525DC11E}" type="presOf" srcId="{C0CFCE16-234E-4636-870B-70532B91C33A}" destId="{5E98800E-A0C7-4FD6-9206-55EEDE2B9309}" srcOrd="0" destOrd="0" presId="urn:microsoft.com/office/officeart/2005/8/layout/hierarchy3"/>
    <dgm:cxn modelId="{64D8413D-3703-4394-AB93-4947E463C806}" type="presOf" srcId="{5F5CDCF9-8EA0-409D-8FEF-E64B2D152613}" destId="{AA9AF7EF-6D43-478C-BB94-D9EF0D2DEC5D}" srcOrd="0" destOrd="0" presId="urn:microsoft.com/office/officeart/2005/8/layout/hierarchy3"/>
    <dgm:cxn modelId="{1990361F-7E39-41C9-A651-8598C8FF060A}" srcId="{C0CFCE16-234E-4636-870B-70532B91C33A}" destId="{C99958B9-5A9D-4E38-91A4-0D4E38111CB5}" srcOrd="0" destOrd="0" parTransId="{9FCBC8A9-0990-4855-8CEF-E7B90D4F8856}" sibTransId="{085B403A-28A2-42EE-AE67-0963B616C1E4}"/>
    <dgm:cxn modelId="{187F40D7-472B-4600-A227-8ABD8B8B1126}" type="presParOf" srcId="{5E98800E-A0C7-4FD6-9206-55EEDE2B9309}" destId="{860D1FD8-F4B0-4A3D-AF0C-0C86BD9BA1C9}" srcOrd="0" destOrd="0" presId="urn:microsoft.com/office/officeart/2005/8/layout/hierarchy3"/>
    <dgm:cxn modelId="{56959A82-7AE5-47D8-B99E-6A5B42AB3BEE}" type="presParOf" srcId="{860D1FD8-F4B0-4A3D-AF0C-0C86BD9BA1C9}" destId="{73F6C50C-88DA-4B1B-B3E8-4CC76366653D}" srcOrd="0" destOrd="0" presId="urn:microsoft.com/office/officeart/2005/8/layout/hierarchy3"/>
    <dgm:cxn modelId="{C53E4C5F-D197-439B-80C9-B5FA2489476E}" type="presParOf" srcId="{73F6C50C-88DA-4B1B-B3E8-4CC76366653D}" destId="{3063523B-28B1-464C-84FC-DCED49A90E94}" srcOrd="0" destOrd="0" presId="urn:microsoft.com/office/officeart/2005/8/layout/hierarchy3"/>
    <dgm:cxn modelId="{C5336A46-B521-4ECD-A4E3-B67F1BFDA351}" type="presParOf" srcId="{73F6C50C-88DA-4B1B-B3E8-4CC76366653D}" destId="{EBA4787E-B57C-4470-8547-B289701E5181}" srcOrd="1" destOrd="0" presId="urn:microsoft.com/office/officeart/2005/8/layout/hierarchy3"/>
    <dgm:cxn modelId="{8B1ABEBE-2133-4B58-A524-E916D7E42D56}" type="presParOf" srcId="{860D1FD8-F4B0-4A3D-AF0C-0C86BD9BA1C9}" destId="{7E5769AF-02A3-4102-A907-8DA85EDB9B9E}" srcOrd="1" destOrd="0" presId="urn:microsoft.com/office/officeart/2005/8/layout/hierarchy3"/>
    <dgm:cxn modelId="{2BFF4B34-1004-4D90-B0B6-C317D1409C34}" type="presParOf" srcId="{7E5769AF-02A3-4102-A907-8DA85EDB9B9E}" destId="{6749899A-9816-4AC5-96DC-0103E9D36E4D}" srcOrd="0" destOrd="0" presId="urn:microsoft.com/office/officeart/2005/8/layout/hierarchy3"/>
    <dgm:cxn modelId="{FC3E9352-B3C7-41DC-AD4F-883A48A39F29}" type="presParOf" srcId="{7E5769AF-02A3-4102-A907-8DA85EDB9B9E}" destId="{1BCC3F5C-DECC-4F6B-9C90-46BE8EC37119}" srcOrd="1" destOrd="0" presId="urn:microsoft.com/office/officeart/2005/8/layout/hierarchy3"/>
    <dgm:cxn modelId="{D9C25CBF-BDFC-4B79-B808-A70AD661EC5F}" type="presParOf" srcId="{7E5769AF-02A3-4102-A907-8DA85EDB9B9E}" destId="{AA9AF7EF-6D43-478C-BB94-D9EF0D2DEC5D}" srcOrd="2" destOrd="0" presId="urn:microsoft.com/office/officeart/2005/8/layout/hierarchy3"/>
    <dgm:cxn modelId="{25648209-A833-41FB-97C4-F5C6492A371E}" type="presParOf" srcId="{7E5769AF-02A3-4102-A907-8DA85EDB9B9E}" destId="{6964F692-1176-4B9A-BC2E-9692521BDCE7}" srcOrd="3" destOrd="0" presId="urn:microsoft.com/office/officeart/2005/8/layout/hierarchy3"/>
    <dgm:cxn modelId="{725A59AB-ADA1-4ED7-ADAB-5CD9ABED6DDE}" type="presParOf" srcId="{5E98800E-A0C7-4FD6-9206-55EEDE2B9309}" destId="{7811DB95-B732-442C-B4E5-F19D331B7EF3}" srcOrd="1" destOrd="0" presId="urn:microsoft.com/office/officeart/2005/8/layout/hierarchy3"/>
    <dgm:cxn modelId="{7626D0AC-1F62-404E-8EA2-6AA190F8A650}" type="presParOf" srcId="{7811DB95-B732-442C-B4E5-F19D331B7EF3}" destId="{2E3DDD6D-C14A-4326-9510-96CA0E692C32}" srcOrd="0" destOrd="0" presId="urn:microsoft.com/office/officeart/2005/8/layout/hierarchy3"/>
    <dgm:cxn modelId="{AC3CB345-00D9-4FBD-99AC-860A9AE776B6}" type="presParOf" srcId="{2E3DDD6D-C14A-4326-9510-96CA0E692C32}" destId="{288F6417-F707-4669-8120-11075FB7CD6E}" srcOrd="0" destOrd="0" presId="urn:microsoft.com/office/officeart/2005/8/layout/hierarchy3"/>
    <dgm:cxn modelId="{285BAC1C-A749-4382-A624-018309937EC3}" type="presParOf" srcId="{2E3DDD6D-C14A-4326-9510-96CA0E692C32}" destId="{575CC474-6544-4BFF-AD0D-F49DCD7FF866}" srcOrd="1" destOrd="0" presId="urn:microsoft.com/office/officeart/2005/8/layout/hierarchy3"/>
    <dgm:cxn modelId="{3082A24B-87EF-4914-B49C-23AD02E6ACE6}" type="presParOf" srcId="{7811DB95-B732-442C-B4E5-F19D331B7EF3}" destId="{28943FD6-80BE-4D59-B95E-CA0DDA6919B4}" srcOrd="1" destOrd="0" presId="urn:microsoft.com/office/officeart/2005/8/layout/hierarchy3"/>
    <dgm:cxn modelId="{59A2E19A-D1FE-4641-A5A9-CEBD0E335E6A}" type="presParOf" srcId="{28943FD6-80BE-4D59-B95E-CA0DDA6919B4}" destId="{85BC1559-F164-4AE9-92A5-61E1C16725FA}" srcOrd="0" destOrd="0" presId="urn:microsoft.com/office/officeart/2005/8/layout/hierarchy3"/>
    <dgm:cxn modelId="{9B0C6CBE-9C61-4C97-B488-C933D3431846}" type="presParOf" srcId="{28943FD6-80BE-4D59-B95E-CA0DDA6919B4}" destId="{3F343E37-0F19-48E2-809C-A7179563BAA0}" srcOrd="1" destOrd="0" presId="urn:microsoft.com/office/officeart/2005/8/layout/hierarchy3"/>
    <dgm:cxn modelId="{F73F39FB-41AE-486C-9A62-A5DFC01AEFD5}" type="presParOf" srcId="{28943FD6-80BE-4D59-B95E-CA0DDA6919B4}" destId="{7442825E-A56E-4328-911B-0EC246A77986}" srcOrd="2" destOrd="0" presId="urn:microsoft.com/office/officeart/2005/8/layout/hierarchy3"/>
    <dgm:cxn modelId="{94CD4CAF-F8F0-4DC3-A76A-400F0DFC4CA7}" type="presParOf" srcId="{28943FD6-80BE-4D59-B95E-CA0DDA6919B4}" destId="{F02EDAF4-D7AD-4AF4-A7FF-F2CAC163307A}" srcOrd="3" destOrd="0" presId="urn:microsoft.com/office/officeart/2005/8/layout/hierarchy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A4BAAA4-8E1A-460F-AA19-9D43C9BEE415}" type="doc">
      <dgm:prSet loTypeId="urn:microsoft.com/office/officeart/2005/8/layout/hList3" loCatId="list" qsTypeId="urn:microsoft.com/office/officeart/2005/8/quickstyle/simple1" qsCatId="simple" csTypeId="urn:microsoft.com/office/officeart/2005/8/colors/accent1_2" csCatId="accent1" phldr="1"/>
      <dgm:spPr/>
      <dgm:t>
        <a:bodyPr/>
        <a:lstStyle/>
        <a:p>
          <a:endParaRPr lang="zh-CN" altLang="en-US"/>
        </a:p>
      </dgm:t>
    </dgm:pt>
    <dgm:pt modelId="{DEFF2346-7249-4873-BB64-120011AB7CE5}" type="pres">
      <dgm:prSet presAssocID="{3A4BAAA4-8E1A-460F-AA19-9D43C9BEE415}" presName="composite" presStyleCnt="0">
        <dgm:presLayoutVars>
          <dgm:chMax val="1"/>
          <dgm:dir/>
          <dgm:resizeHandles val="exact"/>
        </dgm:presLayoutVars>
      </dgm:prSet>
      <dgm:spPr/>
      <dgm:t>
        <a:bodyPr/>
        <a:lstStyle/>
        <a:p>
          <a:endParaRPr lang="zh-CN" altLang="en-US"/>
        </a:p>
      </dgm:t>
    </dgm:pt>
  </dgm:ptLst>
  <dgm:cxnLst>
    <dgm:cxn modelId="{2877CC1C-DED3-4F95-8FC7-F607AD3858F9}" type="presOf" srcId="{3A4BAAA4-8E1A-460F-AA19-9D43C9BEE415}" destId="{DEFF2346-7249-4873-BB64-120011AB7CE5}" srcOrd="0" destOrd="0" presId="urn:microsoft.com/office/officeart/2005/8/layout/h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362D0E3-BA76-4F41-9607-CEDB9BB4C9E7}" type="doc">
      <dgm:prSet loTypeId="urn:microsoft.com/office/officeart/2005/8/layout/hList3" loCatId="list" qsTypeId="urn:microsoft.com/office/officeart/2005/8/quickstyle/simple1" qsCatId="simple" csTypeId="urn:microsoft.com/office/officeart/2005/8/colors/accent1_2" csCatId="accent1" phldr="1"/>
      <dgm:spPr>
        <a:scene3d>
          <a:camera prst="orthographicFront">
            <a:rot lat="0" lon="0" rev="0"/>
          </a:camera>
          <a:lightRig rig="balanced" dir="t">
            <a:rot lat="0" lon="0" rev="8700000"/>
          </a:lightRig>
        </a:scene3d>
      </dgm:spPr>
      <dgm:t>
        <a:bodyPr/>
        <a:lstStyle/>
        <a:p>
          <a:endParaRPr lang="zh-CN" altLang="en-US"/>
        </a:p>
      </dgm:t>
    </dgm:pt>
    <dgm:pt modelId="{A5E0D690-6E12-4F74-A9EF-7D3E968748C0}">
      <dgm:prSet phldrT="[文本]" custT="1"/>
      <dgm:spPr>
        <a:solidFill>
          <a:srgbClr val="13B913"/>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zh-CN" altLang="en-US" sz="2000" b="1" dirty="0" smtClean="0">
              <a:effectLst>
                <a:outerShdw blurRad="38100" dist="38100" dir="2700000" algn="tl">
                  <a:srgbClr val="000000">
                    <a:alpha val="43137"/>
                  </a:srgbClr>
                </a:outerShdw>
              </a:effectLst>
            </a:rPr>
            <a:t>报表结构：分上下两部分</a:t>
          </a:r>
          <a:endParaRPr lang="zh-CN" altLang="en-US" sz="2000" b="1" dirty="0">
            <a:effectLst>
              <a:outerShdw blurRad="38100" dist="38100" dir="2700000" algn="tl">
                <a:srgbClr val="000000">
                  <a:alpha val="43137"/>
                </a:srgbClr>
              </a:outerShdw>
            </a:effectLst>
          </a:endParaRPr>
        </a:p>
      </dgm:t>
    </dgm:pt>
    <dgm:pt modelId="{8642E2C7-AE3F-4F0C-B279-65C578997B9D}" type="parTrans" cxnId="{3E6B11D5-9715-49F5-9FCD-A55758B8D7A4}">
      <dgm:prSet/>
      <dgm:spPr/>
      <dgm:t>
        <a:bodyPr/>
        <a:lstStyle/>
        <a:p>
          <a:endParaRPr lang="zh-CN" altLang="en-US"/>
        </a:p>
      </dgm:t>
    </dgm:pt>
    <dgm:pt modelId="{2BF25E2E-F4F3-4820-97F5-6EBC9ABC0EAF}" type="sibTrans" cxnId="{3E6B11D5-9715-49F5-9FCD-A55758B8D7A4}">
      <dgm:prSet/>
      <dgm:spPr/>
      <dgm:t>
        <a:bodyPr/>
        <a:lstStyle/>
        <a:p>
          <a:endParaRPr lang="zh-CN" altLang="en-US"/>
        </a:p>
      </dgm:t>
    </dgm:pt>
    <dgm:pt modelId="{AA763661-FCF3-42F6-82C3-BA391CF3492F}">
      <dgm:prSet phldrT="[文本]" custT="1"/>
      <dgm:spPr>
        <a:solidFill>
          <a:srgbClr val="32D2F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zh-CN" altLang="en-US" sz="2000" b="1" dirty="0" smtClean="0">
              <a:solidFill>
                <a:srgbClr val="002060"/>
              </a:solidFill>
            </a:rPr>
            <a:t>上部分</a:t>
          </a:r>
          <a:endParaRPr lang="en-US" altLang="zh-CN" sz="2000" b="1" dirty="0" smtClean="0">
            <a:solidFill>
              <a:srgbClr val="002060"/>
            </a:solidFill>
          </a:endParaRPr>
        </a:p>
        <a:p>
          <a:r>
            <a:rPr lang="zh-CN" altLang="en-US" sz="2000" b="1" dirty="0" smtClean="0">
              <a:solidFill>
                <a:srgbClr val="002060"/>
              </a:solidFill>
            </a:rPr>
            <a:t>按成本项目反映报告期内发生额及其各项目的合计数，即产品单位成本。</a:t>
          </a:r>
          <a:endParaRPr lang="zh-CN" altLang="en-US" sz="2000" b="1" dirty="0">
            <a:solidFill>
              <a:srgbClr val="002060"/>
            </a:solidFill>
          </a:endParaRPr>
        </a:p>
      </dgm:t>
    </dgm:pt>
    <dgm:pt modelId="{33AE2E3A-F21E-4E88-9EC0-ABB935E0C36B}" type="parTrans" cxnId="{FBB35582-6B10-43C2-8D78-BE55A72A3CF1}">
      <dgm:prSet/>
      <dgm:spPr/>
      <dgm:t>
        <a:bodyPr/>
        <a:lstStyle/>
        <a:p>
          <a:endParaRPr lang="zh-CN" altLang="en-US"/>
        </a:p>
      </dgm:t>
    </dgm:pt>
    <dgm:pt modelId="{B410F797-070A-4974-89E8-081CA757097D}" type="sibTrans" cxnId="{FBB35582-6B10-43C2-8D78-BE55A72A3CF1}">
      <dgm:prSet/>
      <dgm:spPr/>
      <dgm:t>
        <a:bodyPr/>
        <a:lstStyle/>
        <a:p>
          <a:endParaRPr lang="zh-CN" altLang="en-US"/>
        </a:p>
      </dgm:t>
    </dgm:pt>
    <dgm:pt modelId="{A8D12207-9391-4D6E-B121-A37D2790FA2F}">
      <dgm:prSet phldrT="[文本]" custT="1"/>
      <dgm:spPr>
        <a:solidFill>
          <a:srgbClr val="FF66F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zh-CN" altLang="en-US" sz="2000" b="1" dirty="0" smtClean="0">
              <a:solidFill>
                <a:srgbClr val="002060"/>
              </a:solidFill>
            </a:rPr>
            <a:t>下部分</a:t>
          </a:r>
          <a:endParaRPr lang="en-US" altLang="zh-CN" sz="2000" b="1" dirty="0" smtClean="0">
            <a:solidFill>
              <a:srgbClr val="002060"/>
            </a:solidFill>
          </a:endParaRPr>
        </a:p>
        <a:p>
          <a:r>
            <a:rPr lang="zh-CN" altLang="en-US" sz="2000" b="1" dirty="0" smtClean="0">
              <a:solidFill>
                <a:srgbClr val="002060"/>
              </a:solidFill>
            </a:rPr>
            <a:t>反映单位产品所耗用的各种主要原材料的数量和生产工时等主要经济技术指标。</a:t>
          </a:r>
          <a:endParaRPr lang="zh-CN" altLang="en-US" sz="2000" b="1" dirty="0">
            <a:solidFill>
              <a:srgbClr val="002060"/>
            </a:solidFill>
          </a:endParaRPr>
        </a:p>
      </dgm:t>
    </dgm:pt>
    <dgm:pt modelId="{25F1F15B-469E-4607-AB59-6A3DAF77DEDE}" type="parTrans" cxnId="{4E0DABD3-7C4F-44CB-8E11-CA221FC8D22A}">
      <dgm:prSet/>
      <dgm:spPr/>
      <dgm:t>
        <a:bodyPr/>
        <a:lstStyle/>
        <a:p>
          <a:endParaRPr lang="zh-CN" altLang="en-US"/>
        </a:p>
      </dgm:t>
    </dgm:pt>
    <dgm:pt modelId="{4F177B76-9B18-469A-B6F8-AB9A3AD5BE46}" type="sibTrans" cxnId="{4E0DABD3-7C4F-44CB-8E11-CA221FC8D22A}">
      <dgm:prSet/>
      <dgm:spPr/>
      <dgm:t>
        <a:bodyPr/>
        <a:lstStyle/>
        <a:p>
          <a:endParaRPr lang="zh-CN" altLang="en-US"/>
        </a:p>
      </dgm:t>
    </dgm:pt>
    <dgm:pt modelId="{76015DB1-DEE6-476E-B884-47BE0BAA0B07}">
      <dgm:prSet phldrT="[文本]"/>
      <dgm:spPr/>
      <dgm:t>
        <a:bodyPr/>
        <a:lstStyle/>
        <a:p>
          <a:endParaRPr lang="zh-CN" altLang="en-US" dirty="0"/>
        </a:p>
      </dgm:t>
    </dgm:pt>
    <dgm:pt modelId="{63C0F460-4653-468C-AFB4-A2B4292A4CA6}" type="parTrans" cxnId="{DE39E41B-D8B0-43D7-AAC2-08D2723810AB}">
      <dgm:prSet/>
      <dgm:spPr/>
      <dgm:t>
        <a:bodyPr/>
        <a:lstStyle/>
        <a:p>
          <a:endParaRPr lang="zh-CN" altLang="en-US"/>
        </a:p>
      </dgm:t>
    </dgm:pt>
    <dgm:pt modelId="{876674FE-82CB-4D8B-B77B-06312A365D43}" type="sibTrans" cxnId="{DE39E41B-D8B0-43D7-AAC2-08D2723810AB}">
      <dgm:prSet/>
      <dgm:spPr/>
      <dgm:t>
        <a:bodyPr/>
        <a:lstStyle/>
        <a:p>
          <a:endParaRPr lang="zh-CN" altLang="en-US"/>
        </a:p>
      </dgm:t>
    </dgm:pt>
    <dgm:pt modelId="{8AD507E0-E287-4C7F-9165-89DF7D97B149}">
      <dgm:prSet/>
      <dgm:spPr/>
      <dgm:t>
        <a:bodyPr/>
        <a:lstStyle/>
        <a:p>
          <a:endParaRPr lang="zh-CN" altLang="en-US" dirty="0"/>
        </a:p>
      </dgm:t>
    </dgm:pt>
    <dgm:pt modelId="{EAEEFC0F-3FF2-4AEF-8068-19038ED890F7}" type="parTrans" cxnId="{09870527-636C-4E8E-B2E4-6E0DB84BDA82}">
      <dgm:prSet/>
      <dgm:spPr/>
      <dgm:t>
        <a:bodyPr/>
        <a:lstStyle/>
        <a:p>
          <a:endParaRPr lang="zh-CN" altLang="en-US"/>
        </a:p>
      </dgm:t>
    </dgm:pt>
    <dgm:pt modelId="{72E89535-3312-4B37-BF30-3095A28FA26E}" type="sibTrans" cxnId="{09870527-636C-4E8E-B2E4-6E0DB84BDA82}">
      <dgm:prSet/>
      <dgm:spPr/>
      <dgm:t>
        <a:bodyPr/>
        <a:lstStyle/>
        <a:p>
          <a:endParaRPr lang="zh-CN" altLang="en-US"/>
        </a:p>
      </dgm:t>
    </dgm:pt>
    <dgm:pt modelId="{E1D205BF-3BB2-4914-9AA7-55F16B3CD46F}" type="pres">
      <dgm:prSet presAssocID="{E362D0E3-BA76-4F41-9607-CEDB9BB4C9E7}" presName="composite" presStyleCnt="0">
        <dgm:presLayoutVars>
          <dgm:chMax val="1"/>
          <dgm:dir/>
          <dgm:resizeHandles val="exact"/>
        </dgm:presLayoutVars>
      </dgm:prSet>
      <dgm:spPr/>
      <dgm:t>
        <a:bodyPr/>
        <a:lstStyle/>
        <a:p>
          <a:endParaRPr lang="zh-CN" altLang="en-US"/>
        </a:p>
      </dgm:t>
    </dgm:pt>
    <dgm:pt modelId="{457DECE7-BE9E-4F2D-A447-FD0A0B9A9887}" type="pres">
      <dgm:prSet presAssocID="{A5E0D690-6E12-4F74-A9EF-7D3E968748C0}" presName="roof" presStyleLbl="dkBgShp" presStyleIdx="0" presStyleCnt="2" custLinFactNeighborX="-735" custLinFactNeighborY="-4457"/>
      <dgm:spPr/>
      <dgm:t>
        <a:bodyPr/>
        <a:lstStyle/>
        <a:p>
          <a:endParaRPr lang="zh-CN" altLang="en-US"/>
        </a:p>
      </dgm:t>
    </dgm:pt>
    <dgm:pt modelId="{CF337E58-3E63-4A21-84C8-5291F3D06CCC}" type="pres">
      <dgm:prSet presAssocID="{A5E0D690-6E12-4F74-A9EF-7D3E968748C0}" presName="pillars" presStyleCnt="0"/>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 modelId="{4F408DE9-10EB-496C-A196-BD3800B9FDCC}" type="pres">
      <dgm:prSet presAssocID="{A5E0D690-6E12-4F74-A9EF-7D3E968748C0}" presName="pillar1" presStyleLbl="node1" presStyleIdx="0" presStyleCnt="2" custScaleX="99554">
        <dgm:presLayoutVars>
          <dgm:bulletEnabled val="1"/>
        </dgm:presLayoutVars>
      </dgm:prSet>
      <dgm:spPr/>
      <dgm:t>
        <a:bodyPr/>
        <a:lstStyle/>
        <a:p>
          <a:endParaRPr lang="zh-CN" altLang="en-US"/>
        </a:p>
      </dgm:t>
    </dgm:pt>
    <dgm:pt modelId="{1353AAD6-2565-4C10-9E25-7182655C600A}" type="pres">
      <dgm:prSet presAssocID="{A8D12207-9391-4D6E-B121-A37D2790FA2F}" presName="pillarX" presStyleLbl="node1" presStyleIdx="1" presStyleCnt="2">
        <dgm:presLayoutVars>
          <dgm:bulletEnabled val="1"/>
        </dgm:presLayoutVars>
      </dgm:prSet>
      <dgm:spPr/>
      <dgm:t>
        <a:bodyPr/>
        <a:lstStyle/>
        <a:p>
          <a:endParaRPr lang="zh-CN" altLang="en-US"/>
        </a:p>
      </dgm:t>
    </dgm:pt>
    <dgm:pt modelId="{2E1F9B76-C5D5-4234-823D-E52D944E962F}" type="pres">
      <dgm:prSet presAssocID="{A5E0D690-6E12-4F74-A9EF-7D3E968748C0}" presName="base" presStyleLbl="dkBgShp" presStyleIdx="1" presStyleCnt="2" custFlipVert="1" custScaleY="23595"/>
      <dgm:spPr>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pt>
  </dgm:ptLst>
  <dgm:cxnLst>
    <dgm:cxn modelId="{FBB35582-6B10-43C2-8D78-BE55A72A3CF1}" srcId="{A5E0D690-6E12-4F74-A9EF-7D3E968748C0}" destId="{AA763661-FCF3-42F6-82C3-BA391CF3492F}" srcOrd="0" destOrd="0" parTransId="{33AE2E3A-F21E-4E88-9EC0-ABB935E0C36B}" sibTransId="{B410F797-070A-4974-89E8-081CA757097D}"/>
    <dgm:cxn modelId="{DE39E41B-D8B0-43D7-AAC2-08D2723810AB}" srcId="{E362D0E3-BA76-4F41-9607-CEDB9BB4C9E7}" destId="{76015DB1-DEE6-476E-B884-47BE0BAA0B07}" srcOrd="2" destOrd="0" parTransId="{63C0F460-4653-468C-AFB4-A2B4292A4CA6}" sibTransId="{876674FE-82CB-4D8B-B77B-06312A365D43}"/>
    <dgm:cxn modelId="{C0C979A1-652B-4044-B383-6D7E85F8ECB1}" type="presOf" srcId="{A8D12207-9391-4D6E-B121-A37D2790FA2F}" destId="{1353AAD6-2565-4C10-9E25-7182655C600A}" srcOrd="0" destOrd="0" presId="urn:microsoft.com/office/officeart/2005/8/layout/hList3"/>
    <dgm:cxn modelId="{E4A9CE21-29BA-4680-809E-18547AE891A7}" type="presOf" srcId="{AA763661-FCF3-42F6-82C3-BA391CF3492F}" destId="{4F408DE9-10EB-496C-A196-BD3800B9FDCC}" srcOrd="0" destOrd="0" presId="urn:microsoft.com/office/officeart/2005/8/layout/hList3"/>
    <dgm:cxn modelId="{09870527-636C-4E8E-B2E4-6E0DB84BDA82}" srcId="{E362D0E3-BA76-4F41-9607-CEDB9BB4C9E7}" destId="{8AD507E0-E287-4C7F-9165-89DF7D97B149}" srcOrd="1" destOrd="0" parTransId="{EAEEFC0F-3FF2-4AEF-8068-19038ED890F7}" sibTransId="{72E89535-3312-4B37-BF30-3095A28FA26E}"/>
    <dgm:cxn modelId="{3E6B11D5-9715-49F5-9FCD-A55758B8D7A4}" srcId="{E362D0E3-BA76-4F41-9607-CEDB9BB4C9E7}" destId="{A5E0D690-6E12-4F74-A9EF-7D3E968748C0}" srcOrd="0" destOrd="0" parTransId="{8642E2C7-AE3F-4F0C-B279-65C578997B9D}" sibTransId="{2BF25E2E-F4F3-4820-97F5-6EBC9ABC0EAF}"/>
    <dgm:cxn modelId="{4E0DABD3-7C4F-44CB-8E11-CA221FC8D22A}" srcId="{A5E0D690-6E12-4F74-A9EF-7D3E968748C0}" destId="{A8D12207-9391-4D6E-B121-A37D2790FA2F}" srcOrd="1" destOrd="0" parTransId="{25F1F15B-469E-4607-AB59-6A3DAF77DEDE}" sibTransId="{4F177B76-9B18-469A-B6F8-AB9A3AD5BE46}"/>
    <dgm:cxn modelId="{C65DEEA9-518D-45D3-845C-3AB540C45272}" type="presOf" srcId="{E362D0E3-BA76-4F41-9607-CEDB9BB4C9E7}" destId="{E1D205BF-3BB2-4914-9AA7-55F16B3CD46F}" srcOrd="0" destOrd="0" presId="urn:microsoft.com/office/officeart/2005/8/layout/hList3"/>
    <dgm:cxn modelId="{B3368130-551B-4431-9873-7F4473C9BD69}" type="presOf" srcId="{A5E0D690-6E12-4F74-A9EF-7D3E968748C0}" destId="{457DECE7-BE9E-4F2D-A447-FD0A0B9A9887}" srcOrd="0" destOrd="0" presId="urn:microsoft.com/office/officeart/2005/8/layout/hList3"/>
    <dgm:cxn modelId="{4452B1B8-D06C-48FD-9AEC-9235D0E577A7}" type="presParOf" srcId="{E1D205BF-3BB2-4914-9AA7-55F16B3CD46F}" destId="{457DECE7-BE9E-4F2D-A447-FD0A0B9A9887}" srcOrd="0" destOrd="0" presId="urn:microsoft.com/office/officeart/2005/8/layout/hList3"/>
    <dgm:cxn modelId="{B955D442-E0AC-45BA-8A29-EDA05DE76D32}" type="presParOf" srcId="{E1D205BF-3BB2-4914-9AA7-55F16B3CD46F}" destId="{CF337E58-3E63-4A21-84C8-5291F3D06CCC}" srcOrd="1" destOrd="0" presId="urn:microsoft.com/office/officeart/2005/8/layout/hList3"/>
    <dgm:cxn modelId="{27735675-17EB-4B00-BCE5-28D64DDDD698}" type="presParOf" srcId="{CF337E58-3E63-4A21-84C8-5291F3D06CCC}" destId="{4F408DE9-10EB-496C-A196-BD3800B9FDCC}" srcOrd="0" destOrd="0" presId="urn:microsoft.com/office/officeart/2005/8/layout/hList3"/>
    <dgm:cxn modelId="{28B04A24-F245-4C6A-8B24-709D252949D4}" type="presParOf" srcId="{CF337E58-3E63-4A21-84C8-5291F3D06CCC}" destId="{1353AAD6-2565-4C10-9E25-7182655C600A}" srcOrd="1" destOrd="0" presId="urn:microsoft.com/office/officeart/2005/8/layout/hList3"/>
    <dgm:cxn modelId="{7DA4B6EA-B245-40BA-87F3-AED6A9D82A13}" type="presParOf" srcId="{E1D205BF-3BB2-4914-9AA7-55F16B3CD46F}" destId="{2E1F9B76-C5D5-4234-823D-E52D944E962F}" srcOrd="2" destOrd="0" presId="urn:microsoft.com/office/officeart/2005/8/layout/hList3"/>
  </dgm:cxnLst>
  <dgm:bg>
    <a:effectLst>
      <a:outerShdw blurRad="50800" dist="38100" dir="5400000" algn="t" rotWithShape="0">
        <a:prstClr val="black">
          <a:alpha val="40000"/>
        </a:prstClr>
      </a:outerShdw>
    </a:effect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AB6B76-88FD-4A83-96D3-95F64343632B}">
      <dsp:nvSpPr>
        <dsp:cNvPr id="0" name=""/>
        <dsp:cNvSpPr/>
      </dsp:nvSpPr>
      <dsp:spPr>
        <a:xfrm rot="10800000">
          <a:off x="1378590" y="11211"/>
          <a:ext cx="4932187" cy="673326"/>
        </a:xfrm>
        <a:prstGeom prst="homePlate">
          <a:avLst/>
        </a:prstGeom>
        <a:solidFill>
          <a:srgbClr val="32D2F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6918" tIns="76200" rIns="142240" bIns="76200" numCol="1" spcCol="1270" anchor="ctr" anchorCtr="0">
          <a:noAutofit/>
        </a:bodyPr>
        <a:lstStyle/>
        <a:p>
          <a:pPr lvl="0" algn="l" defTabSz="889000">
            <a:lnSpc>
              <a:spcPct val="90000"/>
            </a:lnSpc>
            <a:spcBef>
              <a:spcPct val="0"/>
            </a:spcBef>
            <a:spcAft>
              <a:spcPct val="35000"/>
            </a:spcAft>
          </a:pPr>
          <a:r>
            <a:rPr lang="zh-CN" altLang="en-US" sz="2000" b="1" kern="1200" dirty="0" smtClean="0">
              <a:solidFill>
                <a:srgbClr val="002060"/>
              </a:solidFill>
            </a:rPr>
            <a:t>任务</a:t>
          </a:r>
          <a:r>
            <a:rPr lang="en-US" altLang="zh-CN" sz="2000" b="1" kern="1200" dirty="0" smtClean="0">
              <a:solidFill>
                <a:srgbClr val="002060"/>
              </a:solidFill>
            </a:rPr>
            <a:t>5.1 </a:t>
          </a:r>
          <a:r>
            <a:rPr lang="zh-CN" altLang="en-US" sz="2000" b="1" kern="1200" dirty="0" smtClean="0">
              <a:solidFill>
                <a:srgbClr val="002060"/>
              </a:solidFill>
            </a:rPr>
            <a:t>编制产品生产成本表</a:t>
          </a:r>
          <a:endParaRPr lang="zh-CN" altLang="en-US" sz="2000" b="1" kern="1200" dirty="0">
            <a:solidFill>
              <a:srgbClr val="002060"/>
            </a:solidFill>
          </a:endParaRPr>
        </a:p>
      </dsp:txBody>
      <dsp:txXfrm rot="10800000">
        <a:off x="1546921" y="11211"/>
        <a:ext cx="4763856" cy="673326"/>
      </dsp:txXfrm>
    </dsp:sp>
    <dsp:sp modelId="{7BC45D66-3475-40CD-B900-E14909622B91}">
      <dsp:nvSpPr>
        <dsp:cNvPr id="0" name=""/>
        <dsp:cNvSpPr/>
      </dsp:nvSpPr>
      <dsp:spPr>
        <a:xfrm>
          <a:off x="1073986" y="2929"/>
          <a:ext cx="673326" cy="673326"/>
        </a:xfrm>
        <a:prstGeom prst="ellipse">
          <a:avLst/>
        </a:prstGeom>
        <a:solidFill>
          <a:schemeClr val="accent2">
            <a:lumMod val="20000"/>
            <a:lumOff val="80000"/>
          </a:schemeClr>
        </a:solidFill>
        <a:ln w="25400" cap="flat" cmpd="sng" algn="ctr">
          <a:solidFill>
            <a:schemeClr val="lt1">
              <a:hueOff val="0"/>
              <a:satOff val="0"/>
              <a:lumOff val="0"/>
              <a:alphaOff val="0"/>
            </a:schemeClr>
          </a:solidFill>
          <a:prstDash val="solid"/>
        </a:ln>
        <a:effectLst>
          <a:outerShdw blurRad="50800" dist="38100" dir="5400000" algn="t" rotWithShape="0">
            <a:prstClr val="black">
              <a:alpha val="40000"/>
            </a:prstClr>
          </a:outerShdw>
        </a:effectLst>
      </dsp:spPr>
      <dsp:style>
        <a:lnRef idx="2">
          <a:scrgbClr r="0" g="0" b="0"/>
        </a:lnRef>
        <a:fillRef idx="1">
          <a:scrgbClr r="0" g="0" b="0"/>
        </a:fillRef>
        <a:effectRef idx="0">
          <a:scrgbClr r="0" g="0" b="0"/>
        </a:effectRef>
        <a:fontRef idx="minor"/>
      </dsp:style>
    </dsp:sp>
    <dsp:sp modelId="{8E5C09A8-FD45-4745-8CC4-4CA1CBD3D467}">
      <dsp:nvSpPr>
        <dsp:cNvPr id="0" name=""/>
        <dsp:cNvSpPr/>
      </dsp:nvSpPr>
      <dsp:spPr>
        <a:xfrm rot="10800000">
          <a:off x="1410649" y="877248"/>
          <a:ext cx="4932187" cy="673326"/>
        </a:xfrm>
        <a:prstGeom prst="homePlate">
          <a:avLst/>
        </a:prstGeom>
        <a:solidFill>
          <a:schemeClr val="bg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6918" tIns="76200" rIns="142240" bIns="76200" numCol="1" spcCol="1270" anchor="ctr" anchorCtr="0">
          <a:noAutofit/>
        </a:bodyPr>
        <a:lstStyle/>
        <a:p>
          <a:pPr lvl="0" algn="l" defTabSz="889000">
            <a:lnSpc>
              <a:spcPct val="90000"/>
            </a:lnSpc>
            <a:spcBef>
              <a:spcPct val="0"/>
            </a:spcBef>
            <a:spcAft>
              <a:spcPct val="35000"/>
            </a:spcAft>
          </a:pPr>
          <a:r>
            <a:rPr lang="zh-CN" altLang="en-US" sz="2000" b="1" kern="1200" dirty="0" smtClean="0">
              <a:solidFill>
                <a:srgbClr val="002060"/>
              </a:solidFill>
            </a:rPr>
            <a:t>任务</a:t>
          </a:r>
          <a:r>
            <a:rPr lang="en-US" altLang="zh-CN" sz="2000" b="1" kern="1200" dirty="0" smtClean="0">
              <a:solidFill>
                <a:srgbClr val="002060"/>
              </a:solidFill>
            </a:rPr>
            <a:t>5.2 </a:t>
          </a:r>
          <a:r>
            <a:rPr lang="zh-CN" altLang="en-US" sz="2000" b="1" kern="1200" dirty="0" smtClean="0">
              <a:solidFill>
                <a:srgbClr val="002060"/>
              </a:solidFill>
            </a:rPr>
            <a:t>编制主要产品单位成本表</a:t>
          </a:r>
          <a:endParaRPr lang="zh-CN" altLang="en-US" sz="2000" b="1" kern="1200" dirty="0">
            <a:solidFill>
              <a:srgbClr val="002060"/>
            </a:solidFill>
          </a:endParaRPr>
        </a:p>
      </dsp:txBody>
      <dsp:txXfrm rot="10800000">
        <a:off x="1578980" y="877248"/>
        <a:ext cx="4763856" cy="673326"/>
      </dsp:txXfrm>
    </dsp:sp>
    <dsp:sp modelId="{F4507BB0-FC98-4E34-A58B-FDF1AB460D89}">
      <dsp:nvSpPr>
        <dsp:cNvPr id="0" name=""/>
        <dsp:cNvSpPr/>
      </dsp:nvSpPr>
      <dsp:spPr>
        <a:xfrm>
          <a:off x="1073986" y="877248"/>
          <a:ext cx="673326" cy="673326"/>
        </a:xfrm>
        <a:prstGeom prst="ellipse">
          <a:avLst/>
        </a:prstGeom>
        <a:solidFill>
          <a:schemeClr val="bg2"/>
        </a:solidFill>
        <a:ln w="25400" cap="flat" cmpd="sng" algn="ctr">
          <a:solidFill>
            <a:schemeClr val="lt1">
              <a:hueOff val="0"/>
              <a:satOff val="0"/>
              <a:lumOff val="0"/>
              <a:alphaOff val="0"/>
            </a:schemeClr>
          </a:solidFill>
          <a:prstDash val="solid"/>
        </a:ln>
        <a:effectLst>
          <a:outerShdw blurRad="50800" dist="38100" dir="5400000" algn="t" rotWithShape="0">
            <a:prstClr val="black">
              <a:alpha val="40000"/>
            </a:prstClr>
          </a:outerShdw>
        </a:effectLst>
      </dsp:spPr>
      <dsp:style>
        <a:lnRef idx="2">
          <a:scrgbClr r="0" g="0" b="0"/>
        </a:lnRef>
        <a:fillRef idx="1">
          <a:scrgbClr r="0" g="0" b="0"/>
        </a:fillRef>
        <a:effectRef idx="0">
          <a:scrgbClr r="0" g="0" b="0"/>
        </a:effectRef>
        <a:fontRef idx="minor"/>
      </dsp:style>
    </dsp:sp>
    <dsp:sp modelId="{920477EA-2A29-4881-99B4-2192B688A5C3}">
      <dsp:nvSpPr>
        <dsp:cNvPr id="0" name=""/>
        <dsp:cNvSpPr/>
      </dsp:nvSpPr>
      <dsp:spPr>
        <a:xfrm rot="10800000">
          <a:off x="1410649" y="1751568"/>
          <a:ext cx="4932187" cy="673326"/>
        </a:xfrm>
        <a:prstGeom prst="homePlate">
          <a:avLst/>
        </a:prstGeom>
        <a:solidFill>
          <a:schemeClr val="accent2">
            <a:hueOff val="-6317677"/>
            <a:satOff val="10648"/>
            <a:lumOff val="-130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6918" tIns="76200" rIns="142240" bIns="76200" numCol="1" spcCol="1270" anchor="ctr" anchorCtr="0">
          <a:noAutofit/>
        </a:bodyPr>
        <a:lstStyle/>
        <a:p>
          <a:pPr lvl="0" algn="l" defTabSz="889000">
            <a:lnSpc>
              <a:spcPct val="90000"/>
            </a:lnSpc>
            <a:spcBef>
              <a:spcPct val="0"/>
            </a:spcBef>
            <a:spcAft>
              <a:spcPct val="35000"/>
            </a:spcAft>
          </a:pPr>
          <a:r>
            <a:rPr lang="zh-CN" altLang="en-US" sz="2000" b="1" kern="1200" dirty="0" smtClean="0">
              <a:solidFill>
                <a:srgbClr val="002060"/>
              </a:solidFill>
            </a:rPr>
            <a:t>任务</a:t>
          </a:r>
          <a:r>
            <a:rPr lang="en-US" altLang="zh-CN" sz="2000" b="1" kern="1200" dirty="0" smtClean="0">
              <a:solidFill>
                <a:srgbClr val="002060"/>
              </a:solidFill>
            </a:rPr>
            <a:t>5.3 </a:t>
          </a:r>
          <a:r>
            <a:rPr lang="zh-CN" altLang="en-US" sz="2000" b="1" kern="1200" dirty="0" smtClean="0">
              <a:solidFill>
                <a:srgbClr val="002060"/>
              </a:solidFill>
            </a:rPr>
            <a:t>编制费用明细表</a:t>
          </a:r>
          <a:endParaRPr lang="zh-CN" altLang="en-US" sz="2000" b="1" kern="1200" dirty="0">
            <a:solidFill>
              <a:srgbClr val="002060"/>
            </a:solidFill>
          </a:endParaRPr>
        </a:p>
      </dsp:txBody>
      <dsp:txXfrm rot="10800000">
        <a:off x="1578980" y="1751568"/>
        <a:ext cx="4763856" cy="673326"/>
      </dsp:txXfrm>
    </dsp:sp>
    <dsp:sp modelId="{4A63D22A-B94C-44B2-BD20-93AD5E9CA51B}">
      <dsp:nvSpPr>
        <dsp:cNvPr id="0" name=""/>
        <dsp:cNvSpPr/>
      </dsp:nvSpPr>
      <dsp:spPr>
        <a:xfrm>
          <a:off x="1073986" y="1751568"/>
          <a:ext cx="673326" cy="673326"/>
        </a:xfrm>
        <a:prstGeom prst="ellipse">
          <a:avLst/>
        </a:prstGeom>
        <a:solidFill>
          <a:srgbClr val="13B913"/>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CD51CD6-3F85-4DB4-B0A5-B529185D38AF}">
      <dsp:nvSpPr>
        <dsp:cNvPr id="0" name=""/>
        <dsp:cNvSpPr/>
      </dsp:nvSpPr>
      <dsp:spPr>
        <a:xfrm rot="10800000">
          <a:off x="1410649" y="2625888"/>
          <a:ext cx="4932187" cy="673326"/>
        </a:xfrm>
        <a:prstGeom prst="homePlate">
          <a:avLst/>
        </a:prstGeom>
        <a:solidFill>
          <a:schemeClr val="accent2">
            <a:hueOff val="-9476516"/>
            <a:satOff val="15973"/>
            <a:lumOff val="-195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6918" tIns="76200" rIns="142240" bIns="76200" numCol="1" spcCol="1270" anchor="ctr" anchorCtr="0">
          <a:noAutofit/>
        </a:bodyPr>
        <a:lstStyle/>
        <a:p>
          <a:pPr lvl="0" algn="l" defTabSz="889000">
            <a:lnSpc>
              <a:spcPct val="90000"/>
            </a:lnSpc>
            <a:spcBef>
              <a:spcPct val="0"/>
            </a:spcBef>
            <a:spcAft>
              <a:spcPct val="35000"/>
            </a:spcAft>
          </a:pPr>
          <a:r>
            <a:rPr lang="zh-CN" altLang="en-US" sz="2000" b="1" kern="1200" dirty="0" smtClean="0">
              <a:solidFill>
                <a:srgbClr val="002060"/>
              </a:solidFill>
            </a:rPr>
            <a:t>任务</a:t>
          </a:r>
          <a:r>
            <a:rPr lang="en-US" altLang="zh-CN" sz="2000" b="1" kern="1200" dirty="0" smtClean="0">
              <a:solidFill>
                <a:srgbClr val="002060"/>
              </a:solidFill>
            </a:rPr>
            <a:t>5.4 </a:t>
          </a:r>
          <a:r>
            <a:rPr lang="zh-CN" altLang="en-US" sz="2000" b="1" kern="1200" dirty="0" smtClean="0">
              <a:solidFill>
                <a:srgbClr val="002060"/>
              </a:solidFill>
            </a:rPr>
            <a:t>分析产品总成本</a:t>
          </a:r>
          <a:endParaRPr lang="zh-CN" altLang="en-US" sz="2000" b="1" kern="1200" dirty="0">
            <a:solidFill>
              <a:srgbClr val="002060"/>
            </a:solidFill>
          </a:endParaRPr>
        </a:p>
      </dsp:txBody>
      <dsp:txXfrm rot="10800000">
        <a:off x="1578980" y="2625888"/>
        <a:ext cx="4763856" cy="673326"/>
      </dsp:txXfrm>
    </dsp:sp>
    <dsp:sp modelId="{204FD5F5-1857-41FE-8B57-3DD62154ECAB}">
      <dsp:nvSpPr>
        <dsp:cNvPr id="0" name=""/>
        <dsp:cNvSpPr/>
      </dsp:nvSpPr>
      <dsp:spPr>
        <a:xfrm>
          <a:off x="1073986" y="2625888"/>
          <a:ext cx="673326" cy="673326"/>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949B2C3-5CA2-405C-8DF8-EDEABB2ABC22}">
      <dsp:nvSpPr>
        <dsp:cNvPr id="0" name=""/>
        <dsp:cNvSpPr/>
      </dsp:nvSpPr>
      <dsp:spPr>
        <a:xfrm rot="10800000">
          <a:off x="1410649" y="3500208"/>
          <a:ext cx="4932187" cy="673326"/>
        </a:xfrm>
        <a:prstGeom prst="homePlate">
          <a:avLst/>
        </a:prstGeom>
        <a:solidFill>
          <a:schemeClr val="accent1">
            <a:lumMod val="40000"/>
            <a:lumOff val="6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6918" tIns="76200" rIns="142240" bIns="76200" numCol="1" spcCol="1270" anchor="ctr" anchorCtr="0">
          <a:noAutofit/>
        </a:bodyPr>
        <a:lstStyle/>
        <a:p>
          <a:pPr lvl="0" algn="l" defTabSz="889000">
            <a:lnSpc>
              <a:spcPct val="90000"/>
            </a:lnSpc>
            <a:spcBef>
              <a:spcPct val="0"/>
            </a:spcBef>
            <a:spcAft>
              <a:spcPct val="35000"/>
            </a:spcAft>
          </a:pPr>
          <a:r>
            <a:rPr lang="zh-CN" altLang="en-US" sz="2000" b="1" kern="1200" dirty="0" smtClean="0">
              <a:solidFill>
                <a:srgbClr val="002060"/>
              </a:solidFill>
            </a:rPr>
            <a:t>任务</a:t>
          </a:r>
          <a:r>
            <a:rPr lang="en-US" altLang="zh-CN" sz="2000" b="1" kern="1200" dirty="0" smtClean="0">
              <a:solidFill>
                <a:srgbClr val="002060"/>
              </a:solidFill>
            </a:rPr>
            <a:t>5.5 </a:t>
          </a:r>
          <a:r>
            <a:rPr lang="zh-CN" altLang="en-US" sz="2000" b="1" kern="1200" dirty="0" smtClean="0">
              <a:solidFill>
                <a:srgbClr val="002060"/>
              </a:solidFill>
            </a:rPr>
            <a:t>分析主要产品单位成本</a:t>
          </a:r>
          <a:endParaRPr lang="zh-CN" altLang="en-US" sz="2000" b="1" kern="1200" dirty="0">
            <a:solidFill>
              <a:srgbClr val="002060"/>
            </a:solidFill>
          </a:endParaRPr>
        </a:p>
      </dsp:txBody>
      <dsp:txXfrm rot="10800000">
        <a:off x="1578980" y="3500208"/>
        <a:ext cx="4763856" cy="673326"/>
      </dsp:txXfrm>
    </dsp:sp>
    <dsp:sp modelId="{6B83C940-0706-4638-B728-1264E62FAA90}">
      <dsp:nvSpPr>
        <dsp:cNvPr id="0" name=""/>
        <dsp:cNvSpPr/>
      </dsp:nvSpPr>
      <dsp:spPr>
        <a:xfrm>
          <a:off x="1073986" y="3500208"/>
          <a:ext cx="673326" cy="673326"/>
        </a:xfrm>
        <a:prstGeom prst="ellipse">
          <a:avLst/>
        </a:prstGeom>
        <a:solidFill>
          <a:schemeClr val="accent1">
            <a:lumMod val="40000"/>
            <a:lumOff val="60000"/>
          </a:schemeClr>
        </a:solidFill>
        <a:ln w="25400" cap="flat" cmpd="sng" algn="ctr">
          <a:noFill/>
          <a:prstDash val="solid"/>
        </a:ln>
        <a:effectLst>
          <a:outerShdw blurRad="57785" dist="33020" dir="3180000" algn="ctr" rotWithShape="0">
            <a:srgbClr val="000000">
              <a:alpha val="30000"/>
            </a:srgbClr>
          </a:outerShdw>
        </a:effectLst>
        <a:scene3d>
          <a:camera prst="orthographicFront">
            <a:rot lat="0" lon="0" rev="0"/>
          </a:camera>
          <a:lightRig rig="brightRoom" dir="t">
            <a:rot lat="0" lon="0" rev="600000"/>
          </a:lightRig>
        </a:scene3d>
        <a:sp3d prstMaterial="metal">
          <a:bevelT w="38100" h="57150" prst="angle"/>
        </a:sp3d>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063523B-28B1-464C-84FC-DCED49A90E94}">
      <dsp:nvSpPr>
        <dsp:cNvPr id="0" name=""/>
        <dsp:cNvSpPr/>
      </dsp:nvSpPr>
      <dsp:spPr>
        <a:xfrm>
          <a:off x="1246234" y="1037"/>
          <a:ext cx="1804559" cy="902279"/>
        </a:xfrm>
        <a:prstGeom prst="roundRect">
          <a:avLst>
            <a:gd name="adj" fmla="val 10000"/>
          </a:avLst>
        </a:prstGeom>
        <a:solidFill>
          <a:srgbClr val="44F27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zh-CN" altLang="en-US" sz="2000" kern="1200" dirty="0" smtClean="0">
              <a:solidFill>
                <a:srgbClr val="002060"/>
              </a:solidFill>
              <a:effectLst>
                <a:outerShdw blurRad="38100" dist="38100" dir="2700000" algn="tl">
                  <a:srgbClr val="000000">
                    <a:alpha val="43137"/>
                  </a:srgbClr>
                </a:outerShdw>
              </a:effectLst>
            </a:rPr>
            <a:t>基本报表</a:t>
          </a:r>
          <a:endParaRPr lang="zh-CN" altLang="en-US" sz="2000" kern="1200" dirty="0">
            <a:solidFill>
              <a:srgbClr val="002060"/>
            </a:solidFill>
            <a:effectLst>
              <a:outerShdw blurRad="38100" dist="38100" dir="2700000" algn="tl">
                <a:srgbClr val="000000">
                  <a:alpha val="43137"/>
                </a:srgbClr>
              </a:outerShdw>
            </a:effectLst>
          </a:endParaRPr>
        </a:p>
      </dsp:txBody>
      <dsp:txXfrm>
        <a:off x="1272661" y="27464"/>
        <a:ext cx="1751705" cy="849425"/>
      </dsp:txXfrm>
    </dsp:sp>
    <dsp:sp modelId="{6749899A-9816-4AC5-96DC-0103E9D36E4D}">
      <dsp:nvSpPr>
        <dsp:cNvPr id="0" name=""/>
        <dsp:cNvSpPr/>
      </dsp:nvSpPr>
      <dsp:spPr>
        <a:xfrm>
          <a:off x="1426690" y="903317"/>
          <a:ext cx="180455" cy="676709"/>
        </a:xfrm>
        <a:custGeom>
          <a:avLst/>
          <a:gdLst/>
          <a:ahLst/>
          <a:cxnLst/>
          <a:rect l="0" t="0" r="0" b="0"/>
          <a:pathLst>
            <a:path>
              <a:moveTo>
                <a:pt x="0" y="0"/>
              </a:moveTo>
              <a:lnTo>
                <a:pt x="0" y="676709"/>
              </a:lnTo>
              <a:lnTo>
                <a:pt x="180455" y="67670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BCC3F5C-DECC-4F6B-9C90-46BE8EC37119}">
      <dsp:nvSpPr>
        <dsp:cNvPr id="0" name=""/>
        <dsp:cNvSpPr/>
      </dsp:nvSpPr>
      <dsp:spPr>
        <a:xfrm>
          <a:off x="1607146" y="1128887"/>
          <a:ext cx="1443647" cy="902279"/>
        </a:xfrm>
        <a:prstGeom prst="roundRect">
          <a:avLst>
            <a:gd name="adj" fmla="val 10000"/>
          </a:avLst>
        </a:prstGeom>
        <a:solidFill>
          <a:srgbClr val="32D2F2">
            <a:alpha val="90000"/>
          </a:srgb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zh-CN" altLang="en-US" sz="2000" kern="1200" dirty="0" smtClean="0"/>
            <a:t>可比产品</a:t>
          </a:r>
          <a:endParaRPr lang="zh-CN" altLang="en-US" sz="2000" kern="1200" dirty="0"/>
        </a:p>
      </dsp:txBody>
      <dsp:txXfrm>
        <a:off x="1633573" y="1155314"/>
        <a:ext cx="1390793" cy="849425"/>
      </dsp:txXfrm>
    </dsp:sp>
    <dsp:sp modelId="{AA9AF7EF-6D43-478C-BB94-D9EF0D2DEC5D}">
      <dsp:nvSpPr>
        <dsp:cNvPr id="0" name=""/>
        <dsp:cNvSpPr/>
      </dsp:nvSpPr>
      <dsp:spPr>
        <a:xfrm>
          <a:off x="1426690" y="903317"/>
          <a:ext cx="180455" cy="1804559"/>
        </a:xfrm>
        <a:custGeom>
          <a:avLst/>
          <a:gdLst/>
          <a:ahLst/>
          <a:cxnLst/>
          <a:rect l="0" t="0" r="0" b="0"/>
          <a:pathLst>
            <a:path>
              <a:moveTo>
                <a:pt x="0" y="0"/>
              </a:moveTo>
              <a:lnTo>
                <a:pt x="0" y="1804559"/>
              </a:lnTo>
              <a:lnTo>
                <a:pt x="180455" y="18045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964F692-1176-4B9A-BC2E-9692521BDCE7}">
      <dsp:nvSpPr>
        <dsp:cNvPr id="0" name=""/>
        <dsp:cNvSpPr/>
      </dsp:nvSpPr>
      <dsp:spPr>
        <a:xfrm>
          <a:off x="1607146" y="2256736"/>
          <a:ext cx="1443647" cy="902279"/>
        </a:xfrm>
        <a:prstGeom prst="roundRect">
          <a:avLst>
            <a:gd name="adj" fmla="val 10000"/>
          </a:avLst>
        </a:prstGeom>
        <a:solidFill>
          <a:srgbClr val="32D2F2">
            <a:alpha val="90000"/>
          </a:srgb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zh-CN" altLang="en-US" sz="2000" kern="1200" dirty="0" smtClean="0"/>
            <a:t>不可比产品</a:t>
          </a:r>
          <a:endParaRPr lang="zh-CN" altLang="en-US" sz="2000" kern="1200" dirty="0"/>
        </a:p>
      </dsp:txBody>
      <dsp:txXfrm>
        <a:off x="1633573" y="2283163"/>
        <a:ext cx="1390793" cy="849425"/>
      </dsp:txXfrm>
    </dsp:sp>
    <dsp:sp modelId="{288F6417-F707-4669-8120-11075FB7CD6E}">
      <dsp:nvSpPr>
        <dsp:cNvPr id="0" name=""/>
        <dsp:cNvSpPr/>
      </dsp:nvSpPr>
      <dsp:spPr>
        <a:xfrm>
          <a:off x="3501933" y="1037"/>
          <a:ext cx="1804559" cy="902279"/>
        </a:xfrm>
        <a:prstGeom prst="roundRect">
          <a:avLst>
            <a:gd name="adj" fmla="val 10000"/>
          </a:avLst>
        </a:prstGeom>
        <a:solidFill>
          <a:srgbClr val="FFC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zh-CN" altLang="en-US" sz="2000" kern="1200" dirty="0" smtClean="0">
              <a:solidFill>
                <a:srgbClr val="002060"/>
              </a:solidFill>
              <a:effectLst>
                <a:outerShdw blurRad="38100" dist="38100" dir="2700000" algn="tl">
                  <a:srgbClr val="000000">
                    <a:alpha val="43137"/>
                  </a:srgbClr>
                </a:outerShdw>
              </a:effectLst>
            </a:rPr>
            <a:t>补充资料</a:t>
          </a:r>
          <a:endParaRPr lang="zh-CN" altLang="en-US" sz="2000" kern="1200" dirty="0">
            <a:solidFill>
              <a:srgbClr val="002060"/>
            </a:solidFill>
            <a:effectLst>
              <a:outerShdw blurRad="38100" dist="38100" dir="2700000" algn="tl">
                <a:srgbClr val="000000">
                  <a:alpha val="43137"/>
                </a:srgbClr>
              </a:outerShdw>
            </a:effectLst>
          </a:endParaRPr>
        </a:p>
      </dsp:txBody>
      <dsp:txXfrm>
        <a:off x="3528360" y="27464"/>
        <a:ext cx="1751705" cy="849425"/>
      </dsp:txXfrm>
    </dsp:sp>
    <dsp:sp modelId="{85BC1559-F164-4AE9-92A5-61E1C16725FA}">
      <dsp:nvSpPr>
        <dsp:cNvPr id="0" name=""/>
        <dsp:cNvSpPr/>
      </dsp:nvSpPr>
      <dsp:spPr>
        <a:xfrm>
          <a:off x="3682389" y="903317"/>
          <a:ext cx="180455" cy="676709"/>
        </a:xfrm>
        <a:custGeom>
          <a:avLst/>
          <a:gdLst/>
          <a:ahLst/>
          <a:cxnLst/>
          <a:rect l="0" t="0" r="0" b="0"/>
          <a:pathLst>
            <a:path>
              <a:moveTo>
                <a:pt x="0" y="0"/>
              </a:moveTo>
              <a:lnTo>
                <a:pt x="0" y="676709"/>
              </a:lnTo>
              <a:lnTo>
                <a:pt x="180455" y="67670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F343E37-0F19-48E2-809C-A7179563BAA0}">
      <dsp:nvSpPr>
        <dsp:cNvPr id="0" name=""/>
        <dsp:cNvSpPr/>
      </dsp:nvSpPr>
      <dsp:spPr>
        <a:xfrm>
          <a:off x="3862845" y="1128887"/>
          <a:ext cx="1443647" cy="902279"/>
        </a:xfrm>
        <a:prstGeom prst="roundRect">
          <a:avLst>
            <a:gd name="adj" fmla="val 10000"/>
          </a:avLst>
        </a:prstGeom>
        <a:solidFill>
          <a:srgbClr val="FF66FF">
            <a:alpha val="90000"/>
          </a:srgb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zh-CN" altLang="en-US" sz="2000" kern="1200" dirty="0" smtClean="0"/>
            <a:t>可比产品成本降低率</a:t>
          </a:r>
          <a:endParaRPr lang="zh-CN" altLang="en-US" sz="2000" kern="1200" dirty="0"/>
        </a:p>
      </dsp:txBody>
      <dsp:txXfrm>
        <a:off x="3889272" y="1155314"/>
        <a:ext cx="1390793" cy="849425"/>
      </dsp:txXfrm>
    </dsp:sp>
    <dsp:sp modelId="{7442825E-A56E-4328-911B-0EC246A77986}">
      <dsp:nvSpPr>
        <dsp:cNvPr id="0" name=""/>
        <dsp:cNvSpPr/>
      </dsp:nvSpPr>
      <dsp:spPr>
        <a:xfrm>
          <a:off x="3682389" y="903317"/>
          <a:ext cx="180455" cy="1804559"/>
        </a:xfrm>
        <a:custGeom>
          <a:avLst/>
          <a:gdLst/>
          <a:ahLst/>
          <a:cxnLst/>
          <a:rect l="0" t="0" r="0" b="0"/>
          <a:pathLst>
            <a:path>
              <a:moveTo>
                <a:pt x="0" y="0"/>
              </a:moveTo>
              <a:lnTo>
                <a:pt x="0" y="1804559"/>
              </a:lnTo>
              <a:lnTo>
                <a:pt x="180455" y="1804559"/>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02EDAF4-D7AD-4AF4-A7FF-F2CAC163307A}">
      <dsp:nvSpPr>
        <dsp:cNvPr id="0" name=""/>
        <dsp:cNvSpPr/>
      </dsp:nvSpPr>
      <dsp:spPr>
        <a:xfrm>
          <a:off x="3862845" y="2256736"/>
          <a:ext cx="1443647" cy="902279"/>
        </a:xfrm>
        <a:prstGeom prst="roundRect">
          <a:avLst>
            <a:gd name="adj" fmla="val 10000"/>
          </a:avLst>
        </a:prstGeom>
        <a:solidFill>
          <a:srgbClr val="FF66FF">
            <a:alpha val="90000"/>
          </a:srgbClr>
        </a:solidFill>
        <a:ln w="25400" cap="flat" cmpd="sng" algn="ctr">
          <a:noFill/>
          <a:prstDash val="solid"/>
        </a:ln>
        <a:effectLst/>
      </dsp:spPr>
      <dsp:style>
        <a:lnRef idx="2">
          <a:scrgbClr r="0" g="0" b="0"/>
        </a:lnRef>
        <a:fillRef idx="1">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ctr" defTabSz="889000">
            <a:lnSpc>
              <a:spcPct val="90000"/>
            </a:lnSpc>
            <a:spcBef>
              <a:spcPct val="0"/>
            </a:spcBef>
            <a:spcAft>
              <a:spcPct val="35000"/>
            </a:spcAft>
          </a:pPr>
          <a:r>
            <a:rPr lang="zh-CN" altLang="en-US" sz="2000" kern="1200" dirty="0" smtClean="0"/>
            <a:t>不可比产品成本降低率</a:t>
          </a:r>
          <a:endParaRPr lang="zh-CN" altLang="en-US" sz="2000" kern="1200" dirty="0"/>
        </a:p>
      </dsp:txBody>
      <dsp:txXfrm>
        <a:off x="3889272" y="2283163"/>
        <a:ext cx="1390793" cy="84942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7DECE7-BE9E-4F2D-A447-FD0A0B9A9887}">
      <dsp:nvSpPr>
        <dsp:cNvPr id="0" name=""/>
        <dsp:cNvSpPr/>
      </dsp:nvSpPr>
      <dsp:spPr>
        <a:xfrm>
          <a:off x="0" y="0"/>
          <a:ext cx="6576392" cy="799288"/>
        </a:xfrm>
        <a:prstGeom prst="rect">
          <a:avLst/>
        </a:prstGeom>
        <a:solidFill>
          <a:srgbClr val="13B913"/>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b="1" kern="1200" dirty="0" smtClean="0">
              <a:effectLst>
                <a:outerShdw blurRad="38100" dist="38100" dir="2700000" algn="tl">
                  <a:srgbClr val="000000">
                    <a:alpha val="43137"/>
                  </a:srgbClr>
                </a:outerShdw>
              </a:effectLst>
            </a:rPr>
            <a:t>报表结构：分上下两部分</a:t>
          </a:r>
          <a:endParaRPr lang="zh-CN" altLang="en-US" sz="2000" b="1" kern="1200" dirty="0">
            <a:effectLst>
              <a:outerShdw blurRad="38100" dist="38100" dir="2700000" algn="tl">
                <a:srgbClr val="000000">
                  <a:alpha val="43137"/>
                </a:srgbClr>
              </a:outerShdw>
            </a:effectLst>
          </a:endParaRPr>
        </a:p>
      </dsp:txBody>
      <dsp:txXfrm>
        <a:off x="0" y="0"/>
        <a:ext cx="6576392" cy="799288"/>
      </dsp:txXfrm>
    </dsp:sp>
    <dsp:sp modelId="{4F408DE9-10EB-496C-A196-BD3800B9FDCC}">
      <dsp:nvSpPr>
        <dsp:cNvPr id="0" name=""/>
        <dsp:cNvSpPr/>
      </dsp:nvSpPr>
      <dsp:spPr>
        <a:xfrm>
          <a:off x="924" y="834912"/>
          <a:ext cx="3279924" cy="1678506"/>
        </a:xfrm>
        <a:prstGeom prst="rect">
          <a:avLst/>
        </a:prstGeom>
        <a:solidFill>
          <a:srgbClr val="32D2F2"/>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b="1" kern="1200" dirty="0" smtClean="0">
              <a:solidFill>
                <a:srgbClr val="002060"/>
              </a:solidFill>
            </a:rPr>
            <a:t>上部分</a:t>
          </a:r>
          <a:endParaRPr lang="en-US" altLang="zh-CN" sz="2000" b="1" kern="1200" dirty="0" smtClean="0">
            <a:solidFill>
              <a:srgbClr val="002060"/>
            </a:solidFill>
          </a:endParaRPr>
        </a:p>
        <a:p>
          <a:pPr lvl="0" algn="ctr" defTabSz="889000">
            <a:lnSpc>
              <a:spcPct val="90000"/>
            </a:lnSpc>
            <a:spcBef>
              <a:spcPct val="0"/>
            </a:spcBef>
            <a:spcAft>
              <a:spcPct val="35000"/>
            </a:spcAft>
          </a:pPr>
          <a:r>
            <a:rPr lang="zh-CN" altLang="en-US" sz="2000" b="1" kern="1200" dirty="0" smtClean="0">
              <a:solidFill>
                <a:srgbClr val="002060"/>
              </a:solidFill>
            </a:rPr>
            <a:t>按成本项目反映报告期内发生额及其各项目的合计数，即产品单位成本。</a:t>
          </a:r>
          <a:endParaRPr lang="zh-CN" altLang="en-US" sz="2000" b="1" kern="1200" dirty="0">
            <a:solidFill>
              <a:srgbClr val="002060"/>
            </a:solidFill>
          </a:endParaRPr>
        </a:p>
      </dsp:txBody>
      <dsp:txXfrm>
        <a:off x="924" y="834912"/>
        <a:ext cx="3279924" cy="1678506"/>
      </dsp:txXfrm>
    </dsp:sp>
    <dsp:sp modelId="{1353AAD6-2565-4C10-9E25-7182655C600A}">
      <dsp:nvSpPr>
        <dsp:cNvPr id="0" name=""/>
        <dsp:cNvSpPr/>
      </dsp:nvSpPr>
      <dsp:spPr>
        <a:xfrm>
          <a:off x="3280849" y="834912"/>
          <a:ext cx="3294618" cy="1678506"/>
        </a:xfrm>
        <a:prstGeom prst="rect">
          <a:avLst/>
        </a:prstGeom>
        <a:solidFill>
          <a:srgbClr val="FF66F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zh-CN" altLang="en-US" sz="2000" b="1" kern="1200" dirty="0" smtClean="0">
              <a:solidFill>
                <a:srgbClr val="002060"/>
              </a:solidFill>
            </a:rPr>
            <a:t>下部分</a:t>
          </a:r>
          <a:endParaRPr lang="en-US" altLang="zh-CN" sz="2000" b="1" kern="1200" dirty="0" smtClean="0">
            <a:solidFill>
              <a:srgbClr val="002060"/>
            </a:solidFill>
          </a:endParaRPr>
        </a:p>
        <a:p>
          <a:pPr lvl="0" algn="ctr" defTabSz="889000">
            <a:lnSpc>
              <a:spcPct val="90000"/>
            </a:lnSpc>
            <a:spcBef>
              <a:spcPct val="0"/>
            </a:spcBef>
            <a:spcAft>
              <a:spcPct val="35000"/>
            </a:spcAft>
          </a:pPr>
          <a:r>
            <a:rPr lang="zh-CN" altLang="en-US" sz="2000" b="1" kern="1200" dirty="0" smtClean="0">
              <a:solidFill>
                <a:srgbClr val="002060"/>
              </a:solidFill>
            </a:rPr>
            <a:t>反映单位产品所耗用的各种主要原材料的数量和生产工时等主要经济技术指标。</a:t>
          </a:r>
          <a:endParaRPr lang="zh-CN" altLang="en-US" sz="2000" b="1" kern="1200" dirty="0">
            <a:solidFill>
              <a:srgbClr val="002060"/>
            </a:solidFill>
          </a:endParaRPr>
        </a:p>
      </dsp:txBody>
      <dsp:txXfrm>
        <a:off x="3280849" y="834912"/>
        <a:ext cx="3294618" cy="1678506"/>
      </dsp:txXfrm>
    </dsp:sp>
    <dsp:sp modelId="{2E1F9B76-C5D5-4234-823D-E52D944E962F}">
      <dsp:nvSpPr>
        <dsp:cNvPr id="0" name=""/>
        <dsp:cNvSpPr/>
      </dsp:nvSpPr>
      <dsp:spPr>
        <a:xfrm flipV="1">
          <a:off x="0" y="2584667"/>
          <a:ext cx="6576392" cy="44004"/>
        </a:xfrm>
        <a:prstGeom prst="rect">
          <a:avLst/>
        </a:prstGeom>
        <a:solidFill>
          <a:schemeClr val="accent1">
            <a:shade val="80000"/>
            <a:hueOff val="0"/>
            <a:satOff val="0"/>
            <a:lumOff val="0"/>
            <a:alphaOff val="0"/>
          </a:schemeClr>
        </a:solidFill>
        <a:ln>
          <a:noFill/>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0">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hList3">
  <dgm:title val=""/>
  <dgm:desc val=""/>
  <dgm:catLst>
    <dgm:cat type="list" pri="1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1" destId="2" srcOrd="0" destOrd="0"/>
        <dgm:cxn modelId="7" srcId="1" destId="3" srcOrd="1" destOrd="0"/>
        <dgm:cxn modelId="8" srcId="1" destId="4" srcOrd="2" destOrd="0"/>
      </dgm:cxnLst>
      <dgm:bg/>
      <dgm:whole/>
    </dgm:dataModel>
  </dgm:sampData>
  <dgm:styleData>
    <dgm:dataModel>
      <dgm:ptLst>
        <dgm:pt modelId="0" type="doc"/>
        <dgm:pt modelId="1"/>
        <dgm:pt modelId="2"/>
        <dgm:pt modelId="3"/>
      </dgm:ptLst>
      <dgm:cxnLst>
        <dgm:cxn modelId="5" srcId="0" destId="1" srcOrd="0" destOrd="0"/>
        <dgm:cxn modelId="6" srcId="1" destId="2" srcOrd="0" destOrd="0"/>
        <dgm:cxn modelId="7" srcId="1" destId="3" srcOrd="1" destOrd="0"/>
      </dgm:cxnLst>
      <dgm:bg/>
      <dgm:whole/>
    </dgm:dataModel>
  </dgm:styleData>
  <dgm:clrData>
    <dgm:dataModel>
      <dgm:ptLst>
        <dgm:pt modelId="0" type="doc"/>
        <dgm:pt modelId="1"/>
        <dgm:pt modelId="2"/>
        <dgm:pt modelId="3"/>
        <dgm:pt modelId="4"/>
        <dgm:pt modelId="5"/>
      </dgm:ptLst>
      <dgm:cxnLst>
        <dgm:cxn modelId="6" srcId="0" destId="1" srcOrd="0" destOrd="0"/>
        <dgm:cxn modelId="7" srcId="1" destId="2" srcOrd="0" destOrd="0"/>
        <dgm:cxn modelId="8" srcId="1" destId="3" srcOrd="1" destOrd="0"/>
        <dgm:cxn modelId="9" srcId="1" destId="4" srcOrd="2" destOrd="0"/>
        <dgm:cxn modelId="10" srcId="1" destId="5" srcOrd="3" destOrd="0"/>
      </dgm:cxnLst>
      <dgm:bg/>
      <dgm:whole/>
    </dgm:dataModel>
  </dgm:clrData>
  <dgm:layoutNode name="composite">
    <dgm:varLst>
      <dgm:chMax val="1"/>
      <dgm:dir/>
      <dgm:resizeHandles val="exact"/>
    </dgm:varLst>
    <dgm:alg type="composite"/>
    <dgm:shape xmlns:r="http://schemas.openxmlformats.org/officeDocument/2006/relationships" r:blip="">
      <dgm:adjLst/>
    </dgm:shape>
    <dgm:presOf/>
    <dgm:constrLst>
      <dgm:constr type="w" for="ch" forName="roof" refType="w"/>
      <dgm:constr type="h" for="ch" forName="roof" refType="h" fact="0.3"/>
      <dgm:constr type="primFontSz" for="ch" forName="roof" val="65"/>
      <dgm:constr type="w" for="ch" forName="pillars" refType="w"/>
      <dgm:constr type="h" for="ch" forName="pillars" refType="h" fact="0.63"/>
      <dgm:constr type="t" for="ch" forName="pillars" refType="h" fact="0.3"/>
      <dgm:constr type="primFontSz" for="des" forName="pillar1" val="65"/>
      <dgm:constr type="primFontSz" for="des" forName="pillarX" refType="primFontSz" refFor="des" refForName="pillar1" op="equ"/>
      <dgm:constr type="w" for="ch" forName="base" refType="w"/>
      <dgm:constr type="h" for="ch" forName="base" refType="h" fact="0.07"/>
      <dgm:constr type="t" for="ch" forName="base" refType="h" fact="0.93"/>
    </dgm:constrLst>
    <dgm:ruleLst/>
    <dgm:forEach name="Name0" axis="ch" ptType="node" cnt="1">
      <dgm:layoutNode name="roof" styleLbl="dkBgShp">
        <dgm:alg type="tx"/>
        <dgm:shape xmlns:r="http://schemas.openxmlformats.org/officeDocument/2006/relationships" type="rect" r:blip="">
          <dgm:adjLst/>
        </dgm:shape>
        <dgm:presOf axis="self"/>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illars" styleLbl="node1">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pillar1" refType="w"/>
          <dgm:constr type="h" for="ch" forName="pillar1" refType="h"/>
          <dgm:constr type="w" for="ch" forName="pillarX" refType="w"/>
          <dgm:constr type="h" for="ch" forName="pillarX" refType="h"/>
        </dgm:constrLst>
        <dgm:ruleLst/>
        <dgm:layoutNode name="pillar1" styleLbl="node1">
          <dgm:varLst>
            <dgm:bulletEnabled val="1"/>
          </dgm:varLst>
          <dgm:alg type="tx"/>
          <dgm:shape xmlns:r="http://schemas.openxmlformats.org/officeDocument/2006/relationships" type="rect" r:blip="">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ch" ptType="node" st="2">
          <dgm:layoutNode name="pillarX" styleLbl="node1">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dgm:layoutNode>
      <dgm:layoutNode name="base" styleLbl="dkBgShp">
        <dgm:alg type="sp"/>
        <dgm:shape xmlns:r="http://schemas.openxmlformats.org/officeDocument/2006/relationships" type="rect" r:blip="">
          <dgm:adjLst/>
        </dgm:shape>
        <dgm:presOf/>
        <dgm:constrLst/>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4.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s>
</file>

<file path=ppt/drawings/_rels/vmlDrawing5.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B73FF64-2940-49EB-8B52-B401E94C5088}" type="datetimeFigureOut">
              <a:rPr lang="zh-CN" altLang="en-US" smtClean="0"/>
              <a:t>2022/2/23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48FE564-F1B7-4B5C-9382-354A5C3701DC}" type="slidenum">
              <a:rPr lang="zh-CN" altLang="en-US" smtClean="0"/>
              <a:t>‹#›</a:t>
            </a:fld>
            <a:endParaRPr lang="zh-CN" altLang="en-US"/>
          </a:p>
        </p:txBody>
      </p:sp>
    </p:spTree>
    <p:extLst>
      <p:ext uri="{BB962C8B-B14F-4D97-AF65-F5344CB8AC3E}">
        <p14:creationId xmlns:p14="http://schemas.microsoft.com/office/powerpoint/2010/main" val="5620943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608810-4791-47FF-9D88-A0154E488D6C}" type="datetimeFigureOut">
              <a:rPr lang="zh-CN" altLang="en-US" smtClean="0"/>
              <a:t>2022/2/23</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AA72AD-4A28-4141-B7BC-D0DF0B33DCEB}" type="slidenum">
              <a:rPr lang="zh-CN" altLang="en-US" smtClean="0"/>
              <a:t>‹#›</a:t>
            </a:fld>
            <a:endParaRPr lang="zh-CN" altLang="en-US"/>
          </a:p>
        </p:txBody>
      </p:sp>
    </p:spTree>
    <p:extLst>
      <p:ext uri="{BB962C8B-B14F-4D97-AF65-F5344CB8AC3E}">
        <p14:creationId xmlns:p14="http://schemas.microsoft.com/office/powerpoint/2010/main" val="1439095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AA72AD-4A28-4141-B7BC-D0DF0B33DCEB}" type="slidenum">
              <a:rPr lang="zh-CN" altLang="en-US" smtClean="0"/>
              <a:t>4</a:t>
            </a:fld>
            <a:endParaRPr lang="zh-CN" altLang="en-US"/>
          </a:p>
        </p:txBody>
      </p:sp>
    </p:spTree>
    <p:extLst>
      <p:ext uri="{BB962C8B-B14F-4D97-AF65-F5344CB8AC3E}">
        <p14:creationId xmlns:p14="http://schemas.microsoft.com/office/powerpoint/2010/main" val="7916859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AA72AD-4A28-4141-B7BC-D0DF0B33DCEB}" type="slidenum">
              <a:rPr lang="zh-CN" altLang="en-US" smtClean="0"/>
              <a:t>38</a:t>
            </a:fld>
            <a:endParaRPr lang="zh-CN" altLang="en-US"/>
          </a:p>
        </p:txBody>
      </p:sp>
    </p:spTree>
    <p:extLst>
      <p:ext uri="{BB962C8B-B14F-4D97-AF65-F5344CB8AC3E}">
        <p14:creationId xmlns:p14="http://schemas.microsoft.com/office/powerpoint/2010/main" val="23693946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AA72AD-4A28-4141-B7BC-D0DF0B33DCEB}" type="slidenum">
              <a:rPr lang="zh-CN" altLang="en-US" smtClean="0"/>
              <a:t>39</a:t>
            </a:fld>
            <a:endParaRPr lang="zh-CN" altLang="en-US"/>
          </a:p>
        </p:txBody>
      </p:sp>
    </p:spTree>
    <p:extLst>
      <p:ext uri="{BB962C8B-B14F-4D97-AF65-F5344CB8AC3E}">
        <p14:creationId xmlns:p14="http://schemas.microsoft.com/office/powerpoint/2010/main" val="8132624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AA72AD-4A28-4141-B7BC-D0DF0B33DCEB}" type="slidenum">
              <a:rPr lang="zh-CN" altLang="en-US" smtClean="0"/>
              <a:t>50</a:t>
            </a:fld>
            <a:endParaRPr lang="zh-CN" altLang="en-US"/>
          </a:p>
        </p:txBody>
      </p:sp>
    </p:spTree>
    <p:extLst>
      <p:ext uri="{BB962C8B-B14F-4D97-AF65-F5344CB8AC3E}">
        <p14:creationId xmlns:p14="http://schemas.microsoft.com/office/powerpoint/2010/main" val="78760012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AA72AD-4A28-4141-B7BC-D0DF0B33DCEB}" type="slidenum">
              <a:rPr lang="zh-CN" altLang="en-US" smtClean="0"/>
              <a:t>51</a:t>
            </a:fld>
            <a:endParaRPr lang="zh-CN" altLang="en-US"/>
          </a:p>
        </p:txBody>
      </p:sp>
    </p:spTree>
    <p:extLst>
      <p:ext uri="{BB962C8B-B14F-4D97-AF65-F5344CB8AC3E}">
        <p14:creationId xmlns:p14="http://schemas.microsoft.com/office/powerpoint/2010/main" val="136417622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AA72AD-4A28-4141-B7BC-D0DF0B33DCEB}" type="slidenum">
              <a:rPr lang="zh-CN" altLang="en-US" smtClean="0"/>
              <a:t>59</a:t>
            </a:fld>
            <a:endParaRPr lang="zh-CN" altLang="en-US"/>
          </a:p>
        </p:txBody>
      </p:sp>
    </p:spTree>
    <p:extLst>
      <p:ext uri="{BB962C8B-B14F-4D97-AF65-F5344CB8AC3E}">
        <p14:creationId xmlns:p14="http://schemas.microsoft.com/office/powerpoint/2010/main" val="7686034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AA72AD-4A28-4141-B7BC-D0DF0B33DCEB}" type="slidenum">
              <a:rPr lang="zh-CN" altLang="en-US" smtClean="0"/>
              <a:t>11</a:t>
            </a:fld>
            <a:endParaRPr lang="zh-CN" altLang="en-US"/>
          </a:p>
        </p:txBody>
      </p:sp>
    </p:spTree>
    <p:extLst>
      <p:ext uri="{BB962C8B-B14F-4D97-AF65-F5344CB8AC3E}">
        <p14:creationId xmlns:p14="http://schemas.microsoft.com/office/powerpoint/2010/main" val="7686034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AA72AD-4A28-4141-B7BC-D0DF0B33DCEB}" type="slidenum">
              <a:rPr lang="zh-CN" altLang="en-US" smtClean="0"/>
              <a:t>12</a:t>
            </a:fld>
            <a:endParaRPr lang="zh-CN" altLang="en-US"/>
          </a:p>
        </p:txBody>
      </p:sp>
    </p:spTree>
    <p:extLst>
      <p:ext uri="{BB962C8B-B14F-4D97-AF65-F5344CB8AC3E}">
        <p14:creationId xmlns:p14="http://schemas.microsoft.com/office/powerpoint/2010/main" val="7916859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AA72AD-4A28-4141-B7BC-D0DF0B33DCEB}" type="slidenum">
              <a:rPr lang="zh-CN" altLang="en-US" smtClean="0"/>
              <a:t>16</a:t>
            </a:fld>
            <a:endParaRPr lang="zh-CN" altLang="en-US"/>
          </a:p>
        </p:txBody>
      </p:sp>
    </p:spTree>
    <p:extLst>
      <p:ext uri="{BB962C8B-B14F-4D97-AF65-F5344CB8AC3E}">
        <p14:creationId xmlns:p14="http://schemas.microsoft.com/office/powerpoint/2010/main" val="7686034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AA72AD-4A28-4141-B7BC-D0DF0B33DCEB}" type="slidenum">
              <a:rPr lang="zh-CN" altLang="en-US" smtClean="0"/>
              <a:t>17</a:t>
            </a:fld>
            <a:endParaRPr lang="zh-CN" altLang="en-US"/>
          </a:p>
        </p:txBody>
      </p:sp>
    </p:spTree>
    <p:extLst>
      <p:ext uri="{BB962C8B-B14F-4D97-AF65-F5344CB8AC3E}">
        <p14:creationId xmlns:p14="http://schemas.microsoft.com/office/powerpoint/2010/main" val="7916859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AA72AD-4A28-4141-B7BC-D0DF0B33DCEB}" type="slidenum">
              <a:rPr lang="zh-CN" altLang="en-US" smtClean="0"/>
              <a:t>22</a:t>
            </a:fld>
            <a:endParaRPr lang="zh-CN" altLang="en-US"/>
          </a:p>
        </p:txBody>
      </p:sp>
    </p:spTree>
    <p:extLst>
      <p:ext uri="{BB962C8B-B14F-4D97-AF65-F5344CB8AC3E}">
        <p14:creationId xmlns:p14="http://schemas.microsoft.com/office/powerpoint/2010/main" val="7686034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AA72AD-4A28-4141-B7BC-D0DF0B33DCEB}" type="slidenum">
              <a:rPr lang="zh-CN" altLang="en-US" smtClean="0"/>
              <a:t>23</a:t>
            </a:fld>
            <a:endParaRPr lang="zh-CN" altLang="en-US"/>
          </a:p>
        </p:txBody>
      </p:sp>
    </p:spTree>
    <p:extLst>
      <p:ext uri="{BB962C8B-B14F-4D97-AF65-F5344CB8AC3E}">
        <p14:creationId xmlns:p14="http://schemas.microsoft.com/office/powerpoint/2010/main" val="79168597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AA72AD-4A28-4141-B7BC-D0DF0B33DCEB}" type="slidenum">
              <a:rPr lang="zh-CN" altLang="en-US" smtClean="0"/>
              <a:t>31</a:t>
            </a:fld>
            <a:endParaRPr lang="zh-CN" altLang="en-US"/>
          </a:p>
        </p:txBody>
      </p:sp>
    </p:spTree>
    <p:extLst>
      <p:ext uri="{BB962C8B-B14F-4D97-AF65-F5344CB8AC3E}">
        <p14:creationId xmlns:p14="http://schemas.microsoft.com/office/powerpoint/2010/main" val="7686034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AA72AD-4A28-4141-B7BC-D0DF0B33DCEB}" type="slidenum">
              <a:rPr lang="zh-CN" altLang="en-US" smtClean="0"/>
              <a:t>32</a:t>
            </a:fld>
            <a:endParaRPr lang="zh-CN" altLang="en-US"/>
          </a:p>
        </p:txBody>
      </p:sp>
    </p:spTree>
    <p:extLst>
      <p:ext uri="{BB962C8B-B14F-4D97-AF65-F5344CB8AC3E}">
        <p14:creationId xmlns:p14="http://schemas.microsoft.com/office/powerpoint/2010/main" val="7916859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1">
        <a:schemeClr val="bg1"/>
      </p:bgRef>
    </p:bg>
    <p:spTree>
      <p:nvGrpSpPr>
        <p:cNvPr id="1" name=""/>
        <p:cNvGrpSpPr/>
        <p:nvPr/>
      </p:nvGrpSpPr>
      <p:grpSpPr>
        <a:xfrm>
          <a:off x="0" y="0"/>
          <a:ext cx="0" cy="0"/>
          <a:chOff x="0" y="0"/>
          <a:chExt cx="0" cy="0"/>
        </a:xfrm>
      </p:grpSpPr>
      <p:sp>
        <p:nvSpPr>
          <p:cNvPr id="8" name="标题 7"/>
          <p:cNvSpPr>
            <a:spLocks noGrp="1"/>
          </p:cNvSpPr>
          <p:nvPr>
            <p:ph type="ctrTitle"/>
          </p:nvPr>
        </p:nvSpPr>
        <p:spPr>
          <a:xfrm>
            <a:off x="2286000" y="3124200"/>
            <a:ext cx="6172200" cy="1894362"/>
          </a:xfrm>
        </p:spPr>
        <p:txBody>
          <a:bodyPr/>
          <a:lstStyle>
            <a:lvl1pPr>
              <a:defRPr b="1"/>
            </a:lvl1pPr>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28" name="日期占位符 27"/>
          <p:cNvSpPr>
            <a:spLocks noGrp="1"/>
          </p:cNvSpPr>
          <p:nvPr>
            <p:ph type="dt" sz="half" idx="10"/>
          </p:nvPr>
        </p:nvSpPr>
        <p:spPr bwMode="auto">
          <a:xfrm rot="5400000">
            <a:off x="7764621" y="1174097"/>
            <a:ext cx="2286000" cy="381000"/>
          </a:xfrm>
        </p:spPr>
        <p:txBody>
          <a:bodyPr/>
          <a:lstStyle/>
          <a:p>
            <a:fld id="{4D3FD56A-3058-4E8E-AA8F-7262A10222F8}" type="datetimeFigureOut">
              <a:rPr lang="zh-CN" altLang="en-US" smtClean="0"/>
              <a:t>2022/2/23</a:t>
            </a:fld>
            <a:endParaRPr lang="zh-CN" altLang="en-US"/>
          </a:p>
        </p:txBody>
      </p:sp>
      <p:sp>
        <p:nvSpPr>
          <p:cNvPr id="17" name="页脚占位符 16"/>
          <p:cNvSpPr>
            <a:spLocks noGrp="1"/>
          </p:cNvSpPr>
          <p:nvPr>
            <p:ph type="ftr" sz="quarter" idx="11"/>
          </p:nvPr>
        </p:nvSpPr>
        <p:spPr bwMode="auto">
          <a:xfrm rot="5400000">
            <a:off x="7077269" y="4181669"/>
            <a:ext cx="3657600" cy="384048"/>
          </a:xfrm>
        </p:spPr>
        <p:txBody>
          <a:bodyPr/>
          <a:lstStyle/>
          <a:p>
            <a:endParaRPr lang="zh-CN" altLang="en-US"/>
          </a:p>
        </p:txBody>
      </p:sp>
      <p:sp>
        <p:nvSpPr>
          <p:cNvPr id="10" name="矩形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矩形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矩形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矩形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接连接符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直接连接符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直接连接符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接连接符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接连接符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直接连接符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矩形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椭圆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椭圆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椭圆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椭圆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椭圆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灯片编号占位符 28"/>
          <p:cNvSpPr>
            <a:spLocks noGrp="1"/>
          </p:cNvSpPr>
          <p:nvPr>
            <p:ph type="sldNum" sz="quarter" idx="12"/>
          </p:nvPr>
        </p:nvSpPr>
        <p:spPr bwMode="auto">
          <a:xfrm>
            <a:off x="1325544" y="4928702"/>
            <a:ext cx="609600" cy="517524"/>
          </a:xfrm>
        </p:spPr>
        <p:txBody>
          <a:bodyPr/>
          <a:lstStyle/>
          <a:p>
            <a:fld id="{53478902-1AB3-48D4-8E11-7A8E00BF78D9}"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4D3FD56A-3058-4E8E-AA8F-7262A10222F8}" type="datetimeFigureOut">
              <a:rPr lang="zh-CN" altLang="en-US" smtClean="0"/>
              <a:t>2022/2/23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3478902-1AB3-48D4-8E11-7A8E00BF78D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676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019800" cy="5851525"/>
          </a:xfrm>
        </p:spPr>
        <p:txBody>
          <a:bodyPr vert="eaVert"/>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4D3FD56A-3058-4E8E-AA8F-7262A10222F8}" type="datetimeFigureOut">
              <a:rPr lang="zh-CN" altLang="en-US" smtClean="0"/>
              <a:t>2022/2/23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3478902-1AB3-48D4-8E11-7A8E00BF78D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8" name="内容占位符 7"/>
          <p:cNvSpPr>
            <a:spLocks noGrp="1"/>
          </p:cNvSpPr>
          <p:nvPr>
            <p:ph sz="quarter" idx="1"/>
          </p:nvPr>
        </p:nvSpPr>
        <p:spPr>
          <a:xfrm>
            <a:off x="457200" y="1600200"/>
            <a:ext cx="7467600" cy="4873752"/>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7" name="日期占位符 6"/>
          <p:cNvSpPr>
            <a:spLocks noGrp="1"/>
          </p:cNvSpPr>
          <p:nvPr>
            <p:ph type="dt" sz="half" idx="14"/>
          </p:nvPr>
        </p:nvSpPr>
        <p:spPr/>
        <p:txBody>
          <a:bodyPr rtlCol="0"/>
          <a:lstStyle/>
          <a:p>
            <a:fld id="{4D3FD56A-3058-4E8E-AA8F-7262A10222F8}" type="datetimeFigureOut">
              <a:rPr lang="zh-CN" altLang="en-US" smtClean="0"/>
              <a:t>2022/2/23</a:t>
            </a:fld>
            <a:endParaRPr lang="zh-CN" altLang="en-US"/>
          </a:p>
        </p:txBody>
      </p:sp>
      <p:sp>
        <p:nvSpPr>
          <p:cNvPr id="9" name="灯片编号占位符 8"/>
          <p:cNvSpPr>
            <a:spLocks noGrp="1"/>
          </p:cNvSpPr>
          <p:nvPr>
            <p:ph type="sldNum" sz="quarter" idx="15"/>
          </p:nvPr>
        </p:nvSpPr>
        <p:spPr/>
        <p:txBody>
          <a:bodyPr rtlCol="0"/>
          <a:lstStyle/>
          <a:p>
            <a:fld id="{53478902-1AB3-48D4-8E11-7A8E00BF78D9}" type="slidenum">
              <a:rPr lang="zh-CN" altLang="en-US" smtClean="0"/>
              <a:t>‹#›</a:t>
            </a:fld>
            <a:endParaRPr lang="zh-CN" altLang="en-US"/>
          </a:p>
        </p:txBody>
      </p:sp>
      <p:sp>
        <p:nvSpPr>
          <p:cNvPr id="10" name="页脚占位符 9"/>
          <p:cNvSpPr>
            <a:spLocks noGrp="1"/>
          </p:cNvSpPr>
          <p:nvPr>
            <p:ph type="ftr" sz="quarter" idx="16"/>
          </p:nvPr>
        </p:nvSpPr>
        <p:spPr/>
        <p:txBody>
          <a:bodyPr rtlCol="0"/>
          <a:lstStyle/>
          <a:p>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1">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2286000" y="2895600"/>
            <a:ext cx="6172200" cy="2053590"/>
          </a:xfrm>
        </p:spPr>
        <p:txBody>
          <a:bodyPr/>
          <a:lstStyle>
            <a:lvl1pPr algn="l">
              <a:buNone/>
              <a:defRPr sz="3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p>
        </p:txBody>
      </p:sp>
      <p:sp>
        <p:nvSpPr>
          <p:cNvPr id="4" name="日期占位符 3"/>
          <p:cNvSpPr>
            <a:spLocks noGrp="1"/>
          </p:cNvSpPr>
          <p:nvPr>
            <p:ph type="dt" sz="half" idx="10"/>
          </p:nvPr>
        </p:nvSpPr>
        <p:spPr bwMode="auto">
          <a:xfrm rot="5400000">
            <a:off x="7763256" y="1170432"/>
            <a:ext cx="2286000" cy="381000"/>
          </a:xfrm>
        </p:spPr>
        <p:txBody>
          <a:bodyPr/>
          <a:lstStyle/>
          <a:p>
            <a:fld id="{4D3FD56A-3058-4E8E-AA8F-7262A10222F8}" type="datetimeFigureOut">
              <a:rPr lang="zh-CN" altLang="en-US" smtClean="0"/>
              <a:t>2022/2/23</a:t>
            </a:fld>
            <a:endParaRPr lang="zh-CN" altLang="en-US"/>
          </a:p>
        </p:txBody>
      </p:sp>
      <p:sp>
        <p:nvSpPr>
          <p:cNvPr id="5" name="页脚占位符 4"/>
          <p:cNvSpPr>
            <a:spLocks noGrp="1"/>
          </p:cNvSpPr>
          <p:nvPr>
            <p:ph type="ftr" sz="quarter" idx="11"/>
          </p:nvPr>
        </p:nvSpPr>
        <p:spPr bwMode="auto">
          <a:xfrm rot="5400000">
            <a:off x="7077456" y="4178808"/>
            <a:ext cx="3657600" cy="384048"/>
          </a:xfrm>
        </p:spPr>
        <p:txBody>
          <a:bodyPr/>
          <a:lstStyle/>
          <a:p>
            <a:endParaRPr lang="zh-CN" altLang="en-US"/>
          </a:p>
        </p:txBody>
      </p:sp>
      <p:sp>
        <p:nvSpPr>
          <p:cNvPr id="9" name="矩形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矩形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矩形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接连接符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直接连接符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接连接符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接连接符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直接连接符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矩形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椭圆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椭圆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椭圆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椭圆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椭圆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直接连接符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灯片编号占位符 5"/>
          <p:cNvSpPr>
            <a:spLocks noGrp="1"/>
          </p:cNvSpPr>
          <p:nvPr>
            <p:ph type="sldNum" sz="quarter" idx="12"/>
          </p:nvPr>
        </p:nvSpPr>
        <p:spPr bwMode="auto">
          <a:xfrm>
            <a:off x="1340616" y="4928702"/>
            <a:ext cx="609600" cy="517524"/>
          </a:xfrm>
        </p:spPr>
        <p:txBody>
          <a:bodyPr/>
          <a:lstStyle/>
          <a:p>
            <a:fld id="{53478902-1AB3-48D4-8E11-7A8E00BF78D9}" type="slidenum">
              <a:rPr lang="zh-CN" altLang="en-US" smtClean="0"/>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fld id="{4D3FD56A-3058-4E8E-AA8F-7262A10222F8}" type="datetimeFigureOut">
              <a:rPr lang="zh-CN" altLang="en-US" smtClean="0"/>
              <a:t>2022/2/23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3478902-1AB3-48D4-8E11-7A8E00BF78D9}" type="slidenum">
              <a:rPr lang="zh-CN" altLang="en-US" smtClean="0"/>
              <a:t>‹#›</a:t>
            </a:fld>
            <a:endParaRPr lang="zh-CN" altLang="en-US"/>
          </a:p>
        </p:txBody>
      </p:sp>
      <p:sp>
        <p:nvSpPr>
          <p:cNvPr id="9" name="内容占位符 8"/>
          <p:cNvSpPr>
            <a:spLocks noGrp="1"/>
          </p:cNvSpPr>
          <p:nvPr>
            <p:ph sz="quarter" idx="1"/>
          </p:nvPr>
        </p:nvSpPr>
        <p:spPr>
          <a:xfrm>
            <a:off x="457200" y="1600200"/>
            <a:ext cx="3657600" cy="4572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1" name="内容占位符 10"/>
          <p:cNvSpPr>
            <a:spLocks noGrp="1"/>
          </p:cNvSpPr>
          <p:nvPr>
            <p:ph sz="quarter" idx="2"/>
          </p:nvPr>
        </p:nvSpPr>
        <p:spPr>
          <a:xfrm>
            <a:off x="4270248" y="1600200"/>
            <a:ext cx="3657600" cy="45720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7543800" cy="1143000"/>
          </a:xfrm>
        </p:spPr>
        <p:txBody>
          <a:bodyPr anchor="b"/>
          <a:lstStyle>
            <a:lvl1pPr>
              <a:defRPr/>
            </a:lvl1pPr>
          </a:lstStyle>
          <a:p>
            <a:r>
              <a:rPr kumimoji="0" lang="zh-CN" altLang="en-US" smtClean="0"/>
              <a:t>单击此处编辑母版标题样式</a:t>
            </a:r>
            <a:endParaRPr kumimoji="0" lang="en-US"/>
          </a:p>
        </p:txBody>
      </p:sp>
      <p:sp>
        <p:nvSpPr>
          <p:cNvPr id="7" name="日期占位符 6"/>
          <p:cNvSpPr>
            <a:spLocks noGrp="1"/>
          </p:cNvSpPr>
          <p:nvPr>
            <p:ph type="dt" sz="half" idx="10"/>
          </p:nvPr>
        </p:nvSpPr>
        <p:spPr/>
        <p:txBody>
          <a:bodyPr/>
          <a:lstStyle/>
          <a:p>
            <a:fld id="{4D3FD56A-3058-4E8E-AA8F-7262A10222F8}" type="datetimeFigureOut">
              <a:rPr lang="zh-CN" altLang="en-US" smtClean="0"/>
              <a:t>2022/2/23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3478902-1AB3-48D4-8E11-7A8E00BF78D9}" type="slidenum">
              <a:rPr lang="zh-CN" altLang="en-US" smtClean="0"/>
              <a:t>‹#›</a:t>
            </a:fld>
            <a:endParaRPr lang="zh-CN" altLang="en-US"/>
          </a:p>
        </p:txBody>
      </p:sp>
      <p:sp>
        <p:nvSpPr>
          <p:cNvPr id="11" name="内容占位符 10"/>
          <p:cNvSpPr>
            <a:spLocks noGrp="1"/>
          </p:cNvSpPr>
          <p:nvPr>
            <p:ph sz="quarter" idx="2"/>
          </p:nvPr>
        </p:nvSpPr>
        <p:spPr>
          <a:xfrm>
            <a:off x="457200" y="2362200"/>
            <a:ext cx="3657600" cy="38862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3" name="内容占位符 12"/>
          <p:cNvSpPr>
            <a:spLocks noGrp="1"/>
          </p:cNvSpPr>
          <p:nvPr>
            <p:ph sz="quarter" idx="4"/>
          </p:nvPr>
        </p:nvSpPr>
        <p:spPr>
          <a:xfrm>
            <a:off x="4371975" y="2362200"/>
            <a:ext cx="3657600" cy="3886200"/>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12" name="文本占位符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p>
        </p:txBody>
      </p:sp>
      <p:sp>
        <p:nvSpPr>
          <p:cNvPr id="14" name="文本占位符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6" name="日期占位符 5"/>
          <p:cNvSpPr>
            <a:spLocks noGrp="1"/>
          </p:cNvSpPr>
          <p:nvPr>
            <p:ph type="dt" sz="half" idx="10"/>
          </p:nvPr>
        </p:nvSpPr>
        <p:spPr/>
        <p:txBody>
          <a:bodyPr rtlCol="0"/>
          <a:lstStyle/>
          <a:p>
            <a:fld id="{4D3FD56A-3058-4E8E-AA8F-7262A10222F8}" type="datetimeFigureOut">
              <a:rPr lang="zh-CN" altLang="en-US" smtClean="0"/>
              <a:t>2022/2/23</a:t>
            </a:fld>
            <a:endParaRPr lang="zh-CN" altLang="en-US"/>
          </a:p>
        </p:txBody>
      </p:sp>
      <p:sp>
        <p:nvSpPr>
          <p:cNvPr id="7" name="灯片编号占位符 6"/>
          <p:cNvSpPr>
            <a:spLocks noGrp="1"/>
          </p:cNvSpPr>
          <p:nvPr>
            <p:ph type="sldNum" sz="quarter" idx="11"/>
          </p:nvPr>
        </p:nvSpPr>
        <p:spPr/>
        <p:txBody>
          <a:bodyPr rtlCol="0"/>
          <a:lstStyle/>
          <a:p>
            <a:fld id="{53478902-1AB3-48D4-8E11-7A8E00BF78D9}" type="slidenum">
              <a:rPr lang="zh-CN" altLang="en-US" smtClean="0"/>
              <a:t>‹#›</a:t>
            </a:fld>
            <a:endParaRPr lang="zh-CN" altLang="en-US"/>
          </a:p>
        </p:txBody>
      </p:sp>
      <p:sp>
        <p:nvSpPr>
          <p:cNvPr id="8" name="页脚占位符 7"/>
          <p:cNvSpPr>
            <a:spLocks noGrp="1"/>
          </p:cNvSpPr>
          <p:nvPr>
            <p:ph type="ftr" sz="quarter" idx="12"/>
          </p:nvPr>
        </p:nvSpPr>
        <p:spPr/>
        <p:txBody>
          <a:bodyPr rtlCol="0"/>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D3FD56A-3058-4E8E-AA8F-7262A10222F8}" type="datetimeFigureOut">
              <a:rPr lang="zh-CN" altLang="en-US" smtClean="0"/>
              <a:t>2022/2/23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3478902-1AB3-48D4-8E11-7A8E00BF78D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bg>
      <p:bgRef idx="1001">
        <a:schemeClr val="bg1"/>
      </p:bgRef>
    </p:bg>
    <p:spTree>
      <p:nvGrpSpPr>
        <p:cNvPr id="1" name=""/>
        <p:cNvGrpSpPr/>
        <p:nvPr/>
      </p:nvGrpSpPr>
      <p:grpSpPr>
        <a:xfrm>
          <a:off x="0" y="0"/>
          <a:ext cx="0" cy="0"/>
          <a:chOff x="0" y="0"/>
          <a:chExt cx="0" cy="0"/>
        </a:xfrm>
      </p:grpSpPr>
      <p:sp>
        <p:nvSpPr>
          <p:cNvPr id="10" name="直接连接符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标题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p>
        </p:txBody>
      </p:sp>
      <p:sp>
        <p:nvSpPr>
          <p:cNvPr id="8" name="直接连接符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直接连接符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直接连接符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矩形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接连接符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椭圆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内容占位符 17"/>
          <p:cNvSpPr>
            <a:spLocks noGrp="1"/>
          </p:cNvSpPr>
          <p:nvPr>
            <p:ph sz="quarter" idx="1"/>
          </p:nvPr>
        </p:nvSpPr>
        <p:spPr>
          <a:xfrm>
            <a:off x="304800" y="274320"/>
            <a:ext cx="5638800" cy="6327648"/>
          </a:xfrm>
        </p:spPr>
        <p:txBody>
          <a:bodyPr/>
          <a:lstStyle/>
          <a:p>
            <a:pPr lvl="0" eaLnBrk="1" latinLnBrk="0" hangingPunct="1"/>
            <a:r>
              <a:rPr lang="zh-CN" altLang="en-US" smtClean="0"/>
              <a:t>单击此处编辑母版文本样式</a:t>
            </a:r>
          </a:p>
          <a:p>
            <a:pPr lvl="1" eaLnBrk="1" latinLnBrk="0" hangingPunct="1"/>
            <a:r>
              <a:rPr lang="zh-CN" altLang="en-US" smtClean="0"/>
              <a:t>第二级</a:t>
            </a:r>
          </a:p>
          <a:p>
            <a:pPr lvl="2" eaLnBrk="1" latinLnBrk="0" hangingPunct="1"/>
            <a:r>
              <a:rPr lang="zh-CN" altLang="en-US" smtClean="0"/>
              <a:t>第三级</a:t>
            </a:r>
          </a:p>
          <a:p>
            <a:pPr lvl="3" eaLnBrk="1" latinLnBrk="0" hangingPunct="1"/>
            <a:r>
              <a:rPr lang="zh-CN" altLang="en-US" smtClean="0"/>
              <a:t>第四级</a:t>
            </a:r>
          </a:p>
          <a:p>
            <a:pPr lvl="4" eaLnBrk="1" latinLnBrk="0" hangingPunct="1"/>
            <a:r>
              <a:rPr lang="zh-CN" altLang="en-US" smtClean="0"/>
              <a:t>第五级</a:t>
            </a:r>
            <a:endParaRPr kumimoji="0" lang="en-US"/>
          </a:p>
        </p:txBody>
      </p:sp>
      <p:sp>
        <p:nvSpPr>
          <p:cNvPr id="21" name="日期占位符 20"/>
          <p:cNvSpPr>
            <a:spLocks noGrp="1"/>
          </p:cNvSpPr>
          <p:nvPr>
            <p:ph type="dt" sz="half" idx="14"/>
          </p:nvPr>
        </p:nvSpPr>
        <p:spPr/>
        <p:txBody>
          <a:bodyPr rtlCol="0"/>
          <a:lstStyle/>
          <a:p>
            <a:fld id="{4D3FD56A-3058-4E8E-AA8F-7262A10222F8}" type="datetimeFigureOut">
              <a:rPr lang="zh-CN" altLang="en-US" smtClean="0"/>
              <a:t>2022/2/23</a:t>
            </a:fld>
            <a:endParaRPr lang="zh-CN" altLang="en-US"/>
          </a:p>
        </p:txBody>
      </p:sp>
      <p:sp>
        <p:nvSpPr>
          <p:cNvPr id="22" name="灯片编号占位符 21"/>
          <p:cNvSpPr>
            <a:spLocks noGrp="1"/>
          </p:cNvSpPr>
          <p:nvPr>
            <p:ph type="sldNum" sz="quarter" idx="15"/>
          </p:nvPr>
        </p:nvSpPr>
        <p:spPr/>
        <p:txBody>
          <a:bodyPr rtlCol="0"/>
          <a:lstStyle/>
          <a:p>
            <a:fld id="{53478902-1AB3-48D4-8E11-7A8E00BF78D9}" type="slidenum">
              <a:rPr lang="zh-CN" altLang="en-US" smtClean="0"/>
              <a:t>‹#›</a:t>
            </a:fld>
            <a:endParaRPr lang="zh-CN" altLang="en-US"/>
          </a:p>
        </p:txBody>
      </p:sp>
      <p:sp>
        <p:nvSpPr>
          <p:cNvPr id="23" name="页脚占位符 22"/>
          <p:cNvSpPr>
            <a:spLocks noGrp="1"/>
          </p:cNvSpPr>
          <p:nvPr>
            <p:ph type="ftr" sz="quarter" idx="16"/>
          </p:nvPr>
        </p:nvSpPr>
        <p:spPr/>
        <p:txBody>
          <a:bodyPr rtlCol="0"/>
          <a:lstStyle/>
          <a:p>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9" name="直接连接符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椭圆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标题 1"/>
          <p:cNvSpPr>
            <a:spLocks noGrp="1"/>
          </p:cNvSpPr>
          <p:nvPr>
            <p:ph type="title"/>
          </p:nvPr>
        </p:nvSpPr>
        <p:spPr>
          <a:xfrm rot="5400000">
            <a:off x="3350133" y="3200400"/>
            <a:ext cx="6309360" cy="457200"/>
          </a:xfrm>
        </p:spPr>
        <p:txBody>
          <a:bodyPr anchor="b"/>
          <a:lstStyle>
            <a:lvl1pPr algn="l">
              <a:buNone/>
              <a:defRPr sz="2000" b="1"/>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zh-CN" altLang="en-US" smtClean="0"/>
              <a:t>单击图标添加图片</a:t>
            </a:r>
            <a:endParaRPr kumimoji="0" lang="en-US" dirty="0"/>
          </a:p>
        </p:txBody>
      </p:sp>
      <p:sp>
        <p:nvSpPr>
          <p:cNvPr id="4" name="文本占位符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p>
        </p:txBody>
      </p:sp>
      <p:sp>
        <p:nvSpPr>
          <p:cNvPr id="10" name="直接连接符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矩形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直接连接符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直接连接符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直接连接符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日期占位符 16"/>
          <p:cNvSpPr>
            <a:spLocks noGrp="1"/>
          </p:cNvSpPr>
          <p:nvPr>
            <p:ph type="dt" sz="half" idx="10"/>
          </p:nvPr>
        </p:nvSpPr>
        <p:spPr/>
        <p:txBody>
          <a:bodyPr rtlCol="0"/>
          <a:lstStyle/>
          <a:p>
            <a:fld id="{4D3FD56A-3058-4E8E-AA8F-7262A10222F8}" type="datetimeFigureOut">
              <a:rPr lang="zh-CN" altLang="en-US" smtClean="0"/>
              <a:t>2022/2/23</a:t>
            </a:fld>
            <a:endParaRPr lang="zh-CN" altLang="en-US"/>
          </a:p>
        </p:txBody>
      </p:sp>
      <p:sp>
        <p:nvSpPr>
          <p:cNvPr id="18" name="灯片编号占位符 17"/>
          <p:cNvSpPr>
            <a:spLocks noGrp="1"/>
          </p:cNvSpPr>
          <p:nvPr>
            <p:ph type="sldNum" sz="quarter" idx="11"/>
          </p:nvPr>
        </p:nvSpPr>
        <p:spPr/>
        <p:txBody>
          <a:bodyPr rtlCol="0"/>
          <a:lstStyle/>
          <a:p>
            <a:fld id="{53478902-1AB3-48D4-8E11-7A8E00BF78D9}" type="slidenum">
              <a:rPr lang="zh-CN" altLang="en-US" smtClean="0"/>
              <a:t>‹#›</a:t>
            </a:fld>
            <a:endParaRPr lang="zh-CN" altLang="en-US"/>
          </a:p>
        </p:txBody>
      </p:sp>
      <p:sp>
        <p:nvSpPr>
          <p:cNvPr id="21" name="页脚占位符 20"/>
          <p:cNvSpPr>
            <a:spLocks noGrp="1"/>
          </p:cNvSpPr>
          <p:nvPr>
            <p:ph type="ftr" sz="quarter" idx="12"/>
          </p:nvPr>
        </p:nvSpPr>
        <p:spPr/>
        <p:txBody>
          <a:bodyPr rtlCol="0"/>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直接连接符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标题占位符 21"/>
          <p:cNvSpPr>
            <a:spLocks noGrp="1"/>
          </p:cNvSpPr>
          <p:nvPr>
            <p:ph type="title"/>
          </p:nvPr>
        </p:nvSpPr>
        <p:spPr>
          <a:xfrm>
            <a:off x="457200" y="274638"/>
            <a:ext cx="7467600" cy="1143000"/>
          </a:xfrm>
          <a:prstGeom prst="rect">
            <a:avLst/>
          </a:prstGeom>
        </p:spPr>
        <p:txBody>
          <a:bodyPr vert="horz" anchor="b">
            <a:normAutofit/>
          </a:body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zh-CN" altLang="en-US" smtClean="0"/>
              <a:t>单击此处编辑母版文本样式</a:t>
            </a:r>
          </a:p>
          <a:p>
            <a:pPr lvl="1" eaLnBrk="1" latinLnBrk="0" hangingPunct="1"/>
            <a:r>
              <a:rPr kumimoji="0" lang="zh-CN" altLang="en-US" smtClean="0"/>
              <a:t>第二级</a:t>
            </a:r>
          </a:p>
          <a:p>
            <a:pPr lvl="2" eaLnBrk="1" latinLnBrk="0" hangingPunct="1"/>
            <a:r>
              <a:rPr kumimoji="0" lang="zh-CN" altLang="en-US" smtClean="0"/>
              <a:t>第三级</a:t>
            </a:r>
          </a:p>
          <a:p>
            <a:pPr lvl="3" eaLnBrk="1" latinLnBrk="0" hangingPunct="1"/>
            <a:r>
              <a:rPr kumimoji="0" lang="zh-CN" altLang="en-US" smtClean="0"/>
              <a:t>第四级</a:t>
            </a:r>
          </a:p>
          <a:p>
            <a:pPr lvl="4" eaLnBrk="1" latinLnBrk="0" hangingPunct="1"/>
            <a:r>
              <a:rPr kumimoji="0" lang="zh-CN" altLang="en-US" smtClean="0"/>
              <a:t>第五级</a:t>
            </a:r>
            <a:endParaRPr kumimoji="0" lang="en-US"/>
          </a:p>
        </p:txBody>
      </p:sp>
      <p:sp>
        <p:nvSpPr>
          <p:cNvPr id="14" name="日期占位符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4D3FD56A-3058-4E8E-AA8F-7262A10222F8}" type="datetimeFigureOut">
              <a:rPr lang="zh-CN" altLang="en-US" smtClean="0"/>
              <a:t>2022/2/23</a:t>
            </a:fld>
            <a:endParaRPr lang="zh-CN" altLang="en-US"/>
          </a:p>
        </p:txBody>
      </p:sp>
      <p:sp>
        <p:nvSpPr>
          <p:cNvPr id="3" name="页脚占位符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zh-CN" altLang="en-US"/>
          </a:p>
        </p:txBody>
      </p:sp>
      <p:sp>
        <p:nvSpPr>
          <p:cNvPr id="7" name="直接连接符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直接连接符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接连接符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椭圆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灯片编号占位符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3478902-1AB3-48D4-8E11-7A8E00BF78D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7.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7.xml"/><Relationship Id="rId1" Type="http://schemas.openxmlformats.org/officeDocument/2006/relationships/vmlDrawing" Target="../drawings/vmlDrawing1.vml"/><Relationship Id="rId4" Type="http://schemas.openxmlformats.org/officeDocument/2006/relationships/image" Target="../media/image3.wmf"/></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 Id="rId4" Type="http://schemas.openxmlformats.org/officeDocument/2006/relationships/image" Target="../media/image4.wmf"/></Relationships>
</file>

<file path=ppt/slides/_rels/slide27.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image" Target="../media/image5.w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openxmlformats.org/officeDocument/2006/relationships/image" Target="../media/image8.wmf"/><Relationship Id="rId3" Type="http://schemas.openxmlformats.org/officeDocument/2006/relationships/oleObject" Target="../embeddings/oleObject4.bin"/><Relationship Id="rId7"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4.vml"/><Relationship Id="rId6" Type="http://schemas.openxmlformats.org/officeDocument/2006/relationships/image" Target="../media/image7.wmf"/><Relationship Id="rId5" Type="http://schemas.openxmlformats.org/officeDocument/2006/relationships/oleObject" Target="../embeddings/oleObject5.bin"/><Relationship Id="rId4" Type="http://schemas.openxmlformats.org/officeDocument/2006/relationships/image" Target="../media/image6.w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8" Type="http://schemas.openxmlformats.org/officeDocument/2006/relationships/image" Target="../media/image11.wmf"/><Relationship Id="rId3" Type="http://schemas.openxmlformats.org/officeDocument/2006/relationships/oleObject" Target="../embeddings/oleObject7.bin"/><Relationship Id="rId7"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5.vml"/><Relationship Id="rId6" Type="http://schemas.openxmlformats.org/officeDocument/2006/relationships/image" Target="../media/image10.wmf"/><Relationship Id="rId5" Type="http://schemas.openxmlformats.org/officeDocument/2006/relationships/oleObject" Target="../embeddings/oleObject8.bin"/><Relationship Id="rId4" Type="http://schemas.openxmlformats.org/officeDocument/2006/relationships/image" Target="../media/image9.wmf"/></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283968" y="2163957"/>
            <a:ext cx="1584176" cy="523220"/>
          </a:xfrm>
          <a:prstGeom prst="rect">
            <a:avLst/>
          </a:prstGeom>
          <a:noFill/>
        </p:spPr>
        <p:txBody>
          <a:bodyPr wrap="square" rtlCol="0">
            <a:spAutoFit/>
          </a:bodyPr>
          <a:lstStyle/>
          <a:p>
            <a:r>
              <a:rPr lang="zh-CN" altLang="en-US" sz="2800" b="1" dirty="0" smtClean="0">
                <a:effectLst>
                  <a:outerShdw blurRad="38100" dist="38100" dir="2700000" algn="tl">
                    <a:srgbClr val="000000">
                      <a:alpha val="43137"/>
                    </a:srgbClr>
                  </a:outerShdw>
                </a:effectLst>
              </a:rPr>
              <a:t>项目</a:t>
            </a:r>
            <a:r>
              <a:rPr lang="zh-CN" altLang="en-US" sz="2800" b="1" dirty="0">
                <a:effectLst>
                  <a:outerShdw blurRad="38100" dist="38100" dir="2700000" algn="tl">
                    <a:srgbClr val="000000">
                      <a:alpha val="43137"/>
                    </a:srgbClr>
                  </a:outerShdw>
                </a:effectLst>
              </a:rPr>
              <a:t>五</a:t>
            </a:r>
          </a:p>
        </p:txBody>
      </p:sp>
      <p:sp>
        <p:nvSpPr>
          <p:cNvPr id="7" name="TextBox 6"/>
          <p:cNvSpPr txBox="1"/>
          <p:nvPr/>
        </p:nvSpPr>
        <p:spPr>
          <a:xfrm>
            <a:off x="2920755" y="3068960"/>
            <a:ext cx="4310602" cy="1015663"/>
          </a:xfrm>
          <a:prstGeom prst="rect">
            <a:avLst/>
          </a:prstGeom>
          <a:noFill/>
          <a:ln>
            <a:solidFill>
              <a:srgbClr val="0070C0"/>
            </a:solidFill>
          </a:ln>
        </p:spPr>
        <p:txBody>
          <a:bodyPr wrap="square" rtlCol="0">
            <a:spAutoFit/>
          </a:bodyPr>
          <a:lstStyle/>
          <a:p>
            <a:pPr lvl="1">
              <a:lnSpc>
                <a:spcPct val="150000"/>
              </a:lnSpc>
            </a:pPr>
            <a:r>
              <a:rPr lang="zh-CN" altLang="en-US" sz="4000" b="1" dirty="0" smtClean="0">
                <a:effectLst>
                  <a:outerShdw blurRad="38100" dist="38100" dir="2700000" algn="tl">
                    <a:srgbClr val="000000">
                      <a:alpha val="43137"/>
                    </a:srgbClr>
                  </a:outerShdw>
                </a:effectLst>
              </a:rPr>
              <a:t>管理控制成本</a:t>
            </a:r>
            <a:endParaRPr lang="zh-CN" altLang="en-US" sz="40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1196703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611560" y="1472184"/>
            <a:ext cx="7272808" cy="2585323"/>
          </a:xfrm>
          <a:prstGeom prst="rect">
            <a:avLst/>
          </a:prstGeom>
        </p:spPr>
        <p:txBody>
          <a:bodyPr wrap="square">
            <a:spAutoFit/>
          </a:bodyPr>
          <a:lstStyle/>
          <a:p>
            <a:pPr>
              <a:lnSpc>
                <a:spcPct val="150000"/>
              </a:lnSpc>
            </a:pPr>
            <a:r>
              <a:rPr lang="zh-CN" altLang="en-US" dirty="0" smtClean="0"/>
              <a:t>按</a:t>
            </a:r>
            <a:r>
              <a:rPr lang="zh-CN" altLang="en-US" dirty="0"/>
              <a:t>成本项目反映的产品生产成本表是按成本项目汇总反映企业在报告期内发生的全部生产成本以及产品生产成本合计额的报表。 </a:t>
            </a:r>
          </a:p>
          <a:p>
            <a:pPr>
              <a:lnSpc>
                <a:spcPct val="150000"/>
              </a:lnSpc>
            </a:pPr>
            <a:r>
              <a:rPr lang="zh-CN" altLang="en-US" dirty="0"/>
              <a:t>在按成本项目反映的产品生产成本表中，上年实际数应根据上年</a:t>
            </a:r>
            <a:r>
              <a:rPr lang="en-US" altLang="zh-CN" dirty="0"/>
              <a:t>12</a:t>
            </a:r>
            <a:r>
              <a:rPr lang="zh-CN" altLang="en-US" dirty="0"/>
              <a:t>月份产品生产成本表的本年累计实际数填列；本年计划数应根据成本计划有关资料填列；本年累计实际数应根据本月实际数加上上月本表的本年累计实际数计算填列。 </a:t>
            </a:r>
          </a:p>
        </p:txBody>
      </p:sp>
      <p:sp>
        <p:nvSpPr>
          <p:cNvPr id="5" name="标题 1"/>
          <p:cNvSpPr txBox="1">
            <a:spLocks/>
          </p:cNvSpPr>
          <p:nvPr/>
        </p:nvSpPr>
        <p:spPr>
          <a:xfrm>
            <a:off x="467544" y="404664"/>
            <a:ext cx="799288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二、按成本项目反映的产品生产成本表的编制</a:t>
            </a:r>
            <a:endParaRPr lang="zh-CN" altLang="en-US" b="1" dirty="0"/>
          </a:p>
        </p:txBody>
      </p:sp>
    </p:spTree>
    <p:extLst>
      <p:ext uri="{BB962C8B-B14F-4D97-AF65-F5344CB8AC3E}">
        <p14:creationId xmlns:p14="http://schemas.microsoft.com/office/powerpoint/2010/main" val="303510999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35696" y="2636912"/>
            <a:ext cx="6696744" cy="2308324"/>
          </a:xfrm>
          <a:prstGeom prst="rect">
            <a:avLst/>
          </a:prstGeom>
          <a:noFill/>
          <a:ln>
            <a:solidFill>
              <a:schemeClr val="accent1">
                <a:lumMod val="40000"/>
                <a:lumOff val="60000"/>
              </a:schemeClr>
            </a:solidFill>
          </a:ln>
        </p:spPr>
        <p:txBody>
          <a:bodyPr wrap="square" rtlCol="0">
            <a:spAutoFit/>
          </a:bodyPr>
          <a:lstStyle/>
          <a:p>
            <a:pPr lvl="1">
              <a:lnSpc>
                <a:spcPct val="150000"/>
              </a:lnSpc>
            </a:pPr>
            <a:endParaRPr lang="en-US" altLang="zh-CN" sz="3200" b="1" dirty="0" smtClean="0">
              <a:effectLst>
                <a:outerShdw blurRad="38100" dist="38100" dir="2700000" algn="tl">
                  <a:srgbClr val="000000">
                    <a:alpha val="43137"/>
                  </a:srgbClr>
                </a:outerShdw>
              </a:effectLst>
            </a:endParaRPr>
          </a:p>
          <a:p>
            <a:pPr lvl="1">
              <a:lnSpc>
                <a:spcPct val="150000"/>
              </a:lnSpc>
            </a:pPr>
            <a:r>
              <a:rPr lang="zh-CN" altLang="en-US" sz="3200" b="1" dirty="0" smtClean="0">
                <a:effectLst>
                  <a:outerShdw blurRad="38100" dist="38100" dir="2700000" algn="tl">
                    <a:srgbClr val="000000">
                      <a:alpha val="43137"/>
                    </a:srgbClr>
                  </a:outerShdw>
                </a:effectLst>
              </a:rPr>
              <a:t>任务二  编制</a:t>
            </a:r>
            <a:r>
              <a:rPr lang="zh-CN" altLang="en-US" sz="3200" b="1" dirty="0">
                <a:effectLst>
                  <a:outerShdw blurRad="38100" dist="38100" dir="2700000" algn="tl">
                    <a:srgbClr val="000000">
                      <a:alpha val="43137"/>
                    </a:srgbClr>
                  </a:outerShdw>
                </a:effectLst>
              </a:rPr>
              <a:t>主要</a:t>
            </a:r>
            <a:r>
              <a:rPr lang="zh-CN" altLang="en-US" sz="3200" b="1" dirty="0" smtClean="0">
                <a:effectLst>
                  <a:outerShdw blurRad="38100" dist="38100" dir="2700000" algn="tl">
                    <a:srgbClr val="000000">
                      <a:alpha val="43137"/>
                    </a:srgbClr>
                  </a:outerShdw>
                </a:effectLst>
              </a:rPr>
              <a:t>产品单位成本表</a:t>
            </a:r>
            <a:endParaRPr lang="en-US" altLang="zh-CN" sz="3200" b="1" dirty="0" smtClean="0">
              <a:effectLst>
                <a:outerShdw blurRad="38100" dist="38100" dir="2700000" algn="tl">
                  <a:srgbClr val="000000">
                    <a:alpha val="43137"/>
                  </a:srgbClr>
                </a:outerShdw>
              </a:effectLst>
            </a:endParaRPr>
          </a:p>
          <a:p>
            <a:pPr lvl="1">
              <a:lnSpc>
                <a:spcPct val="150000"/>
              </a:lnSpc>
            </a:pPr>
            <a:endParaRPr lang="zh-CN" altLang="en-US" sz="3200" b="1" dirty="0">
              <a:effectLst>
                <a:outerShdw blurRad="38100" dist="38100" dir="2700000" algn="tl">
                  <a:srgbClr val="000000">
                    <a:alpha val="43137"/>
                  </a:srgbClr>
                </a:outerShdw>
              </a:effectLst>
            </a:endParaRPr>
          </a:p>
        </p:txBody>
      </p:sp>
      <p:sp>
        <p:nvSpPr>
          <p:cNvPr id="6" name="TextBox 4"/>
          <p:cNvSpPr txBox="1"/>
          <p:nvPr/>
        </p:nvSpPr>
        <p:spPr>
          <a:xfrm>
            <a:off x="4495052" y="2375302"/>
            <a:ext cx="1584176" cy="523220"/>
          </a:xfrm>
          <a:prstGeom prst="rect">
            <a:avLst/>
          </a:prstGeom>
          <a:solidFill>
            <a:schemeClr val="bg1"/>
          </a:solidFill>
        </p:spPr>
        <p:txBody>
          <a:bodyPr wrap="square" rtlCol="0">
            <a:spAutoFit/>
          </a:bodyPr>
          <a:lstStyle/>
          <a:p>
            <a:r>
              <a:rPr lang="zh-CN" altLang="en-US" sz="2800" b="1" dirty="0" smtClean="0">
                <a:effectLst>
                  <a:outerShdw blurRad="38100" dist="38100" dir="2700000" algn="tl">
                    <a:srgbClr val="000000">
                      <a:alpha val="43137"/>
                    </a:srgbClr>
                  </a:outerShdw>
                </a:effectLst>
              </a:rPr>
              <a:t> 项目五</a:t>
            </a:r>
            <a:endParaRPr lang="zh-CN" altLang="en-US" sz="2800" b="1" dirty="0">
              <a:effectLst>
                <a:outerShdw blurRad="38100" dist="38100" dir="2700000" algn="tl">
                  <a:srgbClr val="000000">
                    <a:alpha val="43137"/>
                  </a:srgbClr>
                </a:outerShdw>
              </a:effectLst>
            </a:endParaRPr>
          </a:p>
        </p:txBody>
      </p:sp>
      <p:graphicFrame>
        <p:nvGraphicFramePr>
          <p:cNvPr id="2" name="图示 1"/>
          <p:cNvGraphicFramePr/>
          <p:nvPr>
            <p:extLst>
              <p:ext uri="{D42A27DB-BD31-4B8C-83A1-F6EECF244321}">
                <p14:modId xmlns:p14="http://schemas.microsoft.com/office/powerpoint/2010/main" val="3282644704"/>
              </p:ext>
            </p:extLst>
          </p:nvPr>
        </p:nvGraphicFramePr>
        <p:xfrm>
          <a:off x="1524000" y="1397000"/>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61448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14010" y="1844824"/>
            <a:ext cx="1029161" cy="3384376"/>
          </a:xfrm>
          <a:custGeom>
            <a:avLst/>
            <a:gdLst>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5" fmla="*/ 93487 w 1838342"/>
              <a:gd name="connsiteY5" fmla="*/ 91440 h 3672590"/>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0" fmla="*/ 0 w 1836295"/>
              <a:gd name="connsiteY0" fmla="*/ 0 h 3672590"/>
              <a:gd name="connsiteX1" fmla="*/ 1836295 w 1836295"/>
              <a:gd name="connsiteY1" fmla="*/ 1836295 h 3672590"/>
              <a:gd name="connsiteX2" fmla="*/ 0 w 1836295"/>
              <a:gd name="connsiteY2" fmla="*/ 3672590 h 3672590"/>
              <a:gd name="connsiteX3" fmla="*/ 0 w 1836295"/>
              <a:gd name="connsiteY3" fmla="*/ 20411 h 3672590"/>
              <a:gd name="connsiteX0" fmla="*/ 0 w 1836295"/>
              <a:gd name="connsiteY0" fmla="*/ 0 h 3672590"/>
              <a:gd name="connsiteX1" fmla="*/ 1836295 w 1836295"/>
              <a:gd name="connsiteY1" fmla="*/ 1836295 h 3672590"/>
              <a:gd name="connsiteX2" fmla="*/ 0 w 1836295"/>
              <a:gd name="connsiteY2" fmla="*/ 3672590 h 3672590"/>
            </a:gdLst>
            <a:ahLst/>
            <a:cxnLst>
              <a:cxn ang="0">
                <a:pos x="connsiteX0" y="connsiteY0"/>
              </a:cxn>
              <a:cxn ang="0">
                <a:pos x="connsiteX1" y="connsiteY1"/>
              </a:cxn>
              <a:cxn ang="0">
                <a:pos x="connsiteX2" y="connsiteY2"/>
              </a:cxn>
            </a:cxnLst>
            <a:rect l="l" t="t" r="r" b="b"/>
            <a:pathLst>
              <a:path w="1836295" h="3672590">
                <a:moveTo>
                  <a:pt x="0" y="0"/>
                </a:moveTo>
                <a:cubicBezTo>
                  <a:pt x="1014158" y="0"/>
                  <a:pt x="1836295" y="822137"/>
                  <a:pt x="1836295" y="1836295"/>
                </a:cubicBezTo>
                <a:cubicBezTo>
                  <a:pt x="1836295" y="2850453"/>
                  <a:pt x="1014158" y="3672590"/>
                  <a:pt x="0" y="3672590"/>
                </a:cubicBezTo>
              </a:path>
            </a:pathLst>
          </a:cu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grpSp>
        <p:nvGrpSpPr>
          <p:cNvPr id="7" name="组合 6"/>
          <p:cNvGrpSpPr/>
          <p:nvPr/>
        </p:nvGrpSpPr>
        <p:grpSpPr>
          <a:xfrm>
            <a:off x="2800711" y="2216023"/>
            <a:ext cx="5296650" cy="636914"/>
            <a:chOff x="3267352" y="2228922"/>
            <a:chExt cx="4977056" cy="846487"/>
          </a:xfrm>
        </p:grpSpPr>
        <p:sp>
          <p:nvSpPr>
            <p:cNvPr id="9" name="圆角矩形 8"/>
            <p:cNvSpPr/>
            <p:nvPr/>
          </p:nvSpPr>
          <p:spPr>
            <a:xfrm>
              <a:off x="3482304" y="2228922"/>
              <a:ext cx="4762104" cy="833587"/>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a:solidFill>
                    <a:schemeClr val="accent2">
                      <a:lumMod val="50000"/>
                    </a:schemeClr>
                  </a:solidFill>
                  <a:latin typeface="+mn-ea"/>
                </a:rPr>
                <a:t> </a:t>
              </a:r>
              <a:r>
                <a:rPr lang="zh-CN" altLang="en-US" sz="2000" b="1" dirty="0" smtClean="0">
                  <a:solidFill>
                    <a:schemeClr val="accent2">
                      <a:lumMod val="50000"/>
                    </a:schemeClr>
                  </a:solidFill>
                  <a:latin typeface="+mn-ea"/>
                </a:rPr>
                <a:t> </a:t>
              </a:r>
              <a:r>
                <a:rPr lang="zh-CN" altLang="en-US" sz="2000" b="1" dirty="0">
                  <a:solidFill>
                    <a:schemeClr val="accent2">
                      <a:lumMod val="50000"/>
                    </a:schemeClr>
                  </a:solidFill>
                  <a:latin typeface="+mn-ea"/>
                </a:rPr>
                <a:t>主要</a:t>
              </a:r>
              <a:r>
                <a:rPr lang="zh-CN" altLang="en-US" sz="2000" b="1" dirty="0" smtClean="0">
                  <a:solidFill>
                    <a:schemeClr val="accent2">
                      <a:lumMod val="50000"/>
                    </a:schemeClr>
                  </a:solidFill>
                  <a:latin typeface="+mn-ea"/>
                </a:rPr>
                <a:t>产品单位成本表的结构                  </a:t>
              </a:r>
              <a:endParaRPr lang="en-US" altLang="zh-CN" sz="2000" b="1" dirty="0" smtClean="0">
                <a:solidFill>
                  <a:schemeClr val="accent2">
                    <a:lumMod val="50000"/>
                  </a:schemeClr>
                </a:solidFill>
                <a:latin typeface="+mn-ea"/>
              </a:endParaRPr>
            </a:p>
          </p:txBody>
        </p:sp>
        <p:sp>
          <p:nvSpPr>
            <p:cNvPr id="10" name="椭圆 9"/>
            <p:cNvSpPr/>
            <p:nvPr/>
          </p:nvSpPr>
          <p:spPr>
            <a:xfrm>
              <a:off x="3267352" y="2228922"/>
              <a:ext cx="450455" cy="846487"/>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b="1" dirty="0">
                <a:solidFill>
                  <a:schemeClr val="accent2">
                    <a:lumMod val="50000"/>
                  </a:schemeClr>
                </a:solidFill>
                <a:latin typeface="+mn-ea"/>
              </a:endParaRPr>
            </a:p>
          </p:txBody>
        </p:sp>
      </p:grpSp>
      <p:grpSp>
        <p:nvGrpSpPr>
          <p:cNvPr id="5" name="组合 4"/>
          <p:cNvGrpSpPr/>
          <p:nvPr/>
        </p:nvGrpSpPr>
        <p:grpSpPr>
          <a:xfrm>
            <a:off x="924229" y="2374624"/>
            <a:ext cx="1704634" cy="1857771"/>
            <a:chOff x="1362087" y="2507333"/>
            <a:chExt cx="1704634" cy="1857771"/>
          </a:xfrm>
        </p:grpSpPr>
        <p:sp>
          <p:nvSpPr>
            <p:cNvPr id="4" name="椭圆 3"/>
            <p:cNvSpPr/>
            <p:nvPr/>
          </p:nvSpPr>
          <p:spPr>
            <a:xfrm>
              <a:off x="1362087" y="2507333"/>
              <a:ext cx="1704634" cy="1857771"/>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20" name="TextBox 19"/>
            <p:cNvSpPr txBox="1"/>
            <p:nvPr/>
          </p:nvSpPr>
          <p:spPr>
            <a:xfrm>
              <a:off x="1445874" y="3262599"/>
              <a:ext cx="1537059" cy="523220"/>
            </a:xfrm>
            <a:prstGeom prst="rect">
              <a:avLst/>
            </a:prstGeom>
            <a:noFill/>
            <a:ln>
              <a:solidFill>
                <a:schemeClr val="accent1"/>
              </a:solidFill>
            </a:ln>
          </p:spPr>
          <p:txBody>
            <a:bodyPr wrap="square" rtlCol="0">
              <a:spAutoFit/>
            </a:bodyPr>
            <a:lstStyle/>
            <a:p>
              <a:r>
                <a:rPr lang="zh-CN" altLang="en-US" sz="2800" b="1" dirty="0" smtClean="0"/>
                <a:t>任务</a:t>
              </a:r>
              <a:r>
                <a:rPr lang="en-US" altLang="zh-CN" sz="2800" b="1" dirty="0" smtClean="0"/>
                <a:t>5.2</a:t>
              </a:r>
              <a:endParaRPr lang="zh-CN" altLang="en-US" sz="2800" b="1" dirty="0"/>
            </a:p>
          </p:txBody>
        </p:sp>
      </p:grpSp>
      <p:grpSp>
        <p:nvGrpSpPr>
          <p:cNvPr id="2" name="组合 1"/>
          <p:cNvGrpSpPr/>
          <p:nvPr/>
        </p:nvGrpSpPr>
        <p:grpSpPr>
          <a:xfrm>
            <a:off x="2877047" y="3864396"/>
            <a:ext cx="5223345" cy="730446"/>
            <a:chOff x="3450129" y="3903750"/>
            <a:chExt cx="5300754" cy="569720"/>
          </a:xfrm>
        </p:grpSpPr>
        <p:sp>
          <p:nvSpPr>
            <p:cNvPr id="17" name="圆角矩形 16"/>
            <p:cNvSpPr/>
            <p:nvPr/>
          </p:nvSpPr>
          <p:spPr>
            <a:xfrm>
              <a:off x="3523491" y="3903750"/>
              <a:ext cx="5227392" cy="561038"/>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a:t>
              </a:r>
              <a:r>
                <a:rPr lang="zh-CN" altLang="en-US" sz="2000" b="1" dirty="0">
                  <a:solidFill>
                    <a:schemeClr val="accent2">
                      <a:lumMod val="50000"/>
                    </a:schemeClr>
                  </a:solidFill>
                  <a:latin typeface="+mn-ea"/>
                </a:rPr>
                <a:t>主要</a:t>
              </a:r>
              <a:r>
                <a:rPr lang="zh-CN" altLang="en-US" sz="2000" b="1" dirty="0" smtClean="0">
                  <a:solidFill>
                    <a:schemeClr val="accent2">
                      <a:lumMod val="50000"/>
                    </a:schemeClr>
                  </a:solidFill>
                  <a:latin typeface="+mn-ea"/>
                </a:rPr>
                <a:t>产品单位成本表的编制</a:t>
              </a:r>
              <a:endParaRPr lang="zh-CN" altLang="en-US" sz="2000" b="1" dirty="0">
                <a:solidFill>
                  <a:schemeClr val="accent2">
                    <a:lumMod val="50000"/>
                  </a:schemeClr>
                </a:solidFill>
                <a:latin typeface="+mn-ea"/>
              </a:endParaRPr>
            </a:p>
          </p:txBody>
        </p:sp>
        <p:sp>
          <p:nvSpPr>
            <p:cNvPr id="18" name="椭圆 17"/>
            <p:cNvSpPr/>
            <p:nvPr/>
          </p:nvSpPr>
          <p:spPr>
            <a:xfrm>
              <a:off x="3450129" y="3903750"/>
              <a:ext cx="434207"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spTree>
    <p:extLst>
      <p:ext uri="{BB962C8B-B14F-4D97-AF65-F5344CB8AC3E}">
        <p14:creationId xmlns:p14="http://schemas.microsoft.com/office/powerpoint/2010/main" val="14124234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041143" y="2348880"/>
            <a:ext cx="7056784" cy="1876796"/>
          </a:xfrm>
          <a:prstGeom prst="rect">
            <a:avLst/>
          </a:prstGeom>
        </p:spPr>
        <p:txBody>
          <a:bodyPr wrap="square">
            <a:spAutoFit/>
          </a:bodyPr>
          <a:lstStyle/>
          <a:p>
            <a:pPr>
              <a:lnSpc>
                <a:spcPct val="150000"/>
              </a:lnSpc>
            </a:pPr>
            <a:r>
              <a:rPr lang="zh-CN" altLang="en-US" sz="2000" b="1" dirty="0">
                <a:effectLst>
                  <a:outerShdw blurRad="38100" dist="38100" dir="2700000" algn="tl">
                    <a:srgbClr val="000000">
                      <a:alpha val="43137"/>
                    </a:srgbClr>
                  </a:outerShdw>
                </a:effectLst>
              </a:rPr>
              <a:t>主要产品单位成本表</a:t>
            </a:r>
            <a:r>
              <a:rPr lang="zh-CN" altLang="en-US" sz="2000" dirty="0"/>
              <a:t>是反映企业在报告期内生产的各种主要产品单位成本水平及其构成情况的报表。它是企业生产成本中某些主要产品成本的进一步反映，是对全部产品生产成本表的补充说明</a:t>
            </a:r>
          </a:p>
        </p:txBody>
      </p:sp>
      <p:sp>
        <p:nvSpPr>
          <p:cNvPr id="5" name="云形标注 4"/>
          <p:cNvSpPr/>
          <p:nvPr/>
        </p:nvSpPr>
        <p:spPr>
          <a:xfrm>
            <a:off x="323528" y="531788"/>
            <a:ext cx="2808312" cy="1282068"/>
          </a:xfrm>
          <a:prstGeom prst="cloudCallout">
            <a:avLst>
              <a:gd name="adj1" fmla="val 25527"/>
              <a:gd name="adj2" fmla="val 90319"/>
            </a:avLst>
          </a:prstGeom>
          <a:solidFill>
            <a:srgbClr val="C4F7FC"/>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rgbClr val="002060"/>
                </a:solidFill>
              </a:rPr>
              <a:t>认识主要产品单位成本表</a:t>
            </a:r>
            <a:endParaRPr lang="zh-CN" altLang="en-US" sz="2000" dirty="0">
              <a:solidFill>
                <a:srgbClr val="002060"/>
              </a:solidFill>
            </a:endParaRPr>
          </a:p>
        </p:txBody>
      </p:sp>
    </p:spTree>
    <p:extLst>
      <p:ext uri="{BB962C8B-B14F-4D97-AF65-F5344CB8AC3E}">
        <p14:creationId xmlns:p14="http://schemas.microsoft.com/office/powerpoint/2010/main" val="398465676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467544" y="404664"/>
            <a:ext cx="799288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一</a:t>
            </a:r>
            <a:r>
              <a:rPr lang="zh-CN" altLang="en-US" b="1" dirty="0" smtClean="0"/>
              <a:t>、主要产品单位成本表的结构</a:t>
            </a:r>
            <a:endParaRPr lang="zh-CN" altLang="en-US" b="1" dirty="0"/>
          </a:p>
        </p:txBody>
      </p:sp>
      <p:graphicFrame>
        <p:nvGraphicFramePr>
          <p:cNvPr id="5" name="图示 4"/>
          <p:cNvGraphicFramePr/>
          <p:nvPr>
            <p:extLst>
              <p:ext uri="{D42A27DB-BD31-4B8C-83A1-F6EECF244321}">
                <p14:modId xmlns:p14="http://schemas.microsoft.com/office/powerpoint/2010/main" val="2952656770"/>
              </p:ext>
            </p:extLst>
          </p:nvPr>
        </p:nvGraphicFramePr>
        <p:xfrm>
          <a:off x="1043608" y="1700808"/>
          <a:ext cx="6576392" cy="26642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云形标注 8"/>
          <p:cNvSpPr/>
          <p:nvPr/>
        </p:nvSpPr>
        <p:spPr>
          <a:xfrm>
            <a:off x="4463988" y="4725144"/>
            <a:ext cx="3708412" cy="1872208"/>
          </a:xfrm>
          <a:prstGeom prst="cloudCallout">
            <a:avLst>
              <a:gd name="adj1" fmla="val -53598"/>
              <a:gd name="adj2" fmla="val -74900"/>
            </a:avLst>
          </a:prstGeom>
          <a:solidFill>
            <a:srgbClr val="C4F7FC"/>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b="1" dirty="0">
                <a:solidFill>
                  <a:srgbClr val="002060"/>
                </a:solidFill>
              </a:rPr>
              <a:t>分别按照历史先进水平、上年实际平均、本年计划、本月实际和本年累计实际平均等项目设置不同的专栏</a:t>
            </a:r>
            <a:endParaRPr lang="zh-CN" altLang="en-US" sz="1600" dirty="0">
              <a:solidFill>
                <a:srgbClr val="002060"/>
              </a:solidFill>
            </a:endParaRPr>
          </a:p>
        </p:txBody>
      </p:sp>
    </p:spTree>
    <p:extLst>
      <p:ext uri="{BB962C8B-B14F-4D97-AF65-F5344CB8AC3E}">
        <p14:creationId xmlns:p14="http://schemas.microsoft.com/office/powerpoint/2010/main" val="4339292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404664"/>
            <a:ext cx="799288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二、主要产品单位成本表的编制方法</a:t>
            </a:r>
            <a:endParaRPr lang="zh-CN" altLang="en-US" b="1" dirty="0"/>
          </a:p>
        </p:txBody>
      </p:sp>
      <p:sp>
        <p:nvSpPr>
          <p:cNvPr id="3" name="Text Box 3"/>
          <p:cNvSpPr txBox="1">
            <a:spLocks noChangeArrowheads="1"/>
          </p:cNvSpPr>
          <p:nvPr/>
        </p:nvSpPr>
        <p:spPr bwMode="auto">
          <a:xfrm>
            <a:off x="323849" y="1322184"/>
            <a:ext cx="8208963" cy="378565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b">
            <a:spAutoFit/>
          </a:bodyPr>
          <a:lstStyle/>
          <a:p>
            <a:pPr>
              <a:lnSpc>
                <a:spcPct val="150000"/>
              </a:lnSpc>
            </a:pPr>
            <a:r>
              <a:rPr lang="en-US" altLang="zh-CN" sz="2000" dirty="0">
                <a:latin typeface="宋体" charset="-122"/>
              </a:rPr>
              <a:t>    (1) </a:t>
            </a:r>
            <a:r>
              <a:rPr lang="zh-CN" altLang="en-US" sz="2000" dirty="0">
                <a:latin typeface="宋体" charset="-122"/>
              </a:rPr>
              <a:t>基本部分的产品名称、规格、计量单位、产量，根据有关产品成本计算单填列。</a:t>
            </a:r>
          </a:p>
          <a:p>
            <a:pPr>
              <a:lnSpc>
                <a:spcPct val="150000"/>
              </a:lnSpc>
            </a:pPr>
            <a:r>
              <a:rPr lang="zh-CN" altLang="en-US" sz="2000" dirty="0">
                <a:latin typeface="宋体" charset="-122"/>
              </a:rPr>
              <a:t>    </a:t>
            </a:r>
            <a:r>
              <a:rPr lang="en-US" altLang="zh-CN" sz="2000" dirty="0">
                <a:latin typeface="宋体" charset="-122"/>
              </a:rPr>
              <a:t>(2) </a:t>
            </a:r>
            <a:r>
              <a:rPr lang="zh-CN" altLang="en-US" sz="2000" dirty="0" smtClean="0">
                <a:latin typeface="宋体" charset="-122"/>
              </a:rPr>
              <a:t>历史</a:t>
            </a:r>
            <a:r>
              <a:rPr lang="zh-CN" altLang="en-US" sz="2000" dirty="0">
                <a:latin typeface="宋体" charset="-122"/>
              </a:rPr>
              <a:t>先进水平的数字，根据企业的成本历史资料填列。</a:t>
            </a:r>
          </a:p>
          <a:p>
            <a:pPr>
              <a:lnSpc>
                <a:spcPct val="150000"/>
              </a:lnSpc>
            </a:pPr>
            <a:r>
              <a:rPr lang="zh-CN" altLang="en-US" sz="2000" dirty="0">
                <a:latin typeface="宋体" charset="-122"/>
              </a:rPr>
              <a:t>    </a:t>
            </a:r>
            <a:r>
              <a:rPr lang="en-US" altLang="zh-CN" sz="2000" dirty="0">
                <a:latin typeface="宋体" charset="-122"/>
              </a:rPr>
              <a:t>(3) </a:t>
            </a:r>
            <a:r>
              <a:rPr lang="zh-CN" altLang="en-US" sz="2000" dirty="0" smtClean="0">
                <a:latin typeface="宋体" charset="-122"/>
              </a:rPr>
              <a:t>上年</a:t>
            </a:r>
            <a:r>
              <a:rPr lang="zh-CN" altLang="en-US" sz="2000" dirty="0">
                <a:latin typeface="宋体" charset="-122"/>
              </a:rPr>
              <a:t>实际平均单位成本的数字，根据上年度的成本资料填列。</a:t>
            </a:r>
          </a:p>
          <a:p>
            <a:pPr>
              <a:lnSpc>
                <a:spcPct val="150000"/>
              </a:lnSpc>
            </a:pPr>
            <a:r>
              <a:rPr lang="zh-CN" altLang="en-US" sz="2000" dirty="0">
                <a:latin typeface="宋体" charset="-122"/>
              </a:rPr>
              <a:t>    </a:t>
            </a:r>
            <a:r>
              <a:rPr lang="en-US" altLang="zh-CN" sz="2000" dirty="0">
                <a:latin typeface="宋体" charset="-122"/>
              </a:rPr>
              <a:t>(4) </a:t>
            </a:r>
            <a:r>
              <a:rPr lang="zh-CN" altLang="en-US" sz="2000" dirty="0" smtClean="0">
                <a:latin typeface="宋体" charset="-122"/>
              </a:rPr>
              <a:t>本年</a:t>
            </a:r>
            <a:r>
              <a:rPr lang="zh-CN" altLang="en-US" sz="2000" dirty="0">
                <a:latin typeface="宋体" charset="-122"/>
              </a:rPr>
              <a:t>计划单位成本的数字，根据本年计划资料填列。</a:t>
            </a:r>
          </a:p>
          <a:p>
            <a:pPr>
              <a:lnSpc>
                <a:spcPct val="150000"/>
              </a:lnSpc>
            </a:pPr>
            <a:r>
              <a:rPr lang="zh-CN" altLang="en-US" sz="2000" dirty="0">
                <a:latin typeface="宋体" charset="-122"/>
              </a:rPr>
              <a:t>    </a:t>
            </a:r>
            <a:r>
              <a:rPr lang="en-US" altLang="zh-CN" sz="2000" dirty="0">
                <a:latin typeface="宋体" charset="-122"/>
              </a:rPr>
              <a:t>(5) </a:t>
            </a:r>
            <a:r>
              <a:rPr lang="zh-CN" altLang="en-US" sz="2000" dirty="0" smtClean="0">
                <a:latin typeface="宋体" charset="-122"/>
              </a:rPr>
              <a:t>本期</a:t>
            </a:r>
            <a:r>
              <a:rPr lang="zh-CN" altLang="en-US" sz="2000" dirty="0">
                <a:latin typeface="宋体" charset="-122"/>
              </a:rPr>
              <a:t>实际单位成本的数字，根据实际成本资料填列。</a:t>
            </a:r>
          </a:p>
          <a:p>
            <a:pPr>
              <a:lnSpc>
                <a:spcPct val="150000"/>
              </a:lnSpc>
            </a:pPr>
            <a:r>
              <a:rPr lang="zh-CN" altLang="en-US" sz="2000" dirty="0">
                <a:latin typeface="宋体" charset="-122"/>
              </a:rPr>
              <a:t>    </a:t>
            </a:r>
            <a:r>
              <a:rPr lang="en-US" altLang="zh-CN" sz="2000" dirty="0">
                <a:latin typeface="宋体" charset="-122"/>
              </a:rPr>
              <a:t>(6) </a:t>
            </a:r>
            <a:r>
              <a:rPr lang="zh-CN" altLang="en-US" sz="2000" dirty="0" smtClean="0">
                <a:latin typeface="宋体" charset="-122"/>
              </a:rPr>
              <a:t>本年</a:t>
            </a:r>
            <a:r>
              <a:rPr lang="zh-CN" altLang="en-US" sz="2000" dirty="0">
                <a:latin typeface="宋体" charset="-122"/>
              </a:rPr>
              <a:t>累计实际平均单位成本的数字，根据本年各项目总成本除以累计产量后的商数填列。</a:t>
            </a:r>
          </a:p>
        </p:txBody>
      </p:sp>
    </p:spTree>
    <p:extLst>
      <p:ext uri="{BB962C8B-B14F-4D97-AF65-F5344CB8AC3E}">
        <p14:creationId xmlns:p14="http://schemas.microsoft.com/office/powerpoint/2010/main" val="3734402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35696" y="2636912"/>
            <a:ext cx="6696744" cy="1569660"/>
          </a:xfrm>
          <a:prstGeom prst="rect">
            <a:avLst/>
          </a:prstGeom>
          <a:noFill/>
          <a:ln>
            <a:solidFill>
              <a:schemeClr val="accent1">
                <a:lumMod val="40000"/>
                <a:lumOff val="60000"/>
              </a:schemeClr>
            </a:solidFill>
          </a:ln>
        </p:spPr>
        <p:txBody>
          <a:bodyPr wrap="square" rtlCol="0">
            <a:spAutoFit/>
          </a:bodyPr>
          <a:lstStyle/>
          <a:p>
            <a:pPr lvl="1">
              <a:lnSpc>
                <a:spcPct val="150000"/>
              </a:lnSpc>
            </a:pPr>
            <a:endParaRPr lang="en-US" altLang="zh-CN" sz="3200" b="1" dirty="0" smtClean="0">
              <a:effectLst>
                <a:outerShdw blurRad="38100" dist="38100" dir="2700000" algn="tl">
                  <a:srgbClr val="000000">
                    <a:alpha val="43137"/>
                  </a:srgbClr>
                </a:outerShdw>
              </a:effectLst>
            </a:endParaRPr>
          </a:p>
          <a:p>
            <a:pPr lvl="1">
              <a:lnSpc>
                <a:spcPct val="150000"/>
              </a:lnSpc>
            </a:pPr>
            <a:r>
              <a:rPr lang="zh-CN" altLang="en-US" sz="3200" b="1" dirty="0" smtClean="0">
                <a:effectLst>
                  <a:outerShdw blurRad="38100" dist="38100" dir="2700000" algn="tl">
                    <a:srgbClr val="000000">
                      <a:alpha val="43137"/>
                    </a:srgbClr>
                  </a:outerShdw>
                </a:effectLst>
              </a:rPr>
              <a:t>任务三  </a:t>
            </a:r>
            <a:r>
              <a:rPr lang="zh-CN" altLang="en-US" sz="3200" b="1" dirty="0" smtClean="0">
                <a:effectLst>
                  <a:outerShdw blurRad="38100" dist="38100" dir="2700000" algn="tl">
                    <a:srgbClr val="000000">
                      <a:alpha val="43137"/>
                    </a:srgbClr>
                  </a:outerShdw>
                </a:effectLst>
              </a:rPr>
              <a:t>编制费用明细表</a:t>
            </a:r>
            <a:endParaRPr lang="zh-CN" altLang="en-US" sz="3200" b="1" dirty="0">
              <a:effectLst>
                <a:outerShdw blurRad="38100" dist="38100" dir="2700000" algn="tl">
                  <a:srgbClr val="000000">
                    <a:alpha val="43137"/>
                  </a:srgbClr>
                </a:outerShdw>
              </a:effectLst>
            </a:endParaRPr>
          </a:p>
        </p:txBody>
      </p:sp>
      <p:sp>
        <p:nvSpPr>
          <p:cNvPr id="6" name="TextBox 4"/>
          <p:cNvSpPr txBox="1"/>
          <p:nvPr/>
        </p:nvSpPr>
        <p:spPr>
          <a:xfrm>
            <a:off x="4495052" y="2375302"/>
            <a:ext cx="1584176" cy="523220"/>
          </a:xfrm>
          <a:prstGeom prst="rect">
            <a:avLst/>
          </a:prstGeom>
          <a:solidFill>
            <a:schemeClr val="bg1"/>
          </a:solidFill>
        </p:spPr>
        <p:txBody>
          <a:bodyPr wrap="square" rtlCol="0">
            <a:spAutoFit/>
          </a:bodyPr>
          <a:lstStyle/>
          <a:p>
            <a:r>
              <a:rPr lang="zh-CN" altLang="en-US" sz="2800" b="1" dirty="0" smtClean="0">
                <a:effectLst>
                  <a:outerShdw blurRad="38100" dist="38100" dir="2700000" algn="tl">
                    <a:srgbClr val="000000">
                      <a:alpha val="43137"/>
                    </a:srgbClr>
                  </a:outerShdw>
                </a:effectLst>
              </a:rPr>
              <a:t> 项目五</a:t>
            </a:r>
            <a:endParaRPr lang="zh-CN" altLang="en-US"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21673173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483768" y="1412776"/>
            <a:ext cx="1245185" cy="3816424"/>
          </a:xfrm>
          <a:custGeom>
            <a:avLst/>
            <a:gdLst>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5" fmla="*/ 93487 w 1838342"/>
              <a:gd name="connsiteY5" fmla="*/ 91440 h 3672590"/>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0" fmla="*/ 0 w 1836295"/>
              <a:gd name="connsiteY0" fmla="*/ 0 h 3672590"/>
              <a:gd name="connsiteX1" fmla="*/ 1836295 w 1836295"/>
              <a:gd name="connsiteY1" fmla="*/ 1836295 h 3672590"/>
              <a:gd name="connsiteX2" fmla="*/ 0 w 1836295"/>
              <a:gd name="connsiteY2" fmla="*/ 3672590 h 3672590"/>
              <a:gd name="connsiteX3" fmla="*/ 0 w 1836295"/>
              <a:gd name="connsiteY3" fmla="*/ 20411 h 3672590"/>
              <a:gd name="connsiteX0" fmla="*/ 0 w 1836295"/>
              <a:gd name="connsiteY0" fmla="*/ 0 h 3672590"/>
              <a:gd name="connsiteX1" fmla="*/ 1836295 w 1836295"/>
              <a:gd name="connsiteY1" fmla="*/ 1836295 h 3672590"/>
              <a:gd name="connsiteX2" fmla="*/ 0 w 1836295"/>
              <a:gd name="connsiteY2" fmla="*/ 3672590 h 3672590"/>
            </a:gdLst>
            <a:ahLst/>
            <a:cxnLst>
              <a:cxn ang="0">
                <a:pos x="connsiteX0" y="connsiteY0"/>
              </a:cxn>
              <a:cxn ang="0">
                <a:pos x="connsiteX1" y="connsiteY1"/>
              </a:cxn>
              <a:cxn ang="0">
                <a:pos x="connsiteX2" y="connsiteY2"/>
              </a:cxn>
            </a:cxnLst>
            <a:rect l="l" t="t" r="r" b="b"/>
            <a:pathLst>
              <a:path w="1836295" h="3672590">
                <a:moveTo>
                  <a:pt x="0" y="0"/>
                </a:moveTo>
                <a:cubicBezTo>
                  <a:pt x="1014158" y="0"/>
                  <a:pt x="1836295" y="822137"/>
                  <a:pt x="1836295" y="1836295"/>
                </a:cubicBezTo>
                <a:cubicBezTo>
                  <a:pt x="1836295" y="2850453"/>
                  <a:pt x="1014158" y="3672590"/>
                  <a:pt x="0" y="3672590"/>
                </a:cubicBezTo>
              </a:path>
            </a:pathLst>
          </a:cu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4" name="椭圆 3"/>
          <p:cNvSpPr/>
          <p:nvPr/>
        </p:nvSpPr>
        <p:spPr>
          <a:xfrm>
            <a:off x="1362087" y="2507333"/>
            <a:ext cx="1704634" cy="1857771"/>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grpSp>
        <p:nvGrpSpPr>
          <p:cNvPr id="5" name="组合 4"/>
          <p:cNvGrpSpPr/>
          <p:nvPr/>
        </p:nvGrpSpPr>
        <p:grpSpPr>
          <a:xfrm>
            <a:off x="3063887" y="1366477"/>
            <a:ext cx="4746323" cy="569720"/>
            <a:chOff x="4518168" y="1696467"/>
            <a:chExt cx="6834417" cy="569720"/>
          </a:xfrm>
          <a:solidFill>
            <a:schemeClr val="bg2">
              <a:lumMod val="90000"/>
            </a:schemeClr>
          </a:solidFill>
        </p:grpSpPr>
        <p:sp>
          <p:nvSpPr>
            <p:cNvPr id="6" name="圆角矩形 5"/>
            <p:cNvSpPr/>
            <p:nvPr/>
          </p:nvSpPr>
          <p:spPr>
            <a:xfrm>
              <a:off x="4648721" y="1700808"/>
              <a:ext cx="6703864" cy="561038"/>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编制制造费用明细表</a:t>
              </a:r>
              <a:endParaRPr lang="zh-CN" altLang="en-US" sz="2400" b="1" dirty="0">
                <a:solidFill>
                  <a:schemeClr val="accent2">
                    <a:lumMod val="50000"/>
                  </a:schemeClr>
                </a:solidFill>
                <a:latin typeface="+mn-ea"/>
              </a:endParaRPr>
            </a:p>
          </p:txBody>
        </p:sp>
        <p:sp>
          <p:nvSpPr>
            <p:cNvPr id="7" name="椭圆 6"/>
            <p:cNvSpPr/>
            <p:nvPr/>
          </p:nvSpPr>
          <p:spPr>
            <a:xfrm>
              <a:off x="4518168" y="1696467"/>
              <a:ext cx="569720"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3">
                    <a:lumMod val="60000"/>
                    <a:lumOff val="40000"/>
                  </a:schemeClr>
                </a:solidFill>
                <a:latin typeface="+mn-ea"/>
              </a:endParaRPr>
            </a:p>
          </p:txBody>
        </p:sp>
      </p:grpSp>
      <p:grpSp>
        <p:nvGrpSpPr>
          <p:cNvPr id="8" name="组合 7"/>
          <p:cNvGrpSpPr/>
          <p:nvPr/>
        </p:nvGrpSpPr>
        <p:grpSpPr>
          <a:xfrm>
            <a:off x="3416150" y="2493825"/>
            <a:ext cx="4415179" cy="569720"/>
            <a:chOff x="5238248" y="2731928"/>
            <a:chExt cx="6114337" cy="569720"/>
          </a:xfrm>
          <a:solidFill>
            <a:schemeClr val="bg2">
              <a:lumMod val="90000"/>
            </a:schemeClr>
          </a:solidFill>
        </p:grpSpPr>
        <p:sp>
          <p:nvSpPr>
            <p:cNvPr id="9" name="圆角矩形 8"/>
            <p:cNvSpPr/>
            <p:nvPr/>
          </p:nvSpPr>
          <p:spPr>
            <a:xfrm>
              <a:off x="5329643" y="2736269"/>
              <a:ext cx="6022942" cy="56103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编制产品销售费用明细表</a:t>
              </a:r>
              <a:endParaRPr lang="zh-CN" altLang="en-US" sz="2400" b="1" dirty="0">
                <a:solidFill>
                  <a:schemeClr val="accent2">
                    <a:lumMod val="50000"/>
                  </a:schemeClr>
                </a:solidFill>
                <a:latin typeface="+mn-ea"/>
              </a:endParaRPr>
            </a:p>
          </p:txBody>
        </p:sp>
        <p:sp>
          <p:nvSpPr>
            <p:cNvPr id="10" name="椭圆 9"/>
            <p:cNvSpPr/>
            <p:nvPr/>
          </p:nvSpPr>
          <p:spPr>
            <a:xfrm>
              <a:off x="5238248" y="2731928"/>
              <a:ext cx="569720"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grpSp>
        <p:nvGrpSpPr>
          <p:cNvPr id="14" name="组合 13"/>
          <p:cNvGrpSpPr/>
          <p:nvPr/>
        </p:nvGrpSpPr>
        <p:grpSpPr>
          <a:xfrm>
            <a:off x="2974727" y="4770348"/>
            <a:ext cx="4831815" cy="569720"/>
            <a:chOff x="5497612" y="3761200"/>
            <a:chExt cx="5854973" cy="569720"/>
          </a:xfrm>
          <a:solidFill>
            <a:schemeClr val="bg2">
              <a:lumMod val="90000"/>
            </a:schemeClr>
          </a:solidFill>
        </p:grpSpPr>
        <p:sp>
          <p:nvSpPr>
            <p:cNvPr id="15" name="圆角矩形 14"/>
            <p:cNvSpPr/>
            <p:nvPr/>
          </p:nvSpPr>
          <p:spPr>
            <a:xfrm>
              <a:off x="5601207" y="3765541"/>
              <a:ext cx="5751378" cy="56103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编制财务费用明细表</a:t>
              </a:r>
              <a:endParaRPr lang="zh-CN" altLang="en-US" sz="2400" b="1" dirty="0">
                <a:solidFill>
                  <a:schemeClr val="accent2">
                    <a:lumMod val="50000"/>
                  </a:schemeClr>
                </a:solidFill>
                <a:latin typeface="+mn-ea"/>
              </a:endParaRPr>
            </a:p>
          </p:txBody>
        </p:sp>
        <p:sp>
          <p:nvSpPr>
            <p:cNvPr id="16" name="椭圆 15"/>
            <p:cNvSpPr/>
            <p:nvPr/>
          </p:nvSpPr>
          <p:spPr>
            <a:xfrm>
              <a:off x="5497612" y="3761200"/>
              <a:ext cx="569720"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sp>
        <p:nvSpPr>
          <p:cNvPr id="20" name="TextBox 19"/>
          <p:cNvSpPr txBox="1"/>
          <p:nvPr/>
        </p:nvSpPr>
        <p:spPr>
          <a:xfrm>
            <a:off x="1445874" y="3262599"/>
            <a:ext cx="1537059" cy="523220"/>
          </a:xfrm>
          <a:prstGeom prst="rect">
            <a:avLst/>
          </a:prstGeom>
          <a:noFill/>
          <a:ln>
            <a:solidFill>
              <a:schemeClr val="accent1"/>
            </a:solidFill>
          </a:ln>
        </p:spPr>
        <p:txBody>
          <a:bodyPr wrap="square" rtlCol="0">
            <a:spAutoFit/>
          </a:bodyPr>
          <a:lstStyle/>
          <a:p>
            <a:r>
              <a:rPr lang="zh-CN" altLang="en-US" sz="2800" b="1" dirty="0" smtClean="0"/>
              <a:t>任务</a:t>
            </a:r>
            <a:r>
              <a:rPr lang="en-US" altLang="zh-CN" sz="2800" b="1" dirty="0" smtClean="0"/>
              <a:t>5.3</a:t>
            </a:r>
            <a:endParaRPr lang="zh-CN" altLang="en-US" sz="2800" b="1" dirty="0"/>
          </a:p>
        </p:txBody>
      </p:sp>
      <p:sp>
        <p:nvSpPr>
          <p:cNvPr id="17" name="圆角矩形 16"/>
          <p:cNvSpPr/>
          <p:nvPr/>
        </p:nvSpPr>
        <p:spPr>
          <a:xfrm>
            <a:off x="3577053" y="3645283"/>
            <a:ext cx="4254276" cy="561038"/>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编制管理费用明细表</a:t>
            </a:r>
            <a:endParaRPr lang="zh-CN" altLang="en-US" sz="2400" b="1" dirty="0">
              <a:solidFill>
                <a:schemeClr val="accent2">
                  <a:lumMod val="50000"/>
                </a:schemeClr>
              </a:solidFill>
              <a:latin typeface="+mn-ea"/>
            </a:endParaRPr>
          </a:p>
        </p:txBody>
      </p:sp>
      <p:sp>
        <p:nvSpPr>
          <p:cNvPr id="18" name="椭圆 17"/>
          <p:cNvSpPr/>
          <p:nvPr/>
        </p:nvSpPr>
        <p:spPr>
          <a:xfrm>
            <a:off x="3433367" y="3614549"/>
            <a:ext cx="434207"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spTree>
    <p:extLst>
      <p:ext uri="{BB962C8B-B14F-4D97-AF65-F5344CB8AC3E}">
        <p14:creationId xmlns:p14="http://schemas.microsoft.com/office/powerpoint/2010/main" val="70545534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404664"/>
            <a:ext cx="655272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一</a:t>
            </a:r>
            <a:r>
              <a:rPr lang="zh-CN" altLang="en-US" b="1" dirty="0" smtClean="0"/>
              <a:t>、编制制造费用明细表</a:t>
            </a:r>
            <a:endParaRPr lang="zh-CN" altLang="en-US" b="1" dirty="0"/>
          </a:p>
        </p:txBody>
      </p:sp>
      <p:sp>
        <p:nvSpPr>
          <p:cNvPr id="6" name="文本占位符 3"/>
          <p:cNvSpPr txBox="1">
            <a:spLocks/>
          </p:cNvSpPr>
          <p:nvPr/>
        </p:nvSpPr>
        <p:spPr>
          <a:xfrm>
            <a:off x="466633" y="1340376"/>
            <a:ext cx="3657600"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1.</a:t>
            </a:r>
            <a:r>
              <a:rPr lang="zh-CN" altLang="en-US" sz="2000" b="1" dirty="0" smtClean="0">
                <a:solidFill>
                  <a:schemeClr val="accent2">
                    <a:lumMod val="75000"/>
                  </a:schemeClr>
                </a:solidFill>
              </a:rPr>
              <a:t>制造费用明细表的结构</a:t>
            </a:r>
            <a:endParaRPr lang="zh-CN" altLang="en-US" sz="2000" b="1" dirty="0">
              <a:solidFill>
                <a:schemeClr val="accent2">
                  <a:lumMod val="75000"/>
                </a:schemeClr>
              </a:solidFill>
            </a:endParaRPr>
          </a:p>
        </p:txBody>
      </p:sp>
      <p:sp>
        <p:nvSpPr>
          <p:cNvPr id="7" name="内容占位符 4"/>
          <p:cNvSpPr txBox="1">
            <a:spLocks/>
          </p:cNvSpPr>
          <p:nvPr/>
        </p:nvSpPr>
        <p:spPr>
          <a:xfrm>
            <a:off x="466633" y="2132856"/>
            <a:ext cx="3629025" cy="4032448"/>
          </a:xfrm>
          <a:prstGeom prst="rect">
            <a:avLst/>
          </a:prstGeom>
          <a:ln w="6350">
            <a:solidFill>
              <a:srgbClr val="92D050"/>
            </a:solidFill>
          </a:ln>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Font typeface="Wingdings"/>
              <a:buNone/>
            </a:pPr>
            <a:endParaRPr lang="en-US" altLang="zh-CN" sz="2000" b="1" dirty="0" smtClean="0"/>
          </a:p>
          <a:p>
            <a:pPr marL="0" indent="0">
              <a:buFont typeface="Wingdings"/>
              <a:buNone/>
            </a:pPr>
            <a:endParaRPr lang="zh-CN" altLang="en-US" sz="2000" b="1" dirty="0"/>
          </a:p>
        </p:txBody>
      </p:sp>
      <p:sp>
        <p:nvSpPr>
          <p:cNvPr id="8" name="文本占位符 5"/>
          <p:cNvSpPr txBox="1">
            <a:spLocks/>
          </p:cNvSpPr>
          <p:nvPr/>
        </p:nvSpPr>
        <p:spPr>
          <a:xfrm>
            <a:off x="4352833" y="1340376"/>
            <a:ext cx="3657600"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2.</a:t>
            </a:r>
            <a:r>
              <a:rPr lang="zh-CN" altLang="en-US" sz="2000" b="1" dirty="0" smtClean="0">
                <a:solidFill>
                  <a:schemeClr val="accent2">
                    <a:lumMod val="75000"/>
                  </a:schemeClr>
                </a:solidFill>
              </a:rPr>
              <a:t>制造费用明细表的编制方法</a:t>
            </a:r>
            <a:endParaRPr lang="zh-CN" altLang="en-US" sz="2000" b="1" dirty="0">
              <a:solidFill>
                <a:schemeClr val="accent2">
                  <a:lumMod val="75000"/>
                </a:schemeClr>
              </a:solidFill>
            </a:endParaRPr>
          </a:p>
        </p:txBody>
      </p:sp>
      <p:sp>
        <p:nvSpPr>
          <p:cNvPr id="9" name="内容占位符 6"/>
          <p:cNvSpPr txBox="1">
            <a:spLocks/>
          </p:cNvSpPr>
          <p:nvPr/>
        </p:nvSpPr>
        <p:spPr>
          <a:xfrm>
            <a:off x="4381408" y="2132856"/>
            <a:ext cx="3629025" cy="4032448"/>
          </a:xfrm>
          <a:prstGeom prst="rect">
            <a:avLst/>
          </a:prstGeom>
          <a:ln w="6350">
            <a:solidFill>
              <a:srgbClr val="92D050"/>
            </a:solidFill>
          </a:ln>
        </p:spPr>
        <p:txBody>
          <a:bodyPr>
            <a:norm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spcBef>
                <a:spcPct val="0"/>
              </a:spcBef>
              <a:buNone/>
            </a:pPr>
            <a:endParaRPr lang="zh-CN" altLang="en-US" sz="2000" b="1" dirty="0">
              <a:latin typeface="楷体_GB2312" pitchFamily="1" charset="-122"/>
              <a:ea typeface="楷体_GB2312" pitchFamily="1" charset="-122"/>
            </a:endParaRPr>
          </a:p>
        </p:txBody>
      </p:sp>
      <p:sp>
        <p:nvSpPr>
          <p:cNvPr id="10" name="矩形 9"/>
          <p:cNvSpPr/>
          <p:nvPr/>
        </p:nvSpPr>
        <p:spPr>
          <a:xfrm>
            <a:off x="611560" y="2348880"/>
            <a:ext cx="3240360" cy="1754326"/>
          </a:xfrm>
          <a:prstGeom prst="rect">
            <a:avLst/>
          </a:prstGeom>
        </p:spPr>
        <p:txBody>
          <a:bodyPr wrap="square">
            <a:spAutoFit/>
          </a:bodyPr>
          <a:lstStyle/>
          <a:p>
            <a:pPr>
              <a:lnSpc>
                <a:spcPct val="150000"/>
              </a:lnSpc>
              <a:spcBef>
                <a:spcPct val="50000"/>
              </a:spcBef>
            </a:pPr>
            <a:r>
              <a:rPr lang="zh-CN" altLang="en-US" dirty="0"/>
              <a:t>该表设置有“上年实际数”、“本年计划数”和“本年实际数”等三个栏目，分别反映各项制造费用的发生额情况。</a:t>
            </a:r>
          </a:p>
        </p:txBody>
      </p:sp>
      <p:sp>
        <p:nvSpPr>
          <p:cNvPr id="11" name="矩形 10"/>
          <p:cNvSpPr/>
          <p:nvPr/>
        </p:nvSpPr>
        <p:spPr>
          <a:xfrm>
            <a:off x="4381408" y="2256547"/>
            <a:ext cx="3201757" cy="3831818"/>
          </a:xfrm>
          <a:prstGeom prst="rect">
            <a:avLst/>
          </a:prstGeom>
        </p:spPr>
        <p:txBody>
          <a:bodyPr wrap="square">
            <a:spAutoFit/>
          </a:bodyPr>
          <a:lstStyle/>
          <a:p>
            <a:pPr indent="266700">
              <a:lnSpc>
                <a:spcPct val="150000"/>
              </a:lnSpc>
              <a:tabLst>
                <a:tab pos="266700" algn="l"/>
              </a:tabLst>
            </a:pPr>
            <a:r>
              <a:rPr lang="zh-CN" altLang="en-US" dirty="0" smtClean="0"/>
              <a:t>（</a:t>
            </a:r>
            <a:r>
              <a:rPr lang="en-US" altLang="zh-CN" dirty="0" smtClean="0"/>
              <a:t>1</a:t>
            </a:r>
            <a:r>
              <a:rPr lang="zh-CN" altLang="en-US" dirty="0" smtClean="0"/>
              <a:t>）本年</a:t>
            </a:r>
            <a:r>
              <a:rPr lang="zh-CN" altLang="en-US" dirty="0"/>
              <a:t>计划数。本栏目应根据企业本年度制造费用的预算资料填列</a:t>
            </a:r>
            <a:r>
              <a:rPr lang="zh-CN" altLang="en-US" dirty="0" smtClean="0"/>
              <a:t>。</a:t>
            </a:r>
            <a:endParaRPr lang="en-US" altLang="zh-CN" dirty="0" smtClean="0"/>
          </a:p>
          <a:p>
            <a:pPr indent="266700">
              <a:lnSpc>
                <a:spcPct val="150000"/>
              </a:lnSpc>
              <a:tabLst>
                <a:tab pos="266700" algn="l"/>
              </a:tabLst>
            </a:pPr>
            <a:r>
              <a:rPr lang="zh-CN" altLang="en-US" dirty="0" smtClean="0"/>
              <a:t>（</a:t>
            </a:r>
            <a:r>
              <a:rPr lang="en-US" altLang="zh-CN" dirty="0" smtClean="0"/>
              <a:t>2</a:t>
            </a:r>
            <a:r>
              <a:rPr lang="zh-CN" altLang="en-US" dirty="0" smtClean="0"/>
              <a:t>）上年</a:t>
            </a:r>
            <a:r>
              <a:rPr lang="zh-CN" altLang="en-US" dirty="0"/>
              <a:t>实际数。本栏目应根据企业上年度本表的“本年实际数”填列</a:t>
            </a:r>
            <a:r>
              <a:rPr lang="zh-CN" altLang="en-US" dirty="0" smtClean="0"/>
              <a:t>。</a:t>
            </a:r>
            <a:endParaRPr lang="en-US" altLang="zh-CN" dirty="0" smtClean="0"/>
          </a:p>
          <a:p>
            <a:pPr indent="266700">
              <a:lnSpc>
                <a:spcPct val="150000"/>
              </a:lnSpc>
              <a:tabLst>
                <a:tab pos="266700" algn="l"/>
              </a:tabLst>
            </a:pPr>
            <a:r>
              <a:rPr lang="zh-CN" altLang="en-US" dirty="0" smtClean="0"/>
              <a:t>（</a:t>
            </a:r>
            <a:r>
              <a:rPr lang="en-US" altLang="zh-CN" dirty="0" smtClean="0"/>
              <a:t>3</a:t>
            </a:r>
            <a:r>
              <a:rPr lang="zh-CN" altLang="en-US" dirty="0" smtClean="0"/>
              <a:t>）本年</a:t>
            </a:r>
            <a:r>
              <a:rPr lang="zh-CN" altLang="en-US" dirty="0"/>
              <a:t>实际数。本栏目应根据企业各生产车间的制造费用明细分类账汇总计算填列 </a:t>
            </a:r>
          </a:p>
        </p:txBody>
      </p:sp>
    </p:spTree>
    <p:extLst>
      <p:ext uri="{BB962C8B-B14F-4D97-AF65-F5344CB8AC3E}">
        <p14:creationId xmlns:p14="http://schemas.microsoft.com/office/powerpoint/2010/main" val="6093735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373212"/>
            <a:ext cx="655272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二、编制产品销售费用明细表</a:t>
            </a:r>
            <a:endParaRPr lang="zh-CN" altLang="en-US" b="1" dirty="0"/>
          </a:p>
        </p:txBody>
      </p:sp>
      <p:graphicFrame>
        <p:nvGraphicFramePr>
          <p:cNvPr id="3" name="表格 2"/>
          <p:cNvGraphicFramePr>
            <a:graphicFrameLocks noGrp="1"/>
          </p:cNvGraphicFramePr>
          <p:nvPr>
            <p:extLst>
              <p:ext uri="{D42A27DB-BD31-4B8C-83A1-F6EECF244321}">
                <p14:modId xmlns:p14="http://schemas.microsoft.com/office/powerpoint/2010/main" val="2561448383"/>
              </p:ext>
            </p:extLst>
          </p:nvPr>
        </p:nvGraphicFramePr>
        <p:xfrm>
          <a:off x="467544" y="2708920"/>
          <a:ext cx="7608170" cy="2872330"/>
        </p:xfrm>
        <a:graphic>
          <a:graphicData uri="http://schemas.openxmlformats.org/drawingml/2006/table">
            <a:tbl>
              <a:tblPr firstRow="1" bandRow="1">
                <a:tableStyleId>{72833802-FEF1-4C79-8D5D-14CF1EAF98D9}</a:tableStyleId>
              </a:tblPr>
              <a:tblGrid>
                <a:gridCol w="1415480">
                  <a:extLst>
                    <a:ext uri="{9D8B030D-6E8A-4147-A177-3AD203B41FA5}">
                      <a16:colId xmlns:a16="http://schemas.microsoft.com/office/drawing/2014/main" val="20000"/>
                    </a:ext>
                  </a:extLst>
                </a:gridCol>
                <a:gridCol w="1627788">
                  <a:extLst>
                    <a:ext uri="{9D8B030D-6E8A-4147-A177-3AD203B41FA5}">
                      <a16:colId xmlns:a16="http://schemas.microsoft.com/office/drawing/2014/main" val="20001"/>
                    </a:ext>
                  </a:extLst>
                </a:gridCol>
                <a:gridCol w="1521634">
                  <a:extLst>
                    <a:ext uri="{9D8B030D-6E8A-4147-A177-3AD203B41FA5}">
                      <a16:colId xmlns:a16="http://schemas.microsoft.com/office/drawing/2014/main" val="20002"/>
                    </a:ext>
                  </a:extLst>
                </a:gridCol>
                <a:gridCol w="1521634">
                  <a:extLst>
                    <a:ext uri="{9D8B030D-6E8A-4147-A177-3AD203B41FA5}">
                      <a16:colId xmlns:a16="http://schemas.microsoft.com/office/drawing/2014/main" val="20003"/>
                    </a:ext>
                  </a:extLst>
                </a:gridCol>
                <a:gridCol w="1521634">
                  <a:extLst>
                    <a:ext uri="{9D8B030D-6E8A-4147-A177-3AD203B41FA5}">
                      <a16:colId xmlns:a16="http://schemas.microsoft.com/office/drawing/2014/main" val="20004"/>
                    </a:ext>
                  </a:extLst>
                </a:gridCol>
              </a:tblGrid>
              <a:tr h="446450">
                <a:tc>
                  <a:txBody>
                    <a:bodyPr/>
                    <a:lstStyle/>
                    <a:p>
                      <a:r>
                        <a:rPr lang="zh-CN" altLang="en-US" dirty="0" smtClean="0"/>
                        <a:t>项目</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en-US" dirty="0" smtClean="0"/>
                        <a:t>本年计划</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en-US" dirty="0" smtClean="0"/>
                        <a:t>上年同期实际数</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en-US" dirty="0" smtClean="0"/>
                        <a:t>本月实际数</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en-US" dirty="0" smtClean="0"/>
                        <a:t>本年累计实际数</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46450">
                <a:tc>
                  <a:txBody>
                    <a:bodyPr/>
                    <a:lstStyle/>
                    <a:p>
                      <a:r>
                        <a:rPr lang="zh-CN" altLang="en-US" dirty="0" smtClean="0"/>
                        <a:t>工资</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46450">
                <a:tc>
                  <a:txBody>
                    <a:bodyPr/>
                    <a:lstStyle/>
                    <a:p>
                      <a:r>
                        <a:rPr lang="zh-CN" altLang="en-US" dirty="0" smtClean="0"/>
                        <a:t>职工福利费</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46450">
                <a:tc>
                  <a:txBody>
                    <a:bodyPr/>
                    <a:lstStyle/>
                    <a:p>
                      <a:r>
                        <a:rPr lang="zh-CN" altLang="en-US" dirty="0" smtClean="0"/>
                        <a:t>业务费</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46450">
                <a:tc>
                  <a:txBody>
                    <a:bodyPr/>
                    <a:lstStyle/>
                    <a:p>
                      <a:r>
                        <a:rPr lang="en-US" altLang="zh-CN" dirty="0" smtClean="0">
                          <a:latin typeface="宋体"/>
                          <a:ea typeface="宋体"/>
                        </a:rPr>
                        <a:t>……</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446450">
                <a:tc>
                  <a:txBody>
                    <a:bodyPr/>
                    <a:lstStyle/>
                    <a:p>
                      <a:r>
                        <a:rPr lang="zh-CN" altLang="en-US" dirty="0" smtClean="0"/>
                        <a:t>合计</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4" name="圆角矩形标注 3"/>
          <p:cNvSpPr/>
          <p:nvPr/>
        </p:nvSpPr>
        <p:spPr>
          <a:xfrm>
            <a:off x="1907704" y="4293096"/>
            <a:ext cx="1512168" cy="1008112"/>
          </a:xfrm>
          <a:prstGeom prst="wedgeRoundRectCallout">
            <a:avLst>
              <a:gd name="adj1" fmla="val 4438"/>
              <a:gd name="adj2" fmla="val -145984"/>
              <a:gd name="adj3" fmla="val 16667"/>
            </a:avLst>
          </a:prstGeom>
          <a:gradFill flip="none" rotWithShape="1">
            <a:gsLst>
              <a:gs pos="0">
                <a:srgbClr val="32D2F2">
                  <a:tint val="66000"/>
                  <a:satMod val="160000"/>
                </a:srgbClr>
              </a:gs>
              <a:gs pos="50000">
                <a:srgbClr val="32D2F2">
                  <a:tint val="44500"/>
                  <a:satMod val="160000"/>
                </a:srgbClr>
              </a:gs>
              <a:gs pos="100000">
                <a:srgbClr val="32D2F2">
                  <a:tint val="23500"/>
                  <a:satMod val="160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002060"/>
                </a:solidFill>
              </a:rPr>
              <a:t>根据本年销售费用计划填列</a:t>
            </a:r>
            <a:endParaRPr lang="zh-CN" altLang="en-US" dirty="0">
              <a:solidFill>
                <a:srgbClr val="002060"/>
              </a:solidFill>
            </a:endParaRPr>
          </a:p>
        </p:txBody>
      </p:sp>
      <p:sp>
        <p:nvSpPr>
          <p:cNvPr id="5" name="圆角矩形标注 4"/>
          <p:cNvSpPr/>
          <p:nvPr/>
        </p:nvSpPr>
        <p:spPr>
          <a:xfrm>
            <a:off x="1763688" y="1306029"/>
            <a:ext cx="1512168" cy="936104"/>
          </a:xfrm>
          <a:prstGeom prst="wedgeRoundRectCallout">
            <a:avLst>
              <a:gd name="adj1" fmla="val 94691"/>
              <a:gd name="adj2" fmla="val 128107"/>
              <a:gd name="adj3" fmla="val 16667"/>
            </a:avLst>
          </a:prstGeom>
          <a:gradFill flip="none" rotWithShape="1">
            <a:gsLst>
              <a:gs pos="0">
                <a:srgbClr val="32D2F2">
                  <a:tint val="66000"/>
                  <a:satMod val="160000"/>
                </a:srgbClr>
              </a:gs>
              <a:gs pos="50000">
                <a:srgbClr val="32D2F2">
                  <a:tint val="44500"/>
                  <a:satMod val="160000"/>
                </a:srgbClr>
              </a:gs>
              <a:gs pos="100000">
                <a:srgbClr val="32D2F2">
                  <a:tint val="23500"/>
                  <a:satMod val="160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rgbClr val="002060"/>
                </a:solidFill>
              </a:rPr>
              <a:t>根据上年同期本表的“累计实际数”填列</a:t>
            </a:r>
            <a:endParaRPr lang="zh-CN" altLang="en-US" sz="1600" dirty="0">
              <a:solidFill>
                <a:srgbClr val="002060"/>
              </a:solidFill>
            </a:endParaRPr>
          </a:p>
        </p:txBody>
      </p:sp>
      <p:sp>
        <p:nvSpPr>
          <p:cNvPr id="6" name="圆角矩形标注 5"/>
          <p:cNvSpPr/>
          <p:nvPr/>
        </p:nvSpPr>
        <p:spPr>
          <a:xfrm>
            <a:off x="5076056" y="4149080"/>
            <a:ext cx="1512168" cy="1368152"/>
          </a:xfrm>
          <a:prstGeom prst="wedgeRoundRectCallout">
            <a:avLst>
              <a:gd name="adj1" fmla="val -2782"/>
              <a:gd name="adj2" fmla="val -113065"/>
              <a:gd name="adj3" fmla="val 16667"/>
            </a:avLst>
          </a:prstGeom>
          <a:gradFill flip="none" rotWithShape="1">
            <a:gsLst>
              <a:gs pos="0">
                <a:srgbClr val="32D2F2">
                  <a:tint val="66000"/>
                  <a:satMod val="160000"/>
                </a:srgbClr>
              </a:gs>
              <a:gs pos="50000">
                <a:srgbClr val="32D2F2">
                  <a:tint val="44500"/>
                  <a:satMod val="160000"/>
                </a:srgbClr>
              </a:gs>
              <a:gs pos="100000">
                <a:srgbClr val="32D2F2">
                  <a:tint val="23500"/>
                  <a:satMod val="160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solidFill>
                  <a:srgbClr val="002060"/>
                </a:solidFill>
              </a:rPr>
              <a:t>根据产品销售费用明细账的“本月合计数”填列</a:t>
            </a:r>
            <a:endParaRPr lang="zh-CN" altLang="en-US" sz="1600" dirty="0">
              <a:solidFill>
                <a:srgbClr val="002060"/>
              </a:solidFill>
            </a:endParaRPr>
          </a:p>
        </p:txBody>
      </p:sp>
      <p:sp>
        <p:nvSpPr>
          <p:cNvPr id="7" name="圆角矩形标注 6"/>
          <p:cNvSpPr/>
          <p:nvPr/>
        </p:nvSpPr>
        <p:spPr>
          <a:xfrm>
            <a:off x="6732240" y="1306029"/>
            <a:ext cx="1512168" cy="1008112"/>
          </a:xfrm>
          <a:prstGeom prst="wedgeRoundRectCallout">
            <a:avLst>
              <a:gd name="adj1" fmla="val 2633"/>
              <a:gd name="adj2" fmla="val 97699"/>
              <a:gd name="adj3" fmla="val 16667"/>
            </a:avLst>
          </a:prstGeom>
          <a:gradFill flip="none" rotWithShape="1">
            <a:gsLst>
              <a:gs pos="0">
                <a:srgbClr val="32D2F2">
                  <a:tint val="66000"/>
                  <a:satMod val="160000"/>
                </a:srgbClr>
              </a:gs>
              <a:gs pos="50000">
                <a:srgbClr val="32D2F2">
                  <a:tint val="44500"/>
                  <a:satMod val="160000"/>
                </a:srgbClr>
              </a:gs>
              <a:gs pos="100000">
                <a:srgbClr val="32D2F2">
                  <a:tint val="23500"/>
                  <a:satMod val="160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rgbClr val="002060"/>
                </a:solidFill>
              </a:rPr>
              <a:t>根据产品销售费用明细账的“本月月末累计数”填列</a:t>
            </a:r>
            <a:endParaRPr lang="zh-CN" altLang="en-US" sz="1600" dirty="0">
              <a:solidFill>
                <a:srgbClr val="002060"/>
              </a:solidFill>
            </a:endParaRPr>
          </a:p>
        </p:txBody>
      </p:sp>
      <p:sp>
        <p:nvSpPr>
          <p:cNvPr id="8" name="TextBox 7"/>
          <p:cNvSpPr txBox="1"/>
          <p:nvPr/>
        </p:nvSpPr>
        <p:spPr>
          <a:xfrm>
            <a:off x="2915816" y="2129475"/>
            <a:ext cx="2628292" cy="400110"/>
          </a:xfrm>
          <a:prstGeom prst="rect">
            <a:avLst/>
          </a:prstGeom>
          <a:noFill/>
        </p:spPr>
        <p:txBody>
          <a:bodyPr wrap="square" rtlCol="0">
            <a:spAutoFit/>
          </a:bodyPr>
          <a:lstStyle/>
          <a:p>
            <a:r>
              <a:rPr lang="zh-CN" altLang="en-US" sz="2000" b="1" dirty="0" smtClean="0">
                <a:solidFill>
                  <a:schemeClr val="accent2">
                    <a:lumMod val="50000"/>
                  </a:schemeClr>
                </a:solidFill>
                <a:effectLst>
                  <a:outerShdw blurRad="38100" dist="38100" dir="2700000" algn="tl">
                    <a:srgbClr val="000000">
                      <a:alpha val="43137"/>
                    </a:srgbClr>
                  </a:outerShdw>
                </a:effectLst>
              </a:rPr>
              <a:t>产品销售费用明细表</a:t>
            </a:r>
            <a:endParaRPr lang="zh-CN" altLang="en-US" sz="2000" b="1" dirty="0">
              <a:solidFill>
                <a:schemeClr val="accent2">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88311927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图示 6"/>
          <p:cNvGraphicFramePr/>
          <p:nvPr>
            <p:extLst>
              <p:ext uri="{D42A27DB-BD31-4B8C-83A1-F6EECF244321}">
                <p14:modId xmlns:p14="http://schemas.microsoft.com/office/powerpoint/2010/main" val="1106225246"/>
              </p:ext>
            </p:extLst>
          </p:nvPr>
        </p:nvGraphicFramePr>
        <p:xfrm>
          <a:off x="1475656" y="476672"/>
          <a:ext cx="7416824" cy="417646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5" name="组合 4"/>
          <p:cNvGrpSpPr/>
          <p:nvPr/>
        </p:nvGrpSpPr>
        <p:grpSpPr>
          <a:xfrm>
            <a:off x="2880625" y="4869160"/>
            <a:ext cx="4932187" cy="673326"/>
            <a:chOff x="1410649" y="3500208"/>
            <a:chExt cx="4932187" cy="673326"/>
          </a:xfrm>
          <a:solidFill>
            <a:schemeClr val="accent5">
              <a:lumMod val="20000"/>
              <a:lumOff val="80000"/>
            </a:schemeClr>
          </a:solidFill>
        </p:grpSpPr>
        <p:sp>
          <p:nvSpPr>
            <p:cNvPr id="6" name="五边形 5"/>
            <p:cNvSpPr/>
            <p:nvPr/>
          </p:nvSpPr>
          <p:spPr>
            <a:xfrm rot="10800000">
              <a:off x="1410649" y="3500208"/>
              <a:ext cx="4932187" cy="673326"/>
            </a:xfrm>
            <a:prstGeom prst="homePlate">
              <a:avLst/>
            </a:prstGeom>
            <a:grpFill/>
          </p:spPr>
          <p:style>
            <a:lnRef idx="2">
              <a:schemeClr val="lt1">
                <a:hueOff val="0"/>
                <a:satOff val="0"/>
                <a:lumOff val="0"/>
                <a:alphaOff val="0"/>
              </a:schemeClr>
            </a:lnRef>
            <a:fillRef idx="1">
              <a:scrgbClr r="0" g="0" b="0"/>
            </a:fillRef>
            <a:effectRef idx="0">
              <a:schemeClr val="accent2">
                <a:hueOff val="-12635355"/>
                <a:satOff val="21297"/>
                <a:lumOff val="-26079"/>
                <a:alphaOff val="0"/>
              </a:schemeClr>
            </a:effectRef>
            <a:fontRef idx="minor">
              <a:schemeClr val="lt1"/>
            </a:fontRef>
          </p:style>
        </p:sp>
        <p:sp>
          <p:nvSpPr>
            <p:cNvPr id="8" name="五边形 4"/>
            <p:cNvSpPr/>
            <p:nvPr/>
          </p:nvSpPr>
          <p:spPr>
            <a:xfrm rot="21600000">
              <a:off x="1578980" y="3500208"/>
              <a:ext cx="4763856" cy="67332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96918" tIns="76200" rIns="142240" bIns="76200" numCol="1" spcCol="1270" anchor="ctr" anchorCtr="0">
              <a:noAutofit/>
            </a:bodyPr>
            <a:lstStyle/>
            <a:p>
              <a:pPr lvl="0" algn="l" defTabSz="889000">
                <a:lnSpc>
                  <a:spcPct val="90000"/>
                </a:lnSpc>
                <a:spcBef>
                  <a:spcPct val="0"/>
                </a:spcBef>
                <a:spcAft>
                  <a:spcPct val="35000"/>
                </a:spcAft>
              </a:pPr>
              <a:r>
                <a:rPr lang="zh-CN" altLang="en-US" sz="2000" b="1" kern="1200" dirty="0" smtClean="0">
                  <a:solidFill>
                    <a:srgbClr val="002060"/>
                  </a:solidFill>
                </a:rPr>
                <a:t>任务</a:t>
              </a:r>
              <a:r>
                <a:rPr lang="en-US" altLang="zh-CN" sz="2000" b="1" kern="1200" dirty="0" smtClean="0">
                  <a:solidFill>
                    <a:srgbClr val="002060"/>
                  </a:solidFill>
                </a:rPr>
                <a:t>5.6</a:t>
              </a:r>
              <a:r>
                <a:rPr lang="zh-CN" altLang="en-US" sz="2000" b="1" dirty="0">
                  <a:solidFill>
                    <a:srgbClr val="002060"/>
                  </a:solidFill>
                </a:rPr>
                <a:t> </a:t>
              </a:r>
              <a:r>
                <a:rPr lang="zh-CN" altLang="en-US" sz="2000" b="1" dirty="0" smtClean="0">
                  <a:solidFill>
                    <a:srgbClr val="002060"/>
                  </a:solidFill>
                </a:rPr>
                <a:t>成本管理</a:t>
              </a:r>
              <a:endParaRPr lang="zh-CN" altLang="en-US" sz="2000" b="1" kern="1200" dirty="0">
                <a:solidFill>
                  <a:srgbClr val="002060"/>
                </a:solidFill>
              </a:endParaRPr>
            </a:p>
          </p:txBody>
        </p:sp>
      </p:grpSp>
      <p:sp>
        <p:nvSpPr>
          <p:cNvPr id="9" name="椭圆 8"/>
          <p:cNvSpPr/>
          <p:nvPr/>
        </p:nvSpPr>
        <p:spPr>
          <a:xfrm>
            <a:off x="2543961" y="4827050"/>
            <a:ext cx="673326" cy="673326"/>
          </a:xfrm>
          <a:prstGeom prst="ellipse">
            <a:avLst/>
          </a:prstGeom>
          <a:solidFill>
            <a:schemeClr val="accent5">
              <a:lumMod val="20000"/>
              <a:lumOff val="8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rgbClr r="0" g="0" b="0"/>
          </a:lnRef>
          <a:fillRef idx="1">
            <a:scrgbClr r="0" g="0" b="0"/>
          </a:fillRef>
          <a:effectRef idx="0">
            <a:scrgbClr r="0" g="0" b="0"/>
          </a:effectRef>
          <a:fontRef idx="minor">
            <a:schemeClr val="lt1">
              <a:hueOff val="0"/>
              <a:satOff val="0"/>
              <a:lumOff val="0"/>
              <a:alphaOff val="0"/>
            </a:schemeClr>
          </a:fontRef>
        </p:style>
      </p:sp>
      <p:grpSp>
        <p:nvGrpSpPr>
          <p:cNvPr id="11" name="组合 10"/>
          <p:cNvGrpSpPr/>
          <p:nvPr/>
        </p:nvGrpSpPr>
        <p:grpSpPr>
          <a:xfrm>
            <a:off x="2880625" y="5758510"/>
            <a:ext cx="4932187" cy="673326"/>
            <a:chOff x="1410649" y="3500208"/>
            <a:chExt cx="4932187" cy="673326"/>
          </a:xfrm>
          <a:solidFill>
            <a:srgbClr val="C4F7FC"/>
          </a:solidFill>
        </p:grpSpPr>
        <p:sp>
          <p:nvSpPr>
            <p:cNvPr id="12" name="五边形 11"/>
            <p:cNvSpPr/>
            <p:nvPr/>
          </p:nvSpPr>
          <p:spPr>
            <a:xfrm rot="10800000">
              <a:off x="1410649" y="3500208"/>
              <a:ext cx="4932187" cy="673326"/>
            </a:xfrm>
            <a:prstGeom prst="homePlate">
              <a:avLst/>
            </a:prstGeom>
            <a:grpFill/>
          </p:spPr>
          <p:style>
            <a:lnRef idx="2">
              <a:schemeClr val="lt1">
                <a:hueOff val="0"/>
                <a:satOff val="0"/>
                <a:lumOff val="0"/>
                <a:alphaOff val="0"/>
              </a:schemeClr>
            </a:lnRef>
            <a:fillRef idx="1">
              <a:scrgbClr r="0" g="0" b="0"/>
            </a:fillRef>
            <a:effectRef idx="0">
              <a:schemeClr val="accent2">
                <a:hueOff val="-12635355"/>
                <a:satOff val="21297"/>
                <a:lumOff val="-26079"/>
                <a:alphaOff val="0"/>
              </a:schemeClr>
            </a:effectRef>
            <a:fontRef idx="minor">
              <a:schemeClr val="lt1"/>
            </a:fontRef>
          </p:style>
        </p:sp>
        <p:sp>
          <p:nvSpPr>
            <p:cNvPr id="13" name="五边形 4"/>
            <p:cNvSpPr/>
            <p:nvPr/>
          </p:nvSpPr>
          <p:spPr>
            <a:xfrm rot="21600000">
              <a:off x="1578980" y="3500208"/>
              <a:ext cx="4763856" cy="67332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296918" tIns="76200" rIns="142240" bIns="76200" numCol="1" spcCol="1270" anchor="ctr" anchorCtr="0">
              <a:noAutofit/>
            </a:bodyPr>
            <a:lstStyle/>
            <a:p>
              <a:pPr lvl="0" algn="l" defTabSz="889000">
                <a:lnSpc>
                  <a:spcPct val="90000"/>
                </a:lnSpc>
                <a:spcBef>
                  <a:spcPct val="0"/>
                </a:spcBef>
                <a:spcAft>
                  <a:spcPct val="35000"/>
                </a:spcAft>
              </a:pPr>
              <a:r>
                <a:rPr lang="zh-CN" altLang="en-US" sz="2000" b="1" kern="1200" dirty="0" smtClean="0">
                  <a:solidFill>
                    <a:srgbClr val="002060"/>
                  </a:solidFill>
                </a:rPr>
                <a:t>任务</a:t>
              </a:r>
              <a:r>
                <a:rPr lang="en-US" altLang="zh-CN" sz="2000" b="1" kern="1200" dirty="0" smtClean="0">
                  <a:solidFill>
                    <a:srgbClr val="002060"/>
                  </a:solidFill>
                </a:rPr>
                <a:t>5.7 </a:t>
              </a:r>
              <a:r>
                <a:rPr lang="zh-CN" altLang="en-US" sz="2000" b="1" kern="1200" dirty="0" smtClean="0">
                  <a:solidFill>
                    <a:srgbClr val="002060"/>
                  </a:solidFill>
                </a:rPr>
                <a:t>成本控制</a:t>
              </a:r>
              <a:endParaRPr lang="zh-CN" altLang="en-US" sz="2000" b="1" kern="1200" dirty="0">
                <a:solidFill>
                  <a:srgbClr val="002060"/>
                </a:solidFill>
              </a:endParaRPr>
            </a:p>
          </p:txBody>
        </p:sp>
      </p:grpSp>
      <p:sp>
        <p:nvSpPr>
          <p:cNvPr id="14" name="椭圆 13"/>
          <p:cNvSpPr/>
          <p:nvPr/>
        </p:nvSpPr>
        <p:spPr>
          <a:xfrm>
            <a:off x="2543961" y="5758510"/>
            <a:ext cx="673326" cy="673326"/>
          </a:xfrm>
          <a:prstGeom prst="ellipse">
            <a:avLst/>
          </a:prstGeom>
          <a:solidFill>
            <a:srgbClr val="C4F7FC"/>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p:spPr>
        <p:style>
          <a:lnRef idx="2">
            <a:scrgbClr r="0" g="0" b="0"/>
          </a:lnRef>
          <a:fillRef idx="1">
            <a:scrgbClr r="0" g="0" b="0"/>
          </a:fillRef>
          <a:effectRef idx="0">
            <a:scrgbClr r="0" g="0" b="0"/>
          </a:effectRef>
          <a:fontRef idx="minor">
            <a:schemeClr val="lt1">
              <a:hueOff val="0"/>
              <a:satOff val="0"/>
              <a:lumOff val="0"/>
              <a:alphaOff val="0"/>
            </a:schemeClr>
          </a:fontRef>
        </p:style>
      </p:sp>
    </p:spTree>
    <p:extLst>
      <p:ext uri="{BB962C8B-B14F-4D97-AF65-F5344CB8AC3E}">
        <p14:creationId xmlns:p14="http://schemas.microsoft.com/office/powerpoint/2010/main" val="1160082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373212"/>
            <a:ext cx="655272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三、编制管理费用明细表</a:t>
            </a:r>
            <a:endParaRPr lang="zh-CN" altLang="en-US" b="1" dirty="0"/>
          </a:p>
        </p:txBody>
      </p:sp>
      <p:graphicFrame>
        <p:nvGraphicFramePr>
          <p:cNvPr id="3" name="表格 2"/>
          <p:cNvGraphicFramePr>
            <a:graphicFrameLocks noGrp="1"/>
          </p:cNvGraphicFramePr>
          <p:nvPr>
            <p:extLst>
              <p:ext uri="{D42A27DB-BD31-4B8C-83A1-F6EECF244321}">
                <p14:modId xmlns:p14="http://schemas.microsoft.com/office/powerpoint/2010/main" val="284636016"/>
              </p:ext>
            </p:extLst>
          </p:nvPr>
        </p:nvGraphicFramePr>
        <p:xfrm>
          <a:off x="467544" y="2708920"/>
          <a:ext cx="7608170" cy="2872330"/>
        </p:xfrm>
        <a:graphic>
          <a:graphicData uri="http://schemas.openxmlformats.org/drawingml/2006/table">
            <a:tbl>
              <a:tblPr firstRow="1" bandRow="1">
                <a:tableStyleId>{72833802-FEF1-4C79-8D5D-14CF1EAF98D9}</a:tableStyleId>
              </a:tblPr>
              <a:tblGrid>
                <a:gridCol w="1415480">
                  <a:extLst>
                    <a:ext uri="{9D8B030D-6E8A-4147-A177-3AD203B41FA5}">
                      <a16:colId xmlns:a16="http://schemas.microsoft.com/office/drawing/2014/main" val="20000"/>
                    </a:ext>
                  </a:extLst>
                </a:gridCol>
                <a:gridCol w="1627788">
                  <a:extLst>
                    <a:ext uri="{9D8B030D-6E8A-4147-A177-3AD203B41FA5}">
                      <a16:colId xmlns:a16="http://schemas.microsoft.com/office/drawing/2014/main" val="20001"/>
                    </a:ext>
                  </a:extLst>
                </a:gridCol>
                <a:gridCol w="1521634">
                  <a:extLst>
                    <a:ext uri="{9D8B030D-6E8A-4147-A177-3AD203B41FA5}">
                      <a16:colId xmlns:a16="http://schemas.microsoft.com/office/drawing/2014/main" val="20002"/>
                    </a:ext>
                  </a:extLst>
                </a:gridCol>
                <a:gridCol w="1521634">
                  <a:extLst>
                    <a:ext uri="{9D8B030D-6E8A-4147-A177-3AD203B41FA5}">
                      <a16:colId xmlns:a16="http://schemas.microsoft.com/office/drawing/2014/main" val="20003"/>
                    </a:ext>
                  </a:extLst>
                </a:gridCol>
                <a:gridCol w="1521634">
                  <a:extLst>
                    <a:ext uri="{9D8B030D-6E8A-4147-A177-3AD203B41FA5}">
                      <a16:colId xmlns:a16="http://schemas.microsoft.com/office/drawing/2014/main" val="20004"/>
                    </a:ext>
                  </a:extLst>
                </a:gridCol>
              </a:tblGrid>
              <a:tr h="446450">
                <a:tc>
                  <a:txBody>
                    <a:bodyPr/>
                    <a:lstStyle/>
                    <a:p>
                      <a:r>
                        <a:rPr lang="zh-CN" altLang="en-US" dirty="0" smtClean="0"/>
                        <a:t>项目</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en-US" dirty="0" smtClean="0"/>
                        <a:t>本年计划</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en-US" dirty="0" smtClean="0"/>
                        <a:t>上年同期实际数</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en-US" dirty="0" smtClean="0"/>
                        <a:t>本月实际数</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en-US" dirty="0" smtClean="0"/>
                        <a:t>本年累计实际数</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46450">
                <a:tc>
                  <a:txBody>
                    <a:bodyPr/>
                    <a:lstStyle/>
                    <a:p>
                      <a:r>
                        <a:rPr lang="zh-CN" altLang="en-US" dirty="0" smtClean="0"/>
                        <a:t>工资</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46450">
                <a:tc>
                  <a:txBody>
                    <a:bodyPr/>
                    <a:lstStyle/>
                    <a:p>
                      <a:r>
                        <a:rPr lang="zh-CN" altLang="en-US" dirty="0" smtClean="0"/>
                        <a:t>职工福利费</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46450">
                <a:tc>
                  <a:txBody>
                    <a:bodyPr/>
                    <a:lstStyle/>
                    <a:p>
                      <a:r>
                        <a:rPr lang="zh-CN" altLang="en-US" dirty="0" smtClean="0"/>
                        <a:t>折旧费</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46450">
                <a:tc>
                  <a:txBody>
                    <a:bodyPr/>
                    <a:lstStyle/>
                    <a:p>
                      <a:r>
                        <a:rPr lang="en-US" altLang="zh-CN" dirty="0" smtClean="0">
                          <a:latin typeface="宋体"/>
                          <a:ea typeface="宋体"/>
                        </a:rPr>
                        <a:t>……</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446450">
                <a:tc>
                  <a:txBody>
                    <a:bodyPr/>
                    <a:lstStyle/>
                    <a:p>
                      <a:r>
                        <a:rPr lang="zh-CN" altLang="en-US" dirty="0" smtClean="0"/>
                        <a:t>合计</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bl>
          </a:graphicData>
        </a:graphic>
      </p:graphicFrame>
      <p:sp>
        <p:nvSpPr>
          <p:cNvPr id="4" name="圆角矩形标注 3"/>
          <p:cNvSpPr/>
          <p:nvPr/>
        </p:nvSpPr>
        <p:spPr>
          <a:xfrm>
            <a:off x="1907704" y="4293096"/>
            <a:ext cx="1512168" cy="1008112"/>
          </a:xfrm>
          <a:prstGeom prst="wedgeRoundRectCallout">
            <a:avLst>
              <a:gd name="adj1" fmla="val 4438"/>
              <a:gd name="adj2" fmla="val -145984"/>
              <a:gd name="adj3" fmla="val 16667"/>
            </a:avLst>
          </a:prstGeom>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rgbClr val="002060"/>
                </a:solidFill>
              </a:rPr>
              <a:t>根据公司或行政部门的管理费用计划填列</a:t>
            </a:r>
            <a:endParaRPr lang="zh-CN" altLang="en-US" sz="1600" dirty="0">
              <a:solidFill>
                <a:srgbClr val="002060"/>
              </a:solidFill>
            </a:endParaRPr>
          </a:p>
        </p:txBody>
      </p:sp>
      <p:sp>
        <p:nvSpPr>
          <p:cNvPr id="5" name="圆角矩形标注 4"/>
          <p:cNvSpPr/>
          <p:nvPr/>
        </p:nvSpPr>
        <p:spPr>
          <a:xfrm>
            <a:off x="1763688" y="1306029"/>
            <a:ext cx="1512168" cy="936104"/>
          </a:xfrm>
          <a:prstGeom prst="wedgeRoundRectCallout">
            <a:avLst>
              <a:gd name="adj1" fmla="val 94691"/>
              <a:gd name="adj2" fmla="val 128107"/>
              <a:gd name="adj3" fmla="val 16667"/>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r="100000" b="100000"/>
            </a:path>
            <a:tileRect l="-100000" t="-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rgbClr val="002060"/>
                </a:solidFill>
              </a:rPr>
              <a:t>根据上年同期本表的“累计实际数”填列</a:t>
            </a:r>
            <a:endParaRPr lang="zh-CN" altLang="en-US" sz="1600" dirty="0">
              <a:solidFill>
                <a:srgbClr val="002060"/>
              </a:solidFill>
            </a:endParaRPr>
          </a:p>
        </p:txBody>
      </p:sp>
      <p:sp>
        <p:nvSpPr>
          <p:cNvPr id="6" name="圆角矩形标注 5"/>
          <p:cNvSpPr/>
          <p:nvPr/>
        </p:nvSpPr>
        <p:spPr>
          <a:xfrm>
            <a:off x="5076056" y="4149080"/>
            <a:ext cx="1368152" cy="1368152"/>
          </a:xfrm>
          <a:prstGeom prst="wedgeRoundRectCallout">
            <a:avLst>
              <a:gd name="adj1" fmla="val -2782"/>
              <a:gd name="adj2" fmla="val -113065"/>
              <a:gd name="adj3" fmla="val 16667"/>
            </a:avLst>
          </a:prstGeom>
          <a:gradFill flip="none" rotWithShape="1">
            <a:gsLst>
              <a:gs pos="0">
                <a:srgbClr val="FF66FF">
                  <a:tint val="66000"/>
                  <a:satMod val="160000"/>
                </a:srgbClr>
              </a:gs>
              <a:gs pos="50000">
                <a:srgbClr val="FF66FF">
                  <a:tint val="44500"/>
                  <a:satMod val="160000"/>
                </a:srgbClr>
              </a:gs>
              <a:gs pos="100000">
                <a:srgbClr val="FF66FF">
                  <a:tint val="23500"/>
                  <a:satMod val="160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solidFill>
                  <a:srgbClr val="002060"/>
                </a:solidFill>
              </a:rPr>
              <a:t>根据管理费用明细账的“本月合计数”填列</a:t>
            </a:r>
            <a:endParaRPr lang="zh-CN" altLang="en-US" sz="1600" dirty="0">
              <a:solidFill>
                <a:srgbClr val="002060"/>
              </a:solidFill>
            </a:endParaRPr>
          </a:p>
        </p:txBody>
      </p:sp>
      <p:sp>
        <p:nvSpPr>
          <p:cNvPr id="7" name="圆角矩形标注 6"/>
          <p:cNvSpPr/>
          <p:nvPr/>
        </p:nvSpPr>
        <p:spPr>
          <a:xfrm>
            <a:off x="6732240" y="1306029"/>
            <a:ext cx="1512168" cy="1008112"/>
          </a:xfrm>
          <a:prstGeom prst="wedgeRoundRectCallout">
            <a:avLst>
              <a:gd name="adj1" fmla="val 2633"/>
              <a:gd name="adj2" fmla="val 97699"/>
              <a:gd name="adj3" fmla="val 16667"/>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rgbClr val="002060"/>
                </a:solidFill>
              </a:rPr>
              <a:t>根据管理费用明细账的“本月月末累计数”填列</a:t>
            </a:r>
            <a:endParaRPr lang="zh-CN" altLang="en-US" sz="1600" dirty="0">
              <a:solidFill>
                <a:srgbClr val="002060"/>
              </a:solidFill>
            </a:endParaRPr>
          </a:p>
        </p:txBody>
      </p:sp>
      <p:sp>
        <p:nvSpPr>
          <p:cNvPr id="8" name="TextBox 7"/>
          <p:cNvSpPr txBox="1"/>
          <p:nvPr/>
        </p:nvSpPr>
        <p:spPr>
          <a:xfrm>
            <a:off x="2915816" y="2129475"/>
            <a:ext cx="2628292" cy="400110"/>
          </a:xfrm>
          <a:prstGeom prst="rect">
            <a:avLst/>
          </a:prstGeom>
          <a:noFill/>
        </p:spPr>
        <p:txBody>
          <a:bodyPr wrap="square" rtlCol="0">
            <a:spAutoFit/>
          </a:bodyPr>
          <a:lstStyle/>
          <a:p>
            <a:r>
              <a:rPr lang="zh-CN" altLang="en-US" sz="2000" b="1" dirty="0" smtClean="0">
                <a:solidFill>
                  <a:schemeClr val="accent2">
                    <a:lumMod val="50000"/>
                  </a:schemeClr>
                </a:solidFill>
                <a:effectLst>
                  <a:outerShdw blurRad="38100" dist="38100" dir="2700000" algn="tl">
                    <a:srgbClr val="000000">
                      <a:alpha val="43137"/>
                    </a:srgbClr>
                  </a:outerShdw>
                </a:effectLst>
              </a:rPr>
              <a:t>管理费用明细表</a:t>
            </a:r>
            <a:endParaRPr lang="zh-CN" altLang="en-US" sz="2000" b="1" dirty="0">
              <a:solidFill>
                <a:schemeClr val="accent2">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048373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373212"/>
            <a:ext cx="655272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四、编制财务费用明细表</a:t>
            </a:r>
            <a:endParaRPr lang="zh-CN" altLang="en-US" b="1" dirty="0"/>
          </a:p>
        </p:txBody>
      </p:sp>
      <p:graphicFrame>
        <p:nvGraphicFramePr>
          <p:cNvPr id="3" name="表格 2"/>
          <p:cNvGraphicFramePr>
            <a:graphicFrameLocks noGrp="1"/>
          </p:cNvGraphicFramePr>
          <p:nvPr>
            <p:extLst>
              <p:ext uri="{D42A27DB-BD31-4B8C-83A1-F6EECF244321}">
                <p14:modId xmlns:p14="http://schemas.microsoft.com/office/powerpoint/2010/main" val="1432714213"/>
              </p:ext>
            </p:extLst>
          </p:nvPr>
        </p:nvGraphicFramePr>
        <p:xfrm>
          <a:off x="467544" y="2708920"/>
          <a:ext cx="7608170" cy="3512410"/>
        </p:xfrm>
        <a:graphic>
          <a:graphicData uri="http://schemas.openxmlformats.org/drawingml/2006/table">
            <a:tbl>
              <a:tblPr firstRow="1" bandRow="1">
                <a:tableStyleId>{72833802-FEF1-4C79-8D5D-14CF1EAF98D9}</a:tableStyleId>
              </a:tblPr>
              <a:tblGrid>
                <a:gridCol w="1944216">
                  <a:extLst>
                    <a:ext uri="{9D8B030D-6E8A-4147-A177-3AD203B41FA5}">
                      <a16:colId xmlns:a16="http://schemas.microsoft.com/office/drawing/2014/main" val="20000"/>
                    </a:ext>
                  </a:extLst>
                </a:gridCol>
                <a:gridCol w="1224136">
                  <a:extLst>
                    <a:ext uri="{9D8B030D-6E8A-4147-A177-3AD203B41FA5}">
                      <a16:colId xmlns:a16="http://schemas.microsoft.com/office/drawing/2014/main" val="20001"/>
                    </a:ext>
                  </a:extLst>
                </a:gridCol>
                <a:gridCol w="1512168">
                  <a:extLst>
                    <a:ext uri="{9D8B030D-6E8A-4147-A177-3AD203B41FA5}">
                      <a16:colId xmlns:a16="http://schemas.microsoft.com/office/drawing/2014/main" val="20002"/>
                    </a:ext>
                  </a:extLst>
                </a:gridCol>
                <a:gridCol w="1406016">
                  <a:extLst>
                    <a:ext uri="{9D8B030D-6E8A-4147-A177-3AD203B41FA5}">
                      <a16:colId xmlns:a16="http://schemas.microsoft.com/office/drawing/2014/main" val="20003"/>
                    </a:ext>
                  </a:extLst>
                </a:gridCol>
                <a:gridCol w="1521634">
                  <a:extLst>
                    <a:ext uri="{9D8B030D-6E8A-4147-A177-3AD203B41FA5}">
                      <a16:colId xmlns:a16="http://schemas.microsoft.com/office/drawing/2014/main" val="20004"/>
                    </a:ext>
                  </a:extLst>
                </a:gridCol>
              </a:tblGrid>
              <a:tr h="446450">
                <a:tc>
                  <a:txBody>
                    <a:bodyPr/>
                    <a:lstStyle/>
                    <a:p>
                      <a:r>
                        <a:rPr lang="zh-CN" altLang="en-US" dirty="0" smtClean="0"/>
                        <a:t>项目</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en-US" dirty="0" smtClean="0"/>
                        <a:t>本年计划</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en-US" dirty="0" smtClean="0"/>
                        <a:t>上年同期实际数</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en-US" dirty="0" smtClean="0"/>
                        <a:t>本月实际数</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zh-CN" altLang="en-US" dirty="0" smtClean="0"/>
                        <a:t>本年累计实际数</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446450">
                <a:tc>
                  <a:txBody>
                    <a:bodyPr/>
                    <a:lstStyle/>
                    <a:p>
                      <a:r>
                        <a:rPr lang="zh-CN" altLang="en-US" dirty="0" smtClean="0"/>
                        <a:t>利息支出（减利息收入）</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446450">
                <a:tc>
                  <a:txBody>
                    <a:bodyPr/>
                    <a:lstStyle/>
                    <a:p>
                      <a:r>
                        <a:rPr lang="zh-CN" altLang="en-US" dirty="0" smtClean="0"/>
                        <a:t>汇兑损失</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446450">
                <a:tc>
                  <a:txBody>
                    <a:bodyPr/>
                    <a:lstStyle/>
                    <a:p>
                      <a:r>
                        <a:rPr lang="zh-CN" altLang="en-US" dirty="0" smtClean="0"/>
                        <a:t>调剂外汇手续费</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446450">
                <a:tc>
                  <a:txBody>
                    <a:bodyPr/>
                    <a:lstStyle/>
                    <a:p>
                      <a:r>
                        <a:rPr lang="zh-CN" altLang="en-US" dirty="0" smtClean="0"/>
                        <a:t>金融机构手续费</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446450">
                <a:tc>
                  <a:txBody>
                    <a:bodyPr/>
                    <a:lstStyle/>
                    <a:p>
                      <a:r>
                        <a:rPr lang="zh-CN" altLang="en-US" dirty="0" smtClean="0"/>
                        <a:t>其他筹资费用</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5"/>
                  </a:ext>
                </a:extLst>
              </a:tr>
              <a:tr h="446450">
                <a:tc>
                  <a:txBody>
                    <a:bodyPr/>
                    <a:lstStyle/>
                    <a:p>
                      <a:r>
                        <a:rPr lang="zh-CN" altLang="en-US" dirty="0" smtClean="0"/>
                        <a:t>合计</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4" name="圆角矩形标注 3"/>
          <p:cNvSpPr/>
          <p:nvPr/>
        </p:nvSpPr>
        <p:spPr>
          <a:xfrm>
            <a:off x="2411760" y="4293096"/>
            <a:ext cx="1260140" cy="1368152"/>
          </a:xfrm>
          <a:prstGeom prst="wedgeRoundRectCallout">
            <a:avLst>
              <a:gd name="adj1" fmla="val 4438"/>
              <a:gd name="adj2" fmla="val -145984"/>
              <a:gd name="adj3" fmla="val 16667"/>
            </a:avLst>
          </a:prstGeom>
          <a:gradFill flip="none" rotWithShape="1">
            <a:gsLst>
              <a:gs pos="0">
                <a:srgbClr val="32D2F2">
                  <a:tint val="66000"/>
                  <a:satMod val="160000"/>
                </a:srgbClr>
              </a:gs>
              <a:gs pos="50000">
                <a:srgbClr val="32D2F2">
                  <a:tint val="44500"/>
                  <a:satMod val="160000"/>
                </a:srgbClr>
              </a:gs>
              <a:gs pos="100000">
                <a:srgbClr val="32D2F2">
                  <a:tint val="23500"/>
                  <a:satMod val="160000"/>
                </a:srgbClr>
              </a:gs>
            </a:gsLst>
            <a:lin ang="81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solidFill>
                  <a:srgbClr val="002060"/>
                </a:solidFill>
              </a:rPr>
              <a:t>根据本年财务费用费用计划填列</a:t>
            </a:r>
            <a:endParaRPr lang="zh-CN" altLang="en-US" sz="1600" dirty="0">
              <a:solidFill>
                <a:srgbClr val="002060"/>
              </a:solidFill>
            </a:endParaRPr>
          </a:p>
        </p:txBody>
      </p:sp>
      <p:sp>
        <p:nvSpPr>
          <p:cNvPr id="5" name="圆角矩形标注 4"/>
          <p:cNvSpPr/>
          <p:nvPr/>
        </p:nvSpPr>
        <p:spPr>
          <a:xfrm>
            <a:off x="1763688" y="1306029"/>
            <a:ext cx="1512168" cy="936104"/>
          </a:xfrm>
          <a:prstGeom prst="wedgeRoundRectCallout">
            <a:avLst>
              <a:gd name="adj1" fmla="val 94691"/>
              <a:gd name="adj2" fmla="val 128107"/>
              <a:gd name="adj3" fmla="val 16667"/>
            </a:avLst>
          </a:prstGeom>
          <a:gradFill flip="none" rotWithShape="1">
            <a:gsLst>
              <a:gs pos="0">
                <a:srgbClr val="FF66FF">
                  <a:tint val="66000"/>
                  <a:satMod val="160000"/>
                </a:srgbClr>
              </a:gs>
              <a:gs pos="50000">
                <a:srgbClr val="FF66FF">
                  <a:tint val="44500"/>
                  <a:satMod val="160000"/>
                </a:srgbClr>
              </a:gs>
              <a:gs pos="100000">
                <a:srgbClr val="FF66FF">
                  <a:tint val="23500"/>
                  <a:satMod val="160000"/>
                </a:srgbClr>
              </a:gs>
            </a:gsLst>
            <a:path path="circle">
              <a:fillToRect l="100000" b="100000"/>
            </a:path>
            <a:tileRect t="-100000" r="-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rgbClr val="002060"/>
                </a:solidFill>
              </a:rPr>
              <a:t>根据上年同期本表的“累计实际数”填列</a:t>
            </a:r>
            <a:endParaRPr lang="zh-CN" altLang="en-US" sz="1600" dirty="0">
              <a:solidFill>
                <a:srgbClr val="002060"/>
              </a:solidFill>
            </a:endParaRPr>
          </a:p>
        </p:txBody>
      </p:sp>
      <p:sp>
        <p:nvSpPr>
          <p:cNvPr id="6" name="圆角矩形标注 5"/>
          <p:cNvSpPr/>
          <p:nvPr/>
        </p:nvSpPr>
        <p:spPr>
          <a:xfrm>
            <a:off x="5220072" y="4149080"/>
            <a:ext cx="1368152" cy="1368152"/>
          </a:xfrm>
          <a:prstGeom prst="wedgeRoundRectCallout">
            <a:avLst>
              <a:gd name="adj1" fmla="val -2782"/>
              <a:gd name="adj2" fmla="val -113065"/>
              <a:gd name="adj3" fmla="val 16667"/>
            </a:avLst>
          </a:prstGeom>
          <a:solidFill>
            <a:srgbClr val="CFDE0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1600" dirty="0" smtClean="0">
                <a:solidFill>
                  <a:srgbClr val="002060"/>
                </a:solidFill>
              </a:rPr>
              <a:t>根据财务费用明细账的“本月合计数”填列</a:t>
            </a:r>
            <a:endParaRPr lang="zh-CN" altLang="en-US" sz="1600" dirty="0">
              <a:solidFill>
                <a:srgbClr val="002060"/>
              </a:solidFill>
            </a:endParaRPr>
          </a:p>
        </p:txBody>
      </p:sp>
      <p:sp>
        <p:nvSpPr>
          <p:cNvPr id="7" name="圆角矩形标注 6"/>
          <p:cNvSpPr/>
          <p:nvPr/>
        </p:nvSpPr>
        <p:spPr>
          <a:xfrm>
            <a:off x="6732240" y="1234021"/>
            <a:ext cx="1512168" cy="1008112"/>
          </a:xfrm>
          <a:prstGeom prst="wedgeRoundRectCallout">
            <a:avLst>
              <a:gd name="adj1" fmla="val 2633"/>
              <a:gd name="adj2" fmla="val 97699"/>
              <a:gd name="adj3" fmla="val 16667"/>
            </a:avLst>
          </a:prstGeom>
          <a:gradFill flip="none" rotWithShape="1">
            <a:gsLst>
              <a:gs pos="0">
                <a:srgbClr val="13B913">
                  <a:tint val="66000"/>
                  <a:satMod val="160000"/>
                </a:srgbClr>
              </a:gs>
              <a:gs pos="50000">
                <a:srgbClr val="13B913">
                  <a:tint val="44500"/>
                  <a:satMod val="160000"/>
                </a:srgbClr>
              </a:gs>
              <a:gs pos="100000">
                <a:srgbClr val="13B913">
                  <a:tint val="23500"/>
                  <a:satMod val="160000"/>
                </a:srgbClr>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600" dirty="0" smtClean="0">
                <a:solidFill>
                  <a:srgbClr val="002060"/>
                </a:solidFill>
              </a:rPr>
              <a:t>根据财务费用明细账的“本月月末累计数”填列</a:t>
            </a:r>
            <a:endParaRPr lang="zh-CN" altLang="en-US" sz="1600" dirty="0">
              <a:solidFill>
                <a:srgbClr val="002060"/>
              </a:solidFill>
            </a:endParaRPr>
          </a:p>
        </p:txBody>
      </p:sp>
      <p:sp>
        <p:nvSpPr>
          <p:cNvPr id="8" name="TextBox 7"/>
          <p:cNvSpPr txBox="1"/>
          <p:nvPr/>
        </p:nvSpPr>
        <p:spPr>
          <a:xfrm>
            <a:off x="2915816" y="2129475"/>
            <a:ext cx="2628292" cy="400110"/>
          </a:xfrm>
          <a:prstGeom prst="rect">
            <a:avLst/>
          </a:prstGeom>
          <a:noFill/>
        </p:spPr>
        <p:txBody>
          <a:bodyPr wrap="square" rtlCol="0">
            <a:spAutoFit/>
          </a:bodyPr>
          <a:lstStyle/>
          <a:p>
            <a:r>
              <a:rPr lang="zh-CN" altLang="en-US" sz="2000" b="1" dirty="0" smtClean="0">
                <a:solidFill>
                  <a:schemeClr val="accent2">
                    <a:lumMod val="50000"/>
                  </a:schemeClr>
                </a:solidFill>
                <a:effectLst>
                  <a:outerShdw blurRad="38100" dist="38100" dir="2700000" algn="tl">
                    <a:srgbClr val="000000">
                      <a:alpha val="43137"/>
                    </a:srgbClr>
                  </a:outerShdw>
                </a:effectLst>
              </a:rPr>
              <a:t>财务费用明细表</a:t>
            </a:r>
            <a:endParaRPr lang="zh-CN" altLang="en-US" sz="2000" b="1" dirty="0">
              <a:solidFill>
                <a:schemeClr val="accent2">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404837302"/>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35696" y="2636912"/>
            <a:ext cx="6696744" cy="2308324"/>
          </a:xfrm>
          <a:prstGeom prst="rect">
            <a:avLst/>
          </a:prstGeom>
          <a:noFill/>
          <a:ln>
            <a:solidFill>
              <a:schemeClr val="accent1">
                <a:lumMod val="40000"/>
                <a:lumOff val="60000"/>
              </a:schemeClr>
            </a:solidFill>
          </a:ln>
        </p:spPr>
        <p:txBody>
          <a:bodyPr wrap="square" rtlCol="0">
            <a:spAutoFit/>
          </a:bodyPr>
          <a:lstStyle/>
          <a:p>
            <a:pPr lvl="1">
              <a:lnSpc>
                <a:spcPct val="150000"/>
              </a:lnSpc>
            </a:pPr>
            <a:endParaRPr lang="en-US" altLang="zh-CN" sz="3200" b="1" dirty="0" smtClean="0">
              <a:effectLst>
                <a:outerShdw blurRad="38100" dist="38100" dir="2700000" algn="tl">
                  <a:srgbClr val="000000">
                    <a:alpha val="43137"/>
                  </a:srgbClr>
                </a:outerShdw>
              </a:effectLst>
            </a:endParaRPr>
          </a:p>
          <a:p>
            <a:pPr lvl="1">
              <a:lnSpc>
                <a:spcPct val="150000"/>
              </a:lnSpc>
            </a:pPr>
            <a:r>
              <a:rPr lang="zh-CN" altLang="en-US" sz="3200" b="1" dirty="0" smtClean="0">
                <a:effectLst>
                  <a:outerShdw blurRad="38100" dist="38100" dir="2700000" algn="tl">
                    <a:srgbClr val="000000">
                      <a:alpha val="43137"/>
                    </a:srgbClr>
                  </a:outerShdw>
                </a:effectLst>
              </a:rPr>
              <a:t>      任务四  分析产品总成本</a:t>
            </a:r>
            <a:endParaRPr lang="en-US" altLang="zh-CN" sz="3200" b="1" dirty="0" smtClean="0">
              <a:effectLst>
                <a:outerShdw blurRad="38100" dist="38100" dir="2700000" algn="tl">
                  <a:srgbClr val="000000">
                    <a:alpha val="43137"/>
                  </a:srgbClr>
                </a:outerShdw>
              </a:effectLst>
            </a:endParaRPr>
          </a:p>
          <a:p>
            <a:pPr lvl="1">
              <a:lnSpc>
                <a:spcPct val="150000"/>
              </a:lnSpc>
            </a:pPr>
            <a:endParaRPr lang="zh-CN" altLang="en-US" sz="3200" b="1" dirty="0">
              <a:effectLst>
                <a:outerShdw blurRad="38100" dist="38100" dir="2700000" algn="tl">
                  <a:srgbClr val="000000">
                    <a:alpha val="43137"/>
                  </a:srgbClr>
                </a:outerShdw>
              </a:effectLst>
            </a:endParaRPr>
          </a:p>
        </p:txBody>
      </p:sp>
      <p:sp>
        <p:nvSpPr>
          <p:cNvPr id="6" name="TextBox 4"/>
          <p:cNvSpPr txBox="1"/>
          <p:nvPr/>
        </p:nvSpPr>
        <p:spPr>
          <a:xfrm>
            <a:off x="4495052" y="2375302"/>
            <a:ext cx="1584176" cy="523220"/>
          </a:xfrm>
          <a:prstGeom prst="rect">
            <a:avLst/>
          </a:prstGeom>
          <a:solidFill>
            <a:schemeClr val="bg1"/>
          </a:solidFill>
        </p:spPr>
        <p:txBody>
          <a:bodyPr wrap="square" rtlCol="0">
            <a:spAutoFit/>
          </a:bodyPr>
          <a:lstStyle/>
          <a:p>
            <a:r>
              <a:rPr lang="zh-CN" altLang="en-US" sz="2800" b="1" dirty="0" smtClean="0">
                <a:effectLst>
                  <a:outerShdw blurRad="38100" dist="38100" dir="2700000" algn="tl">
                    <a:srgbClr val="000000">
                      <a:alpha val="43137"/>
                    </a:srgbClr>
                  </a:outerShdw>
                </a:effectLst>
              </a:rPr>
              <a:t> 项目五</a:t>
            </a:r>
            <a:endParaRPr lang="zh-CN" altLang="en-US"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2436864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380880" y="1844824"/>
            <a:ext cx="1029161" cy="3384376"/>
          </a:xfrm>
          <a:custGeom>
            <a:avLst/>
            <a:gdLst>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5" fmla="*/ 93487 w 1838342"/>
              <a:gd name="connsiteY5" fmla="*/ 91440 h 3672590"/>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0" fmla="*/ 0 w 1836295"/>
              <a:gd name="connsiteY0" fmla="*/ 0 h 3672590"/>
              <a:gd name="connsiteX1" fmla="*/ 1836295 w 1836295"/>
              <a:gd name="connsiteY1" fmla="*/ 1836295 h 3672590"/>
              <a:gd name="connsiteX2" fmla="*/ 0 w 1836295"/>
              <a:gd name="connsiteY2" fmla="*/ 3672590 h 3672590"/>
              <a:gd name="connsiteX3" fmla="*/ 0 w 1836295"/>
              <a:gd name="connsiteY3" fmla="*/ 20411 h 3672590"/>
              <a:gd name="connsiteX0" fmla="*/ 0 w 1836295"/>
              <a:gd name="connsiteY0" fmla="*/ 0 h 3672590"/>
              <a:gd name="connsiteX1" fmla="*/ 1836295 w 1836295"/>
              <a:gd name="connsiteY1" fmla="*/ 1836295 h 3672590"/>
              <a:gd name="connsiteX2" fmla="*/ 0 w 1836295"/>
              <a:gd name="connsiteY2" fmla="*/ 3672590 h 3672590"/>
            </a:gdLst>
            <a:ahLst/>
            <a:cxnLst>
              <a:cxn ang="0">
                <a:pos x="connsiteX0" y="connsiteY0"/>
              </a:cxn>
              <a:cxn ang="0">
                <a:pos x="connsiteX1" y="connsiteY1"/>
              </a:cxn>
              <a:cxn ang="0">
                <a:pos x="connsiteX2" y="connsiteY2"/>
              </a:cxn>
            </a:cxnLst>
            <a:rect l="l" t="t" r="r" b="b"/>
            <a:pathLst>
              <a:path w="1836295" h="3672590">
                <a:moveTo>
                  <a:pt x="0" y="0"/>
                </a:moveTo>
                <a:cubicBezTo>
                  <a:pt x="1014158" y="0"/>
                  <a:pt x="1836295" y="822137"/>
                  <a:pt x="1836295" y="1836295"/>
                </a:cubicBezTo>
                <a:cubicBezTo>
                  <a:pt x="1836295" y="2850453"/>
                  <a:pt x="1014158" y="3672590"/>
                  <a:pt x="0" y="3672590"/>
                </a:cubicBezTo>
              </a:path>
            </a:pathLst>
          </a:cu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grpSp>
        <p:nvGrpSpPr>
          <p:cNvPr id="8" name="组合 7"/>
          <p:cNvGrpSpPr/>
          <p:nvPr/>
        </p:nvGrpSpPr>
        <p:grpSpPr>
          <a:xfrm>
            <a:off x="3091129" y="2222473"/>
            <a:ext cx="4978383" cy="569720"/>
            <a:chOff x="5238248" y="2731928"/>
            <a:chExt cx="6114337" cy="569720"/>
          </a:xfrm>
          <a:solidFill>
            <a:schemeClr val="bg2">
              <a:lumMod val="90000"/>
            </a:schemeClr>
          </a:solidFill>
        </p:grpSpPr>
        <p:sp>
          <p:nvSpPr>
            <p:cNvPr id="9" name="圆角矩形 8"/>
            <p:cNvSpPr/>
            <p:nvPr/>
          </p:nvSpPr>
          <p:spPr>
            <a:xfrm>
              <a:off x="5329643" y="2736269"/>
              <a:ext cx="6022942" cy="56103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solidFill>
                    <a:schemeClr val="accent2">
                      <a:lumMod val="50000"/>
                    </a:schemeClr>
                  </a:solidFill>
                  <a:latin typeface="+mn-ea"/>
                </a:rPr>
                <a:t>  按产品种类反映的产品生产成本表分析</a:t>
              </a:r>
              <a:endParaRPr lang="zh-CN" altLang="en-US" sz="2000" b="1" dirty="0">
                <a:solidFill>
                  <a:schemeClr val="accent2">
                    <a:lumMod val="50000"/>
                  </a:schemeClr>
                </a:solidFill>
                <a:latin typeface="+mn-ea"/>
              </a:endParaRPr>
            </a:p>
          </p:txBody>
        </p:sp>
        <p:sp>
          <p:nvSpPr>
            <p:cNvPr id="10" name="椭圆 9"/>
            <p:cNvSpPr/>
            <p:nvPr/>
          </p:nvSpPr>
          <p:spPr>
            <a:xfrm>
              <a:off x="5238248" y="2731928"/>
              <a:ext cx="569720"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b="1" dirty="0">
                <a:solidFill>
                  <a:schemeClr val="accent2">
                    <a:lumMod val="50000"/>
                  </a:schemeClr>
                </a:solidFill>
                <a:latin typeface="+mn-ea"/>
              </a:endParaRPr>
            </a:p>
          </p:txBody>
        </p:sp>
      </p:grpSp>
      <p:grpSp>
        <p:nvGrpSpPr>
          <p:cNvPr id="5" name="组合 4"/>
          <p:cNvGrpSpPr/>
          <p:nvPr/>
        </p:nvGrpSpPr>
        <p:grpSpPr>
          <a:xfrm>
            <a:off x="1043175" y="2507333"/>
            <a:ext cx="1704634" cy="1857771"/>
            <a:chOff x="1043175" y="2507333"/>
            <a:chExt cx="1704634" cy="1857771"/>
          </a:xfrm>
        </p:grpSpPr>
        <p:sp>
          <p:nvSpPr>
            <p:cNvPr id="4" name="椭圆 3"/>
            <p:cNvSpPr/>
            <p:nvPr/>
          </p:nvSpPr>
          <p:spPr>
            <a:xfrm>
              <a:off x="1043175" y="2507333"/>
              <a:ext cx="1704634" cy="1857771"/>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20" name="TextBox 19"/>
            <p:cNvSpPr txBox="1"/>
            <p:nvPr/>
          </p:nvSpPr>
          <p:spPr>
            <a:xfrm>
              <a:off x="1126962" y="3262599"/>
              <a:ext cx="1537059" cy="523220"/>
            </a:xfrm>
            <a:prstGeom prst="rect">
              <a:avLst/>
            </a:prstGeom>
            <a:noFill/>
            <a:ln>
              <a:solidFill>
                <a:schemeClr val="accent1"/>
              </a:solidFill>
            </a:ln>
          </p:spPr>
          <p:txBody>
            <a:bodyPr wrap="square" rtlCol="0">
              <a:spAutoFit/>
            </a:bodyPr>
            <a:lstStyle/>
            <a:p>
              <a:r>
                <a:rPr lang="zh-CN" altLang="en-US" sz="2800" b="1" dirty="0" smtClean="0"/>
                <a:t>任务</a:t>
              </a:r>
              <a:r>
                <a:rPr lang="en-US" altLang="zh-CN" sz="2800" b="1" dirty="0" smtClean="0"/>
                <a:t>5.4</a:t>
              </a:r>
              <a:endParaRPr lang="zh-CN" altLang="en-US" sz="2800" b="1" dirty="0"/>
            </a:p>
          </p:txBody>
        </p:sp>
      </p:grpSp>
      <p:grpSp>
        <p:nvGrpSpPr>
          <p:cNvPr id="2" name="组合 1"/>
          <p:cNvGrpSpPr/>
          <p:nvPr/>
        </p:nvGrpSpPr>
        <p:grpSpPr>
          <a:xfrm>
            <a:off x="3131216" y="3903750"/>
            <a:ext cx="4938296" cy="569720"/>
            <a:chOff x="3450129" y="3903750"/>
            <a:chExt cx="4327638" cy="569720"/>
          </a:xfrm>
        </p:grpSpPr>
        <p:sp>
          <p:nvSpPr>
            <p:cNvPr id="17" name="圆角矩形 16"/>
            <p:cNvSpPr/>
            <p:nvPr/>
          </p:nvSpPr>
          <p:spPr>
            <a:xfrm>
              <a:off x="3523491" y="3903750"/>
              <a:ext cx="4254276" cy="561038"/>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solidFill>
                    <a:schemeClr val="accent2">
                      <a:lumMod val="50000"/>
                    </a:schemeClr>
                  </a:solidFill>
                  <a:latin typeface="+mn-ea"/>
                </a:rPr>
                <a:t>  按成本项目反映的产品生产成本表分析</a:t>
              </a:r>
              <a:endParaRPr lang="zh-CN" altLang="en-US" sz="2000" b="1" dirty="0">
                <a:solidFill>
                  <a:schemeClr val="accent2">
                    <a:lumMod val="50000"/>
                  </a:schemeClr>
                </a:solidFill>
                <a:latin typeface="+mn-ea"/>
              </a:endParaRPr>
            </a:p>
          </p:txBody>
        </p:sp>
        <p:sp>
          <p:nvSpPr>
            <p:cNvPr id="18" name="椭圆 17"/>
            <p:cNvSpPr/>
            <p:nvPr/>
          </p:nvSpPr>
          <p:spPr>
            <a:xfrm>
              <a:off x="3450129" y="3903750"/>
              <a:ext cx="434207"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spTree>
    <p:extLst>
      <p:ext uri="{BB962C8B-B14F-4D97-AF65-F5344CB8AC3E}">
        <p14:creationId xmlns:p14="http://schemas.microsoft.com/office/powerpoint/2010/main" val="17258300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81478" y="1844824"/>
            <a:ext cx="7262929" cy="2862322"/>
          </a:xfrm>
          <a:prstGeom prst="rect">
            <a:avLst/>
          </a:prstGeom>
        </p:spPr>
        <p:txBody>
          <a:bodyPr wrap="square">
            <a:spAutoFit/>
          </a:bodyPr>
          <a:lstStyle/>
          <a:p>
            <a:pPr>
              <a:lnSpc>
                <a:spcPct val="150000"/>
              </a:lnSpc>
            </a:pPr>
            <a:r>
              <a:rPr lang="zh-CN" altLang="en-US" sz="2000" dirty="0"/>
              <a:t>成本分析是企业利用成本核算资料以及其他有关资料，对企业成本费用水平及其构成情况进行分析研究，查明影响成本费用升降的具体原因，寻找降低成本、节约费用的潜力和途径的一项管理活动。产品成本分析分为产品总成本分析和产品单位成本分析。产品总成本分析分为按产品种类反映的产品生产成本表分析和按成本项目反映的产品生产成本表分析</a:t>
            </a:r>
          </a:p>
        </p:txBody>
      </p:sp>
    </p:spTree>
    <p:extLst>
      <p:ext uri="{BB962C8B-B14F-4D97-AF65-F5344CB8AC3E}">
        <p14:creationId xmlns:p14="http://schemas.microsoft.com/office/powerpoint/2010/main" val="60239287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90268" y="2129123"/>
            <a:ext cx="7163750" cy="1338828"/>
          </a:xfrm>
          <a:prstGeom prst="rect">
            <a:avLst/>
          </a:prstGeom>
        </p:spPr>
        <p:txBody>
          <a:bodyPr wrap="square">
            <a:spAutoFit/>
          </a:bodyPr>
          <a:lstStyle/>
          <a:p>
            <a:pPr>
              <a:lnSpc>
                <a:spcPct val="150000"/>
              </a:lnSpc>
            </a:pPr>
            <a:r>
              <a:rPr lang="zh-CN" altLang="en-US" dirty="0"/>
              <a:t>　</a:t>
            </a:r>
            <a:r>
              <a:rPr lang="zh-CN" altLang="en-US" dirty="0" smtClean="0"/>
              <a:t>成本</a:t>
            </a:r>
            <a:r>
              <a:rPr lang="zh-CN" altLang="en-US" dirty="0"/>
              <a:t>降低额</a:t>
            </a:r>
            <a:r>
              <a:rPr lang="en-US" altLang="zh-CN" dirty="0"/>
              <a:t>=</a:t>
            </a:r>
            <a:r>
              <a:rPr lang="zh-CN" altLang="en-US" dirty="0"/>
              <a:t>计划总成本</a:t>
            </a:r>
            <a:r>
              <a:rPr lang="en-US" altLang="zh-CN" dirty="0"/>
              <a:t>-</a:t>
            </a:r>
            <a:r>
              <a:rPr lang="zh-CN" altLang="en-US" dirty="0"/>
              <a:t>实际总成本</a:t>
            </a:r>
            <a:r>
              <a:rPr lang="en-US" altLang="zh-CN" dirty="0"/>
              <a:t>=∑【</a:t>
            </a:r>
            <a:r>
              <a:rPr lang="zh-CN" altLang="en-US" dirty="0"/>
              <a:t>实际产量</a:t>
            </a:r>
            <a:r>
              <a:rPr lang="en-US" altLang="zh-CN" dirty="0"/>
              <a:t>×</a:t>
            </a:r>
            <a:r>
              <a:rPr lang="zh-CN" altLang="en-US" dirty="0"/>
              <a:t>（计划单位成本</a:t>
            </a:r>
            <a:r>
              <a:rPr lang="en-US" altLang="zh-CN" dirty="0"/>
              <a:t>-</a:t>
            </a:r>
            <a:r>
              <a:rPr lang="zh-CN" altLang="en-US" dirty="0"/>
              <a:t>实际平均单位成本）</a:t>
            </a:r>
            <a:r>
              <a:rPr lang="en-US" altLang="zh-CN" dirty="0"/>
              <a:t>】</a:t>
            </a:r>
          </a:p>
          <a:p>
            <a:pPr>
              <a:lnSpc>
                <a:spcPct val="150000"/>
              </a:lnSpc>
            </a:pPr>
            <a:r>
              <a:rPr lang="zh-CN" altLang="en-US" dirty="0"/>
              <a:t>若是负值表示超支额或超支</a:t>
            </a:r>
            <a:r>
              <a:rPr lang="zh-CN" altLang="en-US" dirty="0" smtClean="0"/>
              <a:t>率</a:t>
            </a:r>
            <a:endParaRPr lang="zh-CN" altLang="en-US" dirty="0"/>
          </a:p>
        </p:txBody>
      </p:sp>
      <p:sp>
        <p:nvSpPr>
          <p:cNvPr id="4" name="标题 1"/>
          <p:cNvSpPr txBox="1">
            <a:spLocks/>
          </p:cNvSpPr>
          <p:nvPr/>
        </p:nvSpPr>
        <p:spPr>
          <a:xfrm>
            <a:off x="467544" y="373212"/>
            <a:ext cx="763284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一、按产品种类反映的产品生产成本表分析</a:t>
            </a:r>
            <a:endParaRPr lang="zh-CN" altLang="en-US" b="1" dirty="0"/>
          </a:p>
        </p:txBody>
      </p:sp>
      <p:graphicFrame>
        <p:nvGraphicFramePr>
          <p:cNvPr id="3" name="对象 2"/>
          <p:cNvGraphicFramePr>
            <a:graphicFrameLocks noChangeAspect="1"/>
          </p:cNvGraphicFramePr>
          <p:nvPr>
            <p:extLst>
              <p:ext uri="{D42A27DB-BD31-4B8C-83A1-F6EECF244321}">
                <p14:modId xmlns:p14="http://schemas.microsoft.com/office/powerpoint/2010/main" val="3553716366"/>
              </p:ext>
            </p:extLst>
          </p:nvPr>
        </p:nvGraphicFramePr>
        <p:xfrm>
          <a:off x="977900" y="3716338"/>
          <a:ext cx="5892800" cy="720725"/>
        </p:xfrm>
        <a:graphic>
          <a:graphicData uri="http://schemas.openxmlformats.org/presentationml/2006/ole">
            <mc:AlternateContent xmlns:mc="http://schemas.openxmlformats.org/markup-compatibility/2006">
              <mc:Choice xmlns:v="urn:schemas-microsoft-com:vml" Requires="v">
                <p:oleObj spid="_x0000_s10265" name="公式" r:id="rId3" imgW="3530520" imgH="457200" progId="Equation.3">
                  <p:embed/>
                </p:oleObj>
              </mc:Choice>
              <mc:Fallback>
                <p:oleObj name="公式" r:id="rId3" imgW="3530520" imgH="457200" progId="Equation.3">
                  <p:embed/>
                  <p:pic>
                    <p:nvPicPr>
                      <p:cNvPr id="0" name="Object 4"/>
                      <p:cNvPicPr>
                        <a:picLocks noChangeAspect="1" noChangeArrowheads="1"/>
                      </p:cNvPicPr>
                      <p:nvPr/>
                    </p:nvPicPr>
                    <p:blipFill>
                      <a:blip r:embed="rId4"/>
                      <a:srcRect/>
                      <a:stretch>
                        <a:fillRect/>
                      </a:stretch>
                    </p:blipFill>
                    <p:spPr bwMode="auto">
                      <a:xfrm>
                        <a:off x="977900" y="3716338"/>
                        <a:ext cx="5892800" cy="720725"/>
                      </a:xfrm>
                      <a:prstGeom prst="rect">
                        <a:avLst/>
                      </a:prstGeom>
                      <a:noFill/>
                      <a:ln>
                        <a:noFill/>
                      </a:ln>
                    </p:spPr>
                  </p:pic>
                </p:oleObj>
              </mc:Fallback>
            </mc:AlternateContent>
          </a:graphicData>
        </a:graphic>
      </p:graphicFrame>
      <p:sp>
        <p:nvSpPr>
          <p:cNvPr id="6" name="文本占位符 3"/>
          <p:cNvSpPr txBox="1">
            <a:spLocks/>
          </p:cNvSpPr>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1.</a:t>
            </a:r>
            <a:r>
              <a:rPr lang="zh-CN" altLang="en-US" sz="2000" b="1" dirty="0" smtClean="0">
                <a:solidFill>
                  <a:schemeClr val="accent2">
                    <a:lumMod val="75000"/>
                  </a:schemeClr>
                </a:solidFill>
              </a:rPr>
              <a:t>本期实际成本与计划成本的对比分析</a:t>
            </a:r>
            <a:endParaRPr lang="zh-CN" altLang="en-US" sz="2000" b="1" dirty="0">
              <a:solidFill>
                <a:schemeClr val="accent2">
                  <a:lumMod val="75000"/>
                </a:schemeClr>
              </a:solidFill>
            </a:endParaRPr>
          </a:p>
        </p:txBody>
      </p:sp>
    </p:spTree>
    <p:extLst>
      <p:ext uri="{BB962C8B-B14F-4D97-AF65-F5344CB8AC3E}">
        <p14:creationId xmlns:p14="http://schemas.microsoft.com/office/powerpoint/2010/main" val="341742359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93928" y="2132856"/>
            <a:ext cx="8064896" cy="3970318"/>
          </a:xfrm>
          <a:prstGeom prst="rect">
            <a:avLst/>
          </a:prstGeom>
        </p:spPr>
        <p:txBody>
          <a:bodyPr wrap="square">
            <a:spAutoFit/>
          </a:bodyPr>
          <a:lstStyle/>
          <a:p>
            <a:pPr>
              <a:lnSpc>
                <a:spcPct val="150000"/>
              </a:lnSpc>
              <a:spcBef>
                <a:spcPct val="50000"/>
              </a:spcBef>
            </a:pPr>
            <a:r>
              <a:rPr lang="zh-CN" altLang="en-US" dirty="0" smtClean="0"/>
              <a:t>也称可</a:t>
            </a:r>
            <a:r>
              <a:rPr lang="zh-CN" altLang="en-US" dirty="0"/>
              <a:t>比产品成本降低计划完成情况</a:t>
            </a:r>
            <a:r>
              <a:rPr lang="zh-CN" altLang="en-US" dirty="0" smtClean="0"/>
              <a:t>分析、可比产品计划完成情况分析。</a:t>
            </a:r>
            <a:endParaRPr lang="en-US" altLang="zh-CN" dirty="0" smtClean="0"/>
          </a:p>
          <a:p>
            <a:pPr>
              <a:lnSpc>
                <a:spcPct val="150000"/>
              </a:lnSpc>
              <a:spcBef>
                <a:spcPct val="50000"/>
              </a:spcBef>
            </a:pPr>
            <a:r>
              <a:rPr lang="zh-CN" altLang="en-US" dirty="0" smtClean="0"/>
              <a:t>（</a:t>
            </a:r>
            <a:r>
              <a:rPr lang="en-US" altLang="zh-CN" dirty="0"/>
              <a:t>1</a:t>
            </a:r>
            <a:r>
              <a:rPr lang="zh-CN" altLang="en-US" dirty="0"/>
              <a:t>）可比产品成本实际升降情况</a:t>
            </a:r>
            <a:r>
              <a:rPr lang="zh-CN" altLang="en-US" dirty="0" smtClean="0"/>
              <a:t>分析</a:t>
            </a:r>
            <a:endParaRPr lang="en-US" altLang="zh-CN" dirty="0" smtClean="0"/>
          </a:p>
          <a:p>
            <a:pPr>
              <a:lnSpc>
                <a:spcPct val="150000"/>
              </a:lnSpc>
            </a:pPr>
            <a:r>
              <a:rPr lang="zh-CN" altLang="en-US" dirty="0" smtClean="0"/>
              <a:t>可比产品成本</a:t>
            </a:r>
            <a:r>
              <a:rPr lang="zh-CN" altLang="en-US" dirty="0"/>
              <a:t>降低额</a:t>
            </a:r>
            <a:r>
              <a:rPr lang="en-US" altLang="zh-CN" dirty="0" smtClean="0"/>
              <a:t>= ∑</a:t>
            </a:r>
            <a:r>
              <a:rPr lang="en-US" altLang="zh-CN" dirty="0"/>
              <a:t>【</a:t>
            </a:r>
            <a:r>
              <a:rPr lang="zh-CN" altLang="en-US" dirty="0"/>
              <a:t>实际产量</a:t>
            </a:r>
            <a:r>
              <a:rPr lang="en-US" altLang="zh-CN" dirty="0"/>
              <a:t>×</a:t>
            </a:r>
            <a:r>
              <a:rPr lang="zh-CN" altLang="en-US" dirty="0" smtClean="0"/>
              <a:t>（上年实际平均单位成本 </a:t>
            </a:r>
            <a:r>
              <a:rPr lang="en-US" altLang="zh-CN" dirty="0" smtClean="0"/>
              <a:t>–  </a:t>
            </a:r>
            <a:r>
              <a:rPr lang="zh-CN" altLang="en-US" dirty="0" smtClean="0"/>
              <a:t>本年实际平均单位成本）</a:t>
            </a:r>
            <a:r>
              <a:rPr lang="en-US" altLang="zh-CN" dirty="0"/>
              <a:t>】</a:t>
            </a:r>
          </a:p>
          <a:p>
            <a:pPr>
              <a:lnSpc>
                <a:spcPct val="150000"/>
              </a:lnSpc>
            </a:pPr>
            <a:endParaRPr lang="en-US" altLang="zh-CN" b="1" dirty="0" smtClean="0"/>
          </a:p>
          <a:p>
            <a:pPr>
              <a:lnSpc>
                <a:spcPct val="150000"/>
              </a:lnSpc>
            </a:pPr>
            <a:endParaRPr lang="en-US" altLang="zh-CN" b="1" dirty="0"/>
          </a:p>
          <a:p>
            <a:pPr>
              <a:lnSpc>
                <a:spcPct val="150000"/>
              </a:lnSpc>
            </a:pPr>
            <a:endParaRPr lang="en-US" altLang="zh-CN" b="1" dirty="0" smtClean="0"/>
          </a:p>
          <a:p>
            <a:pPr>
              <a:lnSpc>
                <a:spcPct val="150000"/>
              </a:lnSpc>
            </a:pPr>
            <a:endParaRPr lang="en-US" altLang="zh-CN" b="1" dirty="0" smtClean="0"/>
          </a:p>
          <a:p>
            <a:pPr>
              <a:lnSpc>
                <a:spcPct val="150000"/>
              </a:lnSpc>
            </a:pPr>
            <a:endParaRPr lang="en-US" altLang="zh-CN" b="1" dirty="0" smtClean="0"/>
          </a:p>
        </p:txBody>
      </p:sp>
      <p:sp>
        <p:nvSpPr>
          <p:cNvPr id="3" name="标题 1"/>
          <p:cNvSpPr txBox="1">
            <a:spLocks/>
          </p:cNvSpPr>
          <p:nvPr/>
        </p:nvSpPr>
        <p:spPr>
          <a:xfrm>
            <a:off x="467544" y="373212"/>
            <a:ext cx="763284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一、按产品种类反映的产品生产成本表分析</a:t>
            </a:r>
            <a:endParaRPr lang="zh-CN" altLang="en-US" b="1" dirty="0"/>
          </a:p>
        </p:txBody>
      </p:sp>
      <p:sp>
        <p:nvSpPr>
          <p:cNvPr id="4" name="文本占位符 3"/>
          <p:cNvSpPr txBox="1">
            <a:spLocks/>
          </p:cNvSpPr>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2.</a:t>
            </a:r>
            <a:r>
              <a:rPr lang="zh-CN" altLang="en-US" sz="2000" b="1" dirty="0" smtClean="0">
                <a:solidFill>
                  <a:schemeClr val="accent2">
                    <a:lumMod val="75000"/>
                  </a:schemeClr>
                </a:solidFill>
              </a:rPr>
              <a:t>本期实际成本与上年实际成本的对比分析</a:t>
            </a:r>
            <a:endParaRPr lang="zh-CN" altLang="en-US" sz="2000" b="1" dirty="0">
              <a:solidFill>
                <a:schemeClr val="accent2">
                  <a:lumMod val="75000"/>
                </a:schemeClr>
              </a:solidFill>
            </a:endParaRPr>
          </a:p>
        </p:txBody>
      </p:sp>
      <p:graphicFrame>
        <p:nvGraphicFramePr>
          <p:cNvPr id="5" name="对象 4"/>
          <p:cNvGraphicFramePr>
            <a:graphicFrameLocks noChangeAspect="1"/>
          </p:cNvGraphicFramePr>
          <p:nvPr>
            <p:extLst>
              <p:ext uri="{D42A27DB-BD31-4B8C-83A1-F6EECF244321}">
                <p14:modId xmlns:p14="http://schemas.microsoft.com/office/powerpoint/2010/main" val="3798580932"/>
              </p:ext>
            </p:extLst>
          </p:nvPr>
        </p:nvGraphicFramePr>
        <p:xfrm>
          <a:off x="611560" y="4293096"/>
          <a:ext cx="7585591" cy="648072"/>
        </p:xfrm>
        <a:graphic>
          <a:graphicData uri="http://schemas.openxmlformats.org/presentationml/2006/ole">
            <mc:AlternateContent xmlns:mc="http://schemas.openxmlformats.org/markup-compatibility/2006">
              <mc:Choice xmlns:v="urn:schemas-microsoft-com:vml" Requires="v">
                <p:oleObj spid="_x0000_s12310" name="公式" r:id="rId3" imgW="5054400" imgH="457200" progId="Equation.3">
                  <p:embed/>
                </p:oleObj>
              </mc:Choice>
              <mc:Fallback>
                <p:oleObj name="公式" r:id="rId3" imgW="5054400" imgH="457200" progId="Equation.3">
                  <p:embed/>
                  <p:pic>
                    <p:nvPicPr>
                      <p:cNvPr id="0" name=""/>
                      <p:cNvPicPr>
                        <a:picLocks noChangeAspect="1" noChangeArrowheads="1"/>
                      </p:cNvPicPr>
                      <p:nvPr/>
                    </p:nvPicPr>
                    <p:blipFill>
                      <a:blip r:embed="rId4"/>
                      <a:srcRect/>
                      <a:stretch>
                        <a:fillRect/>
                      </a:stretch>
                    </p:blipFill>
                    <p:spPr bwMode="auto">
                      <a:xfrm>
                        <a:off x="611560" y="4293096"/>
                        <a:ext cx="7585591" cy="648072"/>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63037954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83801" y="2132855"/>
            <a:ext cx="7632848" cy="3831818"/>
          </a:xfrm>
          <a:prstGeom prst="rect">
            <a:avLst/>
          </a:prstGeom>
        </p:spPr>
        <p:txBody>
          <a:bodyPr wrap="square">
            <a:spAutoFit/>
          </a:bodyPr>
          <a:lstStyle/>
          <a:p>
            <a:pPr>
              <a:lnSpc>
                <a:spcPct val="150000"/>
              </a:lnSpc>
            </a:pPr>
            <a:r>
              <a:rPr lang="zh-CN" altLang="en-US" dirty="0" smtClean="0"/>
              <a:t>（</a:t>
            </a:r>
            <a:r>
              <a:rPr lang="en-US" altLang="zh-CN" dirty="0"/>
              <a:t>2</a:t>
            </a:r>
            <a:r>
              <a:rPr lang="zh-CN" altLang="en-US" dirty="0"/>
              <a:t>）可比产品成本计划降低</a:t>
            </a:r>
            <a:r>
              <a:rPr lang="zh-CN" altLang="en-US" dirty="0" smtClean="0"/>
              <a:t>分析</a:t>
            </a:r>
            <a:endParaRPr lang="en-US" altLang="zh-CN" dirty="0"/>
          </a:p>
          <a:p>
            <a:pPr>
              <a:lnSpc>
                <a:spcPct val="150000"/>
              </a:lnSpc>
            </a:pPr>
            <a:r>
              <a:rPr lang="zh-CN" altLang="en-US" dirty="0"/>
              <a:t>可比产品</a:t>
            </a:r>
            <a:r>
              <a:rPr lang="zh-CN" altLang="en-US" dirty="0" smtClean="0"/>
              <a:t>成本计划降低</a:t>
            </a:r>
            <a:r>
              <a:rPr lang="zh-CN" altLang="en-US" dirty="0"/>
              <a:t>额</a:t>
            </a:r>
            <a:r>
              <a:rPr lang="en-US" altLang="zh-CN" dirty="0"/>
              <a:t>= ∑</a:t>
            </a:r>
            <a:r>
              <a:rPr lang="en-US" altLang="zh-CN" dirty="0" smtClean="0"/>
              <a:t>【</a:t>
            </a:r>
            <a:r>
              <a:rPr lang="zh-CN" altLang="en-US" dirty="0" smtClean="0"/>
              <a:t>计划产量</a:t>
            </a:r>
            <a:r>
              <a:rPr lang="en-US" altLang="zh-CN" dirty="0"/>
              <a:t>×</a:t>
            </a:r>
            <a:r>
              <a:rPr lang="zh-CN" altLang="en-US" dirty="0"/>
              <a:t>（上年实际平均单位成本 </a:t>
            </a:r>
            <a:r>
              <a:rPr lang="en-US" altLang="zh-CN" dirty="0"/>
              <a:t>–  </a:t>
            </a:r>
            <a:r>
              <a:rPr lang="zh-CN" altLang="en-US" dirty="0" smtClean="0"/>
              <a:t>本年计划平均</a:t>
            </a:r>
            <a:r>
              <a:rPr lang="zh-CN" altLang="en-US" dirty="0"/>
              <a:t>单位成本）</a:t>
            </a:r>
            <a:r>
              <a:rPr lang="en-US" altLang="zh-CN" dirty="0"/>
              <a:t>】</a:t>
            </a:r>
          </a:p>
          <a:p>
            <a:pPr>
              <a:lnSpc>
                <a:spcPct val="150000"/>
              </a:lnSpc>
            </a:pPr>
            <a:endParaRPr lang="en-US" altLang="zh-CN" dirty="0" smtClean="0"/>
          </a:p>
          <a:p>
            <a:pPr>
              <a:lnSpc>
                <a:spcPct val="150000"/>
              </a:lnSpc>
            </a:pPr>
            <a:endParaRPr lang="en-US" altLang="zh-CN" dirty="0" smtClean="0"/>
          </a:p>
          <a:p>
            <a:pPr>
              <a:lnSpc>
                <a:spcPct val="150000"/>
              </a:lnSpc>
            </a:pPr>
            <a:endParaRPr lang="en-US" altLang="zh-CN" dirty="0" smtClean="0"/>
          </a:p>
          <a:p>
            <a:pPr>
              <a:lnSpc>
                <a:spcPct val="150000"/>
              </a:lnSpc>
            </a:pPr>
            <a:r>
              <a:rPr lang="zh-CN" altLang="en-US" dirty="0" smtClean="0"/>
              <a:t>（</a:t>
            </a:r>
            <a:r>
              <a:rPr lang="en-US" altLang="zh-CN" dirty="0"/>
              <a:t>3</a:t>
            </a:r>
            <a:r>
              <a:rPr lang="zh-CN" altLang="en-US" dirty="0"/>
              <a:t>）可比产品成本降低计划完成情况（也称执行结果）的分析，利用可比产品成本实际升降情况分析结果和可比产品成本计划降低分析的结果进行比较，分析是否完成了计划</a:t>
            </a:r>
            <a:r>
              <a:rPr lang="zh-CN" altLang="en-US" dirty="0" smtClean="0"/>
              <a:t>。</a:t>
            </a:r>
            <a:endParaRPr lang="zh-CN" altLang="en-US" dirty="0"/>
          </a:p>
        </p:txBody>
      </p:sp>
      <p:sp>
        <p:nvSpPr>
          <p:cNvPr id="3" name="标题 1"/>
          <p:cNvSpPr txBox="1">
            <a:spLocks/>
          </p:cNvSpPr>
          <p:nvPr/>
        </p:nvSpPr>
        <p:spPr>
          <a:xfrm>
            <a:off x="467544" y="373212"/>
            <a:ext cx="763284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一、按产品种类反映的产品生产成本表分析</a:t>
            </a:r>
            <a:endParaRPr lang="zh-CN" altLang="en-US" b="1" dirty="0"/>
          </a:p>
        </p:txBody>
      </p:sp>
      <p:sp>
        <p:nvSpPr>
          <p:cNvPr id="4" name="文本占位符 3"/>
          <p:cNvSpPr txBox="1">
            <a:spLocks/>
          </p:cNvSpPr>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2.</a:t>
            </a:r>
            <a:r>
              <a:rPr lang="zh-CN" altLang="en-US" sz="2000" b="1" dirty="0" smtClean="0">
                <a:solidFill>
                  <a:schemeClr val="accent2">
                    <a:lumMod val="75000"/>
                  </a:schemeClr>
                </a:solidFill>
              </a:rPr>
              <a:t>本期实际成本与上年实际成本的对比分析</a:t>
            </a:r>
            <a:endParaRPr lang="zh-CN" altLang="en-US" sz="2000" b="1" dirty="0">
              <a:solidFill>
                <a:schemeClr val="accent2">
                  <a:lumMod val="75000"/>
                </a:schemeClr>
              </a:solidFill>
            </a:endParaRPr>
          </a:p>
        </p:txBody>
      </p:sp>
      <p:graphicFrame>
        <p:nvGraphicFramePr>
          <p:cNvPr id="6" name="对象 5"/>
          <p:cNvGraphicFramePr>
            <a:graphicFrameLocks noChangeAspect="1"/>
          </p:cNvGraphicFramePr>
          <p:nvPr>
            <p:extLst>
              <p:ext uri="{D42A27DB-BD31-4B8C-83A1-F6EECF244321}">
                <p14:modId xmlns:p14="http://schemas.microsoft.com/office/powerpoint/2010/main" val="2350723108"/>
              </p:ext>
            </p:extLst>
          </p:nvPr>
        </p:nvGraphicFramePr>
        <p:xfrm>
          <a:off x="914783" y="3789040"/>
          <a:ext cx="6738369" cy="576064"/>
        </p:xfrm>
        <a:graphic>
          <a:graphicData uri="http://schemas.openxmlformats.org/presentationml/2006/ole">
            <mc:AlternateContent xmlns:mc="http://schemas.openxmlformats.org/markup-compatibility/2006">
              <mc:Choice xmlns:v="urn:schemas-microsoft-com:vml" Requires="v">
                <p:oleObj spid="_x0000_s11289" name="公式" r:id="rId3" imgW="5054400" imgH="457200" progId="Equation.3">
                  <p:embed/>
                </p:oleObj>
              </mc:Choice>
              <mc:Fallback>
                <p:oleObj name="公式" r:id="rId3" imgW="5054400" imgH="457200" progId="Equation.3">
                  <p:embed/>
                  <p:pic>
                    <p:nvPicPr>
                      <p:cNvPr id="0" name="对象 4"/>
                      <p:cNvPicPr>
                        <a:picLocks noChangeAspect="1" noChangeArrowheads="1"/>
                      </p:cNvPicPr>
                      <p:nvPr/>
                    </p:nvPicPr>
                    <p:blipFill>
                      <a:blip r:embed="rId4"/>
                      <a:srcRect/>
                      <a:stretch>
                        <a:fillRect/>
                      </a:stretch>
                    </p:blipFill>
                    <p:spPr bwMode="auto">
                      <a:xfrm>
                        <a:off x="914783" y="3789040"/>
                        <a:ext cx="6738369" cy="576064"/>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204882001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38480" y="2132856"/>
            <a:ext cx="7776864" cy="2862322"/>
          </a:xfrm>
          <a:prstGeom prst="rect">
            <a:avLst/>
          </a:prstGeom>
        </p:spPr>
        <p:txBody>
          <a:bodyPr wrap="square">
            <a:spAutoFit/>
          </a:bodyPr>
          <a:lstStyle/>
          <a:p>
            <a:pPr>
              <a:lnSpc>
                <a:spcPct val="150000"/>
              </a:lnSpc>
            </a:pPr>
            <a:r>
              <a:rPr lang="zh-CN" altLang="en-US" sz="2000" dirty="0"/>
              <a:t>　对比分析法也称比较分析法，它是通过实际数与基数的对比来揭示实际数与基数之间的差异，借以了解经济活动的成绩和问题的一种分析方法。 </a:t>
            </a:r>
          </a:p>
          <a:p>
            <a:pPr>
              <a:lnSpc>
                <a:spcPct val="150000"/>
              </a:lnSpc>
            </a:pPr>
            <a:r>
              <a:rPr lang="zh-CN" altLang="en-US" sz="2000" dirty="0"/>
              <a:t>对比的基数由于分析的目的不同而有所不同，一般有计划数、定额数、前期实际数、以往年度同期实际数以及本企业历史先进水平和国内外同行业的先进水平等。 </a:t>
            </a:r>
          </a:p>
        </p:txBody>
      </p:sp>
      <p:sp>
        <p:nvSpPr>
          <p:cNvPr id="3" name="标题 1"/>
          <p:cNvSpPr txBox="1">
            <a:spLocks/>
          </p:cNvSpPr>
          <p:nvPr/>
        </p:nvSpPr>
        <p:spPr>
          <a:xfrm>
            <a:off x="467544" y="373212"/>
            <a:ext cx="763284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二</a:t>
            </a:r>
            <a:r>
              <a:rPr lang="zh-CN" altLang="en-US" b="1" dirty="0" smtClean="0"/>
              <a:t>、按</a:t>
            </a:r>
            <a:r>
              <a:rPr lang="zh-CN" altLang="en-US" b="1" dirty="0"/>
              <a:t>成本项目</a:t>
            </a:r>
            <a:r>
              <a:rPr lang="zh-CN" altLang="en-US" b="1" dirty="0" smtClean="0"/>
              <a:t>反映的产品生产成本表分析</a:t>
            </a:r>
            <a:endParaRPr lang="zh-CN" altLang="en-US" b="1" dirty="0"/>
          </a:p>
        </p:txBody>
      </p:sp>
      <p:sp>
        <p:nvSpPr>
          <p:cNvPr id="4" name="文本占位符 3"/>
          <p:cNvSpPr txBox="1">
            <a:spLocks/>
          </p:cNvSpPr>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1.</a:t>
            </a:r>
            <a:r>
              <a:rPr lang="zh-CN" altLang="en-US" sz="2000" b="1" dirty="0" smtClean="0">
                <a:solidFill>
                  <a:schemeClr val="accent2">
                    <a:lumMod val="75000"/>
                  </a:schemeClr>
                </a:solidFill>
              </a:rPr>
              <a:t> 对比分析法</a:t>
            </a:r>
            <a:endParaRPr lang="zh-CN" altLang="en-US" sz="2000" b="1" dirty="0">
              <a:solidFill>
                <a:schemeClr val="accent2">
                  <a:lumMod val="75000"/>
                </a:schemeClr>
              </a:solidFill>
            </a:endParaRPr>
          </a:p>
        </p:txBody>
      </p:sp>
    </p:spTree>
    <p:extLst>
      <p:ext uri="{BB962C8B-B14F-4D97-AF65-F5344CB8AC3E}">
        <p14:creationId xmlns:p14="http://schemas.microsoft.com/office/powerpoint/2010/main" val="404458463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Rot="1" noChangeArrowheads="1"/>
          </p:cNvSpPr>
          <p:nvPr/>
        </p:nvSpPr>
        <p:spPr>
          <a:xfrm>
            <a:off x="323850" y="2060848"/>
            <a:ext cx="8540750" cy="1747838"/>
          </a:xfrm>
          <a:prstGeom prst="rect">
            <a:avLst/>
          </a:prstGeom>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lang="zh-CN" altLang="en-US" sz="2000" dirty="0" smtClean="0"/>
              <a:t>它是通过计算某项指标的各个组成部分占总体的比重，即部分与全部的比率，进行数量分析的方法。这种比率分析法也称比重分析法。通过这种分析，可以反映产品成本或者经营管理费用的构成是否合理。</a:t>
            </a:r>
            <a:r>
              <a:rPr lang="zh-CN" altLang="en-US" dirty="0" smtClean="0"/>
              <a:t> </a:t>
            </a:r>
            <a:endParaRPr lang="zh-CN" altLang="en-US" dirty="0"/>
          </a:p>
        </p:txBody>
      </p:sp>
      <p:graphicFrame>
        <p:nvGraphicFramePr>
          <p:cNvPr id="3" name="Object 5"/>
          <p:cNvGraphicFramePr>
            <a:graphicFrameLocks noChangeAspect="1"/>
          </p:cNvGraphicFramePr>
          <p:nvPr/>
        </p:nvGraphicFramePr>
        <p:xfrm>
          <a:off x="684213" y="3716338"/>
          <a:ext cx="3743325" cy="557212"/>
        </p:xfrm>
        <a:graphic>
          <a:graphicData uri="http://schemas.openxmlformats.org/presentationml/2006/ole">
            <mc:AlternateContent xmlns:mc="http://schemas.openxmlformats.org/markup-compatibility/2006">
              <mc:Choice xmlns:v="urn:schemas-microsoft-com:vml" Requires="v">
                <p:oleObj spid="_x0000_s13374" name="公式" r:id="rId3" imgW="2832100" imgH="419100" progId="Equation.3">
                  <p:embed/>
                </p:oleObj>
              </mc:Choice>
              <mc:Fallback>
                <p:oleObj name="公式" r:id="rId3" imgW="2832100" imgH="41910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4213" y="3716338"/>
                        <a:ext cx="3743325" cy="5572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 name="Object 7"/>
          <p:cNvGraphicFramePr>
            <a:graphicFrameLocks noChangeAspect="1"/>
          </p:cNvGraphicFramePr>
          <p:nvPr/>
        </p:nvGraphicFramePr>
        <p:xfrm>
          <a:off x="755650" y="4508500"/>
          <a:ext cx="3600450" cy="592138"/>
        </p:xfrm>
        <a:graphic>
          <a:graphicData uri="http://schemas.openxmlformats.org/presentationml/2006/ole">
            <mc:AlternateContent xmlns:mc="http://schemas.openxmlformats.org/markup-compatibility/2006">
              <mc:Choice xmlns:v="urn:schemas-microsoft-com:vml" Requires="v">
                <p:oleObj spid="_x0000_s13375" name="公式" r:id="rId5" imgW="2527300" imgH="419100" progId="Equation.3">
                  <p:embed/>
                </p:oleObj>
              </mc:Choice>
              <mc:Fallback>
                <p:oleObj name="公式" r:id="rId5" imgW="2527300" imgH="4191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5650" y="4508500"/>
                        <a:ext cx="3600450" cy="5921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9"/>
          <p:cNvGraphicFramePr>
            <a:graphicFrameLocks noChangeAspect="1"/>
          </p:cNvGraphicFramePr>
          <p:nvPr/>
        </p:nvGraphicFramePr>
        <p:xfrm>
          <a:off x="827088" y="5373688"/>
          <a:ext cx="3241675" cy="609600"/>
        </p:xfrm>
        <a:graphic>
          <a:graphicData uri="http://schemas.openxmlformats.org/presentationml/2006/ole">
            <mc:AlternateContent xmlns:mc="http://schemas.openxmlformats.org/markup-compatibility/2006">
              <mc:Choice xmlns:v="urn:schemas-microsoft-com:vml" Requires="v">
                <p:oleObj spid="_x0000_s13376" name="公式" r:id="rId7" imgW="2222500" imgH="419100" progId="Equation.3">
                  <p:embed/>
                </p:oleObj>
              </mc:Choice>
              <mc:Fallback>
                <p:oleObj name="公式" r:id="rId7" imgW="2222500" imgH="4191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27088" y="5373688"/>
                        <a:ext cx="3241675" cy="609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标题 1"/>
          <p:cNvSpPr txBox="1">
            <a:spLocks/>
          </p:cNvSpPr>
          <p:nvPr/>
        </p:nvSpPr>
        <p:spPr>
          <a:xfrm>
            <a:off x="467544" y="373212"/>
            <a:ext cx="763284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二</a:t>
            </a:r>
            <a:r>
              <a:rPr lang="zh-CN" altLang="en-US" b="1" dirty="0" smtClean="0"/>
              <a:t>、按</a:t>
            </a:r>
            <a:r>
              <a:rPr lang="zh-CN" altLang="en-US" b="1" dirty="0"/>
              <a:t>成本项目</a:t>
            </a:r>
            <a:r>
              <a:rPr lang="zh-CN" altLang="en-US" b="1" dirty="0" smtClean="0"/>
              <a:t>反映的产品生产成本表分析</a:t>
            </a:r>
            <a:endParaRPr lang="zh-CN" altLang="en-US" b="1" dirty="0"/>
          </a:p>
        </p:txBody>
      </p:sp>
      <p:sp>
        <p:nvSpPr>
          <p:cNvPr id="7" name="文本占位符 3"/>
          <p:cNvSpPr txBox="1">
            <a:spLocks/>
          </p:cNvSpPr>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3.</a:t>
            </a:r>
            <a:r>
              <a:rPr lang="zh-CN" altLang="en-US" sz="2000" b="1" dirty="0" smtClean="0">
                <a:solidFill>
                  <a:schemeClr val="accent2">
                    <a:lumMod val="75000"/>
                  </a:schemeClr>
                </a:solidFill>
              </a:rPr>
              <a:t> 构成比率分析法</a:t>
            </a:r>
            <a:endParaRPr lang="zh-CN" altLang="en-US" sz="2000" b="1" dirty="0">
              <a:solidFill>
                <a:schemeClr val="accent2">
                  <a:lumMod val="75000"/>
                </a:schemeClr>
              </a:solidFill>
            </a:endParaRPr>
          </a:p>
        </p:txBody>
      </p:sp>
    </p:spTree>
    <p:extLst>
      <p:ext uri="{BB962C8B-B14F-4D97-AF65-F5344CB8AC3E}">
        <p14:creationId xmlns:p14="http://schemas.microsoft.com/office/powerpoint/2010/main" val="47467484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051720" y="2636912"/>
            <a:ext cx="6038793" cy="2308324"/>
          </a:xfrm>
          <a:prstGeom prst="rect">
            <a:avLst/>
          </a:prstGeom>
          <a:noFill/>
          <a:ln>
            <a:solidFill>
              <a:schemeClr val="accent1">
                <a:lumMod val="40000"/>
                <a:lumOff val="60000"/>
              </a:schemeClr>
            </a:solidFill>
          </a:ln>
        </p:spPr>
        <p:txBody>
          <a:bodyPr wrap="square" rtlCol="0">
            <a:spAutoFit/>
          </a:bodyPr>
          <a:lstStyle/>
          <a:p>
            <a:pPr lvl="1">
              <a:lnSpc>
                <a:spcPct val="150000"/>
              </a:lnSpc>
            </a:pPr>
            <a:endParaRPr lang="en-US" altLang="zh-CN" sz="3200" b="1" dirty="0" smtClean="0">
              <a:effectLst>
                <a:outerShdw blurRad="38100" dist="38100" dir="2700000" algn="tl">
                  <a:srgbClr val="000000">
                    <a:alpha val="43137"/>
                  </a:srgbClr>
                </a:outerShdw>
              </a:effectLst>
            </a:endParaRPr>
          </a:p>
          <a:p>
            <a:pPr lvl="1">
              <a:lnSpc>
                <a:spcPct val="150000"/>
              </a:lnSpc>
            </a:pPr>
            <a:r>
              <a:rPr lang="zh-CN" altLang="en-US" sz="3200" b="1" dirty="0" smtClean="0">
                <a:effectLst>
                  <a:outerShdw blurRad="38100" dist="38100" dir="2700000" algn="tl">
                    <a:srgbClr val="000000">
                      <a:alpha val="43137"/>
                    </a:srgbClr>
                  </a:outerShdw>
                </a:effectLst>
              </a:rPr>
              <a:t>任务一  编制产品生产成本表</a:t>
            </a:r>
            <a:endParaRPr lang="en-US" altLang="zh-CN" sz="3200" b="1" dirty="0" smtClean="0">
              <a:effectLst>
                <a:outerShdw blurRad="38100" dist="38100" dir="2700000" algn="tl">
                  <a:srgbClr val="000000">
                    <a:alpha val="43137"/>
                  </a:srgbClr>
                </a:outerShdw>
              </a:effectLst>
            </a:endParaRPr>
          </a:p>
          <a:p>
            <a:pPr lvl="1">
              <a:lnSpc>
                <a:spcPct val="150000"/>
              </a:lnSpc>
            </a:pPr>
            <a:endParaRPr lang="zh-CN" altLang="en-US" sz="3200" b="1" dirty="0">
              <a:effectLst>
                <a:outerShdw blurRad="38100" dist="38100" dir="2700000" algn="tl">
                  <a:srgbClr val="000000">
                    <a:alpha val="43137"/>
                  </a:srgbClr>
                </a:outerShdw>
              </a:effectLst>
            </a:endParaRPr>
          </a:p>
        </p:txBody>
      </p:sp>
      <p:sp>
        <p:nvSpPr>
          <p:cNvPr id="6" name="TextBox 4"/>
          <p:cNvSpPr txBox="1"/>
          <p:nvPr/>
        </p:nvSpPr>
        <p:spPr>
          <a:xfrm>
            <a:off x="4495052" y="2375302"/>
            <a:ext cx="1584176" cy="523220"/>
          </a:xfrm>
          <a:prstGeom prst="rect">
            <a:avLst/>
          </a:prstGeom>
          <a:solidFill>
            <a:schemeClr val="bg1"/>
          </a:solidFill>
        </p:spPr>
        <p:txBody>
          <a:bodyPr wrap="square" rtlCol="0">
            <a:spAutoFit/>
          </a:bodyPr>
          <a:lstStyle/>
          <a:p>
            <a:r>
              <a:rPr lang="zh-CN" altLang="en-US" sz="2800" b="1" dirty="0" smtClean="0">
                <a:effectLst>
                  <a:outerShdw blurRad="38100" dist="38100" dir="2700000" algn="tl">
                    <a:srgbClr val="000000">
                      <a:alpha val="43137"/>
                    </a:srgbClr>
                  </a:outerShdw>
                </a:effectLst>
              </a:rPr>
              <a:t> 项目五</a:t>
            </a:r>
            <a:endParaRPr lang="zh-CN" altLang="en-US"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66416949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Rot="1" noChangeArrowheads="1"/>
          </p:cNvSpPr>
          <p:nvPr/>
        </p:nvSpPr>
        <p:spPr>
          <a:xfrm>
            <a:off x="348946" y="1924442"/>
            <a:ext cx="8540750" cy="2296646"/>
          </a:xfrm>
          <a:prstGeom prst="rect">
            <a:avLst/>
          </a:prstGeom>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lang="zh-CN" altLang="en-US" sz="2000" dirty="0" smtClean="0"/>
              <a:t>它是计算两个性质不同而又相关的指标的比率进行数量分析的方法。在实际工作中，由于企业规模不同等原因，单纯地对比产值、销售收入或利润等绝对数多少，不能说明各个企业经济效益好坏，如果计算成本与产值、销售收入或利润相比的相对数，即产值成本率、销售收入成本率或成本利润率，就可以反映各企业经济效益的好坏。</a:t>
            </a:r>
          </a:p>
          <a:p>
            <a:pPr marL="0" indent="0">
              <a:lnSpc>
                <a:spcPct val="150000"/>
              </a:lnSpc>
              <a:buNone/>
            </a:pPr>
            <a:r>
              <a:rPr lang="zh-CN" altLang="en-US" dirty="0" smtClean="0"/>
              <a:t>  </a:t>
            </a:r>
            <a:endParaRPr lang="zh-CN" altLang="en-US" dirty="0"/>
          </a:p>
        </p:txBody>
      </p:sp>
      <p:graphicFrame>
        <p:nvGraphicFramePr>
          <p:cNvPr id="3" name="Object 4"/>
          <p:cNvGraphicFramePr>
            <a:graphicFrameLocks noChangeAspect="1"/>
          </p:cNvGraphicFramePr>
          <p:nvPr>
            <p:extLst>
              <p:ext uri="{D42A27DB-BD31-4B8C-83A1-F6EECF244321}">
                <p14:modId xmlns:p14="http://schemas.microsoft.com/office/powerpoint/2010/main" val="1641979294"/>
              </p:ext>
            </p:extLst>
          </p:nvPr>
        </p:nvGraphicFramePr>
        <p:xfrm>
          <a:off x="873945" y="4364955"/>
          <a:ext cx="2303462" cy="557213"/>
        </p:xfrm>
        <a:graphic>
          <a:graphicData uri="http://schemas.openxmlformats.org/presentationml/2006/ole">
            <mc:AlternateContent xmlns:mc="http://schemas.openxmlformats.org/markup-compatibility/2006">
              <mc:Choice xmlns:v="urn:schemas-microsoft-com:vml" Requires="v">
                <p:oleObj spid="_x0000_s14398" name="公式" r:id="rId3" imgW="1739880" imgH="419040" progId="Equation.3">
                  <p:embed/>
                </p:oleObj>
              </mc:Choice>
              <mc:Fallback>
                <p:oleObj name="公式" r:id="rId3" imgW="1739880" imgH="41904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73945" y="4364955"/>
                        <a:ext cx="2303462" cy="5572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 name="Object 8"/>
          <p:cNvGraphicFramePr>
            <a:graphicFrameLocks noChangeAspect="1"/>
          </p:cNvGraphicFramePr>
          <p:nvPr>
            <p:extLst>
              <p:ext uri="{D42A27DB-BD31-4B8C-83A1-F6EECF244321}">
                <p14:modId xmlns:p14="http://schemas.microsoft.com/office/powerpoint/2010/main" val="835583946"/>
              </p:ext>
            </p:extLst>
          </p:nvPr>
        </p:nvGraphicFramePr>
        <p:xfrm>
          <a:off x="873945" y="5085680"/>
          <a:ext cx="3384550" cy="598488"/>
        </p:xfrm>
        <a:graphic>
          <a:graphicData uri="http://schemas.openxmlformats.org/presentationml/2006/ole">
            <mc:AlternateContent xmlns:mc="http://schemas.openxmlformats.org/markup-compatibility/2006">
              <mc:Choice xmlns:v="urn:schemas-microsoft-com:vml" Requires="v">
                <p:oleObj spid="_x0000_s14399" name="公式" r:id="rId5" imgW="2374900" imgH="419100" progId="Equation.3">
                  <p:embed/>
                </p:oleObj>
              </mc:Choice>
              <mc:Fallback>
                <p:oleObj name="公式" r:id="rId5" imgW="2374900" imgH="4191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73945" y="5085680"/>
                        <a:ext cx="3384550" cy="59848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 name="Object 12"/>
          <p:cNvGraphicFramePr>
            <a:graphicFrameLocks noChangeAspect="1"/>
          </p:cNvGraphicFramePr>
          <p:nvPr>
            <p:extLst>
              <p:ext uri="{D42A27DB-BD31-4B8C-83A1-F6EECF244321}">
                <p14:modId xmlns:p14="http://schemas.microsoft.com/office/powerpoint/2010/main" val="3227202447"/>
              </p:ext>
            </p:extLst>
          </p:nvPr>
        </p:nvGraphicFramePr>
        <p:xfrm>
          <a:off x="873945" y="5949280"/>
          <a:ext cx="2663825" cy="633413"/>
        </p:xfrm>
        <a:graphic>
          <a:graphicData uri="http://schemas.openxmlformats.org/presentationml/2006/ole">
            <mc:AlternateContent xmlns:mc="http://schemas.openxmlformats.org/markup-compatibility/2006">
              <mc:Choice xmlns:v="urn:schemas-microsoft-com:vml" Requires="v">
                <p:oleObj spid="_x0000_s14400" name="公式" r:id="rId7" imgW="1765300" imgH="419100" progId="Equation.3">
                  <p:embed/>
                </p:oleObj>
              </mc:Choice>
              <mc:Fallback>
                <p:oleObj name="公式" r:id="rId7" imgW="1765300" imgH="419100" progId="Equation.3">
                  <p:embed/>
                  <p:pic>
                    <p:nvPicPr>
                      <p:cNvPr id="0" name=""/>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873945" y="5949280"/>
                        <a:ext cx="2663825" cy="6334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标题 1"/>
          <p:cNvSpPr txBox="1">
            <a:spLocks/>
          </p:cNvSpPr>
          <p:nvPr/>
        </p:nvSpPr>
        <p:spPr>
          <a:xfrm>
            <a:off x="467544" y="373212"/>
            <a:ext cx="763284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二</a:t>
            </a:r>
            <a:r>
              <a:rPr lang="zh-CN" altLang="en-US" b="1" dirty="0" smtClean="0"/>
              <a:t>、按</a:t>
            </a:r>
            <a:r>
              <a:rPr lang="zh-CN" altLang="en-US" b="1" dirty="0"/>
              <a:t>成本项目</a:t>
            </a:r>
            <a:r>
              <a:rPr lang="zh-CN" altLang="en-US" b="1" dirty="0" smtClean="0"/>
              <a:t>反映的产品生产成本表分析</a:t>
            </a:r>
            <a:endParaRPr lang="zh-CN" altLang="en-US" b="1" dirty="0"/>
          </a:p>
        </p:txBody>
      </p:sp>
      <p:sp>
        <p:nvSpPr>
          <p:cNvPr id="7" name="文本占位符 3"/>
          <p:cNvSpPr txBox="1">
            <a:spLocks/>
          </p:cNvSpPr>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2.</a:t>
            </a:r>
            <a:r>
              <a:rPr lang="zh-CN" altLang="en-US" sz="2000" b="1" dirty="0" smtClean="0">
                <a:solidFill>
                  <a:schemeClr val="accent2">
                    <a:lumMod val="75000"/>
                  </a:schemeClr>
                </a:solidFill>
              </a:rPr>
              <a:t> 相关指标比率分析法</a:t>
            </a:r>
            <a:endParaRPr lang="zh-CN" altLang="en-US" sz="2000" b="1" dirty="0">
              <a:solidFill>
                <a:schemeClr val="accent2">
                  <a:lumMod val="75000"/>
                </a:schemeClr>
              </a:solidFill>
            </a:endParaRPr>
          </a:p>
        </p:txBody>
      </p:sp>
    </p:spTree>
    <p:extLst>
      <p:ext uri="{BB962C8B-B14F-4D97-AF65-F5344CB8AC3E}">
        <p14:creationId xmlns:p14="http://schemas.microsoft.com/office/powerpoint/2010/main" val="330740507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35696" y="2636912"/>
            <a:ext cx="6696744" cy="2308324"/>
          </a:xfrm>
          <a:prstGeom prst="rect">
            <a:avLst/>
          </a:prstGeom>
          <a:noFill/>
          <a:ln>
            <a:solidFill>
              <a:schemeClr val="accent1">
                <a:lumMod val="40000"/>
                <a:lumOff val="60000"/>
              </a:schemeClr>
            </a:solidFill>
          </a:ln>
        </p:spPr>
        <p:txBody>
          <a:bodyPr wrap="square" rtlCol="0">
            <a:spAutoFit/>
          </a:bodyPr>
          <a:lstStyle/>
          <a:p>
            <a:pPr lvl="1">
              <a:lnSpc>
                <a:spcPct val="150000"/>
              </a:lnSpc>
            </a:pPr>
            <a:endParaRPr lang="en-US" altLang="zh-CN" sz="3200" b="1" dirty="0" smtClean="0">
              <a:effectLst>
                <a:outerShdw blurRad="38100" dist="38100" dir="2700000" algn="tl">
                  <a:srgbClr val="000000">
                    <a:alpha val="43137"/>
                  </a:srgbClr>
                </a:outerShdw>
              </a:effectLst>
            </a:endParaRPr>
          </a:p>
          <a:p>
            <a:pPr lvl="1">
              <a:lnSpc>
                <a:spcPct val="150000"/>
              </a:lnSpc>
            </a:pPr>
            <a:r>
              <a:rPr lang="zh-CN" altLang="en-US" sz="3200" b="1" dirty="0" smtClean="0">
                <a:effectLst>
                  <a:outerShdw blurRad="38100" dist="38100" dir="2700000" algn="tl">
                    <a:srgbClr val="000000">
                      <a:alpha val="43137"/>
                    </a:srgbClr>
                  </a:outerShdw>
                </a:effectLst>
              </a:rPr>
              <a:t> 任务五  分析主要产品单位成本</a:t>
            </a:r>
            <a:endParaRPr lang="en-US" altLang="zh-CN" sz="3200" b="1" dirty="0" smtClean="0">
              <a:effectLst>
                <a:outerShdw blurRad="38100" dist="38100" dir="2700000" algn="tl">
                  <a:srgbClr val="000000">
                    <a:alpha val="43137"/>
                  </a:srgbClr>
                </a:outerShdw>
              </a:effectLst>
            </a:endParaRPr>
          </a:p>
          <a:p>
            <a:pPr lvl="1">
              <a:lnSpc>
                <a:spcPct val="150000"/>
              </a:lnSpc>
            </a:pPr>
            <a:endParaRPr lang="zh-CN" altLang="en-US" sz="3200" b="1" dirty="0">
              <a:effectLst>
                <a:outerShdw blurRad="38100" dist="38100" dir="2700000" algn="tl">
                  <a:srgbClr val="000000">
                    <a:alpha val="43137"/>
                  </a:srgbClr>
                </a:outerShdw>
              </a:effectLst>
            </a:endParaRPr>
          </a:p>
        </p:txBody>
      </p:sp>
      <p:sp>
        <p:nvSpPr>
          <p:cNvPr id="6" name="TextBox 4"/>
          <p:cNvSpPr txBox="1"/>
          <p:nvPr/>
        </p:nvSpPr>
        <p:spPr>
          <a:xfrm>
            <a:off x="4495052" y="2375302"/>
            <a:ext cx="1584176" cy="523220"/>
          </a:xfrm>
          <a:prstGeom prst="rect">
            <a:avLst/>
          </a:prstGeom>
          <a:solidFill>
            <a:schemeClr val="bg1"/>
          </a:solidFill>
        </p:spPr>
        <p:txBody>
          <a:bodyPr wrap="square" rtlCol="0">
            <a:spAutoFit/>
          </a:bodyPr>
          <a:lstStyle/>
          <a:p>
            <a:r>
              <a:rPr lang="zh-CN" altLang="en-US" sz="2800" b="1" dirty="0" smtClean="0">
                <a:effectLst>
                  <a:outerShdw blurRad="38100" dist="38100" dir="2700000" algn="tl">
                    <a:srgbClr val="000000">
                      <a:alpha val="43137"/>
                    </a:srgbClr>
                  </a:outerShdw>
                </a:effectLst>
              </a:rPr>
              <a:t> 项目五</a:t>
            </a:r>
            <a:endParaRPr lang="zh-CN" altLang="en-US"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90203760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380880" y="1844824"/>
            <a:ext cx="1029161" cy="3384376"/>
          </a:xfrm>
          <a:custGeom>
            <a:avLst/>
            <a:gdLst>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5" fmla="*/ 93487 w 1838342"/>
              <a:gd name="connsiteY5" fmla="*/ 91440 h 3672590"/>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0" fmla="*/ 0 w 1836295"/>
              <a:gd name="connsiteY0" fmla="*/ 0 h 3672590"/>
              <a:gd name="connsiteX1" fmla="*/ 1836295 w 1836295"/>
              <a:gd name="connsiteY1" fmla="*/ 1836295 h 3672590"/>
              <a:gd name="connsiteX2" fmla="*/ 0 w 1836295"/>
              <a:gd name="connsiteY2" fmla="*/ 3672590 h 3672590"/>
              <a:gd name="connsiteX3" fmla="*/ 0 w 1836295"/>
              <a:gd name="connsiteY3" fmla="*/ 20411 h 3672590"/>
              <a:gd name="connsiteX0" fmla="*/ 0 w 1836295"/>
              <a:gd name="connsiteY0" fmla="*/ 0 h 3672590"/>
              <a:gd name="connsiteX1" fmla="*/ 1836295 w 1836295"/>
              <a:gd name="connsiteY1" fmla="*/ 1836295 h 3672590"/>
              <a:gd name="connsiteX2" fmla="*/ 0 w 1836295"/>
              <a:gd name="connsiteY2" fmla="*/ 3672590 h 3672590"/>
            </a:gdLst>
            <a:ahLst/>
            <a:cxnLst>
              <a:cxn ang="0">
                <a:pos x="connsiteX0" y="connsiteY0"/>
              </a:cxn>
              <a:cxn ang="0">
                <a:pos x="connsiteX1" y="connsiteY1"/>
              </a:cxn>
              <a:cxn ang="0">
                <a:pos x="connsiteX2" y="connsiteY2"/>
              </a:cxn>
            </a:cxnLst>
            <a:rect l="l" t="t" r="r" b="b"/>
            <a:pathLst>
              <a:path w="1836295" h="3672590">
                <a:moveTo>
                  <a:pt x="0" y="0"/>
                </a:moveTo>
                <a:cubicBezTo>
                  <a:pt x="1014158" y="0"/>
                  <a:pt x="1836295" y="822137"/>
                  <a:pt x="1836295" y="1836295"/>
                </a:cubicBezTo>
                <a:cubicBezTo>
                  <a:pt x="1836295" y="2850453"/>
                  <a:pt x="1014158" y="3672590"/>
                  <a:pt x="0" y="3672590"/>
                </a:cubicBezTo>
              </a:path>
            </a:pathLst>
          </a:cu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grpSp>
        <p:nvGrpSpPr>
          <p:cNvPr id="8" name="组合 7"/>
          <p:cNvGrpSpPr/>
          <p:nvPr/>
        </p:nvGrpSpPr>
        <p:grpSpPr>
          <a:xfrm>
            <a:off x="3091129" y="2222473"/>
            <a:ext cx="4978383" cy="569720"/>
            <a:chOff x="5238248" y="2731928"/>
            <a:chExt cx="6114337" cy="569720"/>
          </a:xfrm>
          <a:solidFill>
            <a:schemeClr val="bg2">
              <a:lumMod val="90000"/>
            </a:schemeClr>
          </a:solidFill>
        </p:grpSpPr>
        <p:sp>
          <p:nvSpPr>
            <p:cNvPr id="9" name="圆角矩形 8"/>
            <p:cNvSpPr/>
            <p:nvPr/>
          </p:nvSpPr>
          <p:spPr>
            <a:xfrm>
              <a:off x="5329643" y="2736269"/>
              <a:ext cx="6022942" cy="56103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solidFill>
                    <a:schemeClr val="accent2">
                      <a:lumMod val="50000"/>
                    </a:schemeClr>
                  </a:solidFill>
                  <a:latin typeface="+mn-ea"/>
                </a:rPr>
                <a:t>    一般分析</a:t>
              </a:r>
              <a:endParaRPr lang="zh-CN" altLang="en-US" sz="2000" b="1" dirty="0">
                <a:solidFill>
                  <a:schemeClr val="accent2">
                    <a:lumMod val="50000"/>
                  </a:schemeClr>
                </a:solidFill>
                <a:latin typeface="+mn-ea"/>
              </a:endParaRPr>
            </a:p>
          </p:txBody>
        </p:sp>
        <p:sp>
          <p:nvSpPr>
            <p:cNvPr id="10" name="椭圆 9"/>
            <p:cNvSpPr/>
            <p:nvPr/>
          </p:nvSpPr>
          <p:spPr>
            <a:xfrm>
              <a:off x="5238248" y="2731928"/>
              <a:ext cx="569720"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b="1" dirty="0">
                <a:solidFill>
                  <a:schemeClr val="accent2">
                    <a:lumMod val="50000"/>
                  </a:schemeClr>
                </a:solidFill>
                <a:latin typeface="+mn-ea"/>
              </a:endParaRPr>
            </a:p>
          </p:txBody>
        </p:sp>
      </p:grpSp>
      <p:grpSp>
        <p:nvGrpSpPr>
          <p:cNvPr id="5" name="组合 4"/>
          <p:cNvGrpSpPr/>
          <p:nvPr/>
        </p:nvGrpSpPr>
        <p:grpSpPr>
          <a:xfrm>
            <a:off x="1043175" y="2507333"/>
            <a:ext cx="1704634" cy="1857771"/>
            <a:chOff x="1043175" y="2507333"/>
            <a:chExt cx="1704634" cy="1857771"/>
          </a:xfrm>
        </p:grpSpPr>
        <p:sp>
          <p:nvSpPr>
            <p:cNvPr id="4" name="椭圆 3"/>
            <p:cNvSpPr/>
            <p:nvPr/>
          </p:nvSpPr>
          <p:spPr>
            <a:xfrm>
              <a:off x="1043175" y="2507333"/>
              <a:ext cx="1704634" cy="1857771"/>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20" name="TextBox 19"/>
            <p:cNvSpPr txBox="1"/>
            <p:nvPr/>
          </p:nvSpPr>
          <p:spPr>
            <a:xfrm>
              <a:off x="1126962" y="3262599"/>
              <a:ext cx="1537059" cy="523220"/>
            </a:xfrm>
            <a:prstGeom prst="rect">
              <a:avLst/>
            </a:prstGeom>
            <a:noFill/>
            <a:ln>
              <a:solidFill>
                <a:schemeClr val="accent1"/>
              </a:solidFill>
            </a:ln>
          </p:spPr>
          <p:txBody>
            <a:bodyPr wrap="square" rtlCol="0">
              <a:spAutoFit/>
            </a:bodyPr>
            <a:lstStyle/>
            <a:p>
              <a:r>
                <a:rPr lang="zh-CN" altLang="en-US" sz="2800" b="1" dirty="0" smtClean="0"/>
                <a:t>任务</a:t>
              </a:r>
              <a:r>
                <a:rPr lang="en-US" altLang="zh-CN" sz="2800" b="1" dirty="0" smtClean="0"/>
                <a:t>5.5</a:t>
              </a:r>
              <a:endParaRPr lang="zh-CN" altLang="en-US" sz="2800" b="1" dirty="0"/>
            </a:p>
          </p:txBody>
        </p:sp>
      </p:grpSp>
      <p:grpSp>
        <p:nvGrpSpPr>
          <p:cNvPr id="2" name="组合 1"/>
          <p:cNvGrpSpPr/>
          <p:nvPr/>
        </p:nvGrpSpPr>
        <p:grpSpPr>
          <a:xfrm>
            <a:off x="3131216" y="3903750"/>
            <a:ext cx="4938296" cy="569720"/>
            <a:chOff x="3450129" y="3903750"/>
            <a:chExt cx="4327638" cy="569720"/>
          </a:xfrm>
        </p:grpSpPr>
        <p:sp>
          <p:nvSpPr>
            <p:cNvPr id="17" name="圆角矩形 16"/>
            <p:cNvSpPr/>
            <p:nvPr/>
          </p:nvSpPr>
          <p:spPr>
            <a:xfrm>
              <a:off x="3523491" y="3903750"/>
              <a:ext cx="4254276" cy="561038"/>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solidFill>
                    <a:schemeClr val="accent2">
                      <a:lumMod val="50000"/>
                    </a:schemeClr>
                  </a:solidFill>
                  <a:latin typeface="+mn-ea"/>
                </a:rPr>
                <a:t>    成本项目分析</a:t>
              </a:r>
              <a:endParaRPr lang="zh-CN" altLang="en-US" sz="2000" b="1" dirty="0">
                <a:solidFill>
                  <a:schemeClr val="accent2">
                    <a:lumMod val="50000"/>
                  </a:schemeClr>
                </a:solidFill>
                <a:latin typeface="+mn-ea"/>
              </a:endParaRPr>
            </a:p>
          </p:txBody>
        </p:sp>
        <p:sp>
          <p:nvSpPr>
            <p:cNvPr id="18" name="椭圆 17"/>
            <p:cNvSpPr/>
            <p:nvPr/>
          </p:nvSpPr>
          <p:spPr>
            <a:xfrm>
              <a:off x="3450129" y="3903750"/>
              <a:ext cx="434207"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spTree>
    <p:extLst>
      <p:ext uri="{BB962C8B-B14F-4D97-AF65-F5344CB8AC3E}">
        <p14:creationId xmlns:p14="http://schemas.microsoft.com/office/powerpoint/2010/main" val="125644908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683568" y="1340768"/>
            <a:ext cx="7560840" cy="3261790"/>
          </a:xfrm>
          <a:prstGeom prst="rect">
            <a:avLst/>
          </a:prstGeom>
        </p:spPr>
        <p:txBody>
          <a:bodyPr wrap="square">
            <a:spAutoFit/>
          </a:bodyPr>
          <a:lstStyle/>
          <a:p>
            <a:pPr>
              <a:lnSpc>
                <a:spcPct val="150000"/>
              </a:lnSpc>
            </a:pPr>
            <a:r>
              <a:rPr lang="zh-CN" altLang="en-US" sz="2000" dirty="0"/>
              <a:t>主要产品单位成本表的分析应当选择成本超支或节约较多的产品有重点地进行，以更有效地降低产品的单位成本。进行分析时，企业可以根据主要产品单位成本表中本期实际的生产成本（即本期实际的单位成本合计数）与其他各种生产成本进行对比，对产品单位成本进行一般的分析，分析的方法主要采用对比分析法和趋势分析法等，然后按其成本项目（包括直接材料成本、直接人工成本、制造费用等）进行具体的分析，分析的方法主要采用因素分析法。 </a:t>
            </a:r>
          </a:p>
        </p:txBody>
      </p:sp>
    </p:spTree>
    <p:extLst>
      <p:ext uri="{BB962C8B-B14F-4D97-AF65-F5344CB8AC3E}">
        <p14:creationId xmlns:p14="http://schemas.microsoft.com/office/powerpoint/2010/main" val="360833405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373212"/>
            <a:ext cx="763284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一、一般分析</a:t>
            </a:r>
            <a:endParaRPr lang="zh-CN" altLang="en-US" b="1" dirty="0"/>
          </a:p>
        </p:txBody>
      </p:sp>
      <p:sp>
        <p:nvSpPr>
          <p:cNvPr id="3" name="矩形 2"/>
          <p:cNvSpPr/>
          <p:nvPr/>
        </p:nvSpPr>
        <p:spPr>
          <a:xfrm>
            <a:off x="755576" y="1412776"/>
            <a:ext cx="7344816" cy="4247317"/>
          </a:xfrm>
          <a:prstGeom prst="rect">
            <a:avLst/>
          </a:prstGeom>
        </p:spPr>
        <p:txBody>
          <a:bodyPr wrap="square">
            <a:spAutoFit/>
          </a:bodyPr>
          <a:lstStyle/>
          <a:p>
            <a:pPr>
              <a:lnSpc>
                <a:spcPct val="150000"/>
              </a:lnSpc>
            </a:pPr>
            <a:r>
              <a:rPr lang="zh-CN" altLang="en-US" sz="2000" dirty="0"/>
              <a:t>（</a:t>
            </a:r>
            <a:r>
              <a:rPr lang="en-US" altLang="zh-CN" sz="2000" dirty="0"/>
              <a:t>1</a:t>
            </a:r>
            <a:r>
              <a:rPr lang="zh-CN" altLang="en-US" sz="2000" dirty="0"/>
              <a:t>）对比分析</a:t>
            </a:r>
          </a:p>
          <a:p>
            <a:pPr>
              <a:lnSpc>
                <a:spcPct val="150000"/>
              </a:lnSpc>
            </a:pPr>
            <a:r>
              <a:rPr lang="zh-CN" altLang="en-US" sz="2000" dirty="0"/>
              <a:t>（</a:t>
            </a:r>
            <a:r>
              <a:rPr lang="en-US" altLang="zh-CN" sz="2000" dirty="0"/>
              <a:t>2</a:t>
            </a:r>
            <a:r>
              <a:rPr lang="zh-CN" altLang="en-US" sz="2000" dirty="0"/>
              <a:t>）趋势分析</a:t>
            </a:r>
          </a:p>
          <a:p>
            <a:pPr>
              <a:lnSpc>
                <a:spcPct val="150000"/>
              </a:lnSpc>
            </a:pPr>
            <a:r>
              <a:rPr lang="zh-CN" altLang="en-US" sz="2000" dirty="0"/>
              <a:t>趋势分析法是通过连续若干期相同指标的对比，来揭示各期之间的增减变化，据以预测经济发展趋势的一种分析方法。 </a:t>
            </a:r>
          </a:p>
          <a:p>
            <a:pPr>
              <a:lnSpc>
                <a:spcPct val="150000"/>
              </a:lnSpc>
            </a:pPr>
            <a:r>
              <a:rPr lang="zh-CN" altLang="en-US" sz="2000" dirty="0"/>
              <a:t>采用趋势分析法，在连续的若干期之间，可以按绝对数进行对比，也可以按相对数（即比率）进行对比；可以以某个时期为基期，其他各期均与该时期的基数进行对比；也可以在各个时期之间进行环比，即分别以上一时期为基期，下一时期与上一时期的基数进行对比。</a:t>
            </a:r>
          </a:p>
        </p:txBody>
      </p:sp>
    </p:spTree>
    <p:extLst>
      <p:ext uri="{BB962C8B-B14F-4D97-AF65-F5344CB8AC3E}">
        <p14:creationId xmlns:p14="http://schemas.microsoft.com/office/powerpoint/2010/main" val="144516278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373212"/>
            <a:ext cx="763284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二、成本项目分析</a:t>
            </a:r>
            <a:endParaRPr lang="zh-CN" altLang="en-US" b="1" dirty="0"/>
          </a:p>
        </p:txBody>
      </p:sp>
      <p:sp>
        <p:nvSpPr>
          <p:cNvPr id="3" name="矩形 2"/>
          <p:cNvSpPr/>
          <p:nvPr/>
        </p:nvSpPr>
        <p:spPr>
          <a:xfrm>
            <a:off x="467544" y="2204864"/>
            <a:ext cx="5877037" cy="2400657"/>
          </a:xfrm>
          <a:prstGeom prst="rect">
            <a:avLst/>
          </a:prstGeom>
        </p:spPr>
        <p:txBody>
          <a:bodyPr wrap="square">
            <a:spAutoFit/>
          </a:bodyPr>
          <a:lstStyle/>
          <a:p>
            <a:pPr>
              <a:lnSpc>
                <a:spcPct val="150000"/>
              </a:lnSpc>
            </a:pPr>
            <a:r>
              <a:rPr lang="zh-CN" altLang="en-US" sz="2000" dirty="0" smtClean="0"/>
              <a:t>直接</a:t>
            </a:r>
            <a:r>
              <a:rPr lang="zh-CN" altLang="en-US" sz="2000" dirty="0"/>
              <a:t>材料实际成本和计划成本的差额构成了直接材料成本差异。形成该差异的基本原因：一是单位产品原材料消耗数量偏离标准，二是原材料价格偏离标准。前者按计划价格计算，成为数量差；后者按实际消耗量计算，成为价格差。</a:t>
            </a:r>
          </a:p>
        </p:txBody>
      </p:sp>
      <p:sp>
        <p:nvSpPr>
          <p:cNvPr id="4" name="文本占位符 3"/>
          <p:cNvSpPr txBox="1">
            <a:spLocks/>
          </p:cNvSpPr>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1.</a:t>
            </a:r>
            <a:r>
              <a:rPr lang="zh-CN" altLang="en-US" sz="2000" b="1" dirty="0" smtClean="0">
                <a:solidFill>
                  <a:schemeClr val="accent2">
                    <a:lumMod val="75000"/>
                  </a:schemeClr>
                </a:solidFill>
              </a:rPr>
              <a:t> 直接材料分析</a:t>
            </a:r>
            <a:endParaRPr lang="zh-CN" altLang="en-US" sz="2000" b="1" dirty="0">
              <a:solidFill>
                <a:schemeClr val="accent2">
                  <a:lumMod val="75000"/>
                </a:schemeClr>
              </a:solidFill>
            </a:endParaRPr>
          </a:p>
        </p:txBody>
      </p:sp>
    </p:spTree>
    <p:extLst>
      <p:ext uri="{BB962C8B-B14F-4D97-AF65-F5344CB8AC3E}">
        <p14:creationId xmlns:p14="http://schemas.microsoft.com/office/powerpoint/2010/main" val="166819692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373212"/>
            <a:ext cx="763284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二、成本项目分析</a:t>
            </a:r>
            <a:endParaRPr lang="zh-CN" altLang="en-US" b="1" dirty="0"/>
          </a:p>
        </p:txBody>
      </p:sp>
      <p:sp>
        <p:nvSpPr>
          <p:cNvPr id="3" name="矩形 2"/>
          <p:cNvSpPr/>
          <p:nvPr/>
        </p:nvSpPr>
        <p:spPr>
          <a:xfrm>
            <a:off x="426617" y="1916831"/>
            <a:ext cx="6624736" cy="4247317"/>
          </a:xfrm>
          <a:prstGeom prst="rect">
            <a:avLst/>
          </a:prstGeom>
        </p:spPr>
        <p:txBody>
          <a:bodyPr wrap="square">
            <a:spAutoFit/>
          </a:bodyPr>
          <a:lstStyle/>
          <a:p>
            <a:pPr>
              <a:lnSpc>
                <a:spcPct val="150000"/>
              </a:lnSpc>
            </a:pPr>
            <a:r>
              <a:rPr lang="zh-CN" altLang="en-US" sz="2000" dirty="0" smtClean="0"/>
              <a:t>直接</a:t>
            </a:r>
            <a:r>
              <a:rPr lang="zh-CN" altLang="en-US" sz="2000" dirty="0"/>
              <a:t>人工实际成本和计划成本的差额构成直接人工成本差异。形成该差异的基本原因：一是量差，指实际工时偏离计划工时，其差额按计划每小时工资成本（即小时工资率）计算确定金额，称为单位产品所耗工时变动的影响（即人工效率变动影响）；二是价差，指实际每小时工资成本偏离计划每小时工资成本，其差额按实际工时计算确定的金额，称为每小时工资成本变动的影响（即小时工资率变动的影响）。也就是说直接人工的变动，受劳动生产率和工资水平变动的共同影响。</a:t>
            </a:r>
          </a:p>
        </p:txBody>
      </p:sp>
      <p:sp>
        <p:nvSpPr>
          <p:cNvPr id="4" name="文本占位符 3"/>
          <p:cNvSpPr txBox="1">
            <a:spLocks/>
          </p:cNvSpPr>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2.</a:t>
            </a:r>
            <a:r>
              <a:rPr lang="zh-CN" altLang="en-US" sz="2000" b="1" dirty="0" smtClean="0">
                <a:solidFill>
                  <a:schemeClr val="accent2">
                    <a:lumMod val="75000"/>
                  </a:schemeClr>
                </a:solidFill>
              </a:rPr>
              <a:t> 直接人工分析</a:t>
            </a:r>
            <a:endParaRPr lang="zh-CN" altLang="en-US" sz="2000" b="1" dirty="0">
              <a:solidFill>
                <a:schemeClr val="accent2">
                  <a:lumMod val="75000"/>
                </a:schemeClr>
              </a:solidFill>
            </a:endParaRPr>
          </a:p>
        </p:txBody>
      </p:sp>
    </p:spTree>
    <p:extLst>
      <p:ext uri="{BB962C8B-B14F-4D97-AF65-F5344CB8AC3E}">
        <p14:creationId xmlns:p14="http://schemas.microsoft.com/office/powerpoint/2010/main" val="255093220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373212"/>
            <a:ext cx="763284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二、成本项目分析</a:t>
            </a:r>
            <a:endParaRPr lang="zh-CN" altLang="en-US" b="1" dirty="0"/>
          </a:p>
        </p:txBody>
      </p:sp>
      <p:sp>
        <p:nvSpPr>
          <p:cNvPr id="3" name="矩形 2"/>
          <p:cNvSpPr/>
          <p:nvPr/>
        </p:nvSpPr>
        <p:spPr>
          <a:xfrm>
            <a:off x="467545" y="2060848"/>
            <a:ext cx="6552728" cy="2862322"/>
          </a:xfrm>
          <a:prstGeom prst="rect">
            <a:avLst/>
          </a:prstGeom>
        </p:spPr>
        <p:txBody>
          <a:bodyPr wrap="square">
            <a:spAutoFit/>
          </a:bodyPr>
          <a:lstStyle/>
          <a:p>
            <a:pPr>
              <a:lnSpc>
                <a:spcPct val="150000"/>
              </a:lnSpc>
            </a:pPr>
            <a:r>
              <a:rPr lang="zh-CN" altLang="en-US" sz="2000" dirty="0" smtClean="0"/>
              <a:t>制造</a:t>
            </a:r>
            <a:r>
              <a:rPr lang="zh-CN" altLang="en-US" sz="2000" dirty="0"/>
              <a:t>费用的变动，主要受单位产品工时耗用量和每小时制造费用分配率的共同影响。</a:t>
            </a:r>
          </a:p>
          <a:p>
            <a:pPr>
              <a:lnSpc>
                <a:spcPct val="150000"/>
              </a:lnSpc>
            </a:pPr>
            <a:r>
              <a:rPr lang="zh-CN" altLang="en-US" sz="2000" dirty="0"/>
              <a:t>单位产品所耗用工时变动和生产工时利用好坏的原因在直接人工分析中进行了分析。每小时制造费用分配率从制造费用总额变动分析，结合制造费用明细表中各项目具体变动情况，分析产品单位成本中制造费用变动的原因。</a:t>
            </a:r>
          </a:p>
        </p:txBody>
      </p:sp>
      <p:sp>
        <p:nvSpPr>
          <p:cNvPr id="4" name="文本占位符 3"/>
          <p:cNvSpPr txBox="1">
            <a:spLocks/>
          </p:cNvSpPr>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3.</a:t>
            </a:r>
            <a:r>
              <a:rPr lang="zh-CN" altLang="en-US" sz="2000" b="1" dirty="0" smtClean="0">
                <a:solidFill>
                  <a:schemeClr val="accent2">
                    <a:lumMod val="75000"/>
                  </a:schemeClr>
                </a:solidFill>
              </a:rPr>
              <a:t> 制造费用分析</a:t>
            </a:r>
            <a:endParaRPr lang="zh-CN" altLang="en-US" sz="2000" b="1" dirty="0">
              <a:solidFill>
                <a:schemeClr val="accent2">
                  <a:lumMod val="75000"/>
                </a:schemeClr>
              </a:solidFill>
            </a:endParaRPr>
          </a:p>
        </p:txBody>
      </p:sp>
    </p:spTree>
    <p:extLst>
      <p:ext uri="{BB962C8B-B14F-4D97-AF65-F5344CB8AC3E}">
        <p14:creationId xmlns:p14="http://schemas.microsoft.com/office/powerpoint/2010/main" val="166610747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35696" y="2636912"/>
            <a:ext cx="6696744" cy="2308324"/>
          </a:xfrm>
          <a:prstGeom prst="rect">
            <a:avLst/>
          </a:prstGeom>
          <a:noFill/>
          <a:ln>
            <a:solidFill>
              <a:schemeClr val="accent1">
                <a:lumMod val="40000"/>
                <a:lumOff val="60000"/>
              </a:schemeClr>
            </a:solidFill>
          </a:ln>
        </p:spPr>
        <p:txBody>
          <a:bodyPr wrap="square" rtlCol="0">
            <a:spAutoFit/>
          </a:bodyPr>
          <a:lstStyle/>
          <a:p>
            <a:pPr lvl="1">
              <a:lnSpc>
                <a:spcPct val="150000"/>
              </a:lnSpc>
            </a:pPr>
            <a:endParaRPr lang="en-US" altLang="zh-CN" sz="3200" b="1" dirty="0" smtClean="0">
              <a:effectLst>
                <a:outerShdw blurRad="38100" dist="38100" dir="2700000" algn="tl">
                  <a:srgbClr val="000000">
                    <a:alpha val="43137"/>
                  </a:srgbClr>
                </a:outerShdw>
              </a:effectLst>
            </a:endParaRPr>
          </a:p>
          <a:p>
            <a:pPr lvl="1">
              <a:lnSpc>
                <a:spcPct val="150000"/>
              </a:lnSpc>
            </a:pPr>
            <a:r>
              <a:rPr lang="zh-CN" altLang="en-US" sz="3200" b="1" dirty="0" smtClean="0">
                <a:effectLst>
                  <a:outerShdw blurRad="38100" dist="38100" dir="2700000" algn="tl">
                    <a:srgbClr val="000000">
                      <a:alpha val="43137"/>
                    </a:srgbClr>
                  </a:outerShdw>
                </a:effectLst>
              </a:rPr>
              <a:t> 任务六  成本管理</a:t>
            </a:r>
            <a:endParaRPr lang="en-US" altLang="zh-CN" sz="3200" b="1" dirty="0" smtClean="0">
              <a:effectLst>
                <a:outerShdw blurRad="38100" dist="38100" dir="2700000" algn="tl">
                  <a:srgbClr val="000000">
                    <a:alpha val="43137"/>
                  </a:srgbClr>
                </a:outerShdw>
              </a:effectLst>
            </a:endParaRPr>
          </a:p>
          <a:p>
            <a:pPr lvl="1">
              <a:lnSpc>
                <a:spcPct val="150000"/>
              </a:lnSpc>
            </a:pPr>
            <a:endParaRPr lang="zh-CN" altLang="en-US" sz="3200" b="1" dirty="0">
              <a:effectLst>
                <a:outerShdw blurRad="38100" dist="38100" dir="2700000" algn="tl">
                  <a:srgbClr val="000000">
                    <a:alpha val="43137"/>
                  </a:srgbClr>
                </a:outerShdw>
              </a:effectLst>
            </a:endParaRPr>
          </a:p>
        </p:txBody>
      </p:sp>
      <p:sp>
        <p:nvSpPr>
          <p:cNvPr id="6" name="TextBox 4"/>
          <p:cNvSpPr txBox="1"/>
          <p:nvPr/>
        </p:nvSpPr>
        <p:spPr>
          <a:xfrm>
            <a:off x="4495052" y="2375302"/>
            <a:ext cx="1584176" cy="523220"/>
          </a:xfrm>
          <a:prstGeom prst="rect">
            <a:avLst/>
          </a:prstGeom>
          <a:solidFill>
            <a:schemeClr val="bg1"/>
          </a:solidFill>
        </p:spPr>
        <p:txBody>
          <a:bodyPr wrap="square" rtlCol="0">
            <a:spAutoFit/>
          </a:bodyPr>
          <a:lstStyle/>
          <a:p>
            <a:r>
              <a:rPr lang="zh-CN" altLang="en-US" sz="2800" b="1" dirty="0" smtClean="0">
                <a:effectLst>
                  <a:outerShdw blurRad="38100" dist="38100" dir="2700000" algn="tl">
                    <a:srgbClr val="000000">
                      <a:alpha val="43137"/>
                    </a:srgbClr>
                  </a:outerShdw>
                </a:effectLst>
              </a:rPr>
              <a:t> 项目五</a:t>
            </a:r>
            <a:endParaRPr lang="zh-CN" altLang="en-US"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410540368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483768" y="1412776"/>
            <a:ext cx="1245185" cy="3816424"/>
          </a:xfrm>
          <a:custGeom>
            <a:avLst/>
            <a:gdLst>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5" fmla="*/ 93487 w 1838342"/>
              <a:gd name="connsiteY5" fmla="*/ 91440 h 3672590"/>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0" fmla="*/ 0 w 1836295"/>
              <a:gd name="connsiteY0" fmla="*/ 0 h 3672590"/>
              <a:gd name="connsiteX1" fmla="*/ 1836295 w 1836295"/>
              <a:gd name="connsiteY1" fmla="*/ 1836295 h 3672590"/>
              <a:gd name="connsiteX2" fmla="*/ 0 w 1836295"/>
              <a:gd name="connsiteY2" fmla="*/ 3672590 h 3672590"/>
              <a:gd name="connsiteX3" fmla="*/ 0 w 1836295"/>
              <a:gd name="connsiteY3" fmla="*/ 20411 h 3672590"/>
              <a:gd name="connsiteX0" fmla="*/ 0 w 1836295"/>
              <a:gd name="connsiteY0" fmla="*/ 0 h 3672590"/>
              <a:gd name="connsiteX1" fmla="*/ 1836295 w 1836295"/>
              <a:gd name="connsiteY1" fmla="*/ 1836295 h 3672590"/>
              <a:gd name="connsiteX2" fmla="*/ 0 w 1836295"/>
              <a:gd name="connsiteY2" fmla="*/ 3672590 h 3672590"/>
            </a:gdLst>
            <a:ahLst/>
            <a:cxnLst>
              <a:cxn ang="0">
                <a:pos x="connsiteX0" y="connsiteY0"/>
              </a:cxn>
              <a:cxn ang="0">
                <a:pos x="connsiteX1" y="connsiteY1"/>
              </a:cxn>
              <a:cxn ang="0">
                <a:pos x="connsiteX2" y="connsiteY2"/>
              </a:cxn>
            </a:cxnLst>
            <a:rect l="l" t="t" r="r" b="b"/>
            <a:pathLst>
              <a:path w="1836295" h="3672590">
                <a:moveTo>
                  <a:pt x="0" y="0"/>
                </a:moveTo>
                <a:cubicBezTo>
                  <a:pt x="1014158" y="0"/>
                  <a:pt x="1836295" y="822137"/>
                  <a:pt x="1836295" y="1836295"/>
                </a:cubicBezTo>
                <a:cubicBezTo>
                  <a:pt x="1836295" y="2850453"/>
                  <a:pt x="1014158" y="3672590"/>
                  <a:pt x="0" y="3672590"/>
                </a:cubicBezTo>
              </a:path>
            </a:pathLst>
          </a:cu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4" name="椭圆 3"/>
          <p:cNvSpPr/>
          <p:nvPr/>
        </p:nvSpPr>
        <p:spPr>
          <a:xfrm>
            <a:off x="1362087" y="2507333"/>
            <a:ext cx="1704634" cy="1857771"/>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grpSp>
        <p:nvGrpSpPr>
          <p:cNvPr id="5" name="组合 4"/>
          <p:cNvGrpSpPr/>
          <p:nvPr/>
        </p:nvGrpSpPr>
        <p:grpSpPr>
          <a:xfrm>
            <a:off x="3063887" y="1366477"/>
            <a:ext cx="4746323" cy="569720"/>
            <a:chOff x="4518168" y="1696467"/>
            <a:chExt cx="6834417" cy="569720"/>
          </a:xfrm>
          <a:solidFill>
            <a:schemeClr val="bg2">
              <a:lumMod val="90000"/>
            </a:schemeClr>
          </a:solidFill>
        </p:grpSpPr>
        <p:sp>
          <p:nvSpPr>
            <p:cNvPr id="6" name="圆角矩形 5"/>
            <p:cNvSpPr/>
            <p:nvPr/>
          </p:nvSpPr>
          <p:spPr>
            <a:xfrm>
              <a:off x="4648721" y="1700808"/>
              <a:ext cx="6703864" cy="561038"/>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solidFill>
                    <a:schemeClr val="accent2">
                      <a:lumMod val="50000"/>
                    </a:schemeClr>
                  </a:solidFill>
                  <a:latin typeface="+mn-ea"/>
                </a:rPr>
                <a:t>  成本管理的概述</a:t>
              </a:r>
              <a:endParaRPr lang="zh-CN" altLang="en-US" sz="2000" b="1" dirty="0">
                <a:solidFill>
                  <a:schemeClr val="accent2">
                    <a:lumMod val="50000"/>
                  </a:schemeClr>
                </a:solidFill>
                <a:latin typeface="+mn-ea"/>
              </a:endParaRPr>
            </a:p>
          </p:txBody>
        </p:sp>
        <p:sp>
          <p:nvSpPr>
            <p:cNvPr id="7" name="椭圆 6"/>
            <p:cNvSpPr/>
            <p:nvPr/>
          </p:nvSpPr>
          <p:spPr>
            <a:xfrm>
              <a:off x="4518168" y="1696467"/>
              <a:ext cx="569720"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3">
                    <a:lumMod val="60000"/>
                    <a:lumOff val="40000"/>
                  </a:schemeClr>
                </a:solidFill>
                <a:latin typeface="+mn-ea"/>
              </a:endParaRPr>
            </a:p>
          </p:txBody>
        </p:sp>
      </p:grpSp>
      <p:grpSp>
        <p:nvGrpSpPr>
          <p:cNvPr id="8" name="组合 7"/>
          <p:cNvGrpSpPr/>
          <p:nvPr/>
        </p:nvGrpSpPr>
        <p:grpSpPr>
          <a:xfrm>
            <a:off x="3416150" y="2493825"/>
            <a:ext cx="4415179" cy="569720"/>
            <a:chOff x="5238248" y="2731928"/>
            <a:chExt cx="6114337" cy="569720"/>
          </a:xfrm>
          <a:solidFill>
            <a:schemeClr val="bg2">
              <a:lumMod val="90000"/>
            </a:schemeClr>
          </a:solidFill>
        </p:grpSpPr>
        <p:sp>
          <p:nvSpPr>
            <p:cNvPr id="9" name="圆角矩形 8"/>
            <p:cNvSpPr/>
            <p:nvPr/>
          </p:nvSpPr>
          <p:spPr>
            <a:xfrm>
              <a:off x="5329643" y="2736269"/>
              <a:ext cx="6022942" cy="56103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a:t>
              </a:r>
              <a:r>
                <a:rPr lang="zh-CN" altLang="en-US" sz="2000" b="1" dirty="0" smtClean="0">
                  <a:solidFill>
                    <a:schemeClr val="accent2">
                      <a:lumMod val="50000"/>
                    </a:schemeClr>
                  </a:solidFill>
                  <a:latin typeface="+mn-ea"/>
                </a:rPr>
                <a:t>成本管理的意义</a:t>
              </a:r>
              <a:endParaRPr lang="zh-CN" altLang="en-US" sz="2000" b="1" dirty="0">
                <a:solidFill>
                  <a:schemeClr val="accent2">
                    <a:lumMod val="50000"/>
                  </a:schemeClr>
                </a:solidFill>
                <a:latin typeface="+mn-ea"/>
              </a:endParaRPr>
            </a:p>
          </p:txBody>
        </p:sp>
        <p:sp>
          <p:nvSpPr>
            <p:cNvPr id="10" name="椭圆 9"/>
            <p:cNvSpPr/>
            <p:nvPr/>
          </p:nvSpPr>
          <p:spPr>
            <a:xfrm>
              <a:off x="5238248" y="2731928"/>
              <a:ext cx="569720"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grpSp>
        <p:nvGrpSpPr>
          <p:cNvPr id="14" name="组合 13"/>
          <p:cNvGrpSpPr/>
          <p:nvPr/>
        </p:nvGrpSpPr>
        <p:grpSpPr>
          <a:xfrm>
            <a:off x="2974727" y="4770348"/>
            <a:ext cx="4831815" cy="569720"/>
            <a:chOff x="5497612" y="3761200"/>
            <a:chExt cx="5854973" cy="569720"/>
          </a:xfrm>
          <a:solidFill>
            <a:schemeClr val="bg2">
              <a:lumMod val="90000"/>
            </a:schemeClr>
          </a:solidFill>
        </p:grpSpPr>
        <p:sp>
          <p:nvSpPr>
            <p:cNvPr id="15" name="圆角矩形 14"/>
            <p:cNvSpPr/>
            <p:nvPr/>
          </p:nvSpPr>
          <p:spPr>
            <a:xfrm>
              <a:off x="5601207" y="3765541"/>
              <a:ext cx="5751378" cy="56103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a:t>
              </a:r>
              <a:r>
                <a:rPr lang="zh-CN" altLang="en-US" sz="2000" b="1" dirty="0" smtClean="0">
                  <a:solidFill>
                    <a:schemeClr val="accent2">
                      <a:lumMod val="50000"/>
                    </a:schemeClr>
                  </a:solidFill>
                  <a:latin typeface="+mn-ea"/>
                </a:rPr>
                <a:t>成本管理的工作组织与基础工作</a:t>
              </a:r>
              <a:endParaRPr lang="zh-CN" altLang="en-US" sz="2000" b="1" dirty="0">
                <a:solidFill>
                  <a:schemeClr val="accent2">
                    <a:lumMod val="50000"/>
                  </a:schemeClr>
                </a:solidFill>
                <a:latin typeface="+mn-ea"/>
              </a:endParaRPr>
            </a:p>
          </p:txBody>
        </p:sp>
        <p:sp>
          <p:nvSpPr>
            <p:cNvPr id="16" name="椭圆 15"/>
            <p:cNvSpPr/>
            <p:nvPr/>
          </p:nvSpPr>
          <p:spPr>
            <a:xfrm>
              <a:off x="5497612" y="3761200"/>
              <a:ext cx="569720"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sp>
        <p:nvSpPr>
          <p:cNvPr id="20" name="TextBox 19"/>
          <p:cNvSpPr txBox="1"/>
          <p:nvPr/>
        </p:nvSpPr>
        <p:spPr>
          <a:xfrm>
            <a:off x="1445874" y="3262599"/>
            <a:ext cx="1537059" cy="523220"/>
          </a:xfrm>
          <a:prstGeom prst="rect">
            <a:avLst/>
          </a:prstGeom>
          <a:noFill/>
          <a:ln>
            <a:solidFill>
              <a:schemeClr val="accent1"/>
            </a:solidFill>
          </a:ln>
        </p:spPr>
        <p:txBody>
          <a:bodyPr wrap="square" rtlCol="0">
            <a:spAutoFit/>
          </a:bodyPr>
          <a:lstStyle/>
          <a:p>
            <a:r>
              <a:rPr lang="zh-CN" altLang="en-US" sz="2800" b="1" dirty="0" smtClean="0"/>
              <a:t>任务</a:t>
            </a:r>
            <a:r>
              <a:rPr lang="en-US" altLang="zh-CN" sz="2800" b="1" dirty="0" smtClean="0"/>
              <a:t>5.6</a:t>
            </a:r>
            <a:endParaRPr lang="zh-CN" altLang="en-US" sz="2800" b="1" dirty="0"/>
          </a:p>
        </p:txBody>
      </p:sp>
      <p:sp>
        <p:nvSpPr>
          <p:cNvPr id="17" name="圆角矩形 16"/>
          <p:cNvSpPr/>
          <p:nvPr/>
        </p:nvSpPr>
        <p:spPr>
          <a:xfrm>
            <a:off x="3577053" y="3645283"/>
            <a:ext cx="4254276" cy="561038"/>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a:t>
            </a:r>
            <a:r>
              <a:rPr lang="zh-CN" altLang="en-US" sz="2000" b="1" dirty="0" smtClean="0">
                <a:solidFill>
                  <a:schemeClr val="accent2">
                    <a:lumMod val="50000"/>
                  </a:schemeClr>
                </a:solidFill>
                <a:latin typeface="+mn-ea"/>
              </a:rPr>
              <a:t>成本管理的方法</a:t>
            </a:r>
            <a:endParaRPr lang="zh-CN" altLang="en-US" sz="2000" b="1" dirty="0">
              <a:solidFill>
                <a:schemeClr val="accent2">
                  <a:lumMod val="50000"/>
                </a:schemeClr>
              </a:solidFill>
              <a:latin typeface="+mn-ea"/>
            </a:endParaRPr>
          </a:p>
        </p:txBody>
      </p:sp>
      <p:sp>
        <p:nvSpPr>
          <p:cNvPr id="18" name="椭圆 17"/>
          <p:cNvSpPr/>
          <p:nvPr/>
        </p:nvSpPr>
        <p:spPr>
          <a:xfrm>
            <a:off x="3433367" y="3614549"/>
            <a:ext cx="434207"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spTree>
    <p:extLst>
      <p:ext uri="{BB962C8B-B14F-4D97-AF65-F5344CB8AC3E}">
        <p14:creationId xmlns:p14="http://schemas.microsoft.com/office/powerpoint/2010/main" val="10095512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14010" y="1844824"/>
            <a:ext cx="1029161" cy="3384376"/>
          </a:xfrm>
          <a:custGeom>
            <a:avLst/>
            <a:gdLst>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5" fmla="*/ 93487 w 1838342"/>
              <a:gd name="connsiteY5" fmla="*/ 91440 h 3672590"/>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0" fmla="*/ 0 w 1836295"/>
              <a:gd name="connsiteY0" fmla="*/ 0 h 3672590"/>
              <a:gd name="connsiteX1" fmla="*/ 1836295 w 1836295"/>
              <a:gd name="connsiteY1" fmla="*/ 1836295 h 3672590"/>
              <a:gd name="connsiteX2" fmla="*/ 0 w 1836295"/>
              <a:gd name="connsiteY2" fmla="*/ 3672590 h 3672590"/>
              <a:gd name="connsiteX3" fmla="*/ 0 w 1836295"/>
              <a:gd name="connsiteY3" fmla="*/ 20411 h 3672590"/>
              <a:gd name="connsiteX0" fmla="*/ 0 w 1836295"/>
              <a:gd name="connsiteY0" fmla="*/ 0 h 3672590"/>
              <a:gd name="connsiteX1" fmla="*/ 1836295 w 1836295"/>
              <a:gd name="connsiteY1" fmla="*/ 1836295 h 3672590"/>
              <a:gd name="connsiteX2" fmla="*/ 0 w 1836295"/>
              <a:gd name="connsiteY2" fmla="*/ 3672590 h 3672590"/>
            </a:gdLst>
            <a:ahLst/>
            <a:cxnLst>
              <a:cxn ang="0">
                <a:pos x="connsiteX0" y="connsiteY0"/>
              </a:cxn>
              <a:cxn ang="0">
                <a:pos x="connsiteX1" y="connsiteY1"/>
              </a:cxn>
              <a:cxn ang="0">
                <a:pos x="connsiteX2" y="connsiteY2"/>
              </a:cxn>
            </a:cxnLst>
            <a:rect l="l" t="t" r="r" b="b"/>
            <a:pathLst>
              <a:path w="1836295" h="3672590">
                <a:moveTo>
                  <a:pt x="0" y="0"/>
                </a:moveTo>
                <a:cubicBezTo>
                  <a:pt x="1014158" y="0"/>
                  <a:pt x="1836295" y="822137"/>
                  <a:pt x="1836295" y="1836295"/>
                </a:cubicBezTo>
                <a:cubicBezTo>
                  <a:pt x="1836295" y="2850453"/>
                  <a:pt x="1014158" y="3672590"/>
                  <a:pt x="0" y="3672590"/>
                </a:cubicBezTo>
              </a:path>
            </a:pathLst>
          </a:cu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grpSp>
        <p:nvGrpSpPr>
          <p:cNvPr id="7" name="组合 6"/>
          <p:cNvGrpSpPr/>
          <p:nvPr/>
        </p:nvGrpSpPr>
        <p:grpSpPr>
          <a:xfrm>
            <a:off x="2800711" y="2216023"/>
            <a:ext cx="5515706" cy="636914"/>
            <a:chOff x="3267352" y="2228922"/>
            <a:chExt cx="4977056" cy="846487"/>
          </a:xfrm>
        </p:grpSpPr>
        <p:sp>
          <p:nvSpPr>
            <p:cNvPr id="9" name="圆角矩形 8"/>
            <p:cNvSpPr/>
            <p:nvPr/>
          </p:nvSpPr>
          <p:spPr>
            <a:xfrm>
              <a:off x="3482304" y="2228922"/>
              <a:ext cx="4762104" cy="833587"/>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a:solidFill>
                    <a:schemeClr val="accent2">
                      <a:lumMod val="50000"/>
                    </a:schemeClr>
                  </a:solidFill>
                  <a:latin typeface="+mn-ea"/>
                </a:rPr>
                <a:t> </a:t>
              </a:r>
              <a:r>
                <a:rPr lang="zh-CN" altLang="en-US" sz="2000" b="1" dirty="0" smtClean="0">
                  <a:solidFill>
                    <a:schemeClr val="accent2">
                      <a:lumMod val="50000"/>
                    </a:schemeClr>
                  </a:solidFill>
                  <a:latin typeface="+mn-ea"/>
                </a:rPr>
                <a:t> 按产品种类反映的产品生产成本表的</a:t>
              </a:r>
              <a:r>
                <a:rPr lang="zh-CN" altLang="en-US" sz="2000" b="1" dirty="0">
                  <a:solidFill>
                    <a:schemeClr val="accent2">
                      <a:lumMod val="50000"/>
                    </a:schemeClr>
                  </a:solidFill>
                  <a:latin typeface="+mn-ea"/>
                </a:rPr>
                <a:t>结构</a:t>
              </a:r>
              <a:r>
                <a:rPr lang="zh-CN" altLang="en-US" sz="2000" b="1" dirty="0" smtClean="0">
                  <a:solidFill>
                    <a:schemeClr val="accent2">
                      <a:lumMod val="50000"/>
                    </a:schemeClr>
                  </a:solidFill>
                  <a:latin typeface="+mn-ea"/>
                </a:rPr>
                <a:t>                  </a:t>
              </a:r>
              <a:endParaRPr lang="en-US" altLang="zh-CN" sz="2000" b="1" dirty="0" smtClean="0">
                <a:solidFill>
                  <a:schemeClr val="accent2">
                    <a:lumMod val="50000"/>
                  </a:schemeClr>
                </a:solidFill>
                <a:latin typeface="+mn-ea"/>
              </a:endParaRPr>
            </a:p>
          </p:txBody>
        </p:sp>
        <p:sp>
          <p:nvSpPr>
            <p:cNvPr id="10" name="椭圆 9"/>
            <p:cNvSpPr/>
            <p:nvPr/>
          </p:nvSpPr>
          <p:spPr>
            <a:xfrm>
              <a:off x="3267352" y="2228922"/>
              <a:ext cx="450455" cy="846487"/>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b="1" dirty="0">
                <a:solidFill>
                  <a:schemeClr val="accent2">
                    <a:lumMod val="50000"/>
                  </a:schemeClr>
                </a:solidFill>
                <a:latin typeface="+mn-ea"/>
              </a:endParaRPr>
            </a:p>
          </p:txBody>
        </p:sp>
      </p:grpSp>
      <p:grpSp>
        <p:nvGrpSpPr>
          <p:cNvPr id="5" name="组合 4"/>
          <p:cNvGrpSpPr/>
          <p:nvPr/>
        </p:nvGrpSpPr>
        <p:grpSpPr>
          <a:xfrm>
            <a:off x="924229" y="2374624"/>
            <a:ext cx="1704634" cy="1857771"/>
            <a:chOff x="1362087" y="2507333"/>
            <a:chExt cx="1704634" cy="1857771"/>
          </a:xfrm>
        </p:grpSpPr>
        <p:sp>
          <p:nvSpPr>
            <p:cNvPr id="4" name="椭圆 3"/>
            <p:cNvSpPr/>
            <p:nvPr/>
          </p:nvSpPr>
          <p:spPr>
            <a:xfrm>
              <a:off x="1362087" y="2507333"/>
              <a:ext cx="1704634" cy="1857771"/>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20" name="TextBox 19"/>
            <p:cNvSpPr txBox="1"/>
            <p:nvPr/>
          </p:nvSpPr>
          <p:spPr>
            <a:xfrm>
              <a:off x="1445874" y="3262599"/>
              <a:ext cx="1537059" cy="523220"/>
            </a:xfrm>
            <a:prstGeom prst="rect">
              <a:avLst/>
            </a:prstGeom>
            <a:noFill/>
            <a:ln>
              <a:solidFill>
                <a:schemeClr val="accent1"/>
              </a:solidFill>
            </a:ln>
          </p:spPr>
          <p:txBody>
            <a:bodyPr wrap="square" rtlCol="0">
              <a:spAutoFit/>
            </a:bodyPr>
            <a:lstStyle/>
            <a:p>
              <a:r>
                <a:rPr lang="zh-CN" altLang="en-US" sz="2800" b="1" dirty="0" smtClean="0"/>
                <a:t>任务</a:t>
              </a:r>
              <a:r>
                <a:rPr lang="en-US" altLang="zh-CN" sz="2800" b="1" dirty="0" smtClean="0"/>
                <a:t>5.1</a:t>
              </a:r>
              <a:endParaRPr lang="zh-CN" altLang="en-US" sz="2800" b="1" dirty="0"/>
            </a:p>
          </p:txBody>
        </p:sp>
      </p:grpSp>
      <p:grpSp>
        <p:nvGrpSpPr>
          <p:cNvPr id="2" name="组合 1"/>
          <p:cNvGrpSpPr/>
          <p:nvPr/>
        </p:nvGrpSpPr>
        <p:grpSpPr>
          <a:xfrm>
            <a:off x="2877047" y="3864396"/>
            <a:ext cx="5439369" cy="730446"/>
            <a:chOff x="3450129" y="3903750"/>
            <a:chExt cx="5300754" cy="569720"/>
          </a:xfrm>
        </p:grpSpPr>
        <p:sp>
          <p:nvSpPr>
            <p:cNvPr id="17" name="圆角矩形 16"/>
            <p:cNvSpPr/>
            <p:nvPr/>
          </p:nvSpPr>
          <p:spPr>
            <a:xfrm>
              <a:off x="3523491" y="3903750"/>
              <a:ext cx="5227392" cy="561038"/>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a:t>
              </a:r>
              <a:r>
                <a:rPr lang="zh-CN" altLang="en-US" sz="2000" b="1" dirty="0" smtClean="0">
                  <a:solidFill>
                    <a:schemeClr val="accent2">
                      <a:lumMod val="50000"/>
                    </a:schemeClr>
                  </a:solidFill>
                  <a:latin typeface="+mn-ea"/>
                </a:rPr>
                <a:t>按成本项目反映的产品生产成本表的编制</a:t>
              </a:r>
              <a:endParaRPr lang="zh-CN" altLang="en-US" sz="2000" b="1" dirty="0">
                <a:solidFill>
                  <a:schemeClr val="accent2">
                    <a:lumMod val="50000"/>
                  </a:schemeClr>
                </a:solidFill>
                <a:latin typeface="+mn-ea"/>
              </a:endParaRPr>
            </a:p>
          </p:txBody>
        </p:sp>
        <p:sp>
          <p:nvSpPr>
            <p:cNvPr id="18" name="椭圆 17"/>
            <p:cNvSpPr/>
            <p:nvPr/>
          </p:nvSpPr>
          <p:spPr>
            <a:xfrm>
              <a:off x="3450129" y="3903750"/>
              <a:ext cx="434207"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spTree>
    <p:extLst>
      <p:ext uri="{BB962C8B-B14F-4D97-AF65-F5344CB8AC3E}">
        <p14:creationId xmlns:p14="http://schemas.microsoft.com/office/powerpoint/2010/main" val="4005398701"/>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899592" y="2081385"/>
            <a:ext cx="7344816" cy="1680460"/>
          </a:xfrm>
          <a:prstGeom prst="rect">
            <a:avLst/>
          </a:prstGeom>
        </p:spPr>
        <p:txBody>
          <a:bodyPr wrap="square">
            <a:spAutoFit/>
          </a:bodyPr>
          <a:lstStyle/>
          <a:p>
            <a:pPr>
              <a:lnSpc>
                <a:spcPct val="150000"/>
              </a:lnSpc>
            </a:pPr>
            <a:r>
              <a:rPr lang="zh-CN" altLang="zh-CN" sz="2400" b="1" dirty="0"/>
              <a:t>成本管理</a:t>
            </a:r>
            <a:r>
              <a:rPr lang="zh-CN" altLang="zh-CN" sz="2400" dirty="0"/>
              <a:t>是指企业生产经营过程中各项成本预测、成本决策、成本计划、成本核算、成本分析、成本控制、成本考核等一系列科学管理行为的总称。</a:t>
            </a:r>
            <a:endParaRPr lang="zh-CN" altLang="en-US" sz="2400" b="1" dirty="0"/>
          </a:p>
        </p:txBody>
      </p:sp>
      <p:sp>
        <p:nvSpPr>
          <p:cNvPr id="5" name="云形标注 4"/>
          <p:cNvSpPr/>
          <p:nvPr/>
        </p:nvSpPr>
        <p:spPr>
          <a:xfrm>
            <a:off x="323528" y="531788"/>
            <a:ext cx="2304256" cy="1282068"/>
          </a:xfrm>
          <a:prstGeom prst="cloudCallout">
            <a:avLst>
              <a:gd name="adj1" fmla="val 22566"/>
              <a:gd name="adj2" fmla="val 79674"/>
            </a:avLst>
          </a:prstGeom>
          <a:solidFill>
            <a:srgbClr val="C4F7FC"/>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rgbClr val="002060"/>
                </a:solidFill>
              </a:rPr>
              <a:t>认识成本管理</a:t>
            </a:r>
            <a:endParaRPr lang="zh-CN" altLang="en-US" sz="2000" dirty="0">
              <a:solidFill>
                <a:srgbClr val="002060"/>
              </a:solidFill>
            </a:endParaRPr>
          </a:p>
        </p:txBody>
      </p:sp>
    </p:spTree>
    <p:extLst>
      <p:ext uri="{BB962C8B-B14F-4D97-AF65-F5344CB8AC3E}">
        <p14:creationId xmlns:p14="http://schemas.microsoft.com/office/powerpoint/2010/main" val="3436131386"/>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373212"/>
            <a:ext cx="763284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一、</a:t>
            </a:r>
            <a:r>
              <a:rPr lang="zh-CN" altLang="en-US" sz="2800" b="1" dirty="0">
                <a:solidFill>
                  <a:schemeClr val="accent2">
                    <a:lumMod val="50000"/>
                  </a:schemeClr>
                </a:solidFill>
                <a:latin typeface="+mn-ea"/>
              </a:rPr>
              <a:t>成本管理的概述</a:t>
            </a:r>
          </a:p>
        </p:txBody>
      </p:sp>
      <p:sp>
        <p:nvSpPr>
          <p:cNvPr id="3" name="矩形 2"/>
          <p:cNvSpPr/>
          <p:nvPr/>
        </p:nvSpPr>
        <p:spPr>
          <a:xfrm>
            <a:off x="426616" y="1916831"/>
            <a:ext cx="7961807" cy="4247317"/>
          </a:xfrm>
          <a:prstGeom prst="rect">
            <a:avLst/>
          </a:prstGeom>
        </p:spPr>
        <p:txBody>
          <a:bodyPr wrap="square">
            <a:spAutoFit/>
          </a:bodyPr>
          <a:lstStyle/>
          <a:p>
            <a:pPr>
              <a:lnSpc>
                <a:spcPct val="150000"/>
              </a:lnSpc>
            </a:pPr>
            <a:r>
              <a:rPr lang="zh-CN" altLang="zh-CN" sz="2000" dirty="0"/>
              <a:t>成本管理的基本目标是提供信息、参与管理，但在不同层面又可分为总体目标和具体目标两个方面</a:t>
            </a:r>
            <a:r>
              <a:rPr lang="zh-CN" altLang="zh-CN" sz="2000" dirty="0" smtClean="0"/>
              <a:t>。</a:t>
            </a:r>
            <a:endParaRPr lang="en-US" altLang="zh-CN" sz="2000" dirty="0" smtClean="0"/>
          </a:p>
          <a:p>
            <a:pPr>
              <a:lnSpc>
                <a:spcPct val="150000"/>
              </a:lnSpc>
            </a:pPr>
            <a:r>
              <a:rPr lang="zh-CN" altLang="en-US" sz="2000" dirty="0" smtClean="0"/>
              <a:t>（</a:t>
            </a:r>
            <a:r>
              <a:rPr lang="en-US" altLang="zh-CN" sz="2000" dirty="0" smtClean="0"/>
              <a:t>1</a:t>
            </a:r>
            <a:r>
              <a:rPr lang="zh-CN" altLang="en-US" sz="2000" dirty="0" smtClean="0"/>
              <a:t>）</a:t>
            </a:r>
            <a:r>
              <a:rPr lang="zh-CN" altLang="zh-CN" sz="2000" dirty="0"/>
              <a:t>成本管理的总体目标是为企业的整体经营目标服务的，包括为企业外部的利益相关者提供其所需要的各种成本信息以供决策和通过各种经济、技术和组织手段实现控制成本水平</a:t>
            </a:r>
            <a:r>
              <a:rPr lang="zh-CN" altLang="zh-CN" sz="2000" dirty="0" smtClean="0"/>
              <a:t>。</a:t>
            </a:r>
            <a:endParaRPr lang="en-US" altLang="zh-CN" sz="2000" dirty="0" smtClean="0"/>
          </a:p>
          <a:p>
            <a:pPr algn="just">
              <a:lnSpc>
                <a:spcPct val="150000"/>
              </a:lnSpc>
            </a:pPr>
            <a:r>
              <a:rPr lang="zh-CN" altLang="en-US" sz="2000" dirty="0" smtClean="0"/>
              <a:t>（</a:t>
            </a:r>
            <a:r>
              <a:rPr lang="en-US" altLang="zh-CN" sz="2000" dirty="0" smtClean="0"/>
              <a:t>2</a:t>
            </a:r>
            <a:r>
              <a:rPr lang="zh-CN" altLang="en-US" sz="2000" dirty="0" smtClean="0"/>
              <a:t>）</a:t>
            </a:r>
            <a:r>
              <a:rPr lang="zh-CN" altLang="zh-CN" sz="2000" dirty="0"/>
              <a:t>成本管理的具体目标如下</a:t>
            </a:r>
            <a:r>
              <a:rPr lang="zh-CN" altLang="zh-CN" sz="2000" dirty="0" smtClean="0"/>
              <a:t>：</a:t>
            </a:r>
            <a:r>
              <a:rPr lang="zh-CN" altLang="en-US" sz="2000" dirty="0" smtClean="0"/>
              <a:t>第一，</a:t>
            </a:r>
            <a:r>
              <a:rPr lang="zh-CN" altLang="zh-CN" sz="2000" dirty="0" smtClean="0"/>
              <a:t>成本</a:t>
            </a:r>
            <a:r>
              <a:rPr lang="zh-CN" altLang="zh-CN" sz="2000" dirty="0"/>
              <a:t>预测符合实际</a:t>
            </a:r>
            <a:r>
              <a:rPr lang="zh-CN" altLang="zh-CN" sz="2000" dirty="0" smtClean="0"/>
              <a:t>。</a:t>
            </a:r>
            <a:r>
              <a:rPr lang="zh-CN" altLang="zh-CN" sz="2000" dirty="0"/>
              <a:t>第二，成本决策科学合理</a:t>
            </a:r>
            <a:r>
              <a:rPr lang="zh-CN" altLang="zh-CN" sz="2000" dirty="0" smtClean="0"/>
              <a:t>。</a:t>
            </a:r>
            <a:r>
              <a:rPr lang="zh-CN" altLang="zh-CN" sz="2000" dirty="0"/>
              <a:t>第三，成本计划积极先进</a:t>
            </a:r>
            <a:r>
              <a:rPr lang="zh-CN" altLang="zh-CN" sz="2000" dirty="0" smtClean="0"/>
              <a:t>。</a:t>
            </a:r>
            <a:r>
              <a:rPr lang="zh-CN" altLang="zh-CN" sz="2000" dirty="0"/>
              <a:t>第四，成本控制全面实施</a:t>
            </a:r>
            <a:r>
              <a:rPr lang="zh-CN" altLang="zh-CN" sz="2000" dirty="0" smtClean="0"/>
              <a:t>。</a:t>
            </a:r>
            <a:r>
              <a:rPr lang="zh-CN" altLang="zh-CN" sz="2000" dirty="0"/>
              <a:t>第五，成本核算及时准确</a:t>
            </a:r>
            <a:r>
              <a:rPr lang="zh-CN" altLang="zh-CN" sz="2000" dirty="0" smtClean="0"/>
              <a:t>。</a:t>
            </a:r>
            <a:r>
              <a:rPr lang="zh-CN" altLang="zh-CN" sz="2000" dirty="0"/>
              <a:t>第六，成本分析全面客观</a:t>
            </a:r>
            <a:r>
              <a:rPr lang="zh-CN" altLang="zh-CN" sz="2000" dirty="0" smtClean="0"/>
              <a:t>。</a:t>
            </a:r>
            <a:r>
              <a:rPr lang="zh-CN" altLang="zh-CN" sz="2000" dirty="0"/>
              <a:t>第七，成本考核严格公平。</a:t>
            </a:r>
            <a:endParaRPr lang="zh-CN" altLang="en-US" sz="2000" dirty="0"/>
          </a:p>
        </p:txBody>
      </p:sp>
      <p:sp>
        <p:nvSpPr>
          <p:cNvPr id="4" name="文本占位符 3"/>
          <p:cNvSpPr txBox="1">
            <a:spLocks/>
          </p:cNvSpPr>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1.</a:t>
            </a:r>
            <a:r>
              <a:rPr lang="zh-CN" altLang="en-US" sz="2000" b="1" dirty="0" smtClean="0">
                <a:solidFill>
                  <a:schemeClr val="accent2">
                    <a:lumMod val="75000"/>
                  </a:schemeClr>
                </a:solidFill>
              </a:rPr>
              <a:t>成本管理的目标</a:t>
            </a:r>
            <a:endParaRPr lang="zh-CN" altLang="en-US" sz="2000" b="1" dirty="0">
              <a:solidFill>
                <a:schemeClr val="accent2">
                  <a:lumMod val="75000"/>
                </a:schemeClr>
              </a:solidFill>
            </a:endParaRPr>
          </a:p>
        </p:txBody>
      </p:sp>
    </p:spTree>
    <p:extLst>
      <p:ext uri="{BB962C8B-B14F-4D97-AF65-F5344CB8AC3E}">
        <p14:creationId xmlns:p14="http://schemas.microsoft.com/office/powerpoint/2010/main" val="1130572320"/>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373212"/>
            <a:ext cx="763284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一、</a:t>
            </a:r>
            <a:r>
              <a:rPr lang="zh-CN" altLang="en-US" sz="2800" b="1" dirty="0">
                <a:solidFill>
                  <a:schemeClr val="accent2">
                    <a:lumMod val="50000"/>
                  </a:schemeClr>
                </a:solidFill>
                <a:latin typeface="+mn-ea"/>
              </a:rPr>
              <a:t>成本管理的概述</a:t>
            </a:r>
          </a:p>
        </p:txBody>
      </p:sp>
      <p:sp>
        <p:nvSpPr>
          <p:cNvPr id="3" name="矩形 2"/>
          <p:cNvSpPr/>
          <p:nvPr/>
        </p:nvSpPr>
        <p:spPr>
          <a:xfrm>
            <a:off x="415929" y="2060848"/>
            <a:ext cx="5917965" cy="1938992"/>
          </a:xfrm>
          <a:prstGeom prst="rect">
            <a:avLst/>
          </a:prstGeom>
        </p:spPr>
        <p:txBody>
          <a:bodyPr wrap="square">
            <a:spAutoFit/>
          </a:bodyPr>
          <a:lstStyle/>
          <a:p>
            <a:pPr>
              <a:lnSpc>
                <a:spcPct val="150000"/>
              </a:lnSpc>
            </a:pPr>
            <a:r>
              <a:rPr lang="zh-CN" altLang="en-US" sz="2000" dirty="0" smtClean="0"/>
              <a:t>（</a:t>
            </a:r>
            <a:r>
              <a:rPr lang="en-US" altLang="zh-CN" sz="2000" dirty="0" smtClean="0"/>
              <a:t>1</a:t>
            </a:r>
            <a:r>
              <a:rPr lang="zh-CN" altLang="en-US" sz="2000" dirty="0" smtClean="0"/>
              <a:t>）</a:t>
            </a:r>
            <a:r>
              <a:rPr lang="zh-CN" altLang="zh-CN" sz="2000" dirty="0"/>
              <a:t>面向未来的成本</a:t>
            </a:r>
            <a:r>
              <a:rPr lang="zh-CN" altLang="zh-CN" sz="2000" dirty="0" smtClean="0"/>
              <a:t>管理</a:t>
            </a:r>
            <a:endParaRPr lang="en-US" altLang="zh-CN" sz="2000" dirty="0" smtClean="0"/>
          </a:p>
          <a:p>
            <a:pPr>
              <a:lnSpc>
                <a:spcPct val="150000"/>
              </a:lnSpc>
            </a:pPr>
            <a:r>
              <a:rPr lang="zh-CN" altLang="en-US" sz="2000" dirty="0" smtClean="0"/>
              <a:t>（</a:t>
            </a:r>
            <a:r>
              <a:rPr lang="en-US" altLang="zh-CN" sz="2000" dirty="0" smtClean="0"/>
              <a:t>2</a:t>
            </a:r>
            <a:r>
              <a:rPr lang="zh-CN" altLang="en-US" sz="2000" dirty="0" smtClean="0"/>
              <a:t>）</a:t>
            </a:r>
            <a:r>
              <a:rPr lang="zh-CN" altLang="zh-CN" sz="2000" dirty="0"/>
              <a:t>重视效益的成本</a:t>
            </a:r>
            <a:r>
              <a:rPr lang="zh-CN" altLang="zh-CN" sz="2000" dirty="0" smtClean="0"/>
              <a:t>管理</a:t>
            </a:r>
            <a:endParaRPr lang="en-US" altLang="zh-CN" sz="2000" dirty="0" smtClean="0"/>
          </a:p>
          <a:p>
            <a:pPr>
              <a:lnSpc>
                <a:spcPct val="150000"/>
              </a:lnSpc>
            </a:pPr>
            <a:r>
              <a:rPr lang="zh-CN" altLang="en-US" sz="2000" dirty="0" smtClean="0"/>
              <a:t>（</a:t>
            </a:r>
            <a:r>
              <a:rPr lang="en-US" altLang="zh-CN" sz="2000" dirty="0" smtClean="0"/>
              <a:t>3</a:t>
            </a:r>
            <a:r>
              <a:rPr lang="zh-CN" altLang="en-US" sz="2000" dirty="0" smtClean="0"/>
              <a:t>）</a:t>
            </a:r>
            <a:r>
              <a:rPr lang="zh-CN" altLang="zh-CN" sz="2000" dirty="0"/>
              <a:t>积极主动的成本</a:t>
            </a:r>
            <a:r>
              <a:rPr lang="zh-CN" altLang="zh-CN" sz="2000" dirty="0" smtClean="0"/>
              <a:t>管理</a:t>
            </a:r>
            <a:endParaRPr lang="en-US" altLang="zh-CN" sz="2000" dirty="0" smtClean="0"/>
          </a:p>
          <a:p>
            <a:pPr>
              <a:lnSpc>
                <a:spcPct val="150000"/>
              </a:lnSpc>
            </a:pPr>
            <a:r>
              <a:rPr lang="zh-CN" altLang="en-US" sz="2000" dirty="0" smtClean="0"/>
              <a:t>（</a:t>
            </a:r>
            <a:r>
              <a:rPr lang="en-US" altLang="zh-CN" sz="2000" dirty="0" smtClean="0"/>
              <a:t>4</a:t>
            </a:r>
            <a:r>
              <a:rPr lang="zh-CN" altLang="en-US" sz="2000" dirty="0" smtClean="0"/>
              <a:t>）</a:t>
            </a:r>
            <a:r>
              <a:rPr lang="zh-CN" altLang="zh-CN" sz="2000" dirty="0"/>
              <a:t>全面民主的成本管理</a:t>
            </a:r>
            <a:endParaRPr lang="zh-CN" altLang="en-US" sz="2000" dirty="0"/>
          </a:p>
        </p:txBody>
      </p:sp>
      <p:sp>
        <p:nvSpPr>
          <p:cNvPr id="4" name="文本占位符 3"/>
          <p:cNvSpPr txBox="1">
            <a:spLocks/>
          </p:cNvSpPr>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1.</a:t>
            </a:r>
            <a:r>
              <a:rPr lang="zh-CN" altLang="en-US" sz="2000" b="1" dirty="0" smtClean="0">
                <a:solidFill>
                  <a:schemeClr val="accent2">
                    <a:lumMod val="75000"/>
                  </a:schemeClr>
                </a:solidFill>
              </a:rPr>
              <a:t>成本管理的特点</a:t>
            </a:r>
            <a:endParaRPr lang="zh-CN" altLang="en-US" sz="2000" b="1" dirty="0">
              <a:solidFill>
                <a:schemeClr val="accent2">
                  <a:lumMod val="75000"/>
                </a:schemeClr>
              </a:solidFill>
            </a:endParaRPr>
          </a:p>
        </p:txBody>
      </p:sp>
    </p:spTree>
    <p:extLst>
      <p:ext uri="{BB962C8B-B14F-4D97-AF65-F5344CB8AC3E}">
        <p14:creationId xmlns:p14="http://schemas.microsoft.com/office/powerpoint/2010/main" val="315646917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373212"/>
            <a:ext cx="763284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三、</a:t>
            </a:r>
            <a:r>
              <a:rPr lang="zh-CN" altLang="en-US" sz="3200" b="1" dirty="0">
                <a:solidFill>
                  <a:schemeClr val="accent2">
                    <a:lumMod val="50000"/>
                  </a:schemeClr>
                </a:solidFill>
                <a:latin typeface="+mn-ea"/>
              </a:rPr>
              <a:t>成本管理的原理与内容</a:t>
            </a:r>
          </a:p>
        </p:txBody>
      </p:sp>
      <p:sp>
        <p:nvSpPr>
          <p:cNvPr id="3" name="矩形 2"/>
          <p:cNvSpPr/>
          <p:nvPr/>
        </p:nvSpPr>
        <p:spPr>
          <a:xfrm>
            <a:off x="434686" y="2060848"/>
            <a:ext cx="7632848" cy="4708981"/>
          </a:xfrm>
          <a:prstGeom prst="rect">
            <a:avLst/>
          </a:prstGeom>
        </p:spPr>
        <p:txBody>
          <a:bodyPr wrap="square">
            <a:spAutoFit/>
          </a:bodyPr>
          <a:lstStyle/>
          <a:p>
            <a:pPr algn="just">
              <a:lnSpc>
                <a:spcPct val="150000"/>
              </a:lnSpc>
            </a:pPr>
            <a:r>
              <a:rPr lang="zh-CN" altLang="zh-CN" sz="2000" dirty="0"/>
              <a:t>根据成本管理的具体目标，成本管理的内容包括成本预测、成本决策、成本计划、成本控制、成本核算、成本分析和成本考核</a:t>
            </a:r>
            <a:r>
              <a:rPr lang="zh-CN" altLang="zh-CN" sz="2000" dirty="0" smtClean="0"/>
              <a:t>。</a:t>
            </a:r>
            <a:endParaRPr lang="en-US" altLang="zh-CN" sz="2000" dirty="0" smtClean="0"/>
          </a:p>
          <a:p>
            <a:pPr>
              <a:lnSpc>
                <a:spcPct val="150000"/>
              </a:lnSpc>
            </a:pPr>
            <a:r>
              <a:rPr lang="zh-CN" altLang="en-US" sz="2000" dirty="0" smtClean="0"/>
              <a:t>（</a:t>
            </a:r>
            <a:r>
              <a:rPr lang="en-US" altLang="zh-CN" sz="2000" dirty="0" smtClean="0"/>
              <a:t>1</a:t>
            </a:r>
            <a:r>
              <a:rPr lang="zh-CN" altLang="en-US" sz="2000" dirty="0" smtClean="0"/>
              <a:t>）</a:t>
            </a:r>
            <a:r>
              <a:rPr lang="zh-CN" altLang="zh-CN" sz="2000" dirty="0" smtClean="0"/>
              <a:t>成本</a:t>
            </a:r>
            <a:r>
              <a:rPr lang="zh-CN" altLang="zh-CN" sz="2000" dirty="0"/>
              <a:t>预测是指运用一定的科学方法，对未来成本水平及其变化趋势做出科学的估计。通过成本预测，掌握未来的成本水平及其变动趋势，有助于减少决策的盲目性，使经营管理者易于选择最优方案，做出正确决策。成本预测是加强成本管理的第一个基本环节</a:t>
            </a:r>
            <a:r>
              <a:rPr lang="zh-CN" altLang="zh-CN" sz="2000" dirty="0" smtClean="0"/>
              <a:t>。</a:t>
            </a:r>
            <a:endParaRPr lang="en-US" altLang="zh-CN" sz="2000" dirty="0" smtClean="0"/>
          </a:p>
          <a:p>
            <a:pPr>
              <a:lnSpc>
                <a:spcPct val="150000"/>
              </a:lnSpc>
            </a:pPr>
            <a:r>
              <a:rPr lang="zh-CN" altLang="en-US" sz="2000" dirty="0" smtClean="0"/>
              <a:t>（</a:t>
            </a:r>
            <a:r>
              <a:rPr lang="en-US" altLang="zh-CN" sz="2000" dirty="0" smtClean="0"/>
              <a:t>2</a:t>
            </a:r>
            <a:r>
              <a:rPr lang="zh-CN" altLang="en-US" sz="2000" dirty="0" smtClean="0"/>
              <a:t>）</a:t>
            </a:r>
            <a:r>
              <a:rPr lang="zh-CN" altLang="zh-CN" sz="2000" dirty="0" smtClean="0"/>
              <a:t>成本</a:t>
            </a:r>
            <a:r>
              <a:rPr lang="zh-CN" altLang="zh-CN" sz="2000" dirty="0"/>
              <a:t>决策是指根据成本预测及有关成本资料，运用定性与定量的方法，抉择最佳成本方案的过程</a:t>
            </a:r>
            <a:r>
              <a:rPr lang="zh-CN" altLang="zh-CN" sz="2000" dirty="0" smtClean="0"/>
              <a:t>。</a:t>
            </a:r>
            <a:endParaRPr lang="en-US" altLang="zh-CN" sz="2000" dirty="0" smtClean="0"/>
          </a:p>
          <a:p>
            <a:pPr>
              <a:lnSpc>
                <a:spcPct val="150000"/>
              </a:lnSpc>
            </a:pPr>
            <a:endParaRPr lang="zh-CN" altLang="zh-CN" sz="2000" dirty="0"/>
          </a:p>
          <a:p>
            <a:pPr>
              <a:lnSpc>
                <a:spcPct val="150000"/>
              </a:lnSpc>
            </a:pPr>
            <a:endParaRPr lang="zh-CN" altLang="en-US" sz="2000" dirty="0"/>
          </a:p>
        </p:txBody>
      </p:sp>
      <p:sp>
        <p:nvSpPr>
          <p:cNvPr id="4" name="文本占位符 3"/>
          <p:cNvSpPr txBox="1">
            <a:spLocks/>
          </p:cNvSpPr>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a:solidFill>
                  <a:schemeClr val="accent2">
                    <a:lumMod val="75000"/>
                  </a:schemeClr>
                </a:solidFill>
              </a:rPr>
              <a:t>3</a:t>
            </a:r>
            <a:r>
              <a:rPr lang="en-US" altLang="zh-CN" sz="2000" b="1" dirty="0" smtClean="0">
                <a:solidFill>
                  <a:schemeClr val="accent2">
                    <a:lumMod val="75000"/>
                  </a:schemeClr>
                </a:solidFill>
              </a:rPr>
              <a:t>.</a:t>
            </a:r>
            <a:r>
              <a:rPr lang="zh-CN" altLang="en-US" sz="2000" b="1" dirty="0" smtClean="0">
                <a:solidFill>
                  <a:schemeClr val="accent2">
                    <a:lumMod val="75000"/>
                  </a:schemeClr>
                </a:solidFill>
              </a:rPr>
              <a:t>成本管理的内容</a:t>
            </a:r>
            <a:endParaRPr lang="zh-CN" altLang="en-US" sz="2000" b="1" dirty="0">
              <a:solidFill>
                <a:schemeClr val="accent2">
                  <a:lumMod val="75000"/>
                </a:schemeClr>
              </a:solidFill>
            </a:endParaRPr>
          </a:p>
        </p:txBody>
      </p:sp>
    </p:spTree>
    <p:extLst>
      <p:ext uri="{BB962C8B-B14F-4D97-AF65-F5344CB8AC3E}">
        <p14:creationId xmlns:p14="http://schemas.microsoft.com/office/powerpoint/2010/main" val="190107819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373212"/>
            <a:ext cx="763284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三、</a:t>
            </a:r>
            <a:r>
              <a:rPr lang="zh-CN" altLang="en-US" sz="3200" b="1" dirty="0">
                <a:solidFill>
                  <a:schemeClr val="accent2">
                    <a:lumMod val="50000"/>
                  </a:schemeClr>
                </a:solidFill>
                <a:latin typeface="+mn-ea"/>
              </a:rPr>
              <a:t>成本管理的原理与内容</a:t>
            </a:r>
          </a:p>
        </p:txBody>
      </p:sp>
      <p:sp>
        <p:nvSpPr>
          <p:cNvPr id="3" name="矩形 2"/>
          <p:cNvSpPr/>
          <p:nvPr/>
        </p:nvSpPr>
        <p:spPr>
          <a:xfrm>
            <a:off x="467544" y="1412776"/>
            <a:ext cx="7704856" cy="4708981"/>
          </a:xfrm>
          <a:prstGeom prst="rect">
            <a:avLst/>
          </a:prstGeom>
        </p:spPr>
        <p:txBody>
          <a:bodyPr wrap="square">
            <a:spAutoFit/>
          </a:bodyPr>
          <a:lstStyle/>
          <a:p>
            <a:pPr>
              <a:lnSpc>
                <a:spcPct val="150000"/>
              </a:lnSpc>
            </a:pPr>
            <a:r>
              <a:rPr lang="zh-CN" altLang="en-US" sz="2000" dirty="0"/>
              <a:t>（</a:t>
            </a:r>
            <a:r>
              <a:rPr lang="en-US" altLang="zh-CN" sz="2000" dirty="0"/>
              <a:t>3</a:t>
            </a:r>
            <a:r>
              <a:rPr lang="zh-CN" altLang="en-US" sz="2000" dirty="0"/>
              <a:t>）</a:t>
            </a:r>
            <a:r>
              <a:rPr lang="zh-CN" altLang="zh-CN" sz="2000" dirty="0"/>
              <a:t>成本计划是企业生产经营总预算的一部分，它以货币形式规定企业在计划期内产品生产耗费和各种产品的成本水平以及相应的成本降低水平和为此采取的主要措施的书面方案</a:t>
            </a:r>
            <a:r>
              <a:rPr lang="zh-CN" altLang="zh-CN" sz="2000" dirty="0" smtClean="0"/>
              <a:t>。</a:t>
            </a:r>
            <a:endParaRPr lang="en-US" altLang="zh-CN" sz="2000" dirty="0" smtClean="0"/>
          </a:p>
          <a:p>
            <a:pPr>
              <a:lnSpc>
                <a:spcPct val="150000"/>
              </a:lnSpc>
            </a:pPr>
            <a:r>
              <a:rPr lang="zh-CN" altLang="en-US" sz="2000" dirty="0" smtClean="0"/>
              <a:t>（</a:t>
            </a:r>
            <a:r>
              <a:rPr lang="en-US" altLang="zh-CN" sz="2000" dirty="0" smtClean="0"/>
              <a:t>4</a:t>
            </a:r>
            <a:r>
              <a:rPr lang="zh-CN" altLang="en-US" sz="2000" dirty="0" smtClean="0"/>
              <a:t>）</a:t>
            </a:r>
            <a:r>
              <a:rPr lang="zh-CN" altLang="zh-CN" sz="2000" dirty="0" smtClean="0"/>
              <a:t>成本控制</a:t>
            </a:r>
            <a:r>
              <a:rPr lang="zh-CN" altLang="zh-CN" sz="2000" dirty="0"/>
              <a:t>是指根据成本计划，制定生产经营过程中所发生各项费用的限额，对各项实际发生的成本费用进行严格审查，及时揭示执行过程中的差异，并分析其原因</a:t>
            </a:r>
            <a:r>
              <a:rPr lang="zh-CN" altLang="zh-CN" sz="2000" dirty="0" smtClean="0"/>
              <a:t>。</a:t>
            </a:r>
            <a:endParaRPr lang="en-US" altLang="zh-CN" sz="2000" dirty="0" smtClean="0"/>
          </a:p>
          <a:p>
            <a:pPr algn="just">
              <a:lnSpc>
                <a:spcPct val="150000"/>
              </a:lnSpc>
            </a:pPr>
            <a:r>
              <a:rPr lang="zh-CN" altLang="en-US" sz="2000" dirty="0" smtClean="0"/>
              <a:t>（</a:t>
            </a:r>
            <a:r>
              <a:rPr lang="en-US" altLang="zh-CN" sz="2000" dirty="0" smtClean="0"/>
              <a:t>5</a:t>
            </a:r>
            <a:r>
              <a:rPr lang="zh-CN" altLang="en-US" sz="2000" dirty="0" smtClean="0"/>
              <a:t>）</a:t>
            </a:r>
            <a:r>
              <a:rPr lang="zh-CN" altLang="zh-CN" sz="2000" dirty="0" smtClean="0"/>
              <a:t>成本核算</a:t>
            </a:r>
            <a:r>
              <a:rPr lang="zh-CN" altLang="zh-CN" sz="2000" dirty="0"/>
              <a:t>是指对生产经营中所生产的各种费用，按照一定的对象和标准进行记录、归集、计算和分配，并进行相应的账务处理，以计算确定各该对象的总成本和单位成本</a:t>
            </a:r>
            <a:r>
              <a:rPr lang="zh-CN" altLang="zh-CN" sz="2000" dirty="0" smtClean="0"/>
              <a:t>。</a:t>
            </a:r>
            <a:endParaRPr lang="en-US" altLang="zh-CN" sz="2000" dirty="0" smtClean="0"/>
          </a:p>
          <a:p>
            <a:pPr>
              <a:lnSpc>
                <a:spcPct val="150000"/>
              </a:lnSpc>
            </a:pPr>
            <a:endParaRPr lang="zh-CN" altLang="en-US" sz="2000" dirty="0"/>
          </a:p>
        </p:txBody>
      </p:sp>
    </p:spTree>
    <p:extLst>
      <p:ext uri="{BB962C8B-B14F-4D97-AF65-F5344CB8AC3E}">
        <p14:creationId xmlns:p14="http://schemas.microsoft.com/office/powerpoint/2010/main" val="2705503146"/>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373212"/>
            <a:ext cx="763284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一、</a:t>
            </a:r>
            <a:r>
              <a:rPr lang="zh-CN" altLang="en-US" sz="2800" b="1" dirty="0">
                <a:solidFill>
                  <a:schemeClr val="accent2">
                    <a:lumMod val="50000"/>
                  </a:schemeClr>
                </a:solidFill>
                <a:latin typeface="+mn-ea"/>
              </a:rPr>
              <a:t>成本管理的原理与内容</a:t>
            </a:r>
          </a:p>
        </p:txBody>
      </p:sp>
      <p:sp>
        <p:nvSpPr>
          <p:cNvPr id="3" name="矩形 2"/>
          <p:cNvSpPr/>
          <p:nvPr/>
        </p:nvSpPr>
        <p:spPr>
          <a:xfrm>
            <a:off x="467544" y="1412776"/>
            <a:ext cx="7632848" cy="2400657"/>
          </a:xfrm>
          <a:prstGeom prst="rect">
            <a:avLst/>
          </a:prstGeom>
        </p:spPr>
        <p:txBody>
          <a:bodyPr wrap="square">
            <a:spAutoFit/>
          </a:bodyPr>
          <a:lstStyle/>
          <a:p>
            <a:pPr>
              <a:lnSpc>
                <a:spcPct val="150000"/>
              </a:lnSpc>
            </a:pPr>
            <a:r>
              <a:rPr lang="zh-CN" altLang="en-US" sz="2000" dirty="0"/>
              <a:t>（</a:t>
            </a:r>
            <a:r>
              <a:rPr lang="en-US" altLang="zh-CN" sz="2000" dirty="0"/>
              <a:t>6</a:t>
            </a:r>
            <a:r>
              <a:rPr lang="zh-CN" altLang="en-US" sz="2000" dirty="0"/>
              <a:t>）</a:t>
            </a:r>
            <a:r>
              <a:rPr lang="zh-CN" altLang="zh-CN" sz="2000" dirty="0"/>
              <a:t>成本分析是指主要利用成本核算所提供的有关资料，分析成本水平及其构成，用以了解成本的变动情况，系统地研究成本变动的原因、成本节约或超支的原因。</a:t>
            </a:r>
            <a:endParaRPr lang="en-US" altLang="zh-CN" sz="2000" dirty="0"/>
          </a:p>
          <a:p>
            <a:pPr algn="just">
              <a:lnSpc>
                <a:spcPct val="150000"/>
              </a:lnSpc>
            </a:pPr>
            <a:r>
              <a:rPr lang="zh-CN" altLang="en-US" sz="2000" dirty="0"/>
              <a:t>（</a:t>
            </a:r>
            <a:r>
              <a:rPr lang="en-US" altLang="zh-CN" sz="2000" dirty="0"/>
              <a:t>7</a:t>
            </a:r>
            <a:r>
              <a:rPr lang="zh-CN" altLang="en-US" sz="2000" dirty="0"/>
              <a:t>）</a:t>
            </a:r>
            <a:r>
              <a:rPr lang="zh-CN" altLang="zh-CN" sz="2000" dirty="0"/>
              <a:t>成本考核是指定期考查审核成本目标实现情况和成本计划指标的完成结果，全面评价成本管理工作成绩的过程。</a:t>
            </a:r>
            <a:endParaRPr lang="zh-CN" altLang="en-US" sz="2000" dirty="0"/>
          </a:p>
        </p:txBody>
      </p:sp>
      <p:pic>
        <p:nvPicPr>
          <p:cNvPr id="4" name="图片 3" descr="C:\Users\apple\Desktop\IMG_9733.PNG"/>
          <p:cNvPicPr/>
          <p:nvPr/>
        </p:nvPicPr>
        <p:blipFill>
          <a:blip r:embed="rId2">
            <a:extLst>
              <a:ext uri="{28A0092B-C50C-407E-A947-70E740481C1C}">
                <a14:useLocalDpi xmlns:a14="http://schemas.microsoft.com/office/drawing/2010/main" val="0"/>
              </a:ext>
            </a:extLst>
          </a:blip>
          <a:srcRect/>
          <a:stretch>
            <a:fillRect/>
          </a:stretch>
        </p:blipFill>
        <p:spPr bwMode="auto">
          <a:xfrm>
            <a:off x="1646812" y="4005064"/>
            <a:ext cx="5373459" cy="1879342"/>
          </a:xfrm>
          <a:prstGeom prst="rect">
            <a:avLst/>
          </a:prstGeom>
          <a:noFill/>
          <a:ln>
            <a:noFill/>
          </a:ln>
        </p:spPr>
      </p:pic>
    </p:spTree>
    <p:extLst>
      <p:ext uri="{BB962C8B-B14F-4D97-AF65-F5344CB8AC3E}">
        <p14:creationId xmlns:p14="http://schemas.microsoft.com/office/powerpoint/2010/main" val="212043251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373212"/>
            <a:ext cx="763284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二、</a:t>
            </a:r>
            <a:r>
              <a:rPr lang="zh-CN" altLang="en-US" sz="2800" b="1" dirty="0">
                <a:solidFill>
                  <a:schemeClr val="accent2">
                    <a:lumMod val="50000"/>
                  </a:schemeClr>
                </a:solidFill>
                <a:latin typeface="+mn-ea"/>
              </a:rPr>
              <a:t>成本管理</a:t>
            </a:r>
            <a:r>
              <a:rPr lang="zh-CN" altLang="en-US" sz="2800" b="1" dirty="0" smtClean="0">
                <a:solidFill>
                  <a:schemeClr val="accent2">
                    <a:lumMod val="50000"/>
                  </a:schemeClr>
                </a:solidFill>
                <a:latin typeface="+mn-ea"/>
              </a:rPr>
              <a:t>的意义</a:t>
            </a:r>
            <a:endParaRPr lang="zh-CN" altLang="en-US" sz="2800" b="1" dirty="0">
              <a:solidFill>
                <a:schemeClr val="accent2">
                  <a:lumMod val="50000"/>
                </a:schemeClr>
              </a:solidFill>
              <a:latin typeface="+mn-ea"/>
            </a:endParaRPr>
          </a:p>
        </p:txBody>
      </p:sp>
      <p:sp>
        <p:nvSpPr>
          <p:cNvPr id="6" name="矩形 5"/>
          <p:cNvSpPr/>
          <p:nvPr/>
        </p:nvSpPr>
        <p:spPr>
          <a:xfrm>
            <a:off x="395536" y="1268760"/>
            <a:ext cx="7704855" cy="3785652"/>
          </a:xfrm>
          <a:prstGeom prst="rect">
            <a:avLst/>
          </a:prstGeom>
        </p:spPr>
        <p:txBody>
          <a:bodyPr wrap="square">
            <a:spAutoFit/>
          </a:bodyPr>
          <a:lstStyle/>
          <a:p>
            <a:pPr>
              <a:lnSpc>
                <a:spcPct val="150000"/>
              </a:lnSpc>
            </a:pPr>
            <a:r>
              <a:rPr lang="zh-CN" altLang="zh-CN" sz="2000" dirty="0"/>
              <a:t>第一，有助于降低和控制成本，为制定价格以及公司其他的经营决策提供依据</a:t>
            </a:r>
            <a:r>
              <a:rPr lang="zh-CN" altLang="zh-CN" sz="2000" dirty="0" smtClean="0"/>
              <a:t>。</a:t>
            </a:r>
            <a:endParaRPr lang="en-US" altLang="zh-CN" sz="2000" dirty="0" smtClean="0"/>
          </a:p>
          <a:p>
            <a:pPr algn="just">
              <a:lnSpc>
                <a:spcPct val="150000"/>
              </a:lnSpc>
            </a:pPr>
            <a:r>
              <a:rPr lang="zh-CN" altLang="zh-CN" sz="2000" dirty="0" smtClean="0"/>
              <a:t>第二</a:t>
            </a:r>
            <a:r>
              <a:rPr lang="zh-CN" altLang="zh-CN" sz="2000" dirty="0"/>
              <a:t>，有助于提高生产要素营运效果，实现生产耗费与补偿的</a:t>
            </a:r>
            <a:r>
              <a:rPr lang="zh-CN" altLang="zh-CN" sz="2000" dirty="0" smtClean="0"/>
              <a:t>统一</a:t>
            </a:r>
            <a:r>
              <a:rPr lang="zh-CN" altLang="en-US" sz="2000" dirty="0" smtClean="0"/>
              <a:t>。</a:t>
            </a:r>
            <a:r>
              <a:rPr lang="zh-CN" altLang="zh-CN" sz="2000" dirty="0" smtClean="0"/>
              <a:t>第三</a:t>
            </a:r>
            <a:r>
              <a:rPr lang="zh-CN" altLang="zh-CN" sz="2000" dirty="0"/>
              <a:t>，有助于转换企业经营机制，顺应市场机制，改进和完善现代企业</a:t>
            </a:r>
            <a:r>
              <a:rPr lang="zh-CN" altLang="zh-CN" sz="2000" dirty="0" smtClean="0"/>
              <a:t>制度。</a:t>
            </a:r>
            <a:endParaRPr lang="en-US" altLang="zh-CN" sz="2000" dirty="0" smtClean="0"/>
          </a:p>
          <a:p>
            <a:pPr>
              <a:lnSpc>
                <a:spcPct val="150000"/>
              </a:lnSpc>
            </a:pPr>
            <a:r>
              <a:rPr lang="zh-CN" altLang="zh-CN" sz="2000" dirty="0" smtClean="0"/>
              <a:t>第四</a:t>
            </a:r>
            <a:r>
              <a:rPr lang="zh-CN" altLang="zh-CN" sz="2000" dirty="0"/>
              <a:t>，有助于在企业上下形成全员的成本意识</a:t>
            </a:r>
            <a:r>
              <a:rPr lang="zh-CN" altLang="zh-CN" sz="2000" dirty="0" smtClean="0"/>
              <a:t>。</a:t>
            </a:r>
            <a:endParaRPr lang="en-US" altLang="zh-CN" sz="2000" dirty="0" smtClean="0"/>
          </a:p>
          <a:p>
            <a:pPr>
              <a:lnSpc>
                <a:spcPct val="150000"/>
              </a:lnSpc>
            </a:pPr>
            <a:r>
              <a:rPr lang="zh-CN" altLang="zh-CN" sz="2000" dirty="0" smtClean="0"/>
              <a:t>第五</a:t>
            </a:r>
            <a:r>
              <a:rPr lang="zh-CN" altLang="zh-CN" sz="2000" dirty="0"/>
              <a:t>，有助于实现宏观成本管理的调控</a:t>
            </a:r>
            <a:r>
              <a:rPr lang="zh-CN" altLang="zh-CN" sz="2000" dirty="0" smtClean="0"/>
              <a:t>职能。</a:t>
            </a:r>
            <a:endParaRPr lang="en-US" altLang="zh-CN" sz="2000" dirty="0" smtClean="0"/>
          </a:p>
          <a:p>
            <a:pPr>
              <a:lnSpc>
                <a:spcPct val="150000"/>
              </a:lnSpc>
            </a:pPr>
            <a:r>
              <a:rPr lang="zh-CN" altLang="zh-CN" sz="2000" dirty="0" smtClean="0"/>
              <a:t>第六</a:t>
            </a:r>
            <a:r>
              <a:rPr lang="zh-CN" altLang="zh-CN" sz="2000" dirty="0"/>
              <a:t>，有助于行业产业能级提升和产业链延长。</a:t>
            </a:r>
            <a:endParaRPr lang="zh-CN" altLang="en-US" sz="2000" dirty="0"/>
          </a:p>
        </p:txBody>
      </p:sp>
    </p:spTree>
    <p:extLst>
      <p:ext uri="{BB962C8B-B14F-4D97-AF65-F5344CB8AC3E}">
        <p14:creationId xmlns:p14="http://schemas.microsoft.com/office/powerpoint/2010/main" val="408875938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373212"/>
            <a:ext cx="763284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四、</a:t>
            </a:r>
            <a:r>
              <a:rPr lang="zh-CN" altLang="en-US" sz="3200" b="1" dirty="0">
                <a:solidFill>
                  <a:schemeClr val="accent2">
                    <a:lumMod val="50000"/>
                  </a:schemeClr>
                </a:solidFill>
                <a:latin typeface="+mn-ea"/>
              </a:rPr>
              <a:t>成本管理</a:t>
            </a:r>
            <a:r>
              <a:rPr lang="zh-CN" altLang="en-US" sz="3200" b="1" dirty="0" smtClean="0">
                <a:solidFill>
                  <a:schemeClr val="accent2">
                    <a:lumMod val="50000"/>
                  </a:schemeClr>
                </a:solidFill>
                <a:latin typeface="+mn-ea"/>
              </a:rPr>
              <a:t>的方法</a:t>
            </a:r>
            <a:endParaRPr lang="zh-CN" altLang="en-US" sz="3200" b="1" dirty="0">
              <a:solidFill>
                <a:schemeClr val="accent2">
                  <a:lumMod val="50000"/>
                </a:schemeClr>
              </a:solidFill>
              <a:latin typeface="+mn-ea"/>
            </a:endParaRPr>
          </a:p>
        </p:txBody>
      </p:sp>
      <p:sp>
        <p:nvSpPr>
          <p:cNvPr id="3" name="矩形 2"/>
          <p:cNvSpPr/>
          <p:nvPr/>
        </p:nvSpPr>
        <p:spPr>
          <a:xfrm>
            <a:off x="467544" y="1412776"/>
            <a:ext cx="7632848" cy="4708981"/>
          </a:xfrm>
          <a:prstGeom prst="rect">
            <a:avLst/>
          </a:prstGeom>
        </p:spPr>
        <p:txBody>
          <a:bodyPr wrap="square">
            <a:spAutoFit/>
          </a:bodyPr>
          <a:lstStyle/>
          <a:p>
            <a:pPr>
              <a:lnSpc>
                <a:spcPct val="150000"/>
              </a:lnSpc>
            </a:pPr>
            <a:r>
              <a:rPr lang="zh-CN" altLang="en-US" sz="2000" dirty="0" smtClean="0"/>
              <a:t>（</a:t>
            </a:r>
            <a:r>
              <a:rPr lang="en-US" altLang="zh-CN" sz="2000" dirty="0" smtClean="0"/>
              <a:t>1</a:t>
            </a:r>
            <a:r>
              <a:rPr lang="zh-CN" altLang="en-US" sz="2000" dirty="0" smtClean="0"/>
              <a:t>）</a:t>
            </a:r>
            <a:r>
              <a:rPr lang="zh-CN" altLang="zh-CN" sz="2000" dirty="0" smtClean="0"/>
              <a:t>目标</a:t>
            </a:r>
            <a:r>
              <a:rPr lang="zh-CN" altLang="zh-CN" sz="2000" dirty="0"/>
              <a:t>成本法，又称目标成本规划，或直接称为成本企画，它是一种以市场为导向、对有独立制造过程的产品进行利润计划和成本管理的方法</a:t>
            </a:r>
            <a:r>
              <a:rPr lang="zh-CN" altLang="zh-CN" sz="2000" dirty="0" smtClean="0"/>
              <a:t>。</a:t>
            </a:r>
            <a:endParaRPr lang="en-US" altLang="zh-CN" sz="2000" dirty="0" smtClean="0"/>
          </a:p>
          <a:p>
            <a:pPr algn="just">
              <a:lnSpc>
                <a:spcPct val="150000"/>
              </a:lnSpc>
            </a:pPr>
            <a:r>
              <a:rPr lang="zh-CN" altLang="en-US" sz="2000" dirty="0" smtClean="0"/>
              <a:t>（</a:t>
            </a:r>
            <a:r>
              <a:rPr lang="en-US" altLang="zh-CN" sz="2000" dirty="0" smtClean="0"/>
              <a:t>2</a:t>
            </a:r>
            <a:r>
              <a:rPr lang="zh-CN" altLang="en-US" sz="2000" dirty="0" smtClean="0"/>
              <a:t>）</a:t>
            </a:r>
            <a:r>
              <a:rPr lang="zh-CN" altLang="zh-CN" sz="2000" dirty="0" smtClean="0"/>
              <a:t>标准</a:t>
            </a:r>
            <a:r>
              <a:rPr lang="zh-CN" altLang="zh-CN" sz="2000" dirty="0"/>
              <a:t>成本法</a:t>
            </a:r>
            <a:r>
              <a:rPr lang="en-US" altLang="zh-CN" sz="2000" dirty="0"/>
              <a:t>.</a:t>
            </a:r>
            <a:r>
              <a:rPr lang="zh-CN" altLang="zh-CN" sz="2000" dirty="0"/>
              <a:t>标准成本法是以事先确定的标准成本为基础，用标准成本与实际成本进行比较，核算和分析成本差异的一种产品成本计算方法，也是加强成本控制、评价经营业绩的一种成本控制制度</a:t>
            </a:r>
            <a:r>
              <a:rPr lang="zh-CN" altLang="zh-CN" sz="2000" dirty="0" smtClean="0"/>
              <a:t>。</a:t>
            </a:r>
            <a:endParaRPr lang="en-US" altLang="zh-CN" sz="2000" dirty="0" smtClean="0"/>
          </a:p>
          <a:p>
            <a:pPr>
              <a:lnSpc>
                <a:spcPct val="150000"/>
              </a:lnSpc>
            </a:pPr>
            <a:r>
              <a:rPr lang="zh-CN" altLang="en-US" sz="2000" dirty="0" smtClean="0"/>
              <a:t>（</a:t>
            </a:r>
            <a:r>
              <a:rPr lang="en-US" altLang="zh-CN" sz="2000" dirty="0" smtClean="0"/>
              <a:t>3</a:t>
            </a:r>
            <a:r>
              <a:rPr lang="zh-CN" altLang="en-US" sz="2000" dirty="0" smtClean="0"/>
              <a:t>）</a:t>
            </a:r>
            <a:r>
              <a:rPr lang="zh-CN" altLang="zh-CN" sz="2000" dirty="0" smtClean="0"/>
              <a:t>作业</a:t>
            </a:r>
            <a:r>
              <a:rPr lang="zh-CN" altLang="zh-CN" sz="2000" dirty="0"/>
              <a:t>成本法。作业成本法是以企业经营过程中的“作业”为对象记录和分配费用，进而计算企业的投入和产出的一种方法。所谓“作业”，是指企业为了生存及可持续发展而消耗资源的活动。</a:t>
            </a:r>
            <a:endParaRPr lang="en-US" altLang="zh-CN" sz="2000" dirty="0" smtClean="0"/>
          </a:p>
        </p:txBody>
      </p:sp>
    </p:spTree>
    <p:extLst>
      <p:ext uri="{BB962C8B-B14F-4D97-AF65-F5344CB8AC3E}">
        <p14:creationId xmlns:p14="http://schemas.microsoft.com/office/powerpoint/2010/main" val="291896456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373212"/>
            <a:ext cx="763284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四、</a:t>
            </a:r>
            <a:r>
              <a:rPr lang="zh-CN" altLang="en-US" sz="2800" b="1" dirty="0">
                <a:solidFill>
                  <a:schemeClr val="accent2">
                    <a:lumMod val="50000"/>
                  </a:schemeClr>
                </a:solidFill>
                <a:latin typeface="+mn-ea"/>
              </a:rPr>
              <a:t>成本管理</a:t>
            </a:r>
            <a:r>
              <a:rPr lang="zh-CN" altLang="en-US" sz="2800" b="1" dirty="0" smtClean="0">
                <a:solidFill>
                  <a:schemeClr val="accent2">
                    <a:lumMod val="50000"/>
                  </a:schemeClr>
                </a:solidFill>
                <a:latin typeface="+mn-ea"/>
              </a:rPr>
              <a:t>的工作组织与基础工作</a:t>
            </a:r>
            <a:endParaRPr lang="zh-CN" altLang="en-US" sz="2800" b="1" dirty="0">
              <a:solidFill>
                <a:schemeClr val="accent2">
                  <a:lumMod val="50000"/>
                </a:schemeClr>
              </a:solidFill>
              <a:latin typeface="+mn-ea"/>
            </a:endParaRPr>
          </a:p>
        </p:txBody>
      </p:sp>
      <p:sp>
        <p:nvSpPr>
          <p:cNvPr id="3" name="矩形 2"/>
          <p:cNvSpPr/>
          <p:nvPr/>
        </p:nvSpPr>
        <p:spPr>
          <a:xfrm>
            <a:off x="426617" y="1916831"/>
            <a:ext cx="6017592" cy="3323987"/>
          </a:xfrm>
          <a:prstGeom prst="rect">
            <a:avLst/>
          </a:prstGeom>
        </p:spPr>
        <p:txBody>
          <a:bodyPr wrap="square">
            <a:spAutoFit/>
          </a:bodyPr>
          <a:lstStyle/>
          <a:p>
            <a:pPr algn="just">
              <a:lnSpc>
                <a:spcPct val="150000"/>
              </a:lnSpc>
            </a:pPr>
            <a:r>
              <a:rPr lang="zh-CN" altLang="zh-CN" sz="2000" dirty="0"/>
              <a:t>成本管理的工作组织是指机构和人员在职责、权限和相互关系方面的安排，以使其紧密围绕成本管理的内容、要求和基础性工作等方面开展工作。从定义中，我们可以看到，成本管理的工作组织是成本管理的载体的表现，工作人员在这个载体中进行管理是能动性的表现，这种表现的效果便是检验工作组织结构水平高低的标尺。</a:t>
            </a:r>
            <a:endParaRPr lang="zh-CN" altLang="en-US" sz="2000" dirty="0"/>
          </a:p>
        </p:txBody>
      </p:sp>
      <p:sp>
        <p:nvSpPr>
          <p:cNvPr id="4" name="文本占位符 3"/>
          <p:cNvSpPr txBox="1">
            <a:spLocks/>
          </p:cNvSpPr>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1.</a:t>
            </a:r>
            <a:r>
              <a:rPr lang="zh-CN" altLang="en-US" sz="2000" b="1" dirty="0" smtClean="0">
                <a:solidFill>
                  <a:schemeClr val="accent2">
                    <a:lumMod val="75000"/>
                  </a:schemeClr>
                </a:solidFill>
              </a:rPr>
              <a:t>成本管理的工作组织</a:t>
            </a:r>
            <a:endParaRPr lang="zh-CN" altLang="en-US" sz="2000" b="1" dirty="0">
              <a:solidFill>
                <a:schemeClr val="accent2">
                  <a:lumMod val="75000"/>
                </a:schemeClr>
              </a:solidFill>
            </a:endParaRPr>
          </a:p>
        </p:txBody>
      </p:sp>
    </p:spTree>
    <p:extLst>
      <p:ext uri="{BB962C8B-B14F-4D97-AF65-F5344CB8AC3E}">
        <p14:creationId xmlns:p14="http://schemas.microsoft.com/office/powerpoint/2010/main" val="3856780559"/>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373212"/>
            <a:ext cx="763284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四、</a:t>
            </a:r>
            <a:r>
              <a:rPr lang="zh-CN" altLang="en-US" sz="2800" b="1" dirty="0">
                <a:solidFill>
                  <a:schemeClr val="accent2">
                    <a:lumMod val="50000"/>
                  </a:schemeClr>
                </a:solidFill>
                <a:latin typeface="+mn-ea"/>
              </a:rPr>
              <a:t>成本管理</a:t>
            </a:r>
            <a:r>
              <a:rPr lang="zh-CN" altLang="en-US" sz="2800" b="1" dirty="0" smtClean="0">
                <a:solidFill>
                  <a:schemeClr val="accent2">
                    <a:lumMod val="50000"/>
                  </a:schemeClr>
                </a:solidFill>
                <a:latin typeface="+mn-ea"/>
              </a:rPr>
              <a:t>的工作组织与基础工作</a:t>
            </a:r>
            <a:endParaRPr lang="zh-CN" altLang="en-US" sz="2800" b="1" dirty="0">
              <a:solidFill>
                <a:schemeClr val="accent2">
                  <a:lumMod val="50000"/>
                </a:schemeClr>
              </a:solidFill>
              <a:latin typeface="+mn-ea"/>
            </a:endParaRPr>
          </a:p>
        </p:txBody>
      </p:sp>
      <p:sp>
        <p:nvSpPr>
          <p:cNvPr id="3" name="矩形 2"/>
          <p:cNvSpPr/>
          <p:nvPr/>
        </p:nvSpPr>
        <p:spPr>
          <a:xfrm>
            <a:off x="426617" y="1916831"/>
            <a:ext cx="6017592" cy="3323987"/>
          </a:xfrm>
          <a:prstGeom prst="rect">
            <a:avLst/>
          </a:prstGeom>
        </p:spPr>
        <p:txBody>
          <a:bodyPr wrap="square">
            <a:spAutoFit/>
          </a:bodyPr>
          <a:lstStyle/>
          <a:p>
            <a:pPr algn="just">
              <a:lnSpc>
                <a:spcPct val="150000"/>
              </a:lnSpc>
            </a:pPr>
            <a:r>
              <a:rPr lang="zh-CN" altLang="zh-CN" sz="2000" dirty="0"/>
              <a:t>成本管理基础工作是企业在生产经营活动中，为实现企业的经营目标、成本目标和成本管理职能，提供资料依据、共同标准、基本手段和前提条件必不可少的工作</a:t>
            </a:r>
            <a:r>
              <a:rPr lang="zh-CN" altLang="zh-CN" sz="2000" dirty="0" smtClean="0"/>
              <a:t>。</a:t>
            </a:r>
            <a:endParaRPr lang="en-US" altLang="zh-CN" sz="2000" dirty="0" smtClean="0"/>
          </a:p>
          <a:p>
            <a:pPr>
              <a:lnSpc>
                <a:spcPct val="150000"/>
              </a:lnSpc>
            </a:pPr>
            <a:r>
              <a:rPr lang="zh-CN" altLang="zh-CN" sz="2000" dirty="0"/>
              <a:t>成本管理最重要的基础工作主要包括标准化工作、定额工作、计量工作、信息工作、规章制度和职工教育等六项。</a:t>
            </a:r>
            <a:endParaRPr lang="zh-CN" altLang="en-US" sz="2000" dirty="0"/>
          </a:p>
        </p:txBody>
      </p:sp>
      <p:sp>
        <p:nvSpPr>
          <p:cNvPr id="4" name="文本占位符 3"/>
          <p:cNvSpPr txBox="1">
            <a:spLocks/>
          </p:cNvSpPr>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a:solidFill>
                  <a:schemeClr val="accent2">
                    <a:lumMod val="75000"/>
                  </a:schemeClr>
                </a:solidFill>
              </a:rPr>
              <a:t>2</a:t>
            </a:r>
            <a:r>
              <a:rPr lang="en-US" altLang="zh-CN" sz="2000" b="1" dirty="0" smtClean="0">
                <a:solidFill>
                  <a:schemeClr val="accent2">
                    <a:lumMod val="75000"/>
                  </a:schemeClr>
                </a:solidFill>
              </a:rPr>
              <a:t>.</a:t>
            </a:r>
            <a:r>
              <a:rPr lang="zh-CN" altLang="en-US" sz="2000" b="1" dirty="0" smtClean="0">
                <a:solidFill>
                  <a:schemeClr val="accent2">
                    <a:lumMod val="75000"/>
                  </a:schemeClr>
                </a:solidFill>
              </a:rPr>
              <a:t>成本管理的基础工作</a:t>
            </a:r>
            <a:endParaRPr lang="zh-CN" altLang="en-US" sz="2000" b="1" dirty="0">
              <a:solidFill>
                <a:schemeClr val="accent2">
                  <a:lumMod val="75000"/>
                </a:schemeClr>
              </a:solidFill>
            </a:endParaRPr>
          </a:p>
        </p:txBody>
      </p:sp>
    </p:spTree>
    <p:extLst>
      <p:ext uri="{BB962C8B-B14F-4D97-AF65-F5344CB8AC3E}">
        <p14:creationId xmlns:p14="http://schemas.microsoft.com/office/powerpoint/2010/main" val="16313373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899592" y="2081385"/>
            <a:ext cx="7344816" cy="2308324"/>
          </a:xfrm>
          <a:prstGeom prst="rect">
            <a:avLst/>
          </a:prstGeom>
        </p:spPr>
        <p:txBody>
          <a:bodyPr wrap="square">
            <a:spAutoFit/>
          </a:bodyPr>
          <a:lstStyle/>
          <a:p>
            <a:pPr>
              <a:lnSpc>
                <a:spcPct val="150000"/>
              </a:lnSpc>
            </a:pPr>
            <a:r>
              <a:rPr lang="zh-CN" altLang="en-US" sz="2400" b="1" dirty="0"/>
              <a:t>产品生产成本表</a:t>
            </a:r>
            <a:r>
              <a:rPr lang="zh-CN" altLang="en-US" sz="2400" dirty="0"/>
              <a:t>是反映企业报告期内生产的全部产品的总</a:t>
            </a:r>
            <a:r>
              <a:rPr lang="zh-CN" altLang="en-US" sz="2400" dirty="0" smtClean="0"/>
              <a:t>成本和各种主要产品单位成本及总成本的</a:t>
            </a:r>
            <a:r>
              <a:rPr lang="zh-CN" altLang="en-US" sz="2400" dirty="0"/>
              <a:t>报表。该表一般分两种，一种是按产品种类反映，另一种是按成本项目反映。</a:t>
            </a:r>
            <a:endParaRPr lang="zh-CN" altLang="en-US" sz="2400" b="1" dirty="0"/>
          </a:p>
        </p:txBody>
      </p:sp>
      <p:sp>
        <p:nvSpPr>
          <p:cNvPr id="5" name="云形标注 4"/>
          <p:cNvSpPr/>
          <p:nvPr/>
        </p:nvSpPr>
        <p:spPr>
          <a:xfrm>
            <a:off x="323528" y="531788"/>
            <a:ext cx="2304256" cy="1282068"/>
          </a:xfrm>
          <a:prstGeom prst="cloudCallout">
            <a:avLst>
              <a:gd name="adj1" fmla="val 22566"/>
              <a:gd name="adj2" fmla="val 79674"/>
            </a:avLst>
          </a:prstGeom>
          <a:solidFill>
            <a:srgbClr val="C4F7FC"/>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rgbClr val="002060"/>
                </a:solidFill>
              </a:rPr>
              <a:t>认识产品生产成本表</a:t>
            </a:r>
            <a:endParaRPr lang="zh-CN" altLang="en-US" sz="2000" dirty="0">
              <a:solidFill>
                <a:srgbClr val="002060"/>
              </a:solidFill>
            </a:endParaRPr>
          </a:p>
        </p:txBody>
      </p:sp>
    </p:spTree>
    <p:extLst>
      <p:ext uri="{BB962C8B-B14F-4D97-AF65-F5344CB8AC3E}">
        <p14:creationId xmlns:p14="http://schemas.microsoft.com/office/powerpoint/2010/main" val="151919473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835696" y="2636912"/>
            <a:ext cx="6696744" cy="1569660"/>
          </a:xfrm>
          <a:prstGeom prst="rect">
            <a:avLst/>
          </a:prstGeom>
          <a:noFill/>
          <a:ln>
            <a:solidFill>
              <a:schemeClr val="accent1">
                <a:lumMod val="40000"/>
                <a:lumOff val="60000"/>
              </a:schemeClr>
            </a:solidFill>
          </a:ln>
        </p:spPr>
        <p:txBody>
          <a:bodyPr wrap="square" rtlCol="0">
            <a:spAutoFit/>
          </a:bodyPr>
          <a:lstStyle/>
          <a:p>
            <a:pPr lvl="1">
              <a:lnSpc>
                <a:spcPct val="150000"/>
              </a:lnSpc>
            </a:pPr>
            <a:endParaRPr lang="en-US" altLang="zh-CN" sz="3200" b="1" dirty="0" smtClean="0">
              <a:effectLst>
                <a:outerShdw blurRad="38100" dist="38100" dir="2700000" algn="tl">
                  <a:srgbClr val="000000">
                    <a:alpha val="43137"/>
                  </a:srgbClr>
                </a:outerShdw>
              </a:effectLst>
            </a:endParaRPr>
          </a:p>
          <a:p>
            <a:pPr lvl="1">
              <a:lnSpc>
                <a:spcPct val="150000"/>
              </a:lnSpc>
            </a:pPr>
            <a:r>
              <a:rPr lang="zh-CN" altLang="en-US" sz="3200" b="1" dirty="0" smtClean="0">
                <a:effectLst>
                  <a:outerShdw blurRad="38100" dist="38100" dir="2700000" algn="tl">
                    <a:srgbClr val="000000">
                      <a:alpha val="43137"/>
                    </a:srgbClr>
                  </a:outerShdw>
                </a:effectLst>
              </a:rPr>
              <a:t> 任务七  成本控制</a:t>
            </a:r>
            <a:endParaRPr lang="zh-CN" altLang="en-US" sz="3200" b="1" dirty="0">
              <a:effectLst>
                <a:outerShdw blurRad="38100" dist="38100" dir="2700000" algn="tl">
                  <a:srgbClr val="000000">
                    <a:alpha val="43137"/>
                  </a:srgbClr>
                </a:outerShdw>
              </a:effectLst>
            </a:endParaRPr>
          </a:p>
        </p:txBody>
      </p:sp>
      <p:sp>
        <p:nvSpPr>
          <p:cNvPr id="6" name="TextBox 4"/>
          <p:cNvSpPr txBox="1"/>
          <p:nvPr/>
        </p:nvSpPr>
        <p:spPr>
          <a:xfrm>
            <a:off x="4495052" y="2375302"/>
            <a:ext cx="1584176" cy="523220"/>
          </a:xfrm>
          <a:prstGeom prst="rect">
            <a:avLst/>
          </a:prstGeom>
          <a:solidFill>
            <a:schemeClr val="bg1"/>
          </a:solidFill>
        </p:spPr>
        <p:txBody>
          <a:bodyPr wrap="square" rtlCol="0">
            <a:spAutoFit/>
          </a:bodyPr>
          <a:lstStyle/>
          <a:p>
            <a:r>
              <a:rPr lang="zh-CN" altLang="en-US" sz="2800" b="1" dirty="0" smtClean="0">
                <a:effectLst>
                  <a:outerShdw blurRad="38100" dist="38100" dir="2700000" algn="tl">
                    <a:srgbClr val="000000">
                      <a:alpha val="43137"/>
                    </a:srgbClr>
                  </a:outerShdw>
                </a:effectLst>
              </a:rPr>
              <a:t> 项目五</a:t>
            </a:r>
            <a:endParaRPr lang="zh-CN" altLang="en-US" sz="28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724529259"/>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380880" y="1844824"/>
            <a:ext cx="1029161" cy="3384376"/>
          </a:xfrm>
          <a:custGeom>
            <a:avLst/>
            <a:gdLst>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5" fmla="*/ 93487 w 1838342"/>
              <a:gd name="connsiteY5" fmla="*/ 91440 h 3672590"/>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0" fmla="*/ 0 w 1836295"/>
              <a:gd name="connsiteY0" fmla="*/ 0 h 3672590"/>
              <a:gd name="connsiteX1" fmla="*/ 1836295 w 1836295"/>
              <a:gd name="connsiteY1" fmla="*/ 1836295 h 3672590"/>
              <a:gd name="connsiteX2" fmla="*/ 0 w 1836295"/>
              <a:gd name="connsiteY2" fmla="*/ 3672590 h 3672590"/>
              <a:gd name="connsiteX3" fmla="*/ 0 w 1836295"/>
              <a:gd name="connsiteY3" fmla="*/ 20411 h 3672590"/>
              <a:gd name="connsiteX0" fmla="*/ 0 w 1836295"/>
              <a:gd name="connsiteY0" fmla="*/ 0 h 3672590"/>
              <a:gd name="connsiteX1" fmla="*/ 1836295 w 1836295"/>
              <a:gd name="connsiteY1" fmla="*/ 1836295 h 3672590"/>
              <a:gd name="connsiteX2" fmla="*/ 0 w 1836295"/>
              <a:gd name="connsiteY2" fmla="*/ 3672590 h 3672590"/>
            </a:gdLst>
            <a:ahLst/>
            <a:cxnLst>
              <a:cxn ang="0">
                <a:pos x="connsiteX0" y="connsiteY0"/>
              </a:cxn>
              <a:cxn ang="0">
                <a:pos x="connsiteX1" y="connsiteY1"/>
              </a:cxn>
              <a:cxn ang="0">
                <a:pos x="connsiteX2" y="connsiteY2"/>
              </a:cxn>
            </a:cxnLst>
            <a:rect l="l" t="t" r="r" b="b"/>
            <a:pathLst>
              <a:path w="1836295" h="3672590">
                <a:moveTo>
                  <a:pt x="0" y="0"/>
                </a:moveTo>
                <a:cubicBezTo>
                  <a:pt x="1014158" y="0"/>
                  <a:pt x="1836295" y="822137"/>
                  <a:pt x="1836295" y="1836295"/>
                </a:cubicBezTo>
                <a:cubicBezTo>
                  <a:pt x="1836295" y="2850453"/>
                  <a:pt x="1014158" y="3672590"/>
                  <a:pt x="0" y="3672590"/>
                </a:cubicBezTo>
              </a:path>
            </a:pathLst>
          </a:cu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grpSp>
        <p:nvGrpSpPr>
          <p:cNvPr id="8" name="组合 7"/>
          <p:cNvGrpSpPr/>
          <p:nvPr/>
        </p:nvGrpSpPr>
        <p:grpSpPr>
          <a:xfrm>
            <a:off x="3091129" y="2222473"/>
            <a:ext cx="4978383" cy="569720"/>
            <a:chOff x="5238248" y="2731928"/>
            <a:chExt cx="6114337" cy="569720"/>
          </a:xfrm>
          <a:solidFill>
            <a:schemeClr val="bg2">
              <a:lumMod val="90000"/>
            </a:schemeClr>
          </a:solidFill>
        </p:grpSpPr>
        <p:sp>
          <p:nvSpPr>
            <p:cNvPr id="9" name="圆角矩形 8"/>
            <p:cNvSpPr/>
            <p:nvPr/>
          </p:nvSpPr>
          <p:spPr>
            <a:xfrm>
              <a:off x="5329643" y="2736269"/>
              <a:ext cx="6022942" cy="56103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solidFill>
                    <a:schemeClr val="accent2">
                      <a:lumMod val="50000"/>
                    </a:schemeClr>
                  </a:solidFill>
                  <a:latin typeface="+mn-ea"/>
                </a:rPr>
                <a:t>    成本控制的概述</a:t>
              </a:r>
              <a:endParaRPr lang="zh-CN" altLang="en-US" sz="2000" b="1" dirty="0">
                <a:solidFill>
                  <a:schemeClr val="accent2">
                    <a:lumMod val="50000"/>
                  </a:schemeClr>
                </a:solidFill>
                <a:latin typeface="+mn-ea"/>
              </a:endParaRPr>
            </a:p>
          </p:txBody>
        </p:sp>
        <p:sp>
          <p:nvSpPr>
            <p:cNvPr id="10" name="椭圆 9"/>
            <p:cNvSpPr/>
            <p:nvPr/>
          </p:nvSpPr>
          <p:spPr>
            <a:xfrm>
              <a:off x="5238248" y="2731928"/>
              <a:ext cx="569720"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000" b="1" dirty="0">
                <a:solidFill>
                  <a:schemeClr val="accent2">
                    <a:lumMod val="50000"/>
                  </a:schemeClr>
                </a:solidFill>
                <a:latin typeface="+mn-ea"/>
              </a:endParaRPr>
            </a:p>
          </p:txBody>
        </p:sp>
      </p:grpSp>
      <p:grpSp>
        <p:nvGrpSpPr>
          <p:cNvPr id="5" name="组合 4"/>
          <p:cNvGrpSpPr/>
          <p:nvPr/>
        </p:nvGrpSpPr>
        <p:grpSpPr>
          <a:xfrm>
            <a:off x="1043175" y="2507333"/>
            <a:ext cx="1704634" cy="1857771"/>
            <a:chOff x="1043175" y="2507333"/>
            <a:chExt cx="1704634" cy="1857771"/>
          </a:xfrm>
        </p:grpSpPr>
        <p:sp>
          <p:nvSpPr>
            <p:cNvPr id="4" name="椭圆 3"/>
            <p:cNvSpPr/>
            <p:nvPr/>
          </p:nvSpPr>
          <p:spPr>
            <a:xfrm>
              <a:off x="1043175" y="2507333"/>
              <a:ext cx="1704634" cy="1857771"/>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20" name="TextBox 19"/>
            <p:cNvSpPr txBox="1"/>
            <p:nvPr/>
          </p:nvSpPr>
          <p:spPr>
            <a:xfrm>
              <a:off x="1126962" y="3262599"/>
              <a:ext cx="1537059" cy="523220"/>
            </a:xfrm>
            <a:prstGeom prst="rect">
              <a:avLst/>
            </a:prstGeom>
            <a:noFill/>
            <a:ln>
              <a:solidFill>
                <a:schemeClr val="accent1"/>
              </a:solidFill>
            </a:ln>
          </p:spPr>
          <p:txBody>
            <a:bodyPr wrap="square" rtlCol="0">
              <a:spAutoFit/>
            </a:bodyPr>
            <a:lstStyle/>
            <a:p>
              <a:r>
                <a:rPr lang="zh-CN" altLang="en-US" sz="2800" b="1" dirty="0" smtClean="0"/>
                <a:t>任务</a:t>
              </a:r>
              <a:r>
                <a:rPr lang="en-US" altLang="zh-CN" sz="2800" b="1" dirty="0" smtClean="0"/>
                <a:t>5.7</a:t>
              </a:r>
              <a:endParaRPr lang="zh-CN" altLang="en-US" sz="2800" b="1" dirty="0"/>
            </a:p>
          </p:txBody>
        </p:sp>
      </p:grpSp>
      <p:grpSp>
        <p:nvGrpSpPr>
          <p:cNvPr id="2" name="组合 1"/>
          <p:cNvGrpSpPr/>
          <p:nvPr/>
        </p:nvGrpSpPr>
        <p:grpSpPr>
          <a:xfrm>
            <a:off x="3131216" y="3903750"/>
            <a:ext cx="4938296" cy="569720"/>
            <a:chOff x="3450129" y="3903750"/>
            <a:chExt cx="4327638" cy="569720"/>
          </a:xfrm>
        </p:grpSpPr>
        <p:sp>
          <p:nvSpPr>
            <p:cNvPr id="17" name="圆角矩形 16"/>
            <p:cNvSpPr/>
            <p:nvPr/>
          </p:nvSpPr>
          <p:spPr>
            <a:xfrm>
              <a:off x="3523491" y="3903750"/>
              <a:ext cx="4254276" cy="561038"/>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solidFill>
                    <a:schemeClr val="accent2">
                      <a:lumMod val="50000"/>
                    </a:schemeClr>
                  </a:solidFill>
                  <a:latin typeface="+mn-ea"/>
                </a:rPr>
                <a:t>    不同经营模式下的成本控制</a:t>
              </a:r>
              <a:endParaRPr lang="zh-CN" altLang="en-US" sz="2000" b="1" dirty="0">
                <a:solidFill>
                  <a:schemeClr val="accent2">
                    <a:lumMod val="50000"/>
                  </a:schemeClr>
                </a:solidFill>
                <a:latin typeface="+mn-ea"/>
              </a:endParaRPr>
            </a:p>
          </p:txBody>
        </p:sp>
        <p:sp>
          <p:nvSpPr>
            <p:cNvPr id="18" name="椭圆 17"/>
            <p:cNvSpPr/>
            <p:nvPr/>
          </p:nvSpPr>
          <p:spPr>
            <a:xfrm>
              <a:off x="3450129" y="3903750"/>
              <a:ext cx="434207"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spTree>
    <p:extLst>
      <p:ext uri="{BB962C8B-B14F-4D97-AF65-F5344CB8AC3E}">
        <p14:creationId xmlns:p14="http://schemas.microsoft.com/office/powerpoint/2010/main" val="2995928113"/>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899592" y="2081385"/>
            <a:ext cx="7344816" cy="2234458"/>
          </a:xfrm>
          <a:prstGeom prst="rect">
            <a:avLst/>
          </a:prstGeom>
        </p:spPr>
        <p:txBody>
          <a:bodyPr wrap="square">
            <a:spAutoFit/>
          </a:bodyPr>
          <a:lstStyle/>
          <a:p>
            <a:pPr algn="just">
              <a:lnSpc>
                <a:spcPct val="150000"/>
              </a:lnSpc>
            </a:pPr>
            <a:r>
              <a:rPr lang="zh-CN" altLang="zh-CN" sz="2400" b="1" dirty="0" smtClean="0"/>
              <a:t>成本控制</a:t>
            </a:r>
            <a:r>
              <a:rPr lang="zh-CN" altLang="zh-CN" sz="2400" dirty="0" smtClean="0"/>
              <a:t>就是根据预定的成本目标，对实际生产经营活动中的一切生产资金耗费，进行指导、限制和监督，发现偏差，及时纠正，以保证更好地实现预定的成本目标，促使成本不断降低。</a:t>
            </a:r>
            <a:endParaRPr lang="zh-CN" altLang="en-US" sz="2400" b="1" dirty="0"/>
          </a:p>
        </p:txBody>
      </p:sp>
      <p:sp>
        <p:nvSpPr>
          <p:cNvPr id="5" name="云形标注 4"/>
          <p:cNvSpPr/>
          <p:nvPr/>
        </p:nvSpPr>
        <p:spPr>
          <a:xfrm>
            <a:off x="323528" y="531788"/>
            <a:ext cx="2304256" cy="1282068"/>
          </a:xfrm>
          <a:prstGeom prst="cloudCallout">
            <a:avLst>
              <a:gd name="adj1" fmla="val 22566"/>
              <a:gd name="adj2" fmla="val 79674"/>
            </a:avLst>
          </a:prstGeom>
          <a:solidFill>
            <a:srgbClr val="C4F7FC"/>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dirty="0" smtClean="0">
                <a:solidFill>
                  <a:srgbClr val="002060"/>
                </a:solidFill>
              </a:rPr>
              <a:t>认识成本控制</a:t>
            </a:r>
            <a:endParaRPr lang="zh-CN" altLang="en-US" sz="2000" dirty="0">
              <a:solidFill>
                <a:srgbClr val="002060"/>
              </a:solidFill>
            </a:endParaRPr>
          </a:p>
        </p:txBody>
      </p:sp>
    </p:spTree>
    <p:extLst>
      <p:ext uri="{BB962C8B-B14F-4D97-AF65-F5344CB8AC3E}">
        <p14:creationId xmlns:p14="http://schemas.microsoft.com/office/powerpoint/2010/main" val="165020337"/>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373212"/>
            <a:ext cx="763284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一、成本控制的概述</a:t>
            </a:r>
          </a:p>
        </p:txBody>
      </p:sp>
      <p:sp>
        <p:nvSpPr>
          <p:cNvPr id="3" name="矩形 2"/>
          <p:cNvSpPr/>
          <p:nvPr/>
        </p:nvSpPr>
        <p:spPr>
          <a:xfrm>
            <a:off x="467544" y="2204864"/>
            <a:ext cx="5877037" cy="2400657"/>
          </a:xfrm>
          <a:prstGeom prst="rect">
            <a:avLst/>
          </a:prstGeom>
        </p:spPr>
        <p:txBody>
          <a:bodyPr wrap="square">
            <a:spAutoFit/>
          </a:bodyPr>
          <a:lstStyle/>
          <a:p>
            <a:pPr>
              <a:lnSpc>
                <a:spcPct val="150000"/>
              </a:lnSpc>
            </a:pPr>
            <a:r>
              <a:rPr lang="zh-CN" altLang="en-US" sz="2000" dirty="0"/>
              <a:t>（</a:t>
            </a:r>
            <a:r>
              <a:rPr lang="en-US" altLang="zh-CN" sz="2000" dirty="0"/>
              <a:t>1</a:t>
            </a:r>
            <a:r>
              <a:rPr lang="zh-CN" altLang="en-US" sz="2000" dirty="0"/>
              <a:t>）</a:t>
            </a:r>
            <a:r>
              <a:rPr lang="zh-CN" altLang="zh-CN" sz="2000" dirty="0"/>
              <a:t>全面介入的原则。</a:t>
            </a:r>
            <a:endParaRPr lang="en-US" altLang="zh-CN" sz="2000" dirty="0"/>
          </a:p>
          <a:p>
            <a:pPr>
              <a:lnSpc>
                <a:spcPct val="150000"/>
              </a:lnSpc>
            </a:pPr>
            <a:r>
              <a:rPr lang="zh-CN" altLang="en-US" sz="2000" dirty="0"/>
              <a:t>（</a:t>
            </a:r>
            <a:r>
              <a:rPr lang="en-US" altLang="zh-CN" sz="2000" dirty="0"/>
              <a:t>2</a:t>
            </a:r>
            <a:r>
              <a:rPr lang="zh-CN" altLang="en-US" sz="2000" dirty="0"/>
              <a:t>）</a:t>
            </a:r>
            <a:r>
              <a:rPr lang="zh-CN" altLang="zh-CN" sz="2000" dirty="0"/>
              <a:t>例外管理的原则。</a:t>
            </a:r>
            <a:endParaRPr lang="en-US" altLang="zh-CN" sz="2000" dirty="0"/>
          </a:p>
          <a:p>
            <a:pPr>
              <a:lnSpc>
                <a:spcPct val="150000"/>
              </a:lnSpc>
            </a:pPr>
            <a:r>
              <a:rPr lang="zh-CN" altLang="en-US" sz="2000" dirty="0"/>
              <a:t>（</a:t>
            </a:r>
            <a:r>
              <a:rPr lang="en-US" altLang="zh-CN" sz="2000" dirty="0"/>
              <a:t>3</a:t>
            </a:r>
            <a:r>
              <a:rPr lang="zh-CN" altLang="en-US" sz="2000" dirty="0"/>
              <a:t>）</a:t>
            </a:r>
            <a:r>
              <a:rPr lang="zh-CN" altLang="zh-CN" sz="2000" dirty="0"/>
              <a:t>经济效益的原则。</a:t>
            </a:r>
            <a:endParaRPr lang="en-US" altLang="zh-CN" sz="2000" dirty="0"/>
          </a:p>
          <a:p>
            <a:pPr>
              <a:lnSpc>
                <a:spcPct val="150000"/>
              </a:lnSpc>
            </a:pPr>
            <a:r>
              <a:rPr lang="zh-CN" altLang="zh-CN" sz="2000" dirty="0"/>
              <a:t>（</a:t>
            </a:r>
            <a:r>
              <a:rPr lang="en-US" altLang="zh-CN" sz="2000" dirty="0"/>
              <a:t>4</a:t>
            </a:r>
            <a:r>
              <a:rPr lang="zh-CN" altLang="zh-CN" sz="2000" dirty="0"/>
              <a:t>）可控性原则</a:t>
            </a:r>
            <a:r>
              <a:rPr lang="zh-CN" altLang="en-US" sz="2000" dirty="0"/>
              <a:t>。</a:t>
            </a:r>
            <a:endParaRPr lang="en-US" altLang="zh-CN" sz="2000" dirty="0"/>
          </a:p>
          <a:p>
            <a:pPr>
              <a:lnSpc>
                <a:spcPct val="150000"/>
              </a:lnSpc>
            </a:pPr>
            <a:r>
              <a:rPr lang="zh-CN" altLang="zh-CN" sz="2000" dirty="0"/>
              <a:t>（</a:t>
            </a:r>
            <a:r>
              <a:rPr lang="en-US" altLang="zh-CN" sz="2000" dirty="0"/>
              <a:t>5</a:t>
            </a:r>
            <a:r>
              <a:rPr lang="zh-CN" altLang="zh-CN" sz="2000" dirty="0"/>
              <a:t>）及时性原则。</a:t>
            </a:r>
          </a:p>
        </p:txBody>
      </p:sp>
      <p:sp>
        <p:nvSpPr>
          <p:cNvPr id="4" name="文本占位符 3"/>
          <p:cNvSpPr txBox="1">
            <a:spLocks/>
          </p:cNvSpPr>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a:solidFill>
                  <a:schemeClr val="accent2">
                    <a:lumMod val="75000"/>
                  </a:schemeClr>
                </a:solidFill>
              </a:rPr>
              <a:t>1.</a:t>
            </a:r>
            <a:r>
              <a:rPr lang="zh-CN" altLang="en-US" sz="2000" b="1" dirty="0">
                <a:solidFill>
                  <a:schemeClr val="accent2">
                    <a:lumMod val="75000"/>
                  </a:schemeClr>
                </a:solidFill>
              </a:rPr>
              <a:t> 成本控制的原则</a:t>
            </a:r>
          </a:p>
        </p:txBody>
      </p:sp>
    </p:spTree>
    <p:extLst>
      <p:ext uri="{BB962C8B-B14F-4D97-AF65-F5344CB8AC3E}">
        <p14:creationId xmlns:p14="http://schemas.microsoft.com/office/powerpoint/2010/main" val="2311802140"/>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373212"/>
            <a:ext cx="763284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一、成本控制的概述</a:t>
            </a:r>
          </a:p>
        </p:txBody>
      </p:sp>
      <p:sp>
        <p:nvSpPr>
          <p:cNvPr id="4" name="文本占位符 3"/>
          <p:cNvSpPr txBox="1">
            <a:spLocks/>
          </p:cNvSpPr>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a:solidFill>
                  <a:schemeClr val="accent2">
                    <a:lumMod val="75000"/>
                  </a:schemeClr>
                </a:solidFill>
              </a:rPr>
              <a:t>2.</a:t>
            </a:r>
            <a:r>
              <a:rPr lang="zh-CN" altLang="en-US" sz="2000" b="1" dirty="0" smtClean="0">
                <a:solidFill>
                  <a:schemeClr val="accent2">
                    <a:lumMod val="75000"/>
                  </a:schemeClr>
                </a:solidFill>
              </a:rPr>
              <a:t>成本控制的程序</a:t>
            </a:r>
            <a:endParaRPr lang="zh-CN" altLang="en-US" sz="2000" b="1" dirty="0">
              <a:solidFill>
                <a:schemeClr val="accent2">
                  <a:lumMod val="75000"/>
                </a:schemeClr>
              </a:solidFill>
            </a:endParaRPr>
          </a:p>
        </p:txBody>
      </p:sp>
      <p:pic>
        <p:nvPicPr>
          <p:cNvPr id="15362" name="Picture 2" descr="epub_26414664_46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4640" y="2420888"/>
            <a:ext cx="6698656" cy="3456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64458893"/>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373212"/>
            <a:ext cx="763284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一、成本控制的概述</a:t>
            </a:r>
          </a:p>
        </p:txBody>
      </p:sp>
      <p:sp>
        <p:nvSpPr>
          <p:cNvPr id="3" name="矩形 2"/>
          <p:cNvSpPr/>
          <p:nvPr/>
        </p:nvSpPr>
        <p:spPr>
          <a:xfrm>
            <a:off x="404721" y="2060848"/>
            <a:ext cx="7632848" cy="4247317"/>
          </a:xfrm>
          <a:prstGeom prst="rect">
            <a:avLst/>
          </a:prstGeom>
        </p:spPr>
        <p:txBody>
          <a:bodyPr wrap="square">
            <a:spAutoFit/>
          </a:bodyPr>
          <a:lstStyle/>
          <a:p>
            <a:pPr algn="just">
              <a:lnSpc>
                <a:spcPct val="150000"/>
              </a:lnSpc>
            </a:pPr>
            <a:r>
              <a:rPr lang="zh-CN" altLang="zh-CN" sz="2000" dirty="0"/>
              <a:t>（</a:t>
            </a:r>
            <a:r>
              <a:rPr lang="en-US" altLang="zh-CN" sz="2000" dirty="0"/>
              <a:t>1</a:t>
            </a:r>
            <a:r>
              <a:rPr lang="zh-CN" altLang="zh-CN" sz="2000" dirty="0"/>
              <a:t>）成本控制有利于企业降低成本，节约费用，提高经济效益，增强企业活力提高经济效益、增强企业活力是企业管理的核心目标之一</a:t>
            </a:r>
            <a:r>
              <a:rPr lang="zh-CN" altLang="zh-CN" sz="2000" dirty="0" smtClean="0"/>
              <a:t>。</a:t>
            </a:r>
            <a:endParaRPr lang="en-US" altLang="zh-CN" sz="2000" dirty="0" smtClean="0"/>
          </a:p>
          <a:p>
            <a:pPr>
              <a:lnSpc>
                <a:spcPct val="150000"/>
              </a:lnSpc>
            </a:pPr>
            <a:r>
              <a:rPr lang="zh-CN" altLang="zh-CN" sz="2000" dirty="0"/>
              <a:t>（</a:t>
            </a:r>
            <a:r>
              <a:rPr lang="en-US" altLang="zh-CN" sz="2000" dirty="0"/>
              <a:t>2</a:t>
            </a:r>
            <a:r>
              <a:rPr lang="zh-CN" altLang="zh-CN" sz="2000" dirty="0"/>
              <a:t>）成本控制有利于企业开展内部经济核算，建立健全企业内部经济责任制。企业必须加强内部经济核算，建立完善的内部经济责任制，才能真正成为商品生产者和经营者</a:t>
            </a:r>
            <a:r>
              <a:rPr lang="zh-CN" altLang="zh-CN" sz="2000" dirty="0" smtClean="0"/>
              <a:t>。</a:t>
            </a:r>
            <a:endParaRPr lang="en-US" altLang="zh-CN" sz="2000" dirty="0" smtClean="0"/>
          </a:p>
          <a:p>
            <a:pPr>
              <a:lnSpc>
                <a:spcPct val="150000"/>
              </a:lnSpc>
            </a:pPr>
            <a:r>
              <a:rPr lang="zh-CN" altLang="zh-CN" sz="2000" dirty="0"/>
              <a:t>（</a:t>
            </a:r>
            <a:r>
              <a:rPr lang="en-US" altLang="zh-CN" sz="2000" dirty="0"/>
              <a:t>3</a:t>
            </a:r>
            <a:r>
              <a:rPr lang="zh-CN" altLang="zh-CN" sz="2000" dirty="0"/>
              <a:t>）成本控制有利于加强宏观经济控制，提高现代企业的管理水平。企业成本控制是整个宏观经济控制系统中的一个子系统，它在整个宏观经济控制中起着基础性作用。</a:t>
            </a:r>
            <a:endParaRPr lang="en-US" altLang="zh-CN" sz="2000" dirty="0"/>
          </a:p>
        </p:txBody>
      </p:sp>
      <p:sp>
        <p:nvSpPr>
          <p:cNvPr id="4" name="文本占位符 3"/>
          <p:cNvSpPr txBox="1">
            <a:spLocks/>
          </p:cNvSpPr>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3.</a:t>
            </a:r>
            <a:r>
              <a:rPr lang="zh-CN" altLang="en-US" sz="2000" b="1" dirty="0" smtClean="0">
                <a:solidFill>
                  <a:schemeClr val="accent2">
                    <a:lumMod val="75000"/>
                  </a:schemeClr>
                </a:solidFill>
              </a:rPr>
              <a:t> </a:t>
            </a:r>
            <a:r>
              <a:rPr lang="zh-CN" altLang="en-US" sz="2000" b="1" dirty="0">
                <a:solidFill>
                  <a:schemeClr val="accent2">
                    <a:lumMod val="75000"/>
                  </a:schemeClr>
                </a:solidFill>
              </a:rPr>
              <a:t>成本控制</a:t>
            </a:r>
            <a:r>
              <a:rPr lang="zh-CN" altLang="en-US" sz="2000" b="1" dirty="0" smtClean="0">
                <a:solidFill>
                  <a:schemeClr val="accent2">
                    <a:lumMod val="75000"/>
                  </a:schemeClr>
                </a:solidFill>
              </a:rPr>
              <a:t>的意义</a:t>
            </a:r>
            <a:endParaRPr lang="zh-CN" altLang="en-US" sz="2000" b="1" dirty="0">
              <a:solidFill>
                <a:schemeClr val="accent2">
                  <a:lumMod val="75000"/>
                </a:schemeClr>
              </a:solidFill>
            </a:endParaRPr>
          </a:p>
        </p:txBody>
      </p:sp>
    </p:spTree>
    <p:extLst>
      <p:ext uri="{BB962C8B-B14F-4D97-AF65-F5344CB8AC3E}">
        <p14:creationId xmlns:p14="http://schemas.microsoft.com/office/powerpoint/2010/main" val="27424801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373212"/>
            <a:ext cx="763284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二、不同经营模式下的成本控制</a:t>
            </a:r>
            <a:endParaRPr lang="zh-CN" altLang="en-US" b="1" dirty="0"/>
          </a:p>
        </p:txBody>
      </p:sp>
      <p:sp>
        <p:nvSpPr>
          <p:cNvPr id="3" name="矩形 2"/>
          <p:cNvSpPr/>
          <p:nvPr/>
        </p:nvSpPr>
        <p:spPr>
          <a:xfrm>
            <a:off x="426617" y="2132856"/>
            <a:ext cx="7848872" cy="3785652"/>
          </a:xfrm>
          <a:prstGeom prst="rect">
            <a:avLst/>
          </a:prstGeom>
        </p:spPr>
        <p:txBody>
          <a:bodyPr wrap="square">
            <a:spAutoFit/>
          </a:bodyPr>
          <a:lstStyle/>
          <a:p>
            <a:pPr algn="just">
              <a:lnSpc>
                <a:spcPct val="150000"/>
              </a:lnSpc>
            </a:pPr>
            <a:r>
              <a:rPr lang="zh-CN" altLang="en-US" sz="2000" dirty="0"/>
              <a:t>（</a:t>
            </a:r>
            <a:r>
              <a:rPr lang="en-US" altLang="zh-CN" sz="2000" dirty="0"/>
              <a:t>1</a:t>
            </a:r>
            <a:r>
              <a:rPr lang="zh-CN" altLang="en-US" sz="2000" dirty="0" smtClean="0"/>
              <a:t>）</a:t>
            </a:r>
            <a:r>
              <a:rPr lang="zh-CN" altLang="zh-CN" sz="2000" dirty="0"/>
              <a:t>采购过程中的成本控制采购过程中的成本控制主要有以下几点：第一，采用采购招标的方法</a:t>
            </a:r>
            <a:r>
              <a:rPr lang="zh-CN" altLang="zh-CN" sz="2000" dirty="0" smtClean="0"/>
              <a:t>。</a:t>
            </a:r>
            <a:r>
              <a:rPr lang="zh-CN" altLang="zh-CN" sz="2000" dirty="0"/>
              <a:t>第二，采购要坚持比质</a:t>
            </a:r>
            <a:r>
              <a:rPr lang="zh-CN" altLang="zh-CN" sz="2000" dirty="0" smtClean="0"/>
              <a:t>比价</a:t>
            </a:r>
            <a:r>
              <a:rPr lang="zh-CN" altLang="en-US" sz="2000" dirty="0" smtClean="0"/>
              <a:t>。</a:t>
            </a:r>
            <a:r>
              <a:rPr lang="zh-CN" altLang="zh-CN" sz="2000" dirty="0"/>
              <a:t>第三，严格计量，降耗增益</a:t>
            </a:r>
            <a:r>
              <a:rPr lang="zh-CN" altLang="zh-CN" sz="2000" dirty="0" smtClean="0"/>
              <a:t>。</a:t>
            </a:r>
            <a:r>
              <a:rPr lang="zh-CN" altLang="zh-CN" sz="2000" dirty="0"/>
              <a:t>第四，完善采购制度</a:t>
            </a:r>
            <a:r>
              <a:rPr lang="zh-CN" altLang="zh-CN" sz="2000" dirty="0" smtClean="0"/>
              <a:t>。</a:t>
            </a:r>
            <a:r>
              <a:rPr lang="zh-CN" altLang="zh-CN" sz="2000" dirty="0"/>
              <a:t>第五，提高采购人员的业务水平，完善考评措施。</a:t>
            </a:r>
            <a:endParaRPr lang="en-US" altLang="zh-CN" sz="2000" dirty="0"/>
          </a:p>
          <a:p>
            <a:pPr>
              <a:lnSpc>
                <a:spcPct val="150000"/>
              </a:lnSpc>
            </a:pPr>
            <a:r>
              <a:rPr lang="zh-CN" altLang="en-US" sz="2000" dirty="0"/>
              <a:t>（</a:t>
            </a:r>
            <a:r>
              <a:rPr lang="en-US" altLang="zh-CN" sz="2000" dirty="0"/>
              <a:t>2</a:t>
            </a:r>
            <a:r>
              <a:rPr lang="zh-CN" altLang="en-US" sz="2000" dirty="0" smtClean="0"/>
              <a:t>）</a:t>
            </a:r>
            <a:r>
              <a:rPr lang="zh-CN" altLang="zh-CN" sz="2000" dirty="0"/>
              <a:t>储存过程中的成本控制首先，库存要保持在合理的水平上</a:t>
            </a:r>
            <a:r>
              <a:rPr lang="zh-CN" altLang="zh-CN" sz="2000" dirty="0" smtClean="0"/>
              <a:t>。</a:t>
            </a:r>
            <a:r>
              <a:rPr lang="zh-CN" altLang="zh-CN" sz="2000" dirty="0"/>
              <a:t>其次，对在库物资要进行定期盘点，加强库存</a:t>
            </a:r>
            <a:r>
              <a:rPr lang="zh-CN" altLang="zh-CN" sz="2000" dirty="0" smtClean="0"/>
              <a:t>管理</a:t>
            </a:r>
            <a:r>
              <a:rPr lang="zh-CN" altLang="en-US" sz="2000" dirty="0" smtClean="0"/>
              <a:t>。</a:t>
            </a:r>
            <a:endParaRPr lang="en-US" altLang="zh-CN" sz="2000" dirty="0" smtClean="0"/>
          </a:p>
          <a:p>
            <a:pPr>
              <a:lnSpc>
                <a:spcPct val="150000"/>
              </a:lnSpc>
            </a:pPr>
            <a:r>
              <a:rPr lang="zh-CN" altLang="en-US" sz="2000" dirty="0" smtClean="0"/>
              <a:t>（</a:t>
            </a:r>
            <a:r>
              <a:rPr lang="en-US" altLang="zh-CN" sz="2000" dirty="0"/>
              <a:t>3</a:t>
            </a:r>
            <a:r>
              <a:rPr lang="zh-CN" altLang="en-US" sz="2000" dirty="0" smtClean="0"/>
              <a:t>）</a:t>
            </a:r>
            <a:r>
              <a:rPr lang="zh-CN" altLang="zh-CN" sz="2000" dirty="0" smtClean="0"/>
              <a:t>生产</a:t>
            </a:r>
            <a:r>
              <a:rPr lang="zh-CN" altLang="zh-CN" sz="2000" dirty="0"/>
              <a:t>过程中的成本控制</a:t>
            </a:r>
            <a:r>
              <a:rPr lang="zh-CN" altLang="zh-CN" sz="2000" dirty="0" smtClean="0"/>
              <a:t>，</a:t>
            </a:r>
            <a:r>
              <a:rPr lang="zh-CN" altLang="zh-CN" sz="2000" dirty="0"/>
              <a:t>可从以下三个方面着手。</a:t>
            </a:r>
            <a:r>
              <a:rPr lang="zh-CN" altLang="zh-CN" sz="2000" dirty="0" smtClean="0"/>
              <a:t>第一</a:t>
            </a:r>
            <a:r>
              <a:rPr lang="zh-CN" altLang="zh-CN" sz="2000" dirty="0"/>
              <a:t>，建立成本核算中心</a:t>
            </a:r>
            <a:r>
              <a:rPr lang="zh-CN" altLang="zh-CN" sz="2000" dirty="0" smtClean="0"/>
              <a:t>。</a:t>
            </a:r>
            <a:r>
              <a:rPr lang="zh-CN" altLang="zh-CN" sz="2000" dirty="0"/>
              <a:t>第二，完善经济责任制度</a:t>
            </a:r>
            <a:r>
              <a:rPr lang="zh-CN" altLang="zh-CN" sz="2000" dirty="0" smtClean="0"/>
              <a:t>。</a:t>
            </a:r>
            <a:r>
              <a:rPr lang="zh-CN" altLang="zh-CN" sz="2000" dirty="0"/>
              <a:t>第三，采用战略成本管理。</a:t>
            </a:r>
          </a:p>
        </p:txBody>
      </p:sp>
      <p:sp>
        <p:nvSpPr>
          <p:cNvPr id="4" name="文本占位符 3"/>
          <p:cNvSpPr txBox="1">
            <a:spLocks/>
          </p:cNvSpPr>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a:solidFill>
                  <a:schemeClr val="accent2">
                    <a:lumMod val="75000"/>
                  </a:schemeClr>
                </a:solidFill>
              </a:rPr>
              <a:t>1</a:t>
            </a:r>
            <a:r>
              <a:rPr lang="en-US" altLang="zh-CN" sz="2000" b="1" dirty="0" smtClean="0">
                <a:solidFill>
                  <a:schemeClr val="accent2">
                    <a:lumMod val="75000"/>
                  </a:schemeClr>
                </a:solidFill>
              </a:rPr>
              <a:t>.</a:t>
            </a:r>
            <a:r>
              <a:rPr lang="zh-CN" altLang="en-US" sz="2000" b="1" dirty="0" smtClean="0">
                <a:solidFill>
                  <a:schemeClr val="accent2">
                    <a:lumMod val="75000"/>
                  </a:schemeClr>
                </a:solidFill>
              </a:rPr>
              <a:t> 生产经营模式下的成本控制</a:t>
            </a:r>
            <a:endParaRPr lang="zh-CN" altLang="en-US" sz="2000" b="1" dirty="0">
              <a:solidFill>
                <a:schemeClr val="accent2">
                  <a:lumMod val="75000"/>
                </a:schemeClr>
              </a:solidFill>
            </a:endParaRPr>
          </a:p>
        </p:txBody>
      </p:sp>
    </p:spTree>
    <p:extLst>
      <p:ext uri="{BB962C8B-B14F-4D97-AF65-F5344CB8AC3E}">
        <p14:creationId xmlns:p14="http://schemas.microsoft.com/office/powerpoint/2010/main" val="162364941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373212"/>
            <a:ext cx="763284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二、不同经营模式下的成本控制</a:t>
            </a:r>
            <a:endParaRPr lang="zh-CN" altLang="en-US" b="1" dirty="0"/>
          </a:p>
        </p:txBody>
      </p:sp>
      <p:sp>
        <p:nvSpPr>
          <p:cNvPr id="3" name="矩形 2"/>
          <p:cNvSpPr/>
          <p:nvPr/>
        </p:nvSpPr>
        <p:spPr>
          <a:xfrm>
            <a:off x="467544" y="2204864"/>
            <a:ext cx="7776864" cy="4247317"/>
          </a:xfrm>
          <a:prstGeom prst="rect">
            <a:avLst/>
          </a:prstGeom>
        </p:spPr>
        <p:txBody>
          <a:bodyPr wrap="square">
            <a:spAutoFit/>
          </a:bodyPr>
          <a:lstStyle/>
          <a:p>
            <a:pPr>
              <a:lnSpc>
                <a:spcPct val="150000"/>
              </a:lnSpc>
            </a:pPr>
            <a:r>
              <a:rPr lang="zh-CN" altLang="en-US" sz="2000" dirty="0"/>
              <a:t>（</a:t>
            </a:r>
            <a:r>
              <a:rPr lang="en-US" altLang="zh-CN" sz="2000" dirty="0"/>
              <a:t>1</a:t>
            </a:r>
            <a:r>
              <a:rPr lang="zh-CN" altLang="en-US" sz="2000" dirty="0" smtClean="0"/>
              <a:t>）</a:t>
            </a:r>
            <a:r>
              <a:rPr lang="zh-CN" altLang="zh-CN" sz="2000" dirty="0"/>
              <a:t>强化成本意识，重视制度建设成本指标是超市管理的一项综合性指标，它涉及超市经营管理的各个方面</a:t>
            </a:r>
            <a:r>
              <a:rPr lang="zh-CN" altLang="zh-CN" sz="2000" dirty="0" smtClean="0"/>
              <a:t>。</a:t>
            </a:r>
            <a:endParaRPr lang="en-US" altLang="zh-CN" sz="2000" dirty="0" smtClean="0"/>
          </a:p>
          <a:p>
            <a:pPr>
              <a:lnSpc>
                <a:spcPct val="150000"/>
              </a:lnSpc>
            </a:pPr>
            <a:r>
              <a:rPr lang="zh-CN" altLang="en-US" sz="2000" dirty="0" smtClean="0"/>
              <a:t>（</a:t>
            </a:r>
            <a:r>
              <a:rPr lang="en-US" altLang="zh-CN" sz="2000" dirty="0"/>
              <a:t>2</a:t>
            </a:r>
            <a:r>
              <a:rPr lang="zh-CN" altLang="en-US" sz="2000" dirty="0" smtClean="0"/>
              <a:t>）</a:t>
            </a:r>
            <a:r>
              <a:rPr lang="zh-CN" altLang="zh-CN" sz="2000" dirty="0"/>
              <a:t>加强成本控制的规划，明确成本控制的重点成本控制是一项系统工程，应当在企业成本控制的目标方向、制度建设、检查督促、考核评估、激励措施等方面，有规划，有方案，有内容，有措施，有实现途径等</a:t>
            </a:r>
            <a:r>
              <a:rPr lang="zh-CN" altLang="zh-CN" sz="2000" dirty="0" smtClean="0"/>
              <a:t>。</a:t>
            </a:r>
            <a:endParaRPr lang="en-US" altLang="zh-CN" sz="2000" dirty="0" smtClean="0"/>
          </a:p>
          <a:p>
            <a:pPr algn="just">
              <a:lnSpc>
                <a:spcPct val="150000"/>
              </a:lnSpc>
            </a:pPr>
            <a:r>
              <a:rPr lang="zh-CN" altLang="en-US" sz="2000" dirty="0" smtClean="0"/>
              <a:t>（</a:t>
            </a:r>
            <a:r>
              <a:rPr lang="en-US" altLang="zh-CN" sz="2000" dirty="0"/>
              <a:t>3</a:t>
            </a:r>
            <a:r>
              <a:rPr lang="zh-CN" altLang="en-US" sz="2000" dirty="0" smtClean="0"/>
              <a:t>）</a:t>
            </a:r>
            <a:r>
              <a:rPr lang="zh-CN" altLang="zh-CN" sz="2000" dirty="0"/>
              <a:t>加强与供应商的合作，建立共赢模式可以考虑定期与供应商沟通，加深双方的友好度，更重要的是占住对方和其他超市交流的时间，减少供应商和自己的竞争对手达成交易的</a:t>
            </a:r>
            <a:r>
              <a:rPr lang="zh-CN" altLang="zh-CN" sz="2000" dirty="0" smtClean="0"/>
              <a:t>机会</a:t>
            </a:r>
            <a:r>
              <a:rPr lang="zh-CN" altLang="en-US" sz="2000" dirty="0" smtClean="0"/>
              <a:t>。</a:t>
            </a:r>
            <a:endParaRPr lang="zh-CN" altLang="zh-CN" sz="2000" dirty="0"/>
          </a:p>
        </p:txBody>
      </p:sp>
      <p:sp>
        <p:nvSpPr>
          <p:cNvPr id="4" name="文本占位符 3"/>
          <p:cNvSpPr txBox="1">
            <a:spLocks/>
          </p:cNvSpPr>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2.</a:t>
            </a:r>
            <a:r>
              <a:rPr lang="zh-CN" altLang="en-US" sz="2000" b="1" dirty="0" smtClean="0">
                <a:solidFill>
                  <a:schemeClr val="accent2">
                    <a:lumMod val="75000"/>
                  </a:schemeClr>
                </a:solidFill>
              </a:rPr>
              <a:t> 销售型经营模式下的成本控制</a:t>
            </a:r>
            <a:endParaRPr lang="zh-CN" altLang="en-US" sz="2000" b="1" dirty="0">
              <a:solidFill>
                <a:schemeClr val="accent2">
                  <a:lumMod val="75000"/>
                </a:schemeClr>
              </a:solidFill>
            </a:endParaRPr>
          </a:p>
        </p:txBody>
      </p:sp>
    </p:spTree>
    <p:extLst>
      <p:ext uri="{BB962C8B-B14F-4D97-AF65-F5344CB8AC3E}">
        <p14:creationId xmlns:p14="http://schemas.microsoft.com/office/powerpoint/2010/main" val="529721841"/>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373212"/>
            <a:ext cx="763284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二、不同经营模式下的成本控制</a:t>
            </a:r>
            <a:endParaRPr lang="zh-CN" altLang="en-US" b="1" dirty="0"/>
          </a:p>
        </p:txBody>
      </p:sp>
      <p:sp>
        <p:nvSpPr>
          <p:cNvPr id="3" name="矩形 2"/>
          <p:cNvSpPr/>
          <p:nvPr/>
        </p:nvSpPr>
        <p:spPr>
          <a:xfrm>
            <a:off x="467544" y="2204864"/>
            <a:ext cx="7776864" cy="3785652"/>
          </a:xfrm>
          <a:prstGeom prst="rect">
            <a:avLst/>
          </a:prstGeom>
        </p:spPr>
        <p:txBody>
          <a:bodyPr wrap="square">
            <a:spAutoFit/>
          </a:bodyPr>
          <a:lstStyle/>
          <a:p>
            <a:pPr>
              <a:lnSpc>
                <a:spcPct val="150000"/>
              </a:lnSpc>
            </a:pPr>
            <a:r>
              <a:rPr lang="zh-CN" altLang="zh-CN" sz="2000" dirty="0" smtClean="0"/>
              <a:t>（</a:t>
            </a:r>
            <a:r>
              <a:rPr lang="en-US" altLang="zh-CN" sz="2000" dirty="0"/>
              <a:t>4</a:t>
            </a:r>
            <a:r>
              <a:rPr lang="zh-CN" altLang="zh-CN" sz="2000" dirty="0" smtClean="0"/>
              <a:t>）</a:t>
            </a:r>
            <a:r>
              <a:rPr lang="zh-CN" altLang="zh-CN" sz="2000" dirty="0"/>
              <a:t>优化运输决策，降低隐性成本运输决策主要体现在这几个方面：运输方式、运输服务商和运输路线的选择，运输计划编制，以及运输能力配备等</a:t>
            </a:r>
            <a:r>
              <a:rPr lang="zh-CN" altLang="zh-CN" sz="2000" dirty="0" smtClean="0"/>
              <a:t>。</a:t>
            </a:r>
            <a:endParaRPr lang="en-US" altLang="zh-CN" sz="2000" dirty="0" smtClean="0"/>
          </a:p>
          <a:p>
            <a:pPr>
              <a:lnSpc>
                <a:spcPct val="150000"/>
              </a:lnSpc>
            </a:pPr>
            <a:r>
              <a:rPr lang="zh-CN" altLang="zh-CN" sz="2000" dirty="0" smtClean="0"/>
              <a:t>（</a:t>
            </a:r>
            <a:r>
              <a:rPr lang="en-US" altLang="zh-CN" sz="2000" dirty="0"/>
              <a:t>5</a:t>
            </a:r>
            <a:r>
              <a:rPr lang="zh-CN" altLang="zh-CN" sz="2000" dirty="0" smtClean="0"/>
              <a:t>）</a:t>
            </a:r>
            <a:r>
              <a:rPr lang="zh-CN" altLang="zh-CN" sz="2000" dirty="0"/>
              <a:t>设计合理的组织结构，提高工作效率要节约人工成本，最有效的方法是提高工作效率</a:t>
            </a:r>
            <a:r>
              <a:rPr lang="zh-CN" altLang="zh-CN" sz="2000" dirty="0" smtClean="0"/>
              <a:t>。</a:t>
            </a:r>
            <a:endParaRPr lang="en-US" altLang="zh-CN" sz="2000" dirty="0" smtClean="0"/>
          </a:p>
          <a:p>
            <a:pPr algn="just">
              <a:lnSpc>
                <a:spcPct val="150000"/>
              </a:lnSpc>
            </a:pPr>
            <a:r>
              <a:rPr lang="zh-CN" altLang="en-US" sz="2000" dirty="0" smtClean="0"/>
              <a:t>（</a:t>
            </a:r>
            <a:r>
              <a:rPr lang="en-US" altLang="zh-CN" sz="2000" dirty="0" smtClean="0"/>
              <a:t>6</a:t>
            </a:r>
            <a:r>
              <a:rPr lang="zh-CN" altLang="en-US" sz="2000" dirty="0" smtClean="0"/>
              <a:t>）</a:t>
            </a:r>
            <a:r>
              <a:rPr lang="zh-CN" altLang="zh-CN" sz="2000" dirty="0" smtClean="0"/>
              <a:t>突破</a:t>
            </a:r>
            <a:r>
              <a:rPr lang="zh-CN" altLang="zh-CN" sz="2000" dirty="0"/>
              <a:t>技术落后的瓶颈，推进连锁超市整体提高效率连锁超市的技术水平决定了其经营的效果，技术化程度的提高可以有效地提高连锁超市的效率，对连锁超市的发展有着深远影响。</a:t>
            </a:r>
          </a:p>
        </p:txBody>
      </p:sp>
      <p:sp>
        <p:nvSpPr>
          <p:cNvPr id="4" name="文本占位符 3"/>
          <p:cNvSpPr txBox="1">
            <a:spLocks/>
          </p:cNvSpPr>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2.</a:t>
            </a:r>
            <a:r>
              <a:rPr lang="zh-CN" altLang="en-US" sz="2000" b="1" dirty="0" smtClean="0">
                <a:solidFill>
                  <a:schemeClr val="accent2">
                    <a:lumMod val="75000"/>
                  </a:schemeClr>
                </a:solidFill>
              </a:rPr>
              <a:t> 销售型经营模式下的成本控制</a:t>
            </a:r>
            <a:endParaRPr lang="zh-CN" altLang="en-US" sz="2000" b="1" dirty="0">
              <a:solidFill>
                <a:schemeClr val="accent2">
                  <a:lumMod val="75000"/>
                </a:schemeClr>
              </a:solidFill>
            </a:endParaRPr>
          </a:p>
        </p:txBody>
      </p:sp>
    </p:spTree>
    <p:extLst>
      <p:ext uri="{BB962C8B-B14F-4D97-AF65-F5344CB8AC3E}">
        <p14:creationId xmlns:p14="http://schemas.microsoft.com/office/powerpoint/2010/main" val="20542540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9494727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a:spLocks/>
          </p:cNvSpPr>
          <p:nvPr/>
        </p:nvSpPr>
        <p:spPr>
          <a:xfrm>
            <a:off x="467544" y="404664"/>
            <a:ext cx="799288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一</a:t>
            </a:r>
            <a:r>
              <a:rPr lang="zh-CN" altLang="en-US" b="1" dirty="0" smtClean="0"/>
              <a:t>、按产品种类反映的产品生产成本表的编制</a:t>
            </a:r>
            <a:endParaRPr lang="zh-CN" altLang="en-US" b="1" dirty="0"/>
          </a:p>
        </p:txBody>
      </p:sp>
      <p:sp>
        <p:nvSpPr>
          <p:cNvPr id="5" name="文本占位符 3"/>
          <p:cNvSpPr txBox="1">
            <a:spLocks/>
          </p:cNvSpPr>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1.</a:t>
            </a:r>
            <a:r>
              <a:rPr lang="zh-CN" altLang="en-US" sz="2000" b="1" dirty="0" smtClean="0">
                <a:solidFill>
                  <a:schemeClr val="accent2">
                    <a:lumMod val="75000"/>
                  </a:schemeClr>
                </a:solidFill>
              </a:rPr>
              <a:t>按产品种类反映的产品生产成本表的结构</a:t>
            </a:r>
            <a:endParaRPr lang="zh-CN" altLang="en-US" sz="2000" b="1" dirty="0">
              <a:solidFill>
                <a:schemeClr val="accent2">
                  <a:lumMod val="75000"/>
                </a:schemeClr>
              </a:solidFill>
            </a:endParaRPr>
          </a:p>
        </p:txBody>
      </p:sp>
      <p:grpSp>
        <p:nvGrpSpPr>
          <p:cNvPr id="15" name="组合 14"/>
          <p:cNvGrpSpPr/>
          <p:nvPr/>
        </p:nvGrpSpPr>
        <p:grpSpPr>
          <a:xfrm>
            <a:off x="1691680" y="2207190"/>
            <a:ext cx="6984776" cy="4042405"/>
            <a:chOff x="683568" y="2186609"/>
            <a:chExt cx="6984776" cy="4042405"/>
          </a:xfrm>
        </p:grpSpPr>
        <p:graphicFrame>
          <p:nvGraphicFramePr>
            <p:cNvPr id="10" name="图示 9"/>
            <p:cNvGraphicFramePr/>
            <p:nvPr>
              <p:extLst>
                <p:ext uri="{D42A27DB-BD31-4B8C-83A1-F6EECF244321}">
                  <p14:modId xmlns:p14="http://schemas.microsoft.com/office/powerpoint/2010/main" val="866638434"/>
                </p:ext>
              </p:extLst>
            </p:nvPr>
          </p:nvGraphicFramePr>
          <p:xfrm>
            <a:off x="683568" y="3068960"/>
            <a:ext cx="6552728" cy="316005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左大括号 10"/>
            <p:cNvSpPr/>
            <p:nvPr/>
          </p:nvSpPr>
          <p:spPr>
            <a:xfrm rot="5400000">
              <a:off x="3707904" y="1556792"/>
              <a:ext cx="432048" cy="244827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2" name="TextBox 11"/>
            <p:cNvSpPr txBox="1"/>
            <p:nvPr/>
          </p:nvSpPr>
          <p:spPr>
            <a:xfrm>
              <a:off x="2214323" y="2186609"/>
              <a:ext cx="3600400" cy="369332"/>
            </a:xfrm>
            <a:prstGeom prst="rect">
              <a:avLst/>
            </a:prstGeom>
            <a:noFill/>
            <a:ln>
              <a:solidFill>
                <a:srgbClr val="00B050"/>
              </a:solidFill>
            </a:ln>
          </p:spPr>
          <p:txBody>
            <a:bodyPr wrap="square" rtlCol="0">
              <a:spAutoFit/>
            </a:bodyPr>
            <a:lstStyle/>
            <a:p>
              <a:r>
                <a:rPr lang="zh-CN" altLang="en-US" b="1" dirty="0" smtClean="0">
                  <a:effectLst>
                    <a:outerShdw blurRad="38100" dist="38100" dir="2700000" algn="tl">
                      <a:srgbClr val="000000">
                        <a:alpha val="43137"/>
                      </a:srgbClr>
                    </a:outerShdw>
                  </a:effectLst>
                </a:rPr>
                <a:t>产品生产成本表构成（两部分））</a:t>
              </a:r>
              <a:endParaRPr lang="zh-CN" altLang="en-US" b="1" dirty="0">
                <a:effectLst>
                  <a:outerShdw blurRad="38100" dist="38100" dir="2700000" algn="tl">
                    <a:srgbClr val="000000">
                      <a:alpha val="43137"/>
                    </a:srgbClr>
                  </a:outerShdw>
                </a:effectLst>
              </a:endParaRPr>
            </a:p>
          </p:txBody>
        </p:sp>
        <p:sp>
          <p:nvSpPr>
            <p:cNvPr id="13" name="左大括号 12"/>
            <p:cNvSpPr/>
            <p:nvPr/>
          </p:nvSpPr>
          <p:spPr>
            <a:xfrm rot="10800000">
              <a:off x="6128557" y="3501008"/>
              <a:ext cx="432048" cy="2448272"/>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4" name="TextBox 13"/>
            <p:cNvSpPr txBox="1"/>
            <p:nvPr/>
          </p:nvSpPr>
          <p:spPr>
            <a:xfrm>
              <a:off x="6732240" y="4401978"/>
              <a:ext cx="936104" cy="646331"/>
            </a:xfrm>
            <a:prstGeom prst="rect">
              <a:avLst/>
            </a:prstGeom>
            <a:noFill/>
            <a:ln>
              <a:solidFill>
                <a:srgbClr val="00B0F0"/>
              </a:solidFill>
            </a:ln>
          </p:spPr>
          <p:txBody>
            <a:bodyPr wrap="square" rtlCol="0">
              <a:spAutoFit/>
            </a:bodyPr>
            <a:lstStyle/>
            <a:p>
              <a:r>
                <a:rPr lang="zh-CN" altLang="en-US" dirty="0" smtClean="0"/>
                <a:t>填列在表下端</a:t>
              </a:r>
              <a:endParaRPr lang="zh-CN" altLang="en-US" dirty="0"/>
            </a:p>
          </p:txBody>
        </p:sp>
      </p:grpSp>
      <p:sp>
        <p:nvSpPr>
          <p:cNvPr id="16" name="云形标注 15"/>
          <p:cNvSpPr/>
          <p:nvPr/>
        </p:nvSpPr>
        <p:spPr>
          <a:xfrm>
            <a:off x="200056" y="2057614"/>
            <a:ext cx="2160240" cy="1919838"/>
          </a:xfrm>
          <a:prstGeom prst="cloudCallout">
            <a:avLst>
              <a:gd name="adj1" fmla="val 81584"/>
              <a:gd name="adj2" fmla="val 44895"/>
            </a:avLst>
          </a:prstGeom>
          <a:solidFill>
            <a:srgbClr val="C4F7FC"/>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solidFill>
                  <a:srgbClr val="002060"/>
                </a:solidFill>
              </a:rPr>
              <a:t>四栏：</a:t>
            </a:r>
            <a:endParaRPr lang="en-US" altLang="zh-CN" dirty="0" smtClean="0">
              <a:solidFill>
                <a:srgbClr val="002060"/>
              </a:solidFill>
            </a:endParaRPr>
          </a:p>
          <a:p>
            <a:pPr algn="ctr"/>
            <a:r>
              <a:rPr lang="zh-CN" altLang="en-US" dirty="0" smtClean="0">
                <a:solidFill>
                  <a:srgbClr val="002060"/>
                </a:solidFill>
              </a:rPr>
              <a:t>实际产量、单位成本、本月总成本累计总成本</a:t>
            </a:r>
            <a:endParaRPr lang="zh-CN" altLang="en-US" dirty="0">
              <a:solidFill>
                <a:srgbClr val="002060"/>
              </a:solidFill>
            </a:endParaRPr>
          </a:p>
        </p:txBody>
      </p:sp>
    </p:spTree>
    <p:extLst>
      <p:ext uri="{BB962C8B-B14F-4D97-AF65-F5344CB8AC3E}">
        <p14:creationId xmlns:p14="http://schemas.microsoft.com/office/powerpoint/2010/main" val="124346161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404664"/>
            <a:ext cx="799288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一、按产品种类反映的产品生产成本表的编制</a:t>
            </a:r>
            <a:endParaRPr lang="zh-CN" altLang="en-US" b="1" dirty="0"/>
          </a:p>
        </p:txBody>
      </p:sp>
      <p:sp>
        <p:nvSpPr>
          <p:cNvPr id="3" name="文本占位符 3"/>
          <p:cNvSpPr txBox="1">
            <a:spLocks/>
          </p:cNvSpPr>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2.</a:t>
            </a:r>
            <a:r>
              <a:rPr lang="zh-CN" altLang="en-US" sz="2000" b="1" dirty="0" smtClean="0">
                <a:solidFill>
                  <a:schemeClr val="accent2">
                    <a:lumMod val="75000"/>
                  </a:schemeClr>
                </a:solidFill>
              </a:rPr>
              <a:t>按产品种类反映的产品生产成本表的编制方法</a:t>
            </a:r>
            <a:endParaRPr lang="zh-CN" altLang="en-US" sz="2000" b="1" dirty="0">
              <a:solidFill>
                <a:schemeClr val="accent2">
                  <a:lumMod val="75000"/>
                </a:schemeClr>
              </a:solidFill>
            </a:endParaRPr>
          </a:p>
        </p:txBody>
      </p:sp>
      <p:sp>
        <p:nvSpPr>
          <p:cNvPr id="4" name="矩形 3"/>
          <p:cNvSpPr/>
          <p:nvPr/>
        </p:nvSpPr>
        <p:spPr>
          <a:xfrm>
            <a:off x="442857" y="1950271"/>
            <a:ext cx="7748598" cy="4247317"/>
          </a:xfrm>
          <a:prstGeom prst="rect">
            <a:avLst/>
          </a:prstGeom>
        </p:spPr>
        <p:txBody>
          <a:bodyPr wrap="square">
            <a:spAutoFit/>
          </a:bodyPr>
          <a:lstStyle/>
          <a:p>
            <a:pPr>
              <a:lnSpc>
                <a:spcPct val="150000"/>
              </a:lnSpc>
            </a:pPr>
            <a:r>
              <a:rPr lang="zh-CN" altLang="en-US" dirty="0" smtClean="0"/>
              <a:t>（</a:t>
            </a:r>
            <a:r>
              <a:rPr lang="en-US" altLang="zh-CN" dirty="0" smtClean="0"/>
              <a:t>1</a:t>
            </a:r>
            <a:r>
              <a:rPr lang="zh-CN" altLang="en-US" dirty="0" smtClean="0"/>
              <a:t>）基本</a:t>
            </a:r>
            <a:r>
              <a:rPr lang="zh-CN" altLang="en-US" dirty="0"/>
              <a:t>报表部分的编制方法如下：</a:t>
            </a:r>
          </a:p>
          <a:p>
            <a:pPr>
              <a:lnSpc>
                <a:spcPct val="150000"/>
              </a:lnSpc>
            </a:pPr>
            <a:r>
              <a:rPr lang="zh-CN" altLang="en-US" dirty="0"/>
              <a:t>①“产品名称”按照企业所生产各种可比产品和不可比产品的名称填列。</a:t>
            </a:r>
          </a:p>
          <a:p>
            <a:pPr>
              <a:lnSpc>
                <a:spcPct val="150000"/>
              </a:lnSpc>
            </a:pPr>
            <a:r>
              <a:rPr lang="zh-CN" altLang="en-US" dirty="0"/>
              <a:t>②“产量”栏目中的“本月实际”和“本年累计实际”分别根据完工产品明细帐的本月和从年初起至本月末止各种产品的实际产量填列；“本年计划”根据企业生产计划填列</a:t>
            </a:r>
            <a:r>
              <a:rPr lang="zh-CN" altLang="en-US" dirty="0" smtClean="0"/>
              <a:t>。</a:t>
            </a:r>
            <a:endParaRPr lang="en-US" altLang="zh-CN" dirty="0" smtClean="0"/>
          </a:p>
          <a:p>
            <a:pPr>
              <a:lnSpc>
                <a:spcPct val="150000"/>
              </a:lnSpc>
            </a:pPr>
            <a:r>
              <a:rPr lang="en-US" altLang="zh-CN" dirty="0" smtClean="0"/>
              <a:t>③</a:t>
            </a:r>
            <a:r>
              <a:rPr lang="en-US" altLang="zh-CN" dirty="0"/>
              <a:t>“</a:t>
            </a:r>
            <a:r>
              <a:rPr lang="zh-CN" altLang="en-US" dirty="0"/>
              <a:t>单位成本”栏目中的“上年实际平均”根据上年本表年末的“本年累计实际平均”填列；“本年计划”根据企业成本计划填列；“本月实际”和“本年累计实际平均”分别根据各种产品成本明细帐的本月和从年初起至本月止各种产品的单位成本或平均单位成本填列。</a:t>
            </a:r>
          </a:p>
          <a:p>
            <a:pPr>
              <a:lnSpc>
                <a:spcPct val="150000"/>
              </a:lnSpc>
            </a:pPr>
            <a:endParaRPr lang="zh-CN" altLang="en-US" dirty="0"/>
          </a:p>
        </p:txBody>
      </p:sp>
    </p:spTree>
    <p:extLst>
      <p:ext uri="{BB962C8B-B14F-4D97-AF65-F5344CB8AC3E}">
        <p14:creationId xmlns:p14="http://schemas.microsoft.com/office/powerpoint/2010/main" val="16627653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404664"/>
            <a:ext cx="799288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一、按产品种类反映的产品生产成本表的编制</a:t>
            </a:r>
            <a:endParaRPr lang="zh-CN" altLang="en-US" b="1" dirty="0"/>
          </a:p>
        </p:txBody>
      </p:sp>
      <p:sp>
        <p:nvSpPr>
          <p:cNvPr id="3" name="文本占位符 3"/>
          <p:cNvSpPr txBox="1">
            <a:spLocks/>
          </p:cNvSpPr>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2.</a:t>
            </a:r>
            <a:r>
              <a:rPr lang="zh-CN" altLang="en-US" sz="2000" b="1" dirty="0" smtClean="0">
                <a:solidFill>
                  <a:schemeClr val="accent2">
                    <a:lumMod val="75000"/>
                  </a:schemeClr>
                </a:solidFill>
              </a:rPr>
              <a:t>按产品种类反映的产品生产成本表的编制方法</a:t>
            </a:r>
            <a:endParaRPr lang="zh-CN" altLang="en-US" sz="2000" b="1" dirty="0">
              <a:solidFill>
                <a:schemeClr val="accent2">
                  <a:lumMod val="75000"/>
                </a:schemeClr>
              </a:solidFill>
            </a:endParaRPr>
          </a:p>
        </p:txBody>
      </p:sp>
      <p:sp>
        <p:nvSpPr>
          <p:cNvPr id="4" name="矩形 3"/>
          <p:cNvSpPr/>
          <p:nvPr/>
        </p:nvSpPr>
        <p:spPr>
          <a:xfrm>
            <a:off x="442857" y="1916831"/>
            <a:ext cx="7748598" cy="4829014"/>
          </a:xfrm>
          <a:prstGeom prst="rect">
            <a:avLst/>
          </a:prstGeom>
        </p:spPr>
        <p:txBody>
          <a:bodyPr wrap="square">
            <a:spAutoFit/>
          </a:bodyPr>
          <a:lstStyle/>
          <a:p>
            <a:pPr>
              <a:lnSpc>
                <a:spcPct val="150000"/>
              </a:lnSpc>
            </a:pPr>
            <a:r>
              <a:rPr lang="zh-CN" altLang="en-US" dirty="0" smtClean="0"/>
              <a:t>（</a:t>
            </a:r>
            <a:r>
              <a:rPr lang="en-US" altLang="zh-CN" dirty="0" smtClean="0"/>
              <a:t>1</a:t>
            </a:r>
            <a:r>
              <a:rPr lang="zh-CN" altLang="en-US" dirty="0" smtClean="0"/>
              <a:t>）基本</a:t>
            </a:r>
            <a:r>
              <a:rPr lang="zh-CN" altLang="en-US" dirty="0"/>
              <a:t>报表部分的编制方法如下：</a:t>
            </a:r>
          </a:p>
          <a:p>
            <a:pPr>
              <a:lnSpc>
                <a:spcPct val="150000"/>
              </a:lnSpc>
            </a:pPr>
            <a:r>
              <a:rPr lang="zh-CN" altLang="en-US" dirty="0" smtClean="0"/>
              <a:t>④</a:t>
            </a:r>
            <a:r>
              <a:rPr lang="zh-CN" altLang="en-US" dirty="0"/>
              <a:t>“本月总成本”栏目中的各项目分别按照各种产品本月实际产量与上年实际平均单位成本、本年计划单位成本及本月实际单位成本的乘积填列。</a:t>
            </a:r>
          </a:p>
          <a:p>
            <a:pPr>
              <a:lnSpc>
                <a:spcPct val="120000"/>
              </a:lnSpc>
            </a:pPr>
            <a:r>
              <a:rPr lang="zh-CN" altLang="en-US" dirty="0"/>
              <a:t>⑤“本年累计总成本”栏目中的各项目分别按照各种产品本年累计实际产量与上年实际平均单位成本、本年计划单位成本及本年累计实际单位成本的乘积填列</a:t>
            </a:r>
            <a:r>
              <a:rPr lang="zh-CN" altLang="en-US" dirty="0" smtClean="0"/>
              <a:t>。</a:t>
            </a:r>
            <a:endParaRPr lang="en-US" altLang="zh-CN" dirty="0" smtClean="0"/>
          </a:p>
          <a:p>
            <a:pPr>
              <a:lnSpc>
                <a:spcPct val="150000"/>
              </a:lnSpc>
            </a:pPr>
            <a:r>
              <a:rPr lang="zh-CN" altLang="en-US" dirty="0" smtClean="0"/>
              <a:t>（</a:t>
            </a:r>
            <a:r>
              <a:rPr lang="en-US" altLang="zh-CN" dirty="0"/>
              <a:t>2</a:t>
            </a:r>
            <a:r>
              <a:rPr lang="zh-CN" altLang="en-US" dirty="0"/>
              <a:t>）补充报表部分的各项目分别按照下列公式计算填列：</a:t>
            </a:r>
          </a:p>
          <a:p>
            <a:pPr>
              <a:lnSpc>
                <a:spcPct val="150000"/>
              </a:lnSpc>
            </a:pPr>
            <a:r>
              <a:rPr lang="zh-CN" altLang="en-US" dirty="0"/>
              <a:t>①可比产品成本降低额</a:t>
            </a:r>
            <a:r>
              <a:rPr lang="en-US" altLang="zh-CN" dirty="0"/>
              <a:t>=</a:t>
            </a:r>
            <a:r>
              <a:rPr lang="zh-CN" altLang="en-US" dirty="0"/>
              <a:t>按上年实际平均单位成本计算的可比产品本年累计总成本</a:t>
            </a:r>
            <a:r>
              <a:rPr lang="en-US" altLang="zh-CN" dirty="0"/>
              <a:t>-</a:t>
            </a:r>
            <a:r>
              <a:rPr lang="zh-CN" altLang="en-US" dirty="0"/>
              <a:t>可比产品本年累计实际总成本</a:t>
            </a:r>
          </a:p>
          <a:p>
            <a:pPr>
              <a:lnSpc>
                <a:spcPct val="150000"/>
              </a:lnSpc>
            </a:pPr>
            <a:r>
              <a:rPr lang="zh-CN" altLang="en-US" dirty="0"/>
              <a:t>②  </a:t>
            </a:r>
            <a:r>
              <a:rPr lang="zh-CN" altLang="en-US" dirty="0" smtClean="0"/>
              <a:t>如果</a:t>
            </a:r>
            <a:r>
              <a:rPr lang="zh-CN" altLang="en-US" dirty="0"/>
              <a:t>本年可比产品成本比上年不是降低，而是升高，上列成本的降低额和降低率应用负数填列；如果企业可比产品品种不多，其成本降低额和降低率，也可按产品品种分别计算</a:t>
            </a:r>
            <a:r>
              <a:rPr lang="zh-CN" altLang="en-US" dirty="0" smtClean="0"/>
              <a:t>。</a:t>
            </a:r>
            <a:endParaRPr lang="zh-CN" altLang="en-US" dirty="0"/>
          </a:p>
        </p:txBody>
      </p:sp>
    </p:spTree>
    <p:extLst>
      <p:ext uri="{BB962C8B-B14F-4D97-AF65-F5344CB8AC3E}">
        <p14:creationId xmlns:p14="http://schemas.microsoft.com/office/powerpoint/2010/main" val="165431084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C:\Users\陈光\Desktop\新建文件夹\Image0652.BM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512" y="1412776"/>
            <a:ext cx="8568952" cy="4808131"/>
          </a:xfrm>
          <a:prstGeom prst="rect">
            <a:avLst/>
          </a:prstGeom>
          <a:noFill/>
          <a:extLst>
            <a:ext uri="{909E8E84-426E-40DD-AFC4-6F175D3DCCD1}">
              <a14:hiddenFill xmlns:a14="http://schemas.microsoft.com/office/drawing/2010/main">
                <a:solidFill>
                  <a:srgbClr val="FFFFFF"/>
                </a:solidFill>
              </a14:hiddenFill>
            </a:ext>
          </a:extLst>
        </p:spPr>
      </p:pic>
      <p:sp>
        <p:nvSpPr>
          <p:cNvPr id="19" name="标题 1"/>
          <p:cNvSpPr txBox="1">
            <a:spLocks/>
          </p:cNvSpPr>
          <p:nvPr/>
        </p:nvSpPr>
        <p:spPr>
          <a:xfrm>
            <a:off x="467544" y="404664"/>
            <a:ext cx="7992888"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一、按产品种类反映的产品生产成本表的编制</a:t>
            </a:r>
            <a:endParaRPr lang="zh-CN" altLang="en-US" b="1" dirty="0"/>
          </a:p>
        </p:txBody>
      </p:sp>
    </p:spTree>
    <p:extLst>
      <p:ext uri="{BB962C8B-B14F-4D97-AF65-F5344CB8AC3E}">
        <p14:creationId xmlns:p14="http://schemas.microsoft.com/office/powerpoint/2010/main" val="414837426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凸显">
  <a:themeElements>
    <a:clrScheme name="凸显">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1124</TotalTime>
  <Words>4261</Words>
  <Application>Microsoft Office PowerPoint</Application>
  <PresentationFormat>全屏显示(4:3)</PresentationFormat>
  <Paragraphs>294</Paragraphs>
  <Slides>59</Slides>
  <Notes>14</Notes>
  <HiddenSlides>0</HiddenSlides>
  <MMClips>0</MMClips>
  <ScaleCrop>false</ScaleCrop>
  <HeadingPairs>
    <vt:vector size="8" baseType="variant">
      <vt:variant>
        <vt:lpstr>已用的字体</vt:lpstr>
      </vt:variant>
      <vt:variant>
        <vt:i4>8</vt:i4>
      </vt:variant>
      <vt:variant>
        <vt:lpstr>主题</vt:lpstr>
      </vt:variant>
      <vt:variant>
        <vt:i4>1</vt:i4>
      </vt:variant>
      <vt:variant>
        <vt:lpstr>嵌入 OLE 服务器</vt:lpstr>
      </vt:variant>
      <vt:variant>
        <vt:i4>1</vt:i4>
      </vt:variant>
      <vt:variant>
        <vt:lpstr>幻灯片标题</vt:lpstr>
      </vt:variant>
      <vt:variant>
        <vt:i4>59</vt:i4>
      </vt:variant>
    </vt:vector>
  </HeadingPairs>
  <TitlesOfParts>
    <vt:vector size="69" baseType="lpstr">
      <vt:lpstr>华文楷体</vt:lpstr>
      <vt:lpstr>楷体_GB2312</vt:lpstr>
      <vt:lpstr>宋体</vt:lpstr>
      <vt:lpstr>微软雅黑 Light</vt:lpstr>
      <vt:lpstr>Calibri</vt:lpstr>
      <vt:lpstr>Century Schoolbook</vt:lpstr>
      <vt:lpstr>Wingdings</vt:lpstr>
      <vt:lpstr>Wingdings 2</vt:lpstr>
      <vt:lpstr>凸显</vt:lpstr>
      <vt:lpstr>公式</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项目六</dc:title>
  <dc:creator>陈光</dc:creator>
  <cp:lastModifiedBy>apple</cp:lastModifiedBy>
  <cp:revision>117</cp:revision>
  <dcterms:created xsi:type="dcterms:W3CDTF">2019-06-16T08:41:42Z</dcterms:created>
  <dcterms:modified xsi:type="dcterms:W3CDTF">2022-02-23T09:45:55Z</dcterms:modified>
</cp:coreProperties>
</file>