
<file path=[Content_Types].xml><?xml version="1.0" encoding="utf-8"?>
<Types xmlns="http://schemas.openxmlformats.org/package/2006/content-types">
  <Default Extension="jpeg" ContentType="image/jpeg"/>
  <Default Extension="vml" ContentType="application/vnd.openxmlformats-officedocument.vmlDrawing"/>
  <Default Extension="bin" ContentType="application/vnd.openxmlformats-officedocument.oleObject"/>
  <Default Extension="gif" ContentType="image/gif"/>
  <Default Extension="png" ContentType="image/png"/>
  <Default Extension="wmf" ContentType="image/x-wmf"/>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diagrams/colors1.xml" ContentType="application/vnd.openxmlformats-officedocument.drawingml.diagramColors+xml"/>
  <Override PartName="/ppt/diagrams/colors2.xml" ContentType="application/vnd.openxmlformats-officedocument.drawingml.diagramColors+xml"/>
  <Override PartName="/ppt/diagrams/data1.xml" ContentType="application/vnd.openxmlformats-officedocument.drawingml.diagramData+xml"/>
  <Override PartName="/ppt/diagrams/data2.xml" ContentType="application/vnd.openxmlformats-officedocument.drawingml.diagramData+xml"/>
  <Override PartName="/ppt/diagrams/drawing1.xml" ContentType="application/vnd.ms-office.drawingml.diagramDrawing+xml"/>
  <Override PartName="/ppt/diagrams/drawing2.xml" ContentType="application/vnd.ms-office.drawingml.diagramDrawing+xml"/>
  <Override PartName="/ppt/diagrams/layout1.xml" ContentType="application/vnd.openxmlformats-officedocument.drawingml.diagramLayout+xml"/>
  <Override PartName="/ppt/diagrams/layout2.xml" ContentType="application/vnd.openxmlformats-officedocument.drawingml.diagramLayout+xml"/>
  <Override PartName="/ppt/diagrams/quickStyle1.xml" ContentType="application/vnd.openxmlformats-officedocument.drawingml.diagramStyle+xml"/>
  <Override PartName="/ppt/diagrams/quickStyle2.xml" ContentType="application/vnd.openxmlformats-officedocument.drawingml.diagramStyle+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7"/>
  </p:notesMasterIdLst>
  <p:handoutMasterIdLst>
    <p:handoutMasterId r:id="rId87"/>
  </p:handoutMasterIdLst>
  <p:sldIdLst>
    <p:sldId id="290" r:id="rId3"/>
    <p:sldId id="291" r:id="rId4"/>
    <p:sldId id="306" r:id="rId5"/>
    <p:sldId id="292" r:id="rId6"/>
    <p:sldId id="295" r:id="rId8"/>
    <p:sldId id="266" r:id="rId9"/>
    <p:sldId id="293" r:id="rId10"/>
    <p:sldId id="294" r:id="rId11"/>
    <p:sldId id="302" r:id="rId12"/>
    <p:sldId id="297" r:id="rId13"/>
    <p:sldId id="303" r:id="rId14"/>
    <p:sldId id="304" r:id="rId15"/>
    <p:sldId id="305" r:id="rId16"/>
    <p:sldId id="298" r:id="rId17"/>
    <p:sldId id="299" r:id="rId18"/>
    <p:sldId id="300" r:id="rId19"/>
    <p:sldId id="301" r:id="rId20"/>
    <p:sldId id="310" r:id="rId21"/>
    <p:sldId id="311" r:id="rId22"/>
    <p:sldId id="312" r:id="rId23"/>
    <p:sldId id="313" r:id="rId24"/>
    <p:sldId id="323" r:id="rId25"/>
    <p:sldId id="307" r:id="rId26"/>
    <p:sldId id="308" r:id="rId27"/>
    <p:sldId id="309" r:id="rId28"/>
    <p:sldId id="314" r:id="rId29"/>
    <p:sldId id="320" r:id="rId30"/>
    <p:sldId id="321" r:id="rId31"/>
    <p:sldId id="322" r:id="rId32"/>
    <p:sldId id="315" r:id="rId33"/>
    <p:sldId id="324" r:id="rId34"/>
    <p:sldId id="325" r:id="rId35"/>
    <p:sldId id="316" r:id="rId36"/>
    <p:sldId id="317" r:id="rId37"/>
    <p:sldId id="318" r:id="rId38"/>
    <p:sldId id="326" r:id="rId39"/>
    <p:sldId id="330" r:id="rId40"/>
    <p:sldId id="334" r:id="rId41"/>
    <p:sldId id="332" r:id="rId42"/>
    <p:sldId id="333" r:id="rId43"/>
    <p:sldId id="327" r:id="rId44"/>
    <p:sldId id="328" r:id="rId45"/>
    <p:sldId id="329" r:id="rId46"/>
    <p:sldId id="319" r:id="rId47"/>
    <p:sldId id="335" r:id="rId48"/>
    <p:sldId id="349" r:id="rId49"/>
    <p:sldId id="336" r:id="rId50"/>
    <p:sldId id="346" r:id="rId51"/>
    <p:sldId id="347" r:id="rId52"/>
    <p:sldId id="348" r:id="rId53"/>
    <p:sldId id="337" r:id="rId54"/>
    <p:sldId id="338" r:id="rId55"/>
    <p:sldId id="350" r:id="rId56"/>
    <p:sldId id="351" r:id="rId57"/>
    <p:sldId id="339" r:id="rId58"/>
    <p:sldId id="353" r:id="rId59"/>
    <p:sldId id="352" r:id="rId60"/>
    <p:sldId id="340" r:id="rId61"/>
    <p:sldId id="354" r:id="rId62"/>
    <p:sldId id="355" r:id="rId63"/>
    <p:sldId id="356" r:id="rId64"/>
    <p:sldId id="341" r:id="rId65"/>
    <p:sldId id="342" r:id="rId66"/>
    <p:sldId id="357" r:id="rId67"/>
    <p:sldId id="343" r:id="rId68"/>
    <p:sldId id="344" r:id="rId69"/>
    <p:sldId id="345" r:id="rId70"/>
    <p:sldId id="358" r:id="rId71"/>
    <p:sldId id="359" r:id="rId72"/>
    <p:sldId id="360" r:id="rId73"/>
    <p:sldId id="366" r:id="rId74"/>
    <p:sldId id="367" r:id="rId75"/>
    <p:sldId id="361" r:id="rId76"/>
    <p:sldId id="362" r:id="rId77"/>
    <p:sldId id="363" r:id="rId78"/>
    <p:sldId id="364" r:id="rId79"/>
    <p:sldId id="365" r:id="rId80"/>
    <p:sldId id="370" r:id="rId81"/>
    <p:sldId id="368" r:id="rId82"/>
    <p:sldId id="369" r:id="rId83"/>
    <p:sldId id="371" r:id="rId84"/>
    <p:sldId id="277" r:id="rId85"/>
    <p:sldId id="267" r:id="rId86"/>
  </p:sldIdLst>
  <p:sldSz cx="9144000" cy="6858000" type="screen4x3"/>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05F2C04-C923-438B-8C0F-E0CD2BADF298}">
      <wppc:fontMiss xmlns:wppc="http://www.wps.cn/officeDocument/PresentationCustomData" type="true"/>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FDE08"/>
    <a:srgbClr val="FF66FF"/>
    <a:srgbClr val="13B913"/>
    <a:srgbClr val="44F27E"/>
    <a:srgbClr val="0099CC"/>
    <a:srgbClr val="9933FF"/>
    <a:srgbClr val="FF9933"/>
    <a:srgbClr val="FB2965"/>
    <a:srgbClr val="32D2F2"/>
    <a:srgbClr val="82C83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70" d="100"/>
          <a:sy n="70" d="100"/>
        </p:scale>
        <p:origin x="-1386" y="-72"/>
      </p:cViewPr>
      <p:guideLst>
        <p:guide orient="horz" pos="2160"/>
        <p:guide pos="2880"/>
      </p:guideLst>
    </p:cSldViewPr>
  </p:slideViewPr>
  <p:notesTextViewPr>
    <p:cViewPr>
      <p:scale>
        <a:sx n="1" d="1"/>
        <a:sy n="1" d="1"/>
      </p:scale>
      <p:origin x="0" y="0"/>
    </p:cViewPr>
  </p:notesTextViewPr>
  <p:notesViewPr>
    <p:cSldViewPr>
      <p:cViewPr varScale="1">
        <p:scale>
          <a:sx n="54" d="100"/>
          <a:sy n="54" d="100"/>
        </p:scale>
        <p:origin x="-2928" y="-84"/>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90" Type="http://schemas.openxmlformats.org/officeDocument/2006/relationships/tableStyles" Target="tableStyles.xml"/><Relationship Id="rId9" Type="http://schemas.openxmlformats.org/officeDocument/2006/relationships/slide" Target="slides/slide6.xml"/><Relationship Id="rId89" Type="http://schemas.openxmlformats.org/officeDocument/2006/relationships/viewProps" Target="viewProps.xml"/><Relationship Id="rId88" Type="http://schemas.openxmlformats.org/officeDocument/2006/relationships/presProps" Target="presProps.xml"/><Relationship Id="rId87" Type="http://schemas.openxmlformats.org/officeDocument/2006/relationships/handoutMaster" Target="handoutMasters/handoutMaster1.xml"/><Relationship Id="rId86" Type="http://schemas.openxmlformats.org/officeDocument/2006/relationships/slide" Target="slides/slide83.xml"/><Relationship Id="rId85" Type="http://schemas.openxmlformats.org/officeDocument/2006/relationships/slide" Target="slides/slide82.xml"/><Relationship Id="rId84" Type="http://schemas.openxmlformats.org/officeDocument/2006/relationships/slide" Target="slides/slide81.xml"/><Relationship Id="rId83" Type="http://schemas.openxmlformats.org/officeDocument/2006/relationships/slide" Target="slides/slide80.xml"/><Relationship Id="rId82" Type="http://schemas.openxmlformats.org/officeDocument/2006/relationships/slide" Target="slides/slide79.xml"/><Relationship Id="rId81" Type="http://schemas.openxmlformats.org/officeDocument/2006/relationships/slide" Target="slides/slide78.xml"/><Relationship Id="rId80" Type="http://schemas.openxmlformats.org/officeDocument/2006/relationships/slide" Target="slides/slide77.xml"/><Relationship Id="rId8" Type="http://schemas.openxmlformats.org/officeDocument/2006/relationships/slide" Target="slides/slide5.xml"/><Relationship Id="rId79" Type="http://schemas.openxmlformats.org/officeDocument/2006/relationships/slide" Target="slides/slide76.xml"/><Relationship Id="rId78" Type="http://schemas.openxmlformats.org/officeDocument/2006/relationships/slide" Target="slides/slide75.xml"/><Relationship Id="rId77" Type="http://schemas.openxmlformats.org/officeDocument/2006/relationships/slide" Target="slides/slide74.xml"/><Relationship Id="rId76" Type="http://schemas.openxmlformats.org/officeDocument/2006/relationships/slide" Target="slides/slide73.xml"/><Relationship Id="rId75" Type="http://schemas.openxmlformats.org/officeDocument/2006/relationships/slide" Target="slides/slide72.xml"/><Relationship Id="rId74" Type="http://schemas.openxmlformats.org/officeDocument/2006/relationships/slide" Target="slides/slide71.xml"/><Relationship Id="rId73" Type="http://schemas.openxmlformats.org/officeDocument/2006/relationships/slide" Target="slides/slide70.xml"/><Relationship Id="rId72" Type="http://schemas.openxmlformats.org/officeDocument/2006/relationships/slide" Target="slides/slide69.xml"/><Relationship Id="rId71" Type="http://schemas.openxmlformats.org/officeDocument/2006/relationships/slide" Target="slides/slide68.xml"/><Relationship Id="rId70" Type="http://schemas.openxmlformats.org/officeDocument/2006/relationships/slide" Target="slides/slide67.xml"/><Relationship Id="rId7" Type="http://schemas.openxmlformats.org/officeDocument/2006/relationships/notesMaster" Target="notesMasters/notesMaster1.xml"/><Relationship Id="rId69" Type="http://schemas.openxmlformats.org/officeDocument/2006/relationships/slide" Target="slides/slide66.xml"/><Relationship Id="rId68" Type="http://schemas.openxmlformats.org/officeDocument/2006/relationships/slide" Target="slides/slide65.xml"/><Relationship Id="rId67" Type="http://schemas.openxmlformats.org/officeDocument/2006/relationships/slide" Target="slides/slide64.xml"/><Relationship Id="rId66" Type="http://schemas.openxmlformats.org/officeDocument/2006/relationships/slide" Target="slides/slide63.xml"/><Relationship Id="rId65" Type="http://schemas.openxmlformats.org/officeDocument/2006/relationships/slide" Target="slides/slide62.xml"/><Relationship Id="rId64" Type="http://schemas.openxmlformats.org/officeDocument/2006/relationships/slide" Target="slides/slide61.xml"/><Relationship Id="rId63" Type="http://schemas.openxmlformats.org/officeDocument/2006/relationships/slide" Target="slides/slide60.xml"/><Relationship Id="rId62" Type="http://schemas.openxmlformats.org/officeDocument/2006/relationships/slide" Target="slides/slide59.xml"/><Relationship Id="rId61" Type="http://schemas.openxmlformats.org/officeDocument/2006/relationships/slide" Target="slides/slide58.xml"/><Relationship Id="rId60" Type="http://schemas.openxmlformats.org/officeDocument/2006/relationships/slide" Target="slides/slide57.xml"/><Relationship Id="rId6" Type="http://schemas.openxmlformats.org/officeDocument/2006/relationships/slide" Target="slides/slide4.xml"/><Relationship Id="rId59" Type="http://schemas.openxmlformats.org/officeDocument/2006/relationships/slide" Target="slides/slide56.xml"/><Relationship Id="rId58" Type="http://schemas.openxmlformats.org/officeDocument/2006/relationships/slide" Target="slides/slide55.xml"/><Relationship Id="rId57" Type="http://schemas.openxmlformats.org/officeDocument/2006/relationships/slide" Target="slides/slide54.xml"/><Relationship Id="rId56" Type="http://schemas.openxmlformats.org/officeDocument/2006/relationships/slide" Target="slides/slide53.xml"/><Relationship Id="rId55" Type="http://schemas.openxmlformats.org/officeDocument/2006/relationships/slide" Target="slides/slide52.xml"/><Relationship Id="rId54" Type="http://schemas.openxmlformats.org/officeDocument/2006/relationships/slide" Target="slides/slide51.xml"/><Relationship Id="rId53" Type="http://schemas.openxmlformats.org/officeDocument/2006/relationships/slide" Target="slides/slide50.xml"/><Relationship Id="rId52" Type="http://schemas.openxmlformats.org/officeDocument/2006/relationships/slide" Target="slides/slide49.xml"/><Relationship Id="rId51" Type="http://schemas.openxmlformats.org/officeDocument/2006/relationships/slide" Target="slides/slide48.xml"/><Relationship Id="rId50" Type="http://schemas.openxmlformats.org/officeDocument/2006/relationships/slide" Target="slides/slide47.xml"/><Relationship Id="rId5" Type="http://schemas.openxmlformats.org/officeDocument/2006/relationships/slide" Target="slides/slide3.xml"/><Relationship Id="rId49" Type="http://schemas.openxmlformats.org/officeDocument/2006/relationships/slide" Target="slides/slide46.xml"/><Relationship Id="rId48" Type="http://schemas.openxmlformats.org/officeDocument/2006/relationships/slide" Target="slides/slide45.xml"/><Relationship Id="rId47" Type="http://schemas.openxmlformats.org/officeDocument/2006/relationships/slide" Target="slides/slide44.xml"/><Relationship Id="rId46" Type="http://schemas.openxmlformats.org/officeDocument/2006/relationships/slide" Target="slides/slide43.xml"/><Relationship Id="rId45" Type="http://schemas.openxmlformats.org/officeDocument/2006/relationships/slide" Target="slides/slide42.xml"/><Relationship Id="rId44" Type="http://schemas.openxmlformats.org/officeDocument/2006/relationships/slide" Target="slides/slide41.xml"/><Relationship Id="rId43" Type="http://schemas.openxmlformats.org/officeDocument/2006/relationships/slide" Target="slides/slide40.xml"/><Relationship Id="rId42" Type="http://schemas.openxmlformats.org/officeDocument/2006/relationships/slide" Target="slides/slide39.xml"/><Relationship Id="rId41" Type="http://schemas.openxmlformats.org/officeDocument/2006/relationships/slide" Target="slides/slide38.xml"/><Relationship Id="rId40" Type="http://schemas.openxmlformats.org/officeDocument/2006/relationships/slide" Target="slides/slide37.xml"/><Relationship Id="rId4" Type="http://schemas.openxmlformats.org/officeDocument/2006/relationships/slide" Target="slides/slide2.xml"/><Relationship Id="rId39" Type="http://schemas.openxmlformats.org/officeDocument/2006/relationships/slide" Target="slides/slide36.xml"/><Relationship Id="rId38" Type="http://schemas.openxmlformats.org/officeDocument/2006/relationships/slide" Target="slides/slide35.xml"/><Relationship Id="rId37" Type="http://schemas.openxmlformats.org/officeDocument/2006/relationships/slide" Target="slides/slide34.xml"/><Relationship Id="rId36" Type="http://schemas.openxmlformats.org/officeDocument/2006/relationships/slide" Target="slides/slide33.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diagrams/colors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colorsDef>
</file>

<file path=ppt/diagrams/data1.xml><?xml version="1.0" encoding="utf-8"?>
<dgm:dataModel xmlns:dgm="http://schemas.openxmlformats.org/drawingml/2006/diagram" xmlns:a="http://schemas.openxmlformats.org/drawingml/2006/main">
  <dgm:ptLst>
    <dgm:pt modelId="{97EA6BE7-4D90-4562-8C6F-1EF2864FA4B0}" type="doc">
      <dgm:prSet loTypeId="urn:microsoft.com/office/officeart/2005/8/layout/vList3" loCatId="picture" qsTypeId="urn:microsoft.com/office/officeart/2005/8/quickstyle/simple1" qsCatId="simple" csTypeId="urn:microsoft.com/office/officeart/2005/8/colors/colorful2" csCatId="colorful" phldr="1"/>
      <dgm:spPr/>
    </dgm:pt>
    <dgm:pt modelId="{A4C9AF7D-E768-48A2-83FA-DAEA33D0CC60}">
      <dgm:prSet phldrT="[文本]" custT="1"/>
      <dgm:spPr/>
      <dgm:t>
        <a:bodyPr/>
        <a:lstStyle/>
        <a:p>
          <a:pPr algn="l"/>
          <a:r>
            <a:rPr lang="zh-CN" altLang="en-US" sz="2000" b="1" dirty="0" smtClean="0">
              <a:solidFill>
                <a:srgbClr val="002060"/>
              </a:solidFill>
            </a:rPr>
            <a:t>任务</a:t>
          </a:r>
          <a:r>
            <a:rPr lang="en-US" altLang="zh-CN" sz="2000" b="1" dirty="0" smtClean="0">
              <a:solidFill>
                <a:srgbClr val="002060"/>
              </a:solidFill>
            </a:rPr>
            <a:t>2.1 </a:t>
          </a:r>
          <a:r>
            <a:rPr lang="zh-CN" altLang="en-US" sz="2000" b="1" dirty="0" smtClean="0">
              <a:solidFill>
                <a:srgbClr val="002060"/>
              </a:solidFill>
            </a:rPr>
            <a:t>核算材料费用</a:t>
          </a:r>
          <a:endParaRPr lang="zh-CN" altLang="en-US" sz="2000" b="1" dirty="0">
            <a:solidFill>
              <a:srgbClr val="002060"/>
            </a:solidFill>
          </a:endParaRPr>
        </a:p>
      </dgm:t>
    </dgm:pt>
    <dgm:pt modelId="{209DB94D-C758-4EB5-8C46-5F20937AC3E6}" cxnId="{F35DC166-830B-4684-BCDC-4CCE3FE52B5E}" type="parTrans">
      <dgm:prSet/>
      <dgm:spPr/>
      <dgm:t>
        <a:bodyPr/>
        <a:lstStyle/>
        <a:p>
          <a:pPr algn="l"/>
          <a:endParaRPr lang="zh-CN" altLang="en-US" sz="2000" b="1">
            <a:solidFill>
              <a:srgbClr val="002060"/>
            </a:solidFill>
          </a:endParaRPr>
        </a:p>
      </dgm:t>
    </dgm:pt>
    <dgm:pt modelId="{8DBDCE94-CC60-4AD9-AEAE-379611E4D1E2}" cxnId="{F35DC166-830B-4684-BCDC-4CCE3FE52B5E}" type="sibTrans">
      <dgm:prSet/>
      <dgm:spPr/>
      <dgm:t>
        <a:bodyPr/>
        <a:lstStyle/>
        <a:p>
          <a:pPr algn="l"/>
          <a:endParaRPr lang="zh-CN" altLang="en-US" sz="2000" b="1">
            <a:solidFill>
              <a:srgbClr val="002060"/>
            </a:solidFill>
          </a:endParaRPr>
        </a:p>
      </dgm:t>
    </dgm:pt>
    <dgm:pt modelId="{451EDAE5-00DD-43EF-BBB9-CE59278B625C}">
      <dgm:prSet phldrT="[文本]" custT="1"/>
      <dgm:spPr/>
      <dgm:t>
        <a:bodyPr/>
        <a:lstStyle/>
        <a:p>
          <a:pPr algn="l"/>
          <a:r>
            <a:rPr lang="zh-CN" altLang="en-US" sz="2000" b="1" dirty="0" smtClean="0">
              <a:solidFill>
                <a:srgbClr val="002060"/>
              </a:solidFill>
            </a:rPr>
            <a:t>任务</a:t>
          </a:r>
          <a:r>
            <a:rPr lang="en-US" altLang="zh-CN" sz="2000" b="1" dirty="0" smtClean="0">
              <a:solidFill>
                <a:srgbClr val="002060"/>
              </a:solidFill>
            </a:rPr>
            <a:t>2.2 </a:t>
          </a:r>
          <a:r>
            <a:rPr lang="zh-CN" altLang="en-US" sz="2000" b="1" dirty="0" smtClean="0">
              <a:solidFill>
                <a:srgbClr val="002060"/>
              </a:solidFill>
            </a:rPr>
            <a:t>核算职工薪酬费用及其他费用</a:t>
          </a:r>
          <a:endParaRPr lang="zh-CN" altLang="en-US" sz="2000" b="1" dirty="0">
            <a:solidFill>
              <a:srgbClr val="002060"/>
            </a:solidFill>
          </a:endParaRPr>
        </a:p>
      </dgm:t>
    </dgm:pt>
    <dgm:pt modelId="{D593E95B-FCDF-41B9-9CBA-CF0C9BC45A75}" cxnId="{39460E19-33E5-416D-AC75-67ADD60D1582}" type="parTrans">
      <dgm:prSet/>
      <dgm:spPr/>
      <dgm:t>
        <a:bodyPr/>
        <a:lstStyle/>
        <a:p>
          <a:pPr algn="l"/>
          <a:endParaRPr lang="zh-CN" altLang="en-US" sz="2000" b="1">
            <a:solidFill>
              <a:srgbClr val="002060"/>
            </a:solidFill>
          </a:endParaRPr>
        </a:p>
      </dgm:t>
    </dgm:pt>
    <dgm:pt modelId="{7D35A5A1-E944-4997-9E88-9678552B92CB}" cxnId="{39460E19-33E5-416D-AC75-67ADD60D1582}" type="sibTrans">
      <dgm:prSet/>
      <dgm:spPr/>
      <dgm:t>
        <a:bodyPr/>
        <a:lstStyle/>
        <a:p>
          <a:pPr algn="l"/>
          <a:endParaRPr lang="zh-CN" altLang="en-US" sz="2000" b="1">
            <a:solidFill>
              <a:srgbClr val="002060"/>
            </a:solidFill>
          </a:endParaRPr>
        </a:p>
      </dgm:t>
    </dgm:pt>
    <dgm:pt modelId="{2EFA5F74-8FDE-40C0-B8F5-458D7EDFFAFE}">
      <dgm:prSet phldrT="[文本]" custT="1"/>
      <dgm:spPr/>
      <dgm:t>
        <a:bodyPr/>
        <a:lstStyle/>
        <a:p>
          <a:pPr algn="l"/>
          <a:r>
            <a:rPr lang="zh-CN" altLang="en-US" sz="2000" b="1" dirty="0" smtClean="0">
              <a:solidFill>
                <a:srgbClr val="002060"/>
              </a:solidFill>
            </a:rPr>
            <a:t>任务</a:t>
          </a:r>
          <a:r>
            <a:rPr lang="en-US" altLang="zh-CN" sz="2000" b="1" dirty="0" smtClean="0">
              <a:solidFill>
                <a:srgbClr val="002060"/>
              </a:solidFill>
            </a:rPr>
            <a:t>2.3 </a:t>
          </a:r>
          <a:r>
            <a:rPr lang="zh-CN" altLang="en-US" sz="2000" b="1" dirty="0" smtClean="0">
              <a:solidFill>
                <a:srgbClr val="002060"/>
              </a:solidFill>
            </a:rPr>
            <a:t>核算辅助生产费用</a:t>
          </a:r>
          <a:endParaRPr lang="zh-CN" altLang="en-US" sz="2000" b="1" dirty="0">
            <a:solidFill>
              <a:srgbClr val="002060"/>
            </a:solidFill>
          </a:endParaRPr>
        </a:p>
      </dgm:t>
    </dgm:pt>
    <dgm:pt modelId="{A6AB8790-D861-4C1C-87F7-6070106184AA}" cxnId="{F9DB584D-7BD5-4530-885F-6A4895591DFA}" type="parTrans">
      <dgm:prSet/>
      <dgm:spPr/>
      <dgm:t>
        <a:bodyPr/>
        <a:lstStyle/>
        <a:p>
          <a:pPr algn="l"/>
          <a:endParaRPr lang="zh-CN" altLang="en-US" sz="2000" b="1">
            <a:solidFill>
              <a:srgbClr val="002060"/>
            </a:solidFill>
          </a:endParaRPr>
        </a:p>
      </dgm:t>
    </dgm:pt>
    <dgm:pt modelId="{5BE603F4-3C61-4D9E-ABD6-002B79D43E60}" cxnId="{F9DB584D-7BD5-4530-885F-6A4895591DFA}" type="sibTrans">
      <dgm:prSet/>
      <dgm:spPr/>
      <dgm:t>
        <a:bodyPr/>
        <a:lstStyle/>
        <a:p>
          <a:pPr algn="l"/>
          <a:endParaRPr lang="zh-CN" altLang="en-US" sz="2000" b="1">
            <a:solidFill>
              <a:srgbClr val="002060"/>
            </a:solidFill>
          </a:endParaRPr>
        </a:p>
      </dgm:t>
    </dgm:pt>
    <dgm:pt modelId="{7D9BDAA0-C4C0-4D6C-91B0-EACC1F30EE99}">
      <dgm:prSet phldrT="[文本]" custT="1"/>
      <dgm:spPr/>
      <dgm:t>
        <a:bodyPr/>
        <a:lstStyle/>
        <a:p>
          <a:pPr algn="l"/>
          <a:r>
            <a:rPr lang="zh-CN" altLang="en-US" sz="2000" b="1" dirty="0" smtClean="0">
              <a:solidFill>
                <a:srgbClr val="002060"/>
              </a:solidFill>
            </a:rPr>
            <a:t>任务</a:t>
          </a:r>
          <a:r>
            <a:rPr lang="en-US" altLang="zh-CN" sz="2000" b="1" dirty="0" smtClean="0">
              <a:solidFill>
                <a:srgbClr val="002060"/>
              </a:solidFill>
            </a:rPr>
            <a:t>2.4 </a:t>
          </a:r>
          <a:r>
            <a:rPr lang="zh-CN" altLang="en-US" sz="2000" b="1" dirty="0" smtClean="0">
              <a:solidFill>
                <a:srgbClr val="002060"/>
              </a:solidFill>
            </a:rPr>
            <a:t>核算制造费用</a:t>
          </a:r>
          <a:endParaRPr lang="zh-CN" altLang="en-US" sz="2000" b="1" dirty="0">
            <a:solidFill>
              <a:srgbClr val="002060"/>
            </a:solidFill>
          </a:endParaRPr>
        </a:p>
      </dgm:t>
    </dgm:pt>
    <dgm:pt modelId="{9312F3DE-F115-47D8-B687-0A21FE77727C}" cxnId="{4F56A174-1B4B-444E-A637-EF6364436C44}" type="parTrans">
      <dgm:prSet/>
      <dgm:spPr/>
      <dgm:t>
        <a:bodyPr/>
        <a:lstStyle/>
        <a:p>
          <a:pPr algn="l"/>
          <a:endParaRPr lang="zh-CN" altLang="en-US" sz="2000" b="1">
            <a:solidFill>
              <a:srgbClr val="002060"/>
            </a:solidFill>
          </a:endParaRPr>
        </a:p>
      </dgm:t>
    </dgm:pt>
    <dgm:pt modelId="{F3B67E9A-56B6-4294-8F1B-2251B247B570}" cxnId="{4F56A174-1B4B-444E-A637-EF6364436C44}" type="sibTrans">
      <dgm:prSet/>
      <dgm:spPr/>
      <dgm:t>
        <a:bodyPr/>
        <a:lstStyle/>
        <a:p>
          <a:pPr algn="l"/>
          <a:endParaRPr lang="zh-CN" altLang="en-US" sz="2000" b="1">
            <a:solidFill>
              <a:srgbClr val="002060"/>
            </a:solidFill>
          </a:endParaRPr>
        </a:p>
      </dgm:t>
    </dgm:pt>
    <dgm:pt modelId="{43ECDC7B-F0F5-481B-B852-B299021B12F4}">
      <dgm:prSet phldrT="[文本]" custT="1"/>
      <dgm:spPr>
        <a:solidFill>
          <a:schemeClr val="accent4">
            <a:lumMod val="60000"/>
            <a:lumOff val="40000"/>
          </a:schemeClr>
        </a:solidFill>
      </dgm:spPr>
      <dgm:t>
        <a:bodyPr/>
        <a:lstStyle/>
        <a:p>
          <a:pPr algn="l"/>
          <a:r>
            <a:rPr lang="zh-CN" altLang="en-US" sz="2000" b="1" dirty="0" smtClean="0">
              <a:solidFill>
                <a:srgbClr val="002060"/>
              </a:solidFill>
            </a:rPr>
            <a:t>任务</a:t>
          </a:r>
          <a:r>
            <a:rPr lang="en-US" altLang="zh-CN" sz="2000" b="1" dirty="0" smtClean="0">
              <a:solidFill>
                <a:srgbClr val="002060"/>
              </a:solidFill>
            </a:rPr>
            <a:t>2.5 </a:t>
          </a:r>
          <a:r>
            <a:rPr lang="zh-CN" altLang="en-US" sz="2000" b="1" dirty="0" smtClean="0">
              <a:solidFill>
                <a:srgbClr val="002060"/>
              </a:solidFill>
            </a:rPr>
            <a:t>核算废品损失</a:t>
          </a:r>
          <a:endParaRPr lang="zh-CN" altLang="en-US" sz="2000" b="1" dirty="0">
            <a:solidFill>
              <a:srgbClr val="002060"/>
            </a:solidFill>
          </a:endParaRPr>
        </a:p>
      </dgm:t>
    </dgm:pt>
    <dgm:pt modelId="{FB64D882-46E9-4385-98B9-9F8544AA7C0A}" cxnId="{1C860539-46F8-4441-9C0F-10B0798F0843}" type="parTrans">
      <dgm:prSet/>
      <dgm:spPr/>
      <dgm:t>
        <a:bodyPr/>
        <a:lstStyle/>
        <a:p>
          <a:pPr algn="l"/>
          <a:endParaRPr lang="zh-CN" altLang="en-US" sz="2000" b="1">
            <a:solidFill>
              <a:srgbClr val="002060"/>
            </a:solidFill>
          </a:endParaRPr>
        </a:p>
      </dgm:t>
    </dgm:pt>
    <dgm:pt modelId="{2822BD95-CCC0-4F16-8B5A-F0730443C8B0}" cxnId="{1C860539-46F8-4441-9C0F-10B0798F0843}" type="sibTrans">
      <dgm:prSet/>
      <dgm:spPr/>
      <dgm:t>
        <a:bodyPr/>
        <a:lstStyle/>
        <a:p>
          <a:pPr algn="l"/>
          <a:endParaRPr lang="zh-CN" altLang="en-US" sz="2000" b="1">
            <a:solidFill>
              <a:srgbClr val="002060"/>
            </a:solidFill>
          </a:endParaRPr>
        </a:p>
      </dgm:t>
    </dgm:pt>
    <dgm:pt modelId="{3965989D-F95F-427A-989F-DDEBADB80993}" type="pres">
      <dgm:prSet presAssocID="{97EA6BE7-4D90-4562-8C6F-1EF2864FA4B0}" presName="linearFlow" presStyleCnt="0">
        <dgm:presLayoutVars>
          <dgm:dir/>
          <dgm:resizeHandles val="exact"/>
        </dgm:presLayoutVars>
      </dgm:prSet>
      <dgm:spPr/>
    </dgm:pt>
    <dgm:pt modelId="{2261525F-ACBC-4883-8EE4-768F6A0FCE10}" type="pres">
      <dgm:prSet presAssocID="{A4C9AF7D-E768-48A2-83FA-DAEA33D0CC60}" presName="composite" presStyleCnt="0"/>
      <dgm:spPr/>
    </dgm:pt>
    <dgm:pt modelId="{7BC45D66-3475-40CD-B900-E14909622B91}" type="pres">
      <dgm:prSet presAssocID="{A4C9AF7D-E768-48A2-83FA-DAEA33D0CC60}" presName="imgShp" presStyleLbl="fgImgPlace1" presStyleIdx="0" presStyleCnt="5"/>
      <dgm:spPr>
        <a:solidFill>
          <a:srgbClr val="00B0F0"/>
        </a:solidFill>
        <a:effectLst>
          <a:outerShdw blurRad="50800" dist="38100" dir="5400000" algn="t" rotWithShape="0">
            <a:prstClr val="black">
              <a:alpha val="40000"/>
            </a:prstClr>
          </a:outerShdw>
        </a:effectLst>
      </dgm:spPr>
    </dgm:pt>
    <dgm:pt modelId="{A1AB6B76-88FD-4A83-96D3-95F64343632B}" type="pres">
      <dgm:prSet presAssocID="{A4C9AF7D-E768-48A2-83FA-DAEA33D0CC60}" presName="txShp" presStyleLbl="node1" presStyleIdx="0" presStyleCnt="5" custLinFactNeighborX="-650" custLinFactNeighborY="1230">
        <dgm:presLayoutVars>
          <dgm:bulletEnabled val="1"/>
        </dgm:presLayoutVars>
      </dgm:prSet>
      <dgm:spPr/>
      <dgm:t>
        <a:bodyPr/>
        <a:lstStyle/>
        <a:p>
          <a:endParaRPr lang="zh-CN" altLang="en-US"/>
        </a:p>
      </dgm:t>
    </dgm:pt>
    <dgm:pt modelId="{56745915-E32C-4A5A-9A52-8081581A3699}" type="pres">
      <dgm:prSet presAssocID="{8DBDCE94-CC60-4AD9-AEAE-379611E4D1E2}" presName="spacing" presStyleCnt="0"/>
      <dgm:spPr/>
    </dgm:pt>
    <dgm:pt modelId="{7F83350B-1565-4B63-9E90-8468ED19C864}" type="pres">
      <dgm:prSet presAssocID="{451EDAE5-00DD-43EF-BBB9-CE59278B625C}" presName="composite" presStyleCnt="0"/>
      <dgm:spPr/>
    </dgm:pt>
    <dgm:pt modelId="{F4507BB0-FC98-4E34-A58B-FDF1AB460D89}" type="pres">
      <dgm:prSet presAssocID="{451EDAE5-00DD-43EF-BBB9-CE59278B625C}" presName="imgShp" presStyleLbl="fgImgPlace1" presStyleIdx="1" presStyleCnt="5"/>
      <dgm:spPr>
        <a:solidFill>
          <a:schemeClr val="accent2">
            <a:lumMod val="60000"/>
            <a:lumOff val="40000"/>
          </a:schemeClr>
        </a:solidFill>
        <a:effectLst>
          <a:outerShdw blurRad="50800" dist="38100" dir="5400000" algn="t" rotWithShape="0">
            <a:prstClr val="black">
              <a:alpha val="40000"/>
            </a:prstClr>
          </a:outerShdw>
        </a:effectLst>
      </dgm:spPr>
    </dgm:pt>
    <dgm:pt modelId="{8E5C09A8-FD45-4745-8CC4-4CA1CBD3D467}" type="pres">
      <dgm:prSet presAssocID="{451EDAE5-00DD-43EF-BBB9-CE59278B625C}" presName="txShp" presStyleLbl="node1" presStyleIdx="1" presStyleCnt="5">
        <dgm:presLayoutVars>
          <dgm:bulletEnabled val="1"/>
        </dgm:presLayoutVars>
      </dgm:prSet>
      <dgm:spPr/>
      <dgm:t>
        <a:bodyPr/>
        <a:lstStyle/>
        <a:p>
          <a:endParaRPr lang="zh-CN" altLang="en-US"/>
        </a:p>
      </dgm:t>
    </dgm:pt>
    <dgm:pt modelId="{3063B7A1-4227-46AE-9427-68CA24586FC7}" type="pres">
      <dgm:prSet presAssocID="{7D35A5A1-E944-4997-9E88-9678552B92CB}" presName="spacing" presStyleCnt="0"/>
      <dgm:spPr/>
    </dgm:pt>
    <dgm:pt modelId="{C5E464D4-9620-4D31-89EC-4AD019E5D87B}" type="pres">
      <dgm:prSet presAssocID="{2EFA5F74-8FDE-40C0-B8F5-458D7EDFFAFE}" presName="composite" presStyleCnt="0"/>
      <dgm:spPr/>
    </dgm:pt>
    <dgm:pt modelId="{4A63D22A-B94C-44B2-BD20-93AD5E9CA51B}" type="pres">
      <dgm:prSet presAssocID="{2EFA5F74-8FDE-40C0-B8F5-458D7EDFFAFE}" presName="imgShp" presStyleLbl="fgImgPlace1" presStyleIdx="2" presStyleCnt="5"/>
      <dgm:spPr>
        <a:solidFill>
          <a:srgbClr val="92D050"/>
        </a:solidFill>
      </dgm:spPr>
    </dgm:pt>
    <dgm:pt modelId="{920477EA-2A29-4881-99B4-2192B688A5C3}" type="pres">
      <dgm:prSet presAssocID="{2EFA5F74-8FDE-40C0-B8F5-458D7EDFFAFE}" presName="txShp" presStyleLbl="node1" presStyleIdx="2" presStyleCnt="5">
        <dgm:presLayoutVars>
          <dgm:bulletEnabled val="1"/>
        </dgm:presLayoutVars>
      </dgm:prSet>
      <dgm:spPr/>
      <dgm:t>
        <a:bodyPr/>
        <a:lstStyle/>
        <a:p>
          <a:endParaRPr lang="zh-CN" altLang="en-US"/>
        </a:p>
      </dgm:t>
    </dgm:pt>
    <dgm:pt modelId="{FCD2A719-6A40-4A8B-83BD-582A9D43D615}" type="pres">
      <dgm:prSet presAssocID="{5BE603F4-3C61-4D9E-ABD6-002B79D43E60}" presName="spacing" presStyleCnt="0"/>
      <dgm:spPr/>
    </dgm:pt>
    <dgm:pt modelId="{8CBC8304-E0A3-42F4-A817-408B0CA8A8BD}" type="pres">
      <dgm:prSet presAssocID="{7D9BDAA0-C4C0-4D6C-91B0-EACC1F30EE99}" presName="composite" presStyleCnt="0"/>
      <dgm:spPr/>
    </dgm:pt>
    <dgm:pt modelId="{204FD5F5-1857-41FE-8B57-3DD62154ECAB}" type="pres">
      <dgm:prSet presAssocID="{7D9BDAA0-C4C0-4D6C-91B0-EACC1F30EE99}" presName="imgShp" presStyleLbl="fgImgPlace1" presStyleIdx="3" presStyleCnt="5"/>
      <dgm:spPr>
        <a:solidFill>
          <a:srgbClr val="CFDE08"/>
        </a:solidFill>
      </dgm:spPr>
    </dgm:pt>
    <dgm:pt modelId="{FCD51CD6-3F85-4DB4-B0A5-B529185D38AF}" type="pres">
      <dgm:prSet presAssocID="{7D9BDAA0-C4C0-4D6C-91B0-EACC1F30EE99}" presName="txShp" presStyleLbl="node1" presStyleIdx="3" presStyleCnt="5">
        <dgm:presLayoutVars>
          <dgm:bulletEnabled val="1"/>
        </dgm:presLayoutVars>
      </dgm:prSet>
      <dgm:spPr/>
      <dgm:t>
        <a:bodyPr/>
        <a:lstStyle/>
        <a:p>
          <a:endParaRPr lang="zh-CN" altLang="en-US"/>
        </a:p>
      </dgm:t>
    </dgm:pt>
    <dgm:pt modelId="{7909A829-A53A-44D5-9796-1A4AAD5470AD}" type="pres">
      <dgm:prSet presAssocID="{F3B67E9A-56B6-4294-8F1B-2251B247B570}" presName="spacing" presStyleCnt="0"/>
      <dgm:spPr/>
    </dgm:pt>
    <dgm:pt modelId="{A8C6964E-D5D4-4D0A-91E3-41F462C23DB1}" type="pres">
      <dgm:prSet presAssocID="{43ECDC7B-F0F5-481B-B852-B299021B12F4}" presName="composite" presStyleCnt="0"/>
      <dgm:spPr/>
    </dgm:pt>
    <dgm:pt modelId="{6B83C940-0706-4638-B728-1264E62FAA90}" type="pres">
      <dgm:prSet presAssocID="{43ECDC7B-F0F5-481B-B852-B299021B12F4}" presName="imgShp" presStyleLbl="fgImgPlace1" presStyleIdx="4" presStyleCnt="5"/>
      <dgm:spPr>
        <a:solidFill>
          <a:schemeClr val="bg2">
            <a:lumMod val="90000"/>
          </a:schemeClr>
        </a:solidFill>
        <a:ln>
          <a:noFill/>
        </a:ln>
        <a:effectLst>
          <a:outerShdw blurRad="57785" dist="33020" dir="3180000" algn="ctr">
            <a:srgbClr val="000000">
              <a:alpha val="30000"/>
            </a:srgbClr>
          </a:outerShdw>
        </a:effectLst>
        <a:scene3d>
          <a:camera prst="orthographicFront">
            <a:rot lat="0" lon="0" rev="0"/>
          </a:camera>
          <a:lightRig rig="brightRoom" dir="t">
            <a:rot lat="0" lon="0" rev="600000"/>
          </a:lightRig>
        </a:scene3d>
        <a:sp3d prstMaterial="metal">
          <a:bevelT w="38100" h="57150" prst="angle"/>
        </a:sp3d>
      </dgm:spPr>
    </dgm:pt>
    <dgm:pt modelId="{8949B2C3-5CA2-405C-8DF8-EDEABB2ABC22}" type="pres">
      <dgm:prSet presAssocID="{43ECDC7B-F0F5-481B-B852-B299021B12F4}" presName="txShp" presStyleLbl="node1" presStyleIdx="4" presStyleCnt="5">
        <dgm:presLayoutVars>
          <dgm:bulletEnabled val="1"/>
        </dgm:presLayoutVars>
      </dgm:prSet>
      <dgm:spPr/>
      <dgm:t>
        <a:bodyPr/>
        <a:lstStyle/>
        <a:p>
          <a:endParaRPr lang="zh-CN" altLang="en-US"/>
        </a:p>
      </dgm:t>
    </dgm:pt>
  </dgm:ptLst>
  <dgm:cxnLst>
    <dgm:cxn modelId="{39460E19-33E5-416D-AC75-67ADD60D1582}" srcId="{97EA6BE7-4D90-4562-8C6F-1EF2864FA4B0}" destId="{451EDAE5-00DD-43EF-BBB9-CE59278B625C}" srcOrd="1" destOrd="0" parTransId="{D593E95B-FCDF-41B9-9CBA-CF0C9BC45A75}" sibTransId="{7D35A5A1-E944-4997-9E88-9678552B92CB}"/>
    <dgm:cxn modelId="{E1D69508-82CF-4102-B8EE-775819376887}" type="presOf" srcId="{43ECDC7B-F0F5-481B-B852-B299021B12F4}" destId="{8949B2C3-5CA2-405C-8DF8-EDEABB2ABC22}" srcOrd="0" destOrd="0" presId="urn:microsoft.com/office/officeart/2005/8/layout/vList3"/>
    <dgm:cxn modelId="{13D3CE33-B982-440F-B091-393AEAF68DDE}" type="presOf" srcId="{A4C9AF7D-E768-48A2-83FA-DAEA33D0CC60}" destId="{A1AB6B76-88FD-4A83-96D3-95F64343632B}" srcOrd="0" destOrd="0" presId="urn:microsoft.com/office/officeart/2005/8/layout/vList3"/>
    <dgm:cxn modelId="{F9DB584D-7BD5-4530-885F-6A4895591DFA}" srcId="{97EA6BE7-4D90-4562-8C6F-1EF2864FA4B0}" destId="{2EFA5F74-8FDE-40C0-B8F5-458D7EDFFAFE}" srcOrd="2" destOrd="0" parTransId="{A6AB8790-D861-4C1C-87F7-6070106184AA}" sibTransId="{5BE603F4-3C61-4D9E-ABD6-002B79D43E60}"/>
    <dgm:cxn modelId="{BD36FA9F-1C12-4D31-ADCB-D2B6E795BF06}" type="presOf" srcId="{451EDAE5-00DD-43EF-BBB9-CE59278B625C}" destId="{8E5C09A8-FD45-4745-8CC4-4CA1CBD3D467}" srcOrd="0" destOrd="0" presId="urn:microsoft.com/office/officeart/2005/8/layout/vList3"/>
    <dgm:cxn modelId="{B1F110ED-9C0B-48B7-B2D7-EAE36122E425}" type="presOf" srcId="{2EFA5F74-8FDE-40C0-B8F5-458D7EDFFAFE}" destId="{920477EA-2A29-4881-99B4-2192B688A5C3}" srcOrd="0" destOrd="0" presId="urn:microsoft.com/office/officeart/2005/8/layout/vList3"/>
    <dgm:cxn modelId="{C673576F-1E5D-40E7-85D8-08B6A46CE00B}" type="presOf" srcId="{97EA6BE7-4D90-4562-8C6F-1EF2864FA4B0}" destId="{3965989D-F95F-427A-989F-DDEBADB80993}" srcOrd="0" destOrd="0" presId="urn:microsoft.com/office/officeart/2005/8/layout/vList3"/>
    <dgm:cxn modelId="{4F56A174-1B4B-444E-A637-EF6364436C44}" srcId="{97EA6BE7-4D90-4562-8C6F-1EF2864FA4B0}" destId="{7D9BDAA0-C4C0-4D6C-91B0-EACC1F30EE99}" srcOrd="3" destOrd="0" parTransId="{9312F3DE-F115-47D8-B687-0A21FE77727C}" sibTransId="{F3B67E9A-56B6-4294-8F1B-2251B247B570}"/>
    <dgm:cxn modelId="{81316E68-1F76-4397-8045-A194E3FD69CE}" type="presOf" srcId="{7D9BDAA0-C4C0-4D6C-91B0-EACC1F30EE99}" destId="{FCD51CD6-3F85-4DB4-B0A5-B529185D38AF}" srcOrd="0" destOrd="0" presId="urn:microsoft.com/office/officeart/2005/8/layout/vList3"/>
    <dgm:cxn modelId="{F35DC166-830B-4684-BCDC-4CCE3FE52B5E}" srcId="{97EA6BE7-4D90-4562-8C6F-1EF2864FA4B0}" destId="{A4C9AF7D-E768-48A2-83FA-DAEA33D0CC60}" srcOrd="0" destOrd="0" parTransId="{209DB94D-C758-4EB5-8C46-5F20937AC3E6}" sibTransId="{8DBDCE94-CC60-4AD9-AEAE-379611E4D1E2}"/>
    <dgm:cxn modelId="{1C860539-46F8-4441-9C0F-10B0798F0843}" srcId="{97EA6BE7-4D90-4562-8C6F-1EF2864FA4B0}" destId="{43ECDC7B-F0F5-481B-B852-B299021B12F4}" srcOrd="4" destOrd="0" parTransId="{FB64D882-46E9-4385-98B9-9F8544AA7C0A}" sibTransId="{2822BD95-CCC0-4F16-8B5A-F0730443C8B0}"/>
    <dgm:cxn modelId="{AB1DC3E0-455B-406A-9619-4CEEA308DE51}" type="presParOf" srcId="{3965989D-F95F-427A-989F-DDEBADB80993}" destId="{2261525F-ACBC-4883-8EE4-768F6A0FCE10}" srcOrd="0" destOrd="0" presId="urn:microsoft.com/office/officeart/2005/8/layout/vList3"/>
    <dgm:cxn modelId="{6FF4BEAF-4256-44B2-8C99-C12E883F9344}" type="presParOf" srcId="{2261525F-ACBC-4883-8EE4-768F6A0FCE10}" destId="{7BC45D66-3475-40CD-B900-E14909622B91}" srcOrd="0" destOrd="0" presId="urn:microsoft.com/office/officeart/2005/8/layout/vList3"/>
    <dgm:cxn modelId="{7A752D3E-A389-46FF-8571-48433572D9C2}" type="presParOf" srcId="{2261525F-ACBC-4883-8EE4-768F6A0FCE10}" destId="{A1AB6B76-88FD-4A83-96D3-95F64343632B}" srcOrd="1" destOrd="0" presId="urn:microsoft.com/office/officeart/2005/8/layout/vList3"/>
    <dgm:cxn modelId="{AF1E5D3B-8A12-498F-97E1-0F401B954851}" type="presParOf" srcId="{3965989D-F95F-427A-989F-DDEBADB80993}" destId="{56745915-E32C-4A5A-9A52-8081581A3699}" srcOrd="1" destOrd="0" presId="urn:microsoft.com/office/officeart/2005/8/layout/vList3"/>
    <dgm:cxn modelId="{7FAC66DE-798B-4A8A-9BC5-6B56F64B9689}" type="presParOf" srcId="{3965989D-F95F-427A-989F-DDEBADB80993}" destId="{7F83350B-1565-4B63-9E90-8468ED19C864}" srcOrd="2" destOrd="0" presId="urn:microsoft.com/office/officeart/2005/8/layout/vList3"/>
    <dgm:cxn modelId="{C7260A84-47D7-4B4C-8EB6-377EACA68026}" type="presParOf" srcId="{7F83350B-1565-4B63-9E90-8468ED19C864}" destId="{F4507BB0-FC98-4E34-A58B-FDF1AB460D89}" srcOrd="0" destOrd="0" presId="urn:microsoft.com/office/officeart/2005/8/layout/vList3"/>
    <dgm:cxn modelId="{A70C1AE6-1329-41C7-B52B-C8272883E831}" type="presParOf" srcId="{7F83350B-1565-4B63-9E90-8468ED19C864}" destId="{8E5C09A8-FD45-4745-8CC4-4CA1CBD3D467}" srcOrd="1" destOrd="0" presId="urn:microsoft.com/office/officeart/2005/8/layout/vList3"/>
    <dgm:cxn modelId="{011DDC9E-7550-41A1-ADCE-E63F607D6949}" type="presParOf" srcId="{3965989D-F95F-427A-989F-DDEBADB80993}" destId="{3063B7A1-4227-46AE-9427-68CA24586FC7}" srcOrd="3" destOrd="0" presId="urn:microsoft.com/office/officeart/2005/8/layout/vList3"/>
    <dgm:cxn modelId="{E8B2A63A-223D-4AA6-A268-B5495F5761F8}" type="presParOf" srcId="{3965989D-F95F-427A-989F-DDEBADB80993}" destId="{C5E464D4-9620-4D31-89EC-4AD019E5D87B}" srcOrd="4" destOrd="0" presId="urn:microsoft.com/office/officeart/2005/8/layout/vList3"/>
    <dgm:cxn modelId="{8E381CA6-B871-40F6-9D22-B181185B0117}" type="presParOf" srcId="{C5E464D4-9620-4D31-89EC-4AD019E5D87B}" destId="{4A63D22A-B94C-44B2-BD20-93AD5E9CA51B}" srcOrd="0" destOrd="0" presId="urn:microsoft.com/office/officeart/2005/8/layout/vList3"/>
    <dgm:cxn modelId="{16CC487F-6268-447A-B6B8-741B74E90ED2}" type="presParOf" srcId="{C5E464D4-9620-4D31-89EC-4AD019E5D87B}" destId="{920477EA-2A29-4881-99B4-2192B688A5C3}" srcOrd="1" destOrd="0" presId="urn:microsoft.com/office/officeart/2005/8/layout/vList3"/>
    <dgm:cxn modelId="{4239D868-022E-492A-96A2-230764D019A9}" type="presParOf" srcId="{3965989D-F95F-427A-989F-DDEBADB80993}" destId="{FCD2A719-6A40-4A8B-83BD-582A9D43D615}" srcOrd="5" destOrd="0" presId="urn:microsoft.com/office/officeart/2005/8/layout/vList3"/>
    <dgm:cxn modelId="{A80AA1A8-0C17-4E0A-8098-E9561ED2F34A}" type="presParOf" srcId="{3965989D-F95F-427A-989F-DDEBADB80993}" destId="{8CBC8304-E0A3-42F4-A817-408B0CA8A8BD}" srcOrd="6" destOrd="0" presId="urn:microsoft.com/office/officeart/2005/8/layout/vList3"/>
    <dgm:cxn modelId="{119EC5BA-FD78-4598-ADE7-5C852C2B9E11}" type="presParOf" srcId="{8CBC8304-E0A3-42F4-A817-408B0CA8A8BD}" destId="{204FD5F5-1857-41FE-8B57-3DD62154ECAB}" srcOrd="0" destOrd="0" presId="urn:microsoft.com/office/officeart/2005/8/layout/vList3"/>
    <dgm:cxn modelId="{598D7694-269B-4A74-97C0-A49C9079E938}" type="presParOf" srcId="{8CBC8304-E0A3-42F4-A817-408B0CA8A8BD}" destId="{FCD51CD6-3F85-4DB4-B0A5-B529185D38AF}" srcOrd="1" destOrd="0" presId="urn:microsoft.com/office/officeart/2005/8/layout/vList3"/>
    <dgm:cxn modelId="{3C6E5942-F478-4EB5-9BB9-5098D3438E3E}" type="presParOf" srcId="{3965989D-F95F-427A-989F-DDEBADB80993}" destId="{7909A829-A53A-44D5-9796-1A4AAD5470AD}" srcOrd="7" destOrd="0" presId="urn:microsoft.com/office/officeart/2005/8/layout/vList3"/>
    <dgm:cxn modelId="{FD369ACE-446C-4000-A5F4-AC4AA7223148}" type="presParOf" srcId="{3965989D-F95F-427A-989F-DDEBADB80993}" destId="{A8C6964E-D5D4-4D0A-91E3-41F462C23DB1}" srcOrd="8" destOrd="0" presId="urn:microsoft.com/office/officeart/2005/8/layout/vList3"/>
    <dgm:cxn modelId="{B17DC9CB-4E88-4C3D-869C-5FDA08DDEF9B}" type="presParOf" srcId="{A8C6964E-D5D4-4D0A-91E3-41F462C23DB1}" destId="{6B83C940-0706-4638-B728-1264E62FAA90}" srcOrd="0" destOrd="0" presId="urn:microsoft.com/office/officeart/2005/8/layout/vList3"/>
    <dgm:cxn modelId="{805CDC0B-241D-474D-A376-08937D6DBA9C}" type="presParOf" srcId="{A8C6964E-D5D4-4D0A-91E3-41F462C23DB1}" destId="{8949B2C3-5CA2-405C-8DF8-EDEABB2ABC22}" srcOrd="1" destOrd="0" presId="urn:microsoft.com/office/officeart/2005/8/layout/vList3"/>
  </dgm:cxnLst>
  <dgm:bg/>
  <dgm:whole/>
  <dgm:extLst>
    <a:ext uri="http://schemas.microsoft.com/office/drawing/2008/diagram">
      <dsp:dataModelExt xmlns:dsp="http://schemas.microsoft.com/office/drawing/2008/diagram" relId="rId5"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7FF33D3B-BED8-459D-AE52-E3EAA4FF3B57}" type="doc">
      <dgm:prSet loTypeId="urn:microsoft.com/office/officeart/2005/8/layout/cycle6" loCatId="cycle" qsTypeId="urn:microsoft.com/office/officeart/2005/8/quickstyle/simple1" qsCatId="simple" csTypeId="urn:microsoft.com/office/officeart/2005/8/colors/accent1_2" csCatId="accent1" phldr="1"/>
      <dgm:spPr/>
      <dgm:t>
        <a:bodyPr/>
        <a:lstStyle/>
        <a:p>
          <a:endParaRPr lang="zh-CN" altLang="en-US"/>
        </a:p>
      </dgm:t>
    </dgm:pt>
    <dgm:pt modelId="{CFCE9B5D-905F-4089-8978-1EC06A000EB0}">
      <dgm:prSet phldrT="[文本]"/>
      <dgm:spPr>
        <a:solidFill>
          <a:srgbClr val="00B050"/>
        </a:solidFill>
        <a:scene3d>
          <a:camera prst="orthographicFront"/>
          <a:lightRig rig="threePt" dir="t"/>
        </a:scene3d>
        <a:sp3d>
          <a:bevelT/>
        </a:sp3d>
      </dgm:spPr>
      <dgm:t>
        <a:bodyPr/>
        <a:lstStyle/>
        <a:p>
          <a:r>
            <a:rPr lang="zh-CN" altLang="en-US" b="1" dirty="0" smtClean="0"/>
            <a:t>直接</a:t>
          </a:r>
          <a:endParaRPr lang="en-US" altLang="zh-CN" b="1" dirty="0" smtClean="0"/>
        </a:p>
        <a:p>
          <a:r>
            <a:rPr lang="zh-CN" altLang="en-US" b="1" dirty="0" smtClean="0"/>
            <a:t>分配法</a:t>
          </a:r>
          <a:endParaRPr lang="zh-CN" altLang="en-US" b="1" dirty="0"/>
        </a:p>
      </dgm:t>
    </dgm:pt>
    <dgm:pt modelId="{9269A44E-31BA-473F-91EE-F296638708D6}" cxnId="{0C3FB4BC-1429-4E87-8323-A3679D4D0DF3}" type="parTrans">
      <dgm:prSet/>
      <dgm:spPr/>
      <dgm:t>
        <a:bodyPr/>
        <a:lstStyle/>
        <a:p>
          <a:endParaRPr lang="zh-CN" altLang="en-US"/>
        </a:p>
      </dgm:t>
    </dgm:pt>
    <dgm:pt modelId="{3A9C79E3-41E7-485E-B2E0-0711DB9DA0D2}" cxnId="{0C3FB4BC-1429-4E87-8323-A3679D4D0DF3}" type="sibTrans">
      <dgm:prSet/>
      <dgm:spPr>
        <a:ln w="28575">
          <a:solidFill>
            <a:srgbClr val="0099CC"/>
          </a:solidFill>
        </a:ln>
      </dgm:spPr>
      <dgm:t>
        <a:bodyPr/>
        <a:lstStyle/>
        <a:p>
          <a:endParaRPr lang="zh-CN" altLang="en-US"/>
        </a:p>
      </dgm:t>
    </dgm:pt>
    <dgm:pt modelId="{7B33CDE3-5A6A-4CE0-84BA-F61E1AB3DC0A}">
      <dgm:prSet phldrT="[文本]"/>
      <dgm:spPr>
        <a:solidFill>
          <a:srgbClr val="92D050"/>
        </a:solidFill>
        <a:ln>
          <a:noFill/>
        </a:ln>
        <a:scene3d>
          <a:camera prst="orthographicFront"/>
          <a:lightRig rig="threePt" dir="t"/>
        </a:scene3d>
        <a:sp3d>
          <a:bevelT/>
        </a:sp3d>
      </dgm:spPr>
      <dgm:t>
        <a:bodyPr/>
        <a:lstStyle/>
        <a:p>
          <a:r>
            <a:rPr lang="zh-CN" altLang="en-US" b="1" dirty="0" smtClean="0">
              <a:solidFill>
                <a:schemeClr val="accent2">
                  <a:lumMod val="50000"/>
                </a:schemeClr>
              </a:solidFill>
            </a:rPr>
            <a:t>交互</a:t>
          </a:r>
          <a:endParaRPr lang="en-US" altLang="zh-CN" b="1" dirty="0" smtClean="0">
            <a:solidFill>
              <a:schemeClr val="accent2">
                <a:lumMod val="50000"/>
              </a:schemeClr>
            </a:solidFill>
          </a:endParaRPr>
        </a:p>
        <a:p>
          <a:r>
            <a:rPr lang="zh-CN" altLang="en-US" b="1" dirty="0" smtClean="0">
              <a:solidFill>
                <a:schemeClr val="accent2">
                  <a:lumMod val="50000"/>
                </a:schemeClr>
              </a:solidFill>
            </a:rPr>
            <a:t>分配法</a:t>
          </a:r>
          <a:endParaRPr lang="zh-CN" altLang="en-US" b="1" dirty="0">
            <a:solidFill>
              <a:schemeClr val="accent2">
                <a:lumMod val="50000"/>
              </a:schemeClr>
            </a:solidFill>
          </a:endParaRPr>
        </a:p>
      </dgm:t>
    </dgm:pt>
    <dgm:pt modelId="{7644A654-8F6F-4916-8CAB-2CF2F5BF060B}" cxnId="{A1FB9CDA-7EC5-4168-BF44-169865629438}" type="parTrans">
      <dgm:prSet/>
      <dgm:spPr/>
      <dgm:t>
        <a:bodyPr/>
        <a:lstStyle/>
        <a:p>
          <a:endParaRPr lang="zh-CN" altLang="en-US"/>
        </a:p>
      </dgm:t>
    </dgm:pt>
    <dgm:pt modelId="{28D74D74-6229-4028-B6EB-5F2A407E9BC8}" cxnId="{A1FB9CDA-7EC5-4168-BF44-169865629438}" type="sibTrans">
      <dgm:prSet/>
      <dgm:spPr>
        <a:ln w="28575">
          <a:solidFill>
            <a:srgbClr val="0099CC"/>
          </a:solidFill>
        </a:ln>
      </dgm:spPr>
      <dgm:t>
        <a:bodyPr/>
        <a:lstStyle/>
        <a:p>
          <a:endParaRPr lang="zh-CN" altLang="en-US"/>
        </a:p>
      </dgm:t>
    </dgm:pt>
    <dgm:pt modelId="{4AB7E51F-2450-472D-AFA0-CBC4B6B51AF2}">
      <dgm:prSet phldrT="[文本]"/>
      <dgm:spPr>
        <a:solidFill>
          <a:srgbClr val="FF66FF"/>
        </a:solidFill>
        <a:scene3d>
          <a:camera prst="orthographicFront"/>
          <a:lightRig rig="threePt" dir="t"/>
        </a:scene3d>
        <a:sp3d>
          <a:bevelT/>
        </a:sp3d>
      </dgm:spPr>
      <dgm:t>
        <a:bodyPr/>
        <a:lstStyle/>
        <a:p>
          <a:r>
            <a:rPr lang="zh-CN" altLang="en-US" b="1" dirty="0" smtClean="0">
              <a:solidFill>
                <a:schemeClr val="accent2">
                  <a:lumMod val="50000"/>
                </a:schemeClr>
              </a:solidFill>
            </a:rPr>
            <a:t>顺序</a:t>
          </a:r>
          <a:endParaRPr lang="en-US" altLang="zh-CN" b="1" dirty="0" smtClean="0">
            <a:solidFill>
              <a:schemeClr val="accent2">
                <a:lumMod val="50000"/>
              </a:schemeClr>
            </a:solidFill>
          </a:endParaRPr>
        </a:p>
        <a:p>
          <a:r>
            <a:rPr lang="zh-CN" altLang="en-US" b="1" dirty="0" smtClean="0">
              <a:solidFill>
                <a:schemeClr val="accent2">
                  <a:lumMod val="50000"/>
                </a:schemeClr>
              </a:solidFill>
            </a:rPr>
            <a:t>分配法</a:t>
          </a:r>
          <a:endParaRPr lang="zh-CN" altLang="en-US" b="1" dirty="0">
            <a:solidFill>
              <a:schemeClr val="accent2">
                <a:lumMod val="50000"/>
              </a:schemeClr>
            </a:solidFill>
          </a:endParaRPr>
        </a:p>
      </dgm:t>
    </dgm:pt>
    <dgm:pt modelId="{DF404774-7AD4-4036-946C-57FDA8B0787B}" cxnId="{0B46E938-0410-46E4-AACC-CD6E0DF5940C}" type="parTrans">
      <dgm:prSet/>
      <dgm:spPr/>
      <dgm:t>
        <a:bodyPr/>
        <a:lstStyle/>
        <a:p>
          <a:endParaRPr lang="zh-CN" altLang="en-US"/>
        </a:p>
      </dgm:t>
    </dgm:pt>
    <dgm:pt modelId="{52D97D84-CBF9-40F3-99FE-8338A93AF027}" cxnId="{0B46E938-0410-46E4-AACC-CD6E0DF5940C}" type="sibTrans">
      <dgm:prSet/>
      <dgm:spPr>
        <a:ln w="28575">
          <a:solidFill>
            <a:srgbClr val="0099CC"/>
          </a:solidFill>
        </a:ln>
      </dgm:spPr>
      <dgm:t>
        <a:bodyPr/>
        <a:lstStyle/>
        <a:p>
          <a:endParaRPr lang="zh-CN" altLang="en-US"/>
        </a:p>
      </dgm:t>
    </dgm:pt>
    <dgm:pt modelId="{7FDC72EE-B74A-4B3C-A6DA-FD47AB78B13D}">
      <dgm:prSet phldrT="[文本]"/>
      <dgm:spPr>
        <a:solidFill>
          <a:srgbClr val="9933FF"/>
        </a:solidFill>
        <a:scene3d>
          <a:camera prst="orthographicFront"/>
          <a:lightRig rig="threePt" dir="t"/>
        </a:scene3d>
        <a:sp3d>
          <a:bevelT/>
        </a:sp3d>
      </dgm:spPr>
      <dgm:t>
        <a:bodyPr/>
        <a:lstStyle/>
        <a:p>
          <a:r>
            <a:rPr lang="zh-CN" altLang="en-US" b="1" dirty="0" smtClean="0"/>
            <a:t>代数</a:t>
          </a:r>
          <a:endParaRPr lang="en-US" altLang="zh-CN" b="1" dirty="0" smtClean="0"/>
        </a:p>
        <a:p>
          <a:r>
            <a:rPr lang="zh-CN" altLang="en-US" b="1" dirty="0" smtClean="0"/>
            <a:t>分配法</a:t>
          </a:r>
          <a:endParaRPr lang="zh-CN" altLang="en-US" b="1" dirty="0"/>
        </a:p>
      </dgm:t>
    </dgm:pt>
    <dgm:pt modelId="{9F4A774F-05BC-4790-AF11-2B3977813B0C}" cxnId="{9095AF99-0E3D-490D-8F2B-204389378003}" type="parTrans">
      <dgm:prSet/>
      <dgm:spPr/>
      <dgm:t>
        <a:bodyPr/>
        <a:lstStyle/>
        <a:p>
          <a:endParaRPr lang="zh-CN" altLang="en-US"/>
        </a:p>
      </dgm:t>
    </dgm:pt>
    <dgm:pt modelId="{56A75138-7940-4B1D-878F-C8B7A0F8B824}" cxnId="{9095AF99-0E3D-490D-8F2B-204389378003}" type="sibTrans">
      <dgm:prSet/>
      <dgm:spPr>
        <a:ln w="28575">
          <a:solidFill>
            <a:srgbClr val="0099CC"/>
          </a:solidFill>
        </a:ln>
      </dgm:spPr>
      <dgm:t>
        <a:bodyPr/>
        <a:lstStyle/>
        <a:p>
          <a:endParaRPr lang="zh-CN" altLang="en-US"/>
        </a:p>
      </dgm:t>
    </dgm:pt>
    <dgm:pt modelId="{4E531C14-2CBE-465B-93CC-587688A5026B}">
      <dgm:prSet phldrT="[文本]"/>
      <dgm:spPr>
        <a:solidFill>
          <a:srgbClr val="CFDE08"/>
        </a:solidFill>
        <a:ln>
          <a:noFill/>
        </a:ln>
        <a:scene3d>
          <a:camera prst="orthographicFront"/>
          <a:lightRig rig="threePt" dir="t"/>
        </a:scene3d>
        <a:sp3d>
          <a:bevelT/>
        </a:sp3d>
      </dgm:spPr>
      <dgm:t>
        <a:bodyPr/>
        <a:lstStyle/>
        <a:p>
          <a:r>
            <a:rPr lang="zh-CN" altLang="en-US" b="1" dirty="0" smtClean="0">
              <a:solidFill>
                <a:schemeClr val="accent2">
                  <a:lumMod val="50000"/>
                </a:schemeClr>
              </a:solidFill>
            </a:rPr>
            <a:t>计划成本分配法</a:t>
          </a:r>
          <a:endParaRPr lang="zh-CN" altLang="en-US" b="1" dirty="0">
            <a:solidFill>
              <a:schemeClr val="accent2">
                <a:lumMod val="50000"/>
              </a:schemeClr>
            </a:solidFill>
          </a:endParaRPr>
        </a:p>
      </dgm:t>
    </dgm:pt>
    <dgm:pt modelId="{9CC28A3B-3D72-4192-BE84-4BC131836DE5}" cxnId="{8FEDABAA-D690-4F51-A442-74D55EC66054}" type="parTrans">
      <dgm:prSet/>
      <dgm:spPr/>
      <dgm:t>
        <a:bodyPr/>
        <a:lstStyle/>
        <a:p>
          <a:endParaRPr lang="zh-CN" altLang="en-US"/>
        </a:p>
      </dgm:t>
    </dgm:pt>
    <dgm:pt modelId="{E580A740-BAC6-4511-BE39-34127C269215}" cxnId="{8FEDABAA-D690-4F51-A442-74D55EC66054}" type="sibTrans">
      <dgm:prSet/>
      <dgm:spPr>
        <a:ln w="28575">
          <a:solidFill>
            <a:srgbClr val="0099CC"/>
          </a:solidFill>
        </a:ln>
      </dgm:spPr>
      <dgm:t>
        <a:bodyPr/>
        <a:lstStyle/>
        <a:p>
          <a:endParaRPr lang="zh-CN" altLang="en-US"/>
        </a:p>
      </dgm:t>
    </dgm:pt>
    <dgm:pt modelId="{B6F68217-B3F2-48AA-A7E8-D280754D3374}" type="pres">
      <dgm:prSet presAssocID="{7FF33D3B-BED8-459D-AE52-E3EAA4FF3B57}" presName="cycle" presStyleCnt="0">
        <dgm:presLayoutVars>
          <dgm:dir/>
          <dgm:resizeHandles val="exact"/>
        </dgm:presLayoutVars>
      </dgm:prSet>
      <dgm:spPr/>
      <dgm:t>
        <a:bodyPr/>
        <a:lstStyle/>
        <a:p>
          <a:endParaRPr lang="zh-CN" altLang="en-US"/>
        </a:p>
      </dgm:t>
    </dgm:pt>
    <dgm:pt modelId="{76BAB9BA-3F32-4422-9790-F0C45C63AEEB}" type="pres">
      <dgm:prSet presAssocID="{CFCE9B5D-905F-4089-8978-1EC06A000EB0}" presName="node" presStyleLbl="node1" presStyleIdx="0" presStyleCnt="5">
        <dgm:presLayoutVars>
          <dgm:bulletEnabled val="1"/>
        </dgm:presLayoutVars>
      </dgm:prSet>
      <dgm:spPr/>
      <dgm:t>
        <a:bodyPr/>
        <a:lstStyle/>
        <a:p>
          <a:endParaRPr lang="zh-CN" altLang="en-US"/>
        </a:p>
      </dgm:t>
    </dgm:pt>
    <dgm:pt modelId="{055207FE-F513-4E7C-B2B3-AF0B6E4A5C3E}" type="pres">
      <dgm:prSet presAssocID="{CFCE9B5D-905F-4089-8978-1EC06A000EB0}" presName="spNode" presStyleCnt="0"/>
      <dgm:spPr/>
    </dgm:pt>
    <dgm:pt modelId="{3C9C21A1-6790-4773-9CC3-240E8627F089}" type="pres">
      <dgm:prSet presAssocID="{3A9C79E3-41E7-485E-B2E0-0711DB9DA0D2}" presName="sibTrans" presStyleLbl="sibTrans1D1" presStyleIdx="0" presStyleCnt="5"/>
      <dgm:spPr/>
      <dgm:t>
        <a:bodyPr/>
        <a:lstStyle/>
        <a:p>
          <a:endParaRPr lang="zh-CN" altLang="en-US"/>
        </a:p>
      </dgm:t>
    </dgm:pt>
    <dgm:pt modelId="{CC3BEDA1-EDAF-4798-8117-9866E3DB2BE4}" type="pres">
      <dgm:prSet presAssocID="{7B33CDE3-5A6A-4CE0-84BA-F61E1AB3DC0A}" presName="node" presStyleLbl="node1" presStyleIdx="1" presStyleCnt="5">
        <dgm:presLayoutVars>
          <dgm:bulletEnabled val="1"/>
        </dgm:presLayoutVars>
      </dgm:prSet>
      <dgm:spPr/>
      <dgm:t>
        <a:bodyPr/>
        <a:lstStyle/>
        <a:p>
          <a:endParaRPr lang="zh-CN" altLang="en-US"/>
        </a:p>
      </dgm:t>
    </dgm:pt>
    <dgm:pt modelId="{8B8F213D-486D-4566-AF2C-B12E8054DDA6}" type="pres">
      <dgm:prSet presAssocID="{7B33CDE3-5A6A-4CE0-84BA-F61E1AB3DC0A}" presName="spNode" presStyleCnt="0"/>
      <dgm:spPr/>
    </dgm:pt>
    <dgm:pt modelId="{31A941F7-AA70-4581-9FAB-AC63EE4B4F57}" type="pres">
      <dgm:prSet presAssocID="{28D74D74-6229-4028-B6EB-5F2A407E9BC8}" presName="sibTrans" presStyleLbl="sibTrans1D1" presStyleIdx="1" presStyleCnt="5"/>
      <dgm:spPr/>
      <dgm:t>
        <a:bodyPr/>
        <a:lstStyle/>
        <a:p>
          <a:endParaRPr lang="zh-CN" altLang="en-US"/>
        </a:p>
      </dgm:t>
    </dgm:pt>
    <dgm:pt modelId="{DA564BCF-3626-4E35-B724-98E4A35CCD70}" type="pres">
      <dgm:prSet presAssocID="{4AB7E51F-2450-472D-AFA0-CBC4B6B51AF2}" presName="node" presStyleLbl="node1" presStyleIdx="2" presStyleCnt="5">
        <dgm:presLayoutVars>
          <dgm:bulletEnabled val="1"/>
        </dgm:presLayoutVars>
      </dgm:prSet>
      <dgm:spPr/>
      <dgm:t>
        <a:bodyPr/>
        <a:lstStyle/>
        <a:p>
          <a:endParaRPr lang="zh-CN" altLang="en-US"/>
        </a:p>
      </dgm:t>
    </dgm:pt>
    <dgm:pt modelId="{AB6A05C3-43D5-468F-8EE2-63844FD952F3}" type="pres">
      <dgm:prSet presAssocID="{4AB7E51F-2450-472D-AFA0-CBC4B6B51AF2}" presName="spNode" presStyleCnt="0"/>
      <dgm:spPr/>
    </dgm:pt>
    <dgm:pt modelId="{8E831149-4379-4074-B4EF-E2F9CE91A254}" type="pres">
      <dgm:prSet presAssocID="{52D97D84-CBF9-40F3-99FE-8338A93AF027}" presName="sibTrans" presStyleLbl="sibTrans1D1" presStyleIdx="2" presStyleCnt="5"/>
      <dgm:spPr/>
      <dgm:t>
        <a:bodyPr/>
        <a:lstStyle/>
        <a:p>
          <a:endParaRPr lang="zh-CN" altLang="en-US"/>
        </a:p>
      </dgm:t>
    </dgm:pt>
    <dgm:pt modelId="{AE084883-A73C-49C7-9F0B-9F40C44DFB7C}" type="pres">
      <dgm:prSet presAssocID="{7FDC72EE-B74A-4B3C-A6DA-FD47AB78B13D}" presName="node" presStyleLbl="node1" presStyleIdx="3" presStyleCnt="5">
        <dgm:presLayoutVars>
          <dgm:bulletEnabled val="1"/>
        </dgm:presLayoutVars>
      </dgm:prSet>
      <dgm:spPr/>
      <dgm:t>
        <a:bodyPr/>
        <a:lstStyle/>
        <a:p>
          <a:endParaRPr lang="zh-CN" altLang="en-US"/>
        </a:p>
      </dgm:t>
    </dgm:pt>
    <dgm:pt modelId="{81EBAB60-EC97-4AE6-8F1E-959E48913796}" type="pres">
      <dgm:prSet presAssocID="{7FDC72EE-B74A-4B3C-A6DA-FD47AB78B13D}" presName="spNode" presStyleCnt="0"/>
      <dgm:spPr/>
    </dgm:pt>
    <dgm:pt modelId="{03961A99-EA3D-4636-BD6F-5D6343D0F643}" type="pres">
      <dgm:prSet presAssocID="{56A75138-7940-4B1D-878F-C8B7A0F8B824}" presName="sibTrans" presStyleLbl="sibTrans1D1" presStyleIdx="3" presStyleCnt="5"/>
      <dgm:spPr/>
      <dgm:t>
        <a:bodyPr/>
        <a:lstStyle/>
        <a:p>
          <a:endParaRPr lang="zh-CN" altLang="en-US"/>
        </a:p>
      </dgm:t>
    </dgm:pt>
    <dgm:pt modelId="{5E012C16-492A-4314-97DD-207562AAA3CD}" type="pres">
      <dgm:prSet presAssocID="{4E531C14-2CBE-465B-93CC-587688A5026B}" presName="node" presStyleLbl="node1" presStyleIdx="4" presStyleCnt="5">
        <dgm:presLayoutVars>
          <dgm:bulletEnabled val="1"/>
        </dgm:presLayoutVars>
      </dgm:prSet>
      <dgm:spPr/>
      <dgm:t>
        <a:bodyPr/>
        <a:lstStyle/>
        <a:p>
          <a:endParaRPr lang="zh-CN" altLang="en-US"/>
        </a:p>
      </dgm:t>
    </dgm:pt>
    <dgm:pt modelId="{BAE00740-2128-45B4-B38E-DC2CAE1EA691}" type="pres">
      <dgm:prSet presAssocID="{4E531C14-2CBE-465B-93CC-587688A5026B}" presName="spNode" presStyleCnt="0"/>
      <dgm:spPr/>
    </dgm:pt>
    <dgm:pt modelId="{A4A19030-1BFB-48F5-AF59-20761FDD3058}" type="pres">
      <dgm:prSet presAssocID="{E580A740-BAC6-4511-BE39-34127C269215}" presName="sibTrans" presStyleLbl="sibTrans1D1" presStyleIdx="4" presStyleCnt="5"/>
      <dgm:spPr/>
      <dgm:t>
        <a:bodyPr/>
        <a:lstStyle/>
        <a:p>
          <a:endParaRPr lang="zh-CN" altLang="en-US"/>
        </a:p>
      </dgm:t>
    </dgm:pt>
  </dgm:ptLst>
  <dgm:cxnLst>
    <dgm:cxn modelId="{4D548A85-D765-47B9-A3A3-1D128CA333B4}" type="presOf" srcId="{3A9C79E3-41E7-485E-B2E0-0711DB9DA0D2}" destId="{3C9C21A1-6790-4773-9CC3-240E8627F089}" srcOrd="0" destOrd="0" presId="urn:microsoft.com/office/officeart/2005/8/layout/cycle6"/>
    <dgm:cxn modelId="{552459A2-AFFD-4144-9B1A-DBC88AAE4965}" type="presOf" srcId="{E580A740-BAC6-4511-BE39-34127C269215}" destId="{A4A19030-1BFB-48F5-AF59-20761FDD3058}" srcOrd="0" destOrd="0" presId="urn:microsoft.com/office/officeart/2005/8/layout/cycle6"/>
    <dgm:cxn modelId="{081034F1-B799-446F-B0E9-1BEEDB782E5B}" type="presOf" srcId="{56A75138-7940-4B1D-878F-C8B7A0F8B824}" destId="{03961A99-EA3D-4636-BD6F-5D6343D0F643}" srcOrd="0" destOrd="0" presId="urn:microsoft.com/office/officeart/2005/8/layout/cycle6"/>
    <dgm:cxn modelId="{A1FB9CDA-7EC5-4168-BF44-169865629438}" srcId="{7FF33D3B-BED8-459D-AE52-E3EAA4FF3B57}" destId="{7B33CDE3-5A6A-4CE0-84BA-F61E1AB3DC0A}" srcOrd="1" destOrd="0" parTransId="{7644A654-8F6F-4916-8CAB-2CF2F5BF060B}" sibTransId="{28D74D74-6229-4028-B6EB-5F2A407E9BC8}"/>
    <dgm:cxn modelId="{8FEDABAA-D690-4F51-A442-74D55EC66054}" srcId="{7FF33D3B-BED8-459D-AE52-E3EAA4FF3B57}" destId="{4E531C14-2CBE-465B-93CC-587688A5026B}" srcOrd="4" destOrd="0" parTransId="{9CC28A3B-3D72-4192-BE84-4BC131836DE5}" sibTransId="{E580A740-BAC6-4511-BE39-34127C269215}"/>
    <dgm:cxn modelId="{CF0530F6-AACE-4BCA-827D-469DBBE3ABAC}" type="presOf" srcId="{4E531C14-2CBE-465B-93CC-587688A5026B}" destId="{5E012C16-492A-4314-97DD-207562AAA3CD}" srcOrd="0" destOrd="0" presId="urn:microsoft.com/office/officeart/2005/8/layout/cycle6"/>
    <dgm:cxn modelId="{B4F8E619-1CA6-4F6F-A7E9-8D63FB2C0961}" type="presOf" srcId="{7B33CDE3-5A6A-4CE0-84BA-F61E1AB3DC0A}" destId="{CC3BEDA1-EDAF-4798-8117-9866E3DB2BE4}" srcOrd="0" destOrd="0" presId="urn:microsoft.com/office/officeart/2005/8/layout/cycle6"/>
    <dgm:cxn modelId="{AAD2D036-6DFF-4326-B388-7CCC7D332814}" type="presOf" srcId="{52D97D84-CBF9-40F3-99FE-8338A93AF027}" destId="{8E831149-4379-4074-B4EF-E2F9CE91A254}" srcOrd="0" destOrd="0" presId="urn:microsoft.com/office/officeart/2005/8/layout/cycle6"/>
    <dgm:cxn modelId="{9095AF99-0E3D-490D-8F2B-204389378003}" srcId="{7FF33D3B-BED8-459D-AE52-E3EAA4FF3B57}" destId="{7FDC72EE-B74A-4B3C-A6DA-FD47AB78B13D}" srcOrd="3" destOrd="0" parTransId="{9F4A774F-05BC-4790-AF11-2B3977813B0C}" sibTransId="{56A75138-7940-4B1D-878F-C8B7A0F8B824}"/>
    <dgm:cxn modelId="{0C3FB4BC-1429-4E87-8323-A3679D4D0DF3}" srcId="{7FF33D3B-BED8-459D-AE52-E3EAA4FF3B57}" destId="{CFCE9B5D-905F-4089-8978-1EC06A000EB0}" srcOrd="0" destOrd="0" parTransId="{9269A44E-31BA-473F-91EE-F296638708D6}" sibTransId="{3A9C79E3-41E7-485E-B2E0-0711DB9DA0D2}"/>
    <dgm:cxn modelId="{B5750F8E-EB6E-4B96-B6A2-49527A1F5866}" type="presOf" srcId="{28D74D74-6229-4028-B6EB-5F2A407E9BC8}" destId="{31A941F7-AA70-4581-9FAB-AC63EE4B4F57}" srcOrd="0" destOrd="0" presId="urn:microsoft.com/office/officeart/2005/8/layout/cycle6"/>
    <dgm:cxn modelId="{EB7B7A77-BDAB-4FC5-A176-10DD5A894A5A}" type="presOf" srcId="{7FF33D3B-BED8-459D-AE52-E3EAA4FF3B57}" destId="{B6F68217-B3F2-48AA-A7E8-D280754D3374}" srcOrd="0" destOrd="0" presId="urn:microsoft.com/office/officeart/2005/8/layout/cycle6"/>
    <dgm:cxn modelId="{49A318BE-48B1-4A34-9BC7-C71AA48ED5CB}" type="presOf" srcId="{CFCE9B5D-905F-4089-8978-1EC06A000EB0}" destId="{76BAB9BA-3F32-4422-9790-F0C45C63AEEB}" srcOrd="0" destOrd="0" presId="urn:microsoft.com/office/officeart/2005/8/layout/cycle6"/>
    <dgm:cxn modelId="{A7DE8368-C5A0-4042-B357-FA3FDBB00B8E}" type="presOf" srcId="{4AB7E51F-2450-472D-AFA0-CBC4B6B51AF2}" destId="{DA564BCF-3626-4E35-B724-98E4A35CCD70}" srcOrd="0" destOrd="0" presId="urn:microsoft.com/office/officeart/2005/8/layout/cycle6"/>
    <dgm:cxn modelId="{0B46E938-0410-46E4-AACC-CD6E0DF5940C}" srcId="{7FF33D3B-BED8-459D-AE52-E3EAA4FF3B57}" destId="{4AB7E51F-2450-472D-AFA0-CBC4B6B51AF2}" srcOrd="2" destOrd="0" parTransId="{DF404774-7AD4-4036-946C-57FDA8B0787B}" sibTransId="{52D97D84-CBF9-40F3-99FE-8338A93AF027}"/>
    <dgm:cxn modelId="{DB6D337E-6789-4E9C-B289-C3382A9D6B09}" type="presOf" srcId="{7FDC72EE-B74A-4B3C-A6DA-FD47AB78B13D}" destId="{AE084883-A73C-49C7-9F0B-9F40C44DFB7C}" srcOrd="0" destOrd="0" presId="urn:microsoft.com/office/officeart/2005/8/layout/cycle6"/>
    <dgm:cxn modelId="{759D75DF-CA11-4D98-8260-88874AA8CC54}" type="presParOf" srcId="{B6F68217-B3F2-48AA-A7E8-D280754D3374}" destId="{76BAB9BA-3F32-4422-9790-F0C45C63AEEB}" srcOrd="0" destOrd="0" presId="urn:microsoft.com/office/officeart/2005/8/layout/cycle6"/>
    <dgm:cxn modelId="{E62F9016-FE8E-4DF6-95CC-8C13FB73E113}" type="presParOf" srcId="{B6F68217-B3F2-48AA-A7E8-D280754D3374}" destId="{055207FE-F513-4E7C-B2B3-AF0B6E4A5C3E}" srcOrd="1" destOrd="0" presId="urn:microsoft.com/office/officeart/2005/8/layout/cycle6"/>
    <dgm:cxn modelId="{CC27F7F8-708D-450F-BCEC-0A4480F087F2}" type="presParOf" srcId="{B6F68217-B3F2-48AA-A7E8-D280754D3374}" destId="{3C9C21A1-6790-4773-9CC3-240E8627F089}" srcOrd="2" destOrd="0" presId="urn:microsoft.com/office/officeart/2005/8/layout/cycle6"/>
    <dgm:cxn modelId="{D6915CA9-0F43-4F88-94CC-4FFDA2FBF1B4}" type="presParOf" srcId="{B6F68217-B3F2-48AA-A7E8-D280754D3374}" destId="{CC3BEDA1-EDAF-4798-8117-9866E3DB2BE4}" srcOrd="3" destOrd="0" presId="urn:microsoft.com/office/officeart/2005/8/layout/cycle6"/>
    <dgm:cxn modelId="{B641F112-4A4A-46AD-BE51-AA5E4C632076}" type="presParOf" srcId="{B6F68217-B3F2-48AA-A7E8-D280754D3374}" destId="{8B8F213D-486D-4566-AF2C-B12E8054DDA6}" srcOrd="4" destOrd="0" presId="urn:microsoft.com/office/officeart/2005/8/layout/cycle6"/>
    <dgm:cxn modelId="{BC5E30FE-4405-415A-82D8-6199B81C51D7}" type="presParOf" srcId="{B6F68217-B3F2-48AA-A7E8-D280754D3374}" destId="{31A941F7-AA70-4581-9FAB-AC63EE4B4F57}" srcOrd="5" destOrd="0" presId="urn:microsoft.com/office/officeart/2005/8/layout/cycle6"/>
    <dgm:cxn modelId="{0FBE814A-C4DF-40ED-9029-189960B24E94}" type="presParOf" srcId="{B6F68217-B3F2-48AA-A7E8-D280754D3374}" destId="{DA564BCF-3626-4E35-B724-98E4A35CCD70}" srcOrd="6" destOrd="0" presId="urn:microsoft.com/office/officeart/2005/8/layout/cycle6"/>
    <dgm:cxn modelId="{4F33AD6F-22E2-4029-9592-1C82F6410243}" type="presParOf" srcId="{B6F68217-B3F2-48AA-A7E8-D280754D3374}" destId="{AB6A05C3-43D5-468F-8EE2-63844FD952F3}" srcOrd="7" destOrd="0" presId="urn:microsoft.com/office/officeart/2005/8/layout/cycle6"/>
    <dgm:cxn modelId="{DA3C0F2B-E10B-4F74-A0B3-FC09AD8827E1}" type="presParOf" srcId="{B6F68217-B3F2-48AA-A7E8-D280754D3374}" destId="{8E831149-4379-4074-B4EF-E2F9CE91A254}" srcOrd="8" destOrd="0" presId="urn:microsoft.com/office/officeart/2005/8/layout/cycle6"/>
    <dgm:cxn modelId="{080E693A-0F42-4A3C-A01A-4D2407B888E1}" type="presParOf" srcId="{B6F68217-B3F2-48AA-A7E8-D280754D3374}" destId="{AE084883-A73C-49C7-9F0B-9F40C44DFB7C}" srcOrd="9" destOrd="0" presId="urn:microsoft.com/office/officeart/2005/8/layout/cycle6"/>
    <dgm:cxn modelId="{36BDC948-7DF1-46E7-85E2-2E9AE967D74C}" type="presParOf" srcId="{B6F68217-B3F2-48AA-A7E8-D280754D3374}" destId="{81EBAB60-EC97-4AE6-8F1E-959E48913796}" srcOrd="10" destOrd="0" presId="urn:microsoft.com/office/officeart/2005/8/layout/cycle6"/>
    <dgm:cxn modelId="{E8941BDE-8429-4961-932F-7E9062FCE451}" type="presParOf" srcId="{B6F68217-B3F2-48AA-A7E8-D280754D3374}" destId="{03961A99-EA3D-4636-BD6F-5D6343D0F643}" srcOrd="11" destOrd="0" presId="urn:microsoft.com/office/officeart/2005/8/layout/cycle6"/>
    <dgm:cxn modelId="{D9914899-7BAE-41DB-BF5A-BD8EF781E7AA}" type="presParOf" srcId="{B6F68217-B3F2-48AA-A7E8-D280754D3374}" destId="{5E012C16-492A-4314-97DD-207562AAA3CD}" srcOrd="12" destOrd="0" presId="urn:microsoft.com/office/officeart/2005/8/layout/cycle6"/>
    <dgm:cxn modelId="{3CA592CB-18CD-461A-939F-ECD7BA6C71D7}" type="presParOf" srcId="{B6F68217-B3F2-48AA-A7E8-D280754D3374}" destId="{BAE00740-2128-45B4-B38E-DC2CAE1EA691}" srcOrd="13" destOrd="0" presId="urn:microsoft.com/office/officeart/2005/8/layout/cycle6"/>
    <dgm:cxn modelId="{980522B6-D0BE-4482-9732-FD2D18B9FD90}" type="presParOf" srcId="{B6F68217-B3F2-48AA-A7E8-D280754D3374}" destId="{A4A19030-1BFB-48F5-AF59-20761FDD3058}" srcOrd="14" destOrd="0" presId="urn:microsoft.com/office/officeart/2005/8/layout/cycle6"/>
  </dgm:cxnLst>
  <dgm:bg/>
  <dgm:whole/>
  <dgm:extLst>
    <a:ext uri="http://schemas.microsoft.com/office/drawing/2008/diagram">
      <dsp:dataModelExt xmlns:dsp="http://schemas.microsoft.com/office/drawing/2008/diagram" relId="rId5"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1AB6B76-88FD-4A83-96D3-95F64343632B}">
      <dsp:nvSpPr>
        <dsp:cNvPr id="0" name=""/>
        <dsp:cNvSpPr/>
      </dsp:nvSpPr>
      <dsp:spPr>
        <a:xfrm rot="10800000">
          <a:off x="1378590" y="11211"/>
          <a:ext cx="4932187" cy="673326"/>
        </a:xfrm>
        <a:prstGeom prst="homePlate">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96918" tIns="76200" rIns="142240" bIns="76200" numCol="1" spcCol="1270" anchor="ctr" anchorCtr="0">
          <a:noAutofit/>
        </a:bodyPr>
        <a:lstStyle/>
        <a:p>
          <a:pPr lvl="0" algn="l" defTabSz="889000">
            <a:lnSpc>
              <a:spcPct val="90000"/>
            </a:lnSpc>
            <a:spcBef>
              <a:spcPct val="0"/>
            </a:spcBef>
            <a:spcAft>
              <a:spcPct val="35000"/>
            </a:spcAft>
          </a:pPr>
          <a:r>
            <a:rPr lang="zh-CN" altLang="en-US" sz="2000" b="1" kern="1200" dirty="0" smtClean="0">
              <a:solidFill>
                <a:srgbClr val="002060"/>
              </a:solidFill>
            </a:rPr>
            <a:t>任务</a:t>
          </a:r>
          <a:r>
            <a:rPr lang="en-US" altLang="zh-CN" sz="2000" b="1" kern="1200" dirty="0" smtClean="0">
              <a:solidFill>
                <a:srgbClr val="002060"/>
              </a:solidFill>
            </a:rPr>
            <a:t>2.1 </a:t>
          </a:r>
          <a:r>
            <a:rPr lang="zh-CN" altLang="en-US" sz="2000" b="1" kern="1200" dirty="0" smtClean="0">
              <a:solidFill>
                <a:srgbClr val="002060"/>
              </a:solidFill>
            </a:rPr>
            <a:t>核算材料费用</a:t>
          </a:r>
          <a:endParaRPr lang="zh-CN" altLang="en-US" sz="2000" b="1" kern="1200" dirty="0">
            <a:solidFill>
              <a:srgbClr val="002060"/>
            </a:solidFill>
          </a:endParaRPr>
        </a:p>
      </dsp:txBody>
      <dsp:txXfrm rot="10800000">
        <a:off x="1546921" y="11211"/>
        <a:ext cx="4763856" cy="673326"/>
      </dsp:txXfrm>
    </dsp:sp>
    <dsp:sp modelId="{7BC45D66-3475-40CD-B900-E14909622B91}">
      <dsp:nvSpPr>
        <dsp:cNvPr id="0" name=""/>
        <dsp:cNvSpPr/>
      </dsp:nvSpPr>
      <dsp:spPr>
        <a:xfrm>
          <a:off x="1073986" y="2929"/>
          <a:ext cx="673326" cy="673326"/>
        </a:xfrm>
        <a:prstGeom prst="ellipse">
          <a:avLst/>
        </a:prstGeom>
        <a:solidFill>
          <a:srgbClr val="00B0F0"/>
        </a:solidFill>
        <a:ln w="25400" cap="flat" cmpd="sng" algn="ctr">
          <a:solidFill>
            <a:schemeClr val="lt1">
              <a:hueOff val="0"/>
              <a:satOff val="0"/>
              <a:lumOff val="0"/>
              <a:alphaOff val="0"/>
            </a:schemeClr>
          </a:solidFill>
          <a:prstDash val="solid"/>
        </a:ln>
        <a:effectLst>
          <a:outerShdw blurRad="50800" dist="38100" dir="5400000" algn="t" rotWithShape="0">
            <a:prstClr val="black">
              <a:alpha val="40000"/>
            </a:prstClr>
          </a:outerShdw>
        </a:effectLst>
      </dsp:spPr>
      <dsp:style>
        <a:lnRef idx="2">
          <a:scrgbClr r="0" g="0" b="0"/>
        </a:lnRef>
        <a:fillRef idx="1">
          <a:scrgbClr r="0" g="0" b="0"/>
        </a:fillRef>
        <a:effectRef idx="0">
          <a:scrgbClr r="0" g="0" b="0"/>
        </a:effectRef>
        <a:fontRef idx="minor"/>
      </dsp:style>
    </dsp:sp>
    <dsp:sp modelId="{8E5C09A8-FD45-4745-8CC4-4CA1CBD3D467}">
      <dsp:nvSpPr>
        <dsp:cNvPr id="0" name=""/>
        <dsp:cNvSpPr/>
      </dsp:nvSpPr>
      <dsp:spPr>
        <a:xfrm rot="10800000">
          <a:off x="1410649" y="877248"/>
          <a:ext cx="4932187" cy="673326"/>
        </a:xfrm>
        <a:prstGeom prst="homePlate">
          <a:avLst/>
        </a:prstGeom>
        <a:solidFill>
          <a:schemeClr val="accent2">
            <a:hueOff val="-3158839"/>
            <a:satOff val="5324"/>
            <a:lumOff val="-652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96918" tIns="76200" rIns="142240" bIns="76200" numCol="1" spcCol="1270" anchor="ctr" anchorCtr="0">
          <a:noAutofit/>
        </a:bodyPr>
        <a:lstStyle/>
        <a:p>
          <a:pPr lvl="0" algn="l" defTabSz="889000">
            <a:lnSpc>
              <a:spcPct val="90000"/>
            </a:lnSpc>
            <a:spcBef>
              <a:spcPct val="0"/>
            </a:spcBef>
            <a:spcAft>
              <a:spcPct val="35000"/>
            </a:spcAft>
          </a:pPr>
          <a:r>
            <a:rPr lang="zh-CN" altLang="en-US" sz="2000" b="1" kern="1200" dirty="0" smtClean="0">
              <a:solidFill>
                <a:srgbClr val="002060"/>
              </a:solidFill>
            </a:rPr>
            <a:t>任务</a:t>
          </a:r>
          <a:r>
            <a:rPr lang="en-US" altLang="zh-CN" sz="2000" b="1" kern="1200" dirty="0" smtClean="0">
              <a:solidFill>
                <a:srgbClr val="002060"/>
              </a:solidFill>
            </a:rPr>
            <a:t>2.2 </a:t>
          </a:r>
          <a:r>
            <a:rPr lang="zh-CN" altLang="en-US" sz="2000" b="1" kern="1200" dirty="0" smtClean="0">
              <a:solidFill>
                <a:srgbClr val="002060"/>
              </a:solidFill>
            </a:rPr>
            <a:t>核算职工薪酬费用及其他费用</a:t>
          </a:r>
          <a:endParaRPr lang="zh-CN" altLang="en-US" sz="2000" b="1" kern="1200" dirty="0">
            <a:solidFill>
              <a:srgbClr val="002060"/>
            </a:solidFill>
          </a:endParaRPr>
        </a:p>
      </dsp:txBody>
      <dsp:txXfrm rot="10800000">
        <a:off x="1578980" y="877248"/>
        <a:ext cx="4763856" cy="673326"/>
      </dsp:txXfrm>
    </dsp:sp>
    <dsp:sp modelId="{F4507BB0-FC98-4E34-A58B-FDF1AB460D89}">
      <dsp:nvSpPr>
        <dsp:cNvPr id="0" name=""/>
        <dsp:cNvSpPr/>
      </dsp:nvSpPr>
      <dsp:spPr>
        <a:xfrm>
          <a:off x="1073986" y="877248"/>
          <a:ext cx="673326" cy="673326"/>
        </a:xfrm>
        <a:prstGeom prst="ellipse">
          <a:avLst/>
        </a:prstGeom>
        <a:solidFill>
          <a:schemeClr val="accent2">
            <a:lumMod val="60000"/>
            <a:lumOff val="40000"/>
          </a:schemeClr>
        </a:solidFill>
        <a:ln w="25400" cap="flat" cmpd="sng" algn="ctr">
          <a:solidFill>
            <a:schemeClr val="lt1">
              <a:hueOff val="0"/>
              <a:satOff val="0"/>
              <a:lumOff val="0"/>
              <a:alphaOff val="0"/>
            </a:schemeClr>
          </a:solidFill>
          <a:prstDash val="solid"/>
        </a:ln>
        <a:effectLst>
          <a:outerShdw blurRad="50800" dist="38100" dir="5400000" algn="t" rotWithShape="0">
            <a:prstClr val="black">
              <a:alpha val="40000"/>
            </a:prstClr>
          </a:outerShdw>
        </a:effectLst>
      </dsp:spPr>
      <dsp:style>
        <a:lnRef idx="2">
          <a:scrgbClr r="0" g="0" b="0"/>
        </a:lnRef>
        <a:fillRef idx="1">
          <a:scrgbClr r="0" g="0" b="0"/>
        </a:fillRef>
        <a:effectRef idx="0">
          <a:scrgbClr r="0" g="0" b="0"/>
        </a:effectRef>
        <a:fontRef idx="minor"/>
      </dsp:style>
    </dsp:sp>
    <dsp:sp modelId="{920477EA-2A29-4881-99B4-2192B688A5C3}">
      <dsp:nvSpPr>
        <dsp:cNvPr id="0" name=""/>
        <dsp:cNvSpPr/>
      </dsp:nvSpPr>
      <dsp:spPr>
        <a:xfrm rot="10800000">
          <a:off x="1410649" y="1751568"/>
          <a:ext cx="4932187" cy="673326"/>
        </a:xfrm>
        <a:prstGeom prst="homePlate">
          <a:avLst/>
        </a:prstGeom>
        <a:solidFill>
          <a:schemeClr val="accent2">
            <a:hueOff val="-6317677"/>
            <a:satOff val="10648"/>
            <a:lumOff val="-1304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96918" tIns="76200" rIns="142240" bIns="76200" numCol="1" spcCol="1270" anchor="ctr" anchorCtr="0">
          <a:noAutofit/>
        </a:bodyPr>
        <a:lstStyle/>
        <a:p>
          <a:pPr lvl="0" algn="l" defTabSz="889000">
            <a:lnSpc>
              <a:spcPct val="90000"/>
            </a:lnSpc>
            <a:spcBef>
              <a:spcPct val="0"/>
            </a:spcBef>
            <a:spcAft>
              <a:spcPct val="35000"/>
            </a:spcAft>
          </a:pPr>
          <a:r>
            <a:rPr lang="zh-CN" altLang="en-US" sz="2000" b="1" kern="1200" dirty="0" smtClean="0">
              <a:solidFill>
                <a:srgbClr val="002060"/>
              </a:solidFill>
            </a:rPr>
            <a:t>任务</a:t>
          </a:r>
          <a:r>
            <a:rPr lang="en-US" altLang="zh-CN" sz="2000" b="1" kern="1200" dirty="0" smtClean="0">
              <a:solidFill>
                <a:srgbClr val="002060"/>
              </a:solidFill>
            </a:rPr>
            <a:t>2.3 </a:t>
          </a:r>
          <a:r>
            <a:rPr lang="zh-CN" altLang="en-US" sz="2000" b="1" kern="1200" dirty="0" smtClean="0">
              <a:solidFill>
                <a:srgbClr val="002060"/>
              </a:solidFill>
            </a:rPr>
            <a:t>核算辅助生产费用</a:t>
          </a:r>
          <a:endParaRPr lang="zh-CN" altLang="en-US" sz="2000" b="1" kern="1200" dirty="0">
            <a:solidFill>
              <a:srgbClr val="002060"/>
            </a:solidFill>
          </a:endParaRPr>
        </a:p>
      </dsp:txBody>
      <dsp:txXfrm rot="10800000">
        <a:off x="1578980" y="1751568"/>
        <a:ext cx="4763856" cy="673326"/>
      </dsp:txXfrm>
    </dsp:sp>
    <dsp:sp modelId="{4A63D22A-B94C-44B2-BD20-93AD5E9CA51B}">
      <dsp:nvSpPr>
        <dsp:cNvPr id="0" name=""/>
        <dsp:cNvSpPr/>
      </dsp:nvSpPr>
      <dsp:spPr>
        <a:xfrm>
          <a:off x="1073986" y="1751568"/>
          <a:ext cx="673326" cy="673326"/>
        </a:xfrm>
        <a:prstGeom prst="ellipse">
          <a:avLst/>
        </a:prstGeom>
        <a:solidFill>
          <a:srgbClr val="92D05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FCD51CD6-3F85-4DB4-B0A5-B529185D38AF}">
      <dsp:nvSpPr>
        <dsp:cNvPr id="0" name=""/>
        <dsp:cNvSpPr/>
      </dsp:nvSpPr>
      <dsp:spPr>
        <a:xfrm rot="10800000">
          <a:off x="1410649" y="2625888"/>
          <a:ext cx="4932187" cy="673326"/>
        </a:xfrm>
        <a:prstGeom prst="homePlate">
          <a:avLst/>
        </a:prstGeom>
        <a:solidFill>
          <a:schemeClr val="accent2">
            <a:hueOff val="-9476516"/>
            <a:satOff val="15973"/>
            <a:lumOff val="-19559"/>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96918" tIns="76200" rIns="142240" bIns="76200" numCol="1" spcCol="1270" anchor="ctr" anchorCtr="0">
          <a:noAutofit/>
        </a:bodyPr>
        <a:lstStyle/>
        <a:p>
          <a:pPr lvl="0" algn="l" defTabSz="889000">
            <a:lnSpc>
              <a:spcPct val="90000"/>
            </a:lnSpc>
            <a:spcBef>
              <a:spcPct val="0"/>
            </a:spcBef>
            <a:spcAft>
              <a:spcPct val="35000"/>
            </a:spcAft>
          </a:pPr>
          <a:r>
            <a:rPr lang="zh-CN" altLang="en-US" sz="2000" b="1" kern="1200" dirty="0" smtClean="0">
              <a:solidFill>
                <a:srgbClr val="002060"/>
              </a:solidFill>
            </a:rPr>
            <a:t>任务</a:t>
          </a:r>
          <a:r>
            <a:rPr lang="en-US" altLang="zh-CN" sz="2000" b="1" kern="1200" dirty="0" smtClean="0">
              <a:solidFill>
                <a:srgbClr val="002060"/>
              </a:solidFill>
            </a:rPr>
            <a:t>2.4 </a:t>
          </a:r>
          <a:r>
            <a:rPr lang="zh-CN" altLang="en-US" sz="2000" b="1" kern="1200" dirty="0" smtClean="0">
              <a:solidFill>
                <a:srgbClr val="002060"/>
              </a:solidFill>
            </a:rPr>
            <a:t>核算制造费用</a:t>
          </a:r>
          <a:endParaRPr lang="zh-CN" altLang="en-US" sz="2000" b="1" kern="1200" dirty="0">
            <a:solidFill>
              <a:srgbClr val="002060"/>
            </a:solidFill>
          </a:endParaRPr>
        </a:p>
      </dsp:txBody>
      <dsp:txXfrm rot="10800000">
        <a:off x="1578980" y="2625888"/>
        <a:ext cx="4763856" cy="673326"/>
      </dsp:txXfrm>
    </dsp:sp>
    <dsp:sp modelId="{204FD5F5-1857-41FE-8B57-3DD62154ECAB}">
      <dsp:nvSpPr>
        <dsp:cNvPr id="0" name=""/>
        <dsp:cNvSpPr/>
      </dsp:nvSpPr>
      <dsp:spPr>
        <a:xfrm>
          <a:off x="1073986" y="2625888"/>
          <a:ext cx="673326" cy="673326"/>
        </a:xfrm>
        <a:prstGeom prst="ellipse">
          <a:avLst/>
        </a:prstGeom>
        <a:solidFill>
          <a:srgbClr val="CFDE08"/>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8949B2C3-5CA2-405C-8DF8-EDEABB2ABC22}">
      <dsp:nvSpPr>
        <dsp:cNvPr id="0" name=""/>
        <dsp:cNvSpPr/>
      </dsp:nvSpPr>
      <dsp:spPr>
        <a:xfrm rot="10800000">
          <a:off x="1410649" y="3500208"/>
          <a:ext cx="4932187" cy="673326"/>
        </a:xfrm>
        <a:prstGeom prst="homePlate">
          <a:avLst/>
        </a:prstGeom>
        <a:solidFill>
          <a:schemeClr val="accent4">
            <a:lumMod val="60000"/>
            <a:lumOff val="4000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96918" tIns="76200" rIns="142240" bIns="76200" numCol="1" spcCol="1270" anchor="ctr" anchorCtr="0">
          <a:noAutofit/>
        </a:bodyPr>
        <a:lstStyle/>
        <a:p>
          <a:pPr lvl="0" algn="l" defTabSz="889000">
            <a:lnSpc>
              <a:spcPct val="90000"/>
            </a:lnSpc>
            <a:spcBef>
              <a:spcPct val="0"/>
            </a:spcBef>
            <a:spcAft>
              <a:spcPct val="35000"/>
            </a:spcAft>
          </a:pPr>
          <a:r>
            <a:rPr lang="zh-CN" altLang="en-US" sz="2000" b="1" kern="1200" dirty="0" smtClean="0">
              <a:solidFill>
                <a:srgbClr val="002060"/>
              </a:solidFill>
            </a:rPr>
            <a:t>任务</a:t>
          </a:r>
          <a:r>
            <a:rPr lang="en-US" altLang="zh-CN" sz="2000" b="1" kern="1200" dirty="0" smtClean="0">
              <a:solidFill>
                <a:srgbClr val="002060"/>
              </a:solidFill>
            </a:rPr>
            <a:t>2.5 </a:t>
          </a:r>
          <a:r>
            <a:rPr lang="zh-CN" altLang="en-US" sz="2000" b="1" kern="1200" dirty="0" smtClean="0">
              <a:solidFill>
                <a:srgbClr val="002060"/>
              </a:solidFill>
            </a:rPr>
            <a:t>核算废品损失</a:t>
          </a:r>
          <a:endParaRPr lang="zh-CN" altLang="en-US" sz="2000" b="1" kern="1200" dirty="0">
            <a:solidFill>
              <a:srgbClr val="002060"/>
            </a:solidFill>
          </a:endParaRPr>
        </a:p>
      </dsp:txBody>
      <dsp:txXfrm rot="10800000">
        <a:off x="1578980" y="3500208"/>
        <a:ext cx="4763856" cy="673326"/>
      </dsp:txXfrm>
    </dsp:sp>
    <dsp:sp modelId="{6B83C940-0706-4638-B728-1264E62FAA90}">
      <dsp:nvSpPr>
        <dsp:cNvPr id="0" name=""/>
        <dsp:cNvSpPr/>
      </dsp:nvSpPr>
      <dsp:spPr>
        <a:xfrm>
          <a:off x="1073986" y="3500208"/>
          <a:ext cx="673326" cy="673326"/>
        </a:xfrm>
        <a:prstGeom prst="ellipse">
          <a:avLst/>
        </a:prstGeom>
        <a:solidFill>
          <a:schemeClr val="bg2">
            <a:lumMod val="90000"/>
          </a:schemeClr>
        </a:solidFill>
        <a:ln w="25400" cap="flat" cmpd="sng" algn="ctr">
          <a:noFill/>
          <a:prstDash val="solid"/>
        </a:ln>
        <a:effectLst>
          <a:outerShdw blurRad="57785" dist="33020" dir="3180000" algn="ctr" rotWithShape="0">
            <a:srgbClr val="000000">
              <a:alpha val="30000"/>
            </a:srgbClr>
          </a:outerShdw>
        </a:effectLst>
        <a:scene3d>
          <a:camera prst="orthographicFront">
            <a:rot lat="0" lon="0" rev="0"/>
          </a:camera>
          <a:lightRig rig="brightRoom" dir="t">
            <a:rot lat="0" lon="0" rev="600000"/>
          </a:lightRig>
        </a:scene3d>
        <a:sp3d prstMaterial="metal">
          <a:bevelT w="38100" h="57150" prst="angle"/>
        </a:sp3d>
      </dsp:spPr>
      <dsp:style>
        <a:lnRef idx="2">
          <a:scrgbClr r="0" g="0" b="0"/>
        </a:lnRef>
        <a:fillRef idx="1">
          <a:scrgbClr r="0" g="0" b="0"/>
        </a:fillRef>
        <a:effectRef idx="0">
          <a:scrgbClr r="0" g="0" b="0"/>
        </a:effectRef>
        <a:fontRef idx="minor"/>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6BAB9BA-3F32-4422-9790-F0C45C63AEEB}">
      <dsp:nvSpPr>
        <dsp:cNvPr id="0" name=""/>
        <dsp:cNvSpPr/>
      </dsp:nvSpPr>
      <dsp:spPr>
        <a:xfrm>
          <a:off x="3047654" y="812"/>
          <a:ext cx="1335162" cy="867855"/>
        </a:xfrm>
        <a:prstGeom prst="roundRect">
          <a:avLst/>
        </a:prstGeom>
        <a:solidFill>
          <a:srgbClr val="00B050"/>
        </a:solidFill>
        <a:ln w="25400" cap="flat" cmpd="sng" algn="ctr">
          <a:solidFill>
            <a:schemeClr val="lt1">
              <a:hueOff val="0"/>
              <a:satOff val="0"/>
              <a:lumOff val="0"/>
              <a:alphaOff val="0"/>
            </a:schemeClr>
          </a:solidFill>
          <a:prstDash val="solid"/>
        </a:ln>
        <a:effectLst/>
        <a:scene3d>
          <a:camera prst="orthographicFront"/>
          <a:lightRig rig="threePt" dir="t"/>
        </a:scene3d>
        <a:sp3d>
          <a:bevelT/>
        </a:sp3d>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zh-CN" altLang="en-US" sz="1800" b="1" kern="1200" dirty="0" smtClean="0"/>
            <a:t>直接</a:t>
          </a:r>
          <a:endParaRPr lang="en-US" altLang="zh-CN" sz="1800" b="1" kern="1200" dirty="0" smtClean="0"/>
        </a:p>
        <a:p>
          <a:pPr lvl="0" algn="ctr" defTabSz="800100">
            <a:lnSpc>
              <a:spcPct val="90000"/>
            </a:lnSpc>
            <a:spcBef>
              <a:spcPct val="0"/>
            </a:spcBef>
            <a:spcAft>
              <a:spcPct val="35000"/>
            </a:spcAft>
          </a:pPr>
          <a:r>
            <a:rPr lang="zh-CN" altLang="en-US" sz="1800" b="1" kern="1200" dirty="0" smtClean="0"/>
            <a:t>分配法</a:t>
          </a:r>
          <a:endParaRPr lang="zh-CN" altLang="en-US" sz="1800" b="1" kern="1200" dirty="0"/>
        </a:p>
      </dsp:txBody>
      <dsp:txXfrm>
        <a:off x="3090019" y="43177"/>
        <a:ext cx="1250432" cy="783125"/>
      </dsp:txXfrm>
    </dsp:sp>
    <dsp:sp modelId="{3C9C21A1-6790-4773-9CC3-240E8627F089}">
      <dsp:nvSpPr>
        <dsp:cNvPr id="0" name=""/>
        <dsp:cNvSpPr/>
      </dsp:nvSpPr>
      <dsp:spPr>
        <a:xfrm>
          <a:off x="1981122" y="434740"/>
          <a:ext cx="3468227" cy="3468227"/>
        </a:xfrm>
        <a:custGeom>
          <a:avLst/>
          <a:gdLst/>
          <a:ahLst/>
          <a:cxnLst/>
          <a:rect l="0" t="0" r="0" b="0"/>
          <a:pathLst>
            <a:path>
              <a:moveTo>
                <a:pt x="2410870" y="137507"/>
              </a:moveTo>
              <a:arcTo wR="1734113" hR="1734113" stAng="17578243" swAng="1961799"/>
            </a:path>
          </a:pathLst>
        </a:custGeom>
        <a:noFill/>
        <a:ln w="28575" cap="flat" cmpd="sng" algn="ctr">
          <a:solidFill>
            <a:srgbClr val="0099CC"/>
          </a:solidFill>
          <a:prstDash val="solid"/>
        </a:ln>
        <a:effectLst/>
      </dsp:spPr>
      <dsp:style>
        <a:lnRef idx="1">
          <a:scrgbClr r="0" g="0" b="0"/>
        </a:lnRef>
        <a:fillRef idx="0">
          <a:scrgbClr r="0" g="0" b="0"/>
        </a:fillRef>
        <a:effectRef idx="0">
          <a:scrgbClr r="0" g="0" b="0"/>
        </a:effectRef>
        <a:fontRef idx="minor"/>
      </dsp:style>
    </dsp:sp>
    <dsp:sp modelId="{CC3BEDA1-EDAF-4798-8117-9866E3DB2BE4}">
      <dsp:nvSpPr>
        <dsp:cNvPr id="0" name=""/>
        <dsp:cNvSpPr/>
      </dsp:nvSpPr>
      <dsp:spPr>
        <a:xfrm>
          <a:off x="4696894" y="1199055"/>
          <a:ext cx="1335162" cy="867855"/>
        </a:xfrm>
        <a:prstGeom prst="roundRect">
          <a:avLst/>
        </a:prstGeom>
        <a:solidFill>
          <a:srgbClr val="92D050"/>
        </a:solidFill>
        <a:ln w="25400" cap="flat" cmpd="sng" algn="ctr">
          <a:noFill/>
          <a:prstDash val="solid"/>
        </a:ln>
        <a:effectLst/>
        <a:scene3d>
          <a:camera prst="orthographicFront"/>
          <a:lightRig rig="threePt" dir="t"/>
        </a:scene3d>
        <a:sp3d>
          <a:bevelT/>
        </a:sp3d>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zh-CN" altLang="en-US" sz="1800" b="1" kern="1200" dirty="0" smtClean="0">
              <a:solidFill>
                <a:schemeClr val="accent2">
                  <a:lumMod val="50000"/>
                </a:schemeClr>
              </a:solidFill>
            </a:rPr>
            <a:t>交互</a:t>
          </a:r>
          <a:endParaRPr lang="en-US" altLang="zh-CN" sz="1800" b="1" kern="1200" dirty="0" smtClean="0">
            <a:solidFill>
              <a:schemeClr val="accent2">
                <a:lumMod val="50000"/>
              </a:schemeClr>
            </a:solidFill>
          </a:endParaRPr>
        </a:p>
        <a:p>
          <a:pPr lvl="0" algn="ctr" defTabSz="800100">
            <a:lnSpc>
              <a:spcPct val="90000"/>
            </a:lnSpc>
            <a:spcBef>
              <a:spcPct val="0"/>
            </a:spcBef>
            <a:spcAft>
              <a:spcPct val="35000"/>
            </a:spcAft>
          </a:pPr>
          <a:r>
            <a:rPr lang="zh-CN" altLang="en-US" sz="1800" b="1" kern="1200" dirty="0" smtClean="0">
              <a:solidFill>
                <a:schemeClr val="accent2">
                  <a:lumMod val="50000"/>
                </a:schemeClr>
              </a:solidFill>
            </a:rPr>
            <a:t>分配法</a:t>
          </a:r>
          <a:endParaRPr lang="zh-CN" altLang="en-US" sz="1800" b="1" kern="1200" dirty="0">
            <a:solidFill>
              <a:schemeClr val="accent2">
                <a:lumMod val="50000"/>
              </a:schemeClr>
            </a:solidFill>
          </a:endParaRPr>
        </a:p>
      </dsp:txBody>
      <dsp:txXfrm>
        <a:off x="4739259" y="1241420"/>
        <a:ext cx="1250432" cy="783125"/>
      </dsp:txXfrm>
    </dsp:sp>
    <dsp:sp modelId="{31A941F7-AA70-4581-9FAB-AC63EE4B4F57}">
      <dsp:nvSpPr>
        <dsp:cNvPr id="0" name=""/>
        <dsp:cNvSpPr/>
      </dsp:nvSpPr>
      <dsp:spPr>
        <a:xfrm>
          <a:off x="1981122" y="434740"/>
          <a:ext cx="3468227" cy="3468227"/>
        </a:xfrm>
        <a:custGeom>
          <a:avLst/>
          <a:gdLst/>
          <a:ahLst/>
          <a:cxnLst/>
          <a:rect l="0" t="0" r="0" b="0"/>
          <a:pathLst>
            <a:path>
              <a:moveTo>
                <a:pt x="3465845" y="1643256"/>
              </a:moveTo>
              <a:arcTo wR="1734113" hR="1734113" stAng="21419801" swAng="2196504"/>
            </a:path>
          </a:pathLst>
        </a:custGeom>
        <a:noFill/>
        <a:ln w="28575" cap="flat" cmpd="sng" algn="ctr">
          <a:solidFill>
            <a:srgbClr val="0099CC"/>
          </a:solidFill>
          <a:prstDash val="solid"/>
        </a:ln>
        <a:effectLst/>
      </dsp:spPr>
      <dsp:style>
        <a:lnRef idx="1">
          <a:scrgbClr r="0" g="0" b="0"/>
        </a:lnRef>
        <a:fillRef idx="0">
          <a:scrgbClr r="0" g="0" b="0"/>
        </a:fillRef>
        <a:effectRef idx="0">
          <a:scrgbClr r="0" g="0" b="0"/>
        </a:effectRef>
        <a:fontRef idx="minor"/>
      </dsp:style>
    </dsp:sp>
    <dsp:sp modelId="{DA564BCF-3626-4E35-B724-98E4A35CCD70}">
      <dsp:nvSpPr>
        <dsp:cNvPr id="0" name=""/>
        <dsp:cNvSpPr/>
      </dsp:nvSpPr>
      <dsp:spPr>
        <a:xfrm>
          <a:off x="4066940" y="3137853"/>
          <a:ext cx="1335162" cy="867855"/>
        </a:xfrm>
        <a:prstGeom prst="roundRect">
          <a:avLst/>
        </a:prstGeom>
        <a:solidFill>
          <a:srgbClr val="FF66FF"/>
        </a:solidFill>
        <a:ln w="25400" cap="flat" cmpd="sng" algn="ctr">
          <a:solidFill>
            <a:schemeClr val="lt1">
              <a:hueOff val="0"/>
              <a:satOff val="0"/>
              <a:lumOff val="0"/>
              <a:alphaOff val="0"/>
            </a:schemeClr>
          </a:solidFill>
          <a:prstDash val="solid"/>
        </a:ln>
        <a:effectLst/>
        <a:scene3d>
          <a:camera prst="orthographicFront"/>
          <a:lightRig rig="threePt" dir="t"/>
        </a:scene3d>
        <a:sp3d>
          <a:bevelT/>
        </a:sp3d>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zh-CN" altLang="en-US" sz="1800" b="1" kern="1200" dirty="0" smtClean="0">
              <a:solidFill>
                <a:schemeClr val="accent2">
                  <a:lumMod val="50000"/>
                </a:schemeClr>
              </a:solidFill>
            </a:rPr>
            <a:t>顺序</a:t>
          </a:r>
          <a:endParaRPr lang="en-US" altLang="zh-CN" sz="1800" b="1" kern="1200" dirty="0" smtClean="0">
            <a:solidFill>
              <a:schemeClr val="accent2">
                <a:lumMod val="50000"/>
              </a:schemeClr>
            </a:solidFill>
          </a:endParaRPr>
        </a:p>
        <a:p>
          <a:pPr lvl="0" algn="ctr" defTabSz="800100">
            <a:lnSpc>
              <a:spcPct val="90000"/>
            </a:lnSpc>
            <a:spcBef>
              <a:spcPct val="0"/>
            </a:spcBef>
            <a:spcAft>
              <a:spcPct val="35000"/>
            </a:spcAft>
          </a:pPr>
          <a:r>
            <a:rPr lang="zh-CN" altLang="en-US" sz="1800" b="1" kern="1200" dirty="0" smtClean="0">
              <a:solidFill>
                <a:schemeClr val="accent2">
                  <a:lumMod val="50000"/>
                </a:schemeClr>
              </a:solidFill>
            </a:rPr>
            <a:t>分配法</a:t>
          </a:r>
          <a:endParaRPr lang="zh-CN" altLang="en-US" sz="1800" b="1" kern="1200" dirty="0">
            <a:solidFill>
              <a:schemeClr val="accent2">
                <a:lumMod val="50000"/>
              </a:schemeClr>
            </a:solidFill>
          </a:endParaRPr>
        </a:p>
      </dsp:txBody>
      <dsp:txXfrm>
        <a:off x="4109305" y="3180218"/>
        <a:ext cx="1250432" cy="783125"/>
      </dsp:txXfrm>
    </dsp:sp>
    <dsp:sp modelId="{8E831149-4379-4074-B4EF-E2F9CE91A254}">
      <dsp:nvSpPr>
        <dsp:cNvPr id="0" name=""/>
        <dsp:cNvSpPr/>
      </dsp:nvSpPr>
      <dsp:spPr>
        <a:xfrm>
          <a:off x="1981122" y="434740"/>
          <a:ext cx="3468227" cy="3468227"/>
        </a:xfrm>
        <a:custGeom>
          <a:avLst/>
          <a:gdLst/>
          <a:ahLst/>
          <a:cxnLst/>
          <a:rect l="0" t="0" r="0" b="0"/>
          <a:pathLst>
            <a:path>
              <a:moveTo>
                <a:pt x="2078927" y="3433599"/>
              </a:moveTo>
              <a:arcTo wR="1734113" hR="1734113" stAng="4711846" swAng="1376308"/>
            </a:path>
          </a:pathLst>
        </a:custGeom>
        <a:noFill/>
        <a:ln w="28575" cap="flat" cmpd="sng" algn="ctr">
          <a:solidFill>
            <a:srgbClr val="0099CC"/>
          </a:solidFill>
          <a:prstDash val="solid"/>
        </a:ln>
        <a:effectLst/>
      </dsp:spPr>
      <dsp:style>
        <a:lnRef idx="1">
          <a:scrgbClr r="0" g="0" b="0"/>
        </a:lnRef>
        <a:fillRef idx="0">
          <a:scrgbClr r="0" g="0" b="0"/>
        </a:fillRef>
        <a:effectRef idx="0">
          <a:scrgbClr r="0" g="0" b="0"/>
        </a:effectRef>
        <a:fontRef idx="minor"/>
      </dsp:style>
    </dsp:sp>
    <dsp:sp modelId="{AE084883-A73C-49C7-9F0B-9F40C44DFB7C}">
      <dsp:nvSpPr>
        <dsp:cNvPr id="0" name=""/>
        <dsp:cNvSpPr/>
      </dsp:nvSpPr>
      <dsp:spPr>
        <a:xfrm>
          <a:off x="2028368" y="3137853"/>
          <a:ext cx="1335162" cy="867855"/>
        </a:xfrm>
        <a:prstGeom prst="roundRect">
          <a:avLst/>
        </a:prstGeom>
        <a:solidFill>
          <a:srgbClr val="9933FF"/>
        </a:solidFill>
        <a:ln w="25400" cap="flat" cmpd="sng" algn="ctr">
          <a:solidFill>
            <a:schemeClr val="lt1">
              <a:hueOff val="0"/>
              <a:satOff val="0"/>
              <a:lumOff val="0"/>
              <a:alphaOff val="0"/>
            </a:schemeClr>
          </a:solidFill>
          <a:prstDash val="solid"/>
        </a:ln>
        <a:effectLst/>
        <a:scene3d>
          <a:camera prst="orthographicFront"/>
          <a:lightRig rig="threePt" dir="t"/>
        </a:scene3d>
        <a:sp3d>
          <a:bevelT/>
        </a:sp3d>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zh-CN" altLang="en-US" sz="1800" b="1" kern="1200" dirty="0" smtClean="0"/>
            <a:t>代数</a:t>
          </a:r>
          <a:endParaRPr lang="en-US" altLang="zh-CN" sz="1800" b="1" kern="1200" dirty="0" smtClean="0"/>
        </a:p>
        <a:p>
          <a:pPr lvl="0" algn="ctr" defTabSz="800100">
            <a:lnSpc>
              <a:spcPct val="90000"/>
            </a:lnSpc>
            <a:spcBef>
              <a:spcPct val="0"/>
            </a:spcBef>
            <a:spcAft>
              <a:spcPct val="35000"/>
            </a:spcAft>
          </a:pPr>
          <a:r>
            <a:rPr lang="zh-CN" altLang="en-US" sz="1800" b="1" kern="1200" dirty="0" smtClean="0"/>
            <a:t>分配法</a:t>
          </a:r>
          <a:endParaRPr lang="zh-CN" altLang="en-US" sz="1800" b="1" kern="1200" dirty="0"/>
        </a:p>
      </dsp:txBody>
      <dsp:txXfrm>
        <a:off x="2070733" y="3180218"/>
        <a:ext cx="1250432" cy="783125"/>
      </dsp:txXfrm>
    </dsp:sp>
    <dsp:sp modelId="{03961A99-EA3D-4636-BD6F-5D6343D0F643}">
      <dsp:nvSpPr>
        <dsp:cNvPr id="0" name=""/>
        <dsp:cNvSpPr/>
      </dsp:nvSpPr>
      <dsp:spPr>
        <a:xfrm>
          <a:off x="1981122" y="434740"/>
          <a:ext cx="3468227" cy="3468227"/>
        </a:xfrm>
        <a:custGeom>
          <a:avLst/>
          <a:gdLst/>
          <a:ahLst/>
          <a:cxnLst/>
          <a:rect l="0" t="0" r="0" b="0"/>
          <a:pathLst>
            <a:path>
              <a:moveTo>
                <a:pt x="289818" y="2693885"/>
              </a:moveTo>
              <a:arcTo wR="1734113" hR="1734113" stAng="8783695" swAng="2196504"/>
            </a:path>
          </a:pathLst>
        </a:custGeom>
        <a:noFill/>
        <a:ln w="28575" cap="flat" cmpd="sng" algn="ctr">
          <a:solidFill>
            <a:srgbClr val="0099CC"/>
          </a:solidFill>
          <a:prstDash val="solid"/>
        </a:ln>
        <a:effectLst/>
      </dsp:spPr>
      <dsp:style>
        <a:lnRef idx="1">
          <a:scrgbClr r="0" g="0" b="0"/>
        </a:lnRef>
        <a:fillRef idx="0">
          <a:scrgbClr r="0" g="0" b="0"/>
        </a:fillRef>
        <a:effectRef idx="0">
          <a:scrgbClr r="0" g="0" b="0"/>
        </a:effectRef>
        <a:fontRef idx="minor"/>
      </dsp:style>
    </dsp:sp>
    <dsp:sp modelId="{5E012C16-492A-4314-97DD-207562AAA3CD}">
      <dsp:nvSpPr>
        <dsp:cNvPr id="0" name=""/>
        <dsp:cNvSpPr/>
      </dsp:nvSpPr>
      <dsp:spPr>
        <a:xfrm>
          <a:off x="1398414" y="1199055"/>
          <a:ext cx="1335162" cy="867855"/>
        </a:xfrm>
        <a:prstGeom prst="roundRect">
          <a:avLst/>
        </a:prstGeom>
        <a:solidFill>
          <a:srgbClr val="CFDE08"/>
        </a:solidFill>
        <a:ln w="25400" cap="flat" cmpd="sng" algn="ctr">
          <a:noFill/>
          <a:prstDash val="solid"/>
        </a:ln>
        <a:effectLst/>
        <a:scene3d>
          <a:camera prst="orthographicFront"/>
          <a:lightRig rig="threePt" dir="t"/>
        </a:scene3d>
        <a:sp3d>
          <a:bevelT/>
        </a:sp3d>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zh-CN" altLang="en-US" sz="1800" b="1" kern="1200" dirty="0" smtClean="0">
              <a:solidFill>
                <a:schemeClr val="accent2">
                  <a:lumMod val="50000"/>
                </a:schemeClr>
              </a:solidFill>
            </a:rPr>
            <a:t>计划成本分配法</a:t>
          </a:r>
          <a:endParaRPr lang="zh-CN" altLang="en-US" sz="1800" b="1" kern="1200" dirty="0">
            <a:solidFill>
              <a:schemeClr val="accent2">
                <a:lumMod val="50000"/>
              </a:schemeClr>
            </a:solidFill>
          </a:endParaRPr>
        </a:p>
      </dsp:txBody>
      <dsp:txXfrm>
        <a:off x="1440779" y="1241420"/>
        <a:ext cx="1250432" cy="783125"/>
      </dsp:txXfrm>
    </dsp:sp>
    <dsp:sp modelId="{A4A19030-1BFB-48F5-AF59-20761FDD3058}">
      <dsp:nvSpPr>
        <dsp:cNvPr id="0" name=""/>
        <dsp:cNvSpPr/>
      </dsp:nvSpPr>
      <dsp:spPr>
        <a:xfrm>
          <a:off x="1981122" y="434740"/>
          <a:ext cx="3468227" cy="3468227"/>
        </a:xfrm>
        <a:custGeom>
          <a:avLst/>
          <a:gdLst/>
          <a:ahLst/>
          <a:cxnLst/>
          <a:rect l="0" t="0" r="0" b="0"/>
          <a:pathLst>
            <a:path>
              <a:moveTo>
                <a:pt x="302121" y="756079"/>
              </a:moveTo>
              <a:arcTo wR="1734113" hR="1734113" stAng="12859957" swAng="1961799"/>
            </a:path>
          </a:pathLst>
        </a:custGeom>
        <a:noFill/>
        <a:ln w="28575" cap="flat" cmpd="sng" algn="ctr">
          <a:solidFill>
            <a:srgbClr val="0099CC"/>
          </a:solidFill>
          <a:prstDash val="solid"/>
        </a:ln>
        <a:effectLst/>
      </dsp:spPr>
      <dsp:style>
        <a:lnRef idx="1">
          <a:scrgbClr r="0" g="0" b="0"/>
        </a:lnRef>
        <a:fillRef idx="0">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type="homePlate" r:blip="" rot="180"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cycle6">
  <dgm:title val=""/>
  <dgm:desc val=""/>
  <dgm:catLst>
    <dgm:cat type="cycle" pri="4000"/>
    <dgm:cat type="relationship" pri="24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endSty" val="noArr"/>
                <dgm:param type="connRout" val="curve"/>
                <dgm:param type="begPts" val="radial"/>
                <dgm:param type="endPts" val="radial"/>
              </dgm:alg>
              <dgm:shape xmlns:r="http://schemas.openxmlformats.org/officeDocument/2006/relationships" type="conn" r:blip="">
                <dgm:adjLst/>
              </dgm:shape>
              <dgm:presOf axis="self"/>
              <dgm:constrLst>
                <dgm:constr type="h" refType="w" fact="0.65"/>
                <dgm:constr type="connDist"/>
                <dgm:constr type="begPad" refType="connDist" fact="0.01"/>
                <dgm:constr type="endPad" refType="connDist" fact="0.01"/>
              </dgm:constrLst>
              <dgm:ruleLst/>
            </dgm:layoutNode>
          </dgm:forEach>
        </dgm:if>
        <dgm:else name="Name16"/>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0">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bg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callout">
    <dgm:scene3d>
      <a:camera prst="orthographicFront"/>
      <a:lightRig rig="threePt" dir="t"/>
    </dgm:scene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dk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hp">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0">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2D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txPr/>
    <dgm:style>
      <a:lnRef idx="0">
        <a:scrgbClr r="0" g="0" b="0"/>
      </a:lnRef>
      <a:fillRef idx="0">
        <a:scrgbClr r="0" g="0" b="0"/>
      </a:fillRef>
      <a:effectRef idx="0">
        <a:scrgbClr r="0" g="0" b="0"/>
      </a:effectRef>
      <a:fontRef idx="minor"/>
    </dgm:style>
  </dgm:styleLbl>
  <dgm:styleLbl name="sibTrans1D1">
    <dgm:scene3d>
      <a:camera prst="orthographicFront"/>
      <a:lightRig rig="threePt" dir="t"/>
    </dgm:scene3d>
    <dgm:txPr/>
    <dgm:style>
      <a:lnRef idx="1">
        <a:scrgbClr r="0" g="0" b="0"/>
      </a:lnRef>
      <a:fillRef idx="0">
        <a:scrgbClr r="0" g="0" b="0"/>
      </a:fillRef>
      <a:effectRef idx="0">
        <a:scrgbClr r="0" g="0" b="0"/>
      </a:effectRef>
      <a:fontRef idx="minor"/>
    </dgm:style>
  </dgm:styleLbl>
  <dgm:styleLbl name="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solid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txPr/>
    <dgm:style>
      <a:lnRef idx="1">
        <a:scrgbClr r="0" g="0" b="0"/>
      </a:lnRef>
      <a:fillRef idx="1">
        <a:scrgbClr r="0" g="0" b="0"/>
      </a:fillRef>
      <a:effectRef idx="0">
        <a:scrgbClr r="0" g="0" b="0"/>
      </a:effectRef>
      <a:fontRef idx="minor"/>
    </dgm:style>
  </dgm:styleLbl>
  <dgm:styleLbl name="tr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vennNode1">
    <dgm:scene3d>
      <a:camera prst="orthographicFront"/>
      <a:lightRig rig="threePt" dir="t"/>
    </dgm:scene3d>
    <dgm:txPr/>
    <dgm:style>
      <a:lnRef idx="2">
        <a:scrgbClr r="0" g="0" b="0"/>
      </a:lnRef>
      <a:fillRef idx="1">
        <a:scrgbClr r="0" g="0" b="0"/>
      </a:fillRef>
      <a:effectRef idx="0">
        <a:scrgbClr r="0" g="0" b="0"/>
      </a:effectRef>
      <a:fontRef idx="minor">
        <a:schemeClr val="tx1"/>
      </a:fontRef>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0">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bg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callout">
    <dgm:scene3d>
      <a:camera prst="orthographicFront"/>
      <a:lightRig rig="threePt" dir="t"/>
    </dgm:scene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dk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hp">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0">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2D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txPr/>
    <dgm:style>
      <a:lnRef idx="0">
        <a:scrgbClr r="0" g="0" b="0"/>
      </a:lnRef>
      <a:fillRef idx="0">
        <a:scrgbClr r="0" g="0" b="0"/>
      </a:fillRef>
      <a:effectRef idx="0">
        <a:scrgbClr r="0" g="0" b="0"/>
      </a:effectRef>
      <a:fontRef idx="minor"/>
    </dgm:style>
  </dgm:styleLbl>
  <dgm:styleLbl name="sibTrans1D1">
    <dgm:scene3d>
      <a:camera prst="orthographicFront"/>
      <a:lightRig rig="threePt" dir="t"/>
    </dgm:scene3d>
    <dgm:txPr/>
    <dgm:style>
      <a:lnRef idx="1">
        <a:scrgbClr r="0" g="0" b="0"/>
      </a:lnRef>
      <a:fillRef idx="0">
        <a:scrgbClr r="0" g="0" b="0"/>
      </a:fillRef>
      <a:effectRef idx="0">
        <a:scrgbClr r="0" g="0" b="0"/>
      </a:effectRef>
      <a:fontRef idx="minor"/>
    </dgm:style>
  </dgm:styleLbl>
  <dgm:styleLbl name="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solid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txPr/>
    <dgm:style>
      <a:lnRef idx="1">
        <a:scrgbClr r="0" g="0" b="0"/>
      </a:lnRef>
      <a:fillRef idx="1">
        <a:scrgbClr r="0" g="0" b="0"/>
      </a:fillRef>
      <a:effectRef idx="0">
        <a:scrgbClr r="0" g="0" b="0"/>
      </a:effectRef>
      <a:fontRef idx="minor"/>
    </dgm:style>
  </dgm:styleLbl>
  <dgm:styleLbl name="tr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vennNode1">
    <dgm:scene3d>
      <a:camera prst="orthographicFront"/>
      <a:lightRig rig="threePt" dir="t"/>
    </dgm:scene3d>
    <dgm:txPr/>
    <dgm:style>
      <a:lnRef idx="2">
        <a:scrgbClr r="0" g="0" b="0"/>
      </a:lnRef>
      <a:fillRef idx="1">
        <a:scrgbClr r="0" g="0" b="0"/>
      </a:fillRef>
      <a:effectRef idx="0">
        <a:scrgbClr r="0" g="0" b="0"/>
      </a:effectRef>
      <a:fontRef idx="minor">
        <a:schemeClr val="tx1"/>
      </a:fontRef>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2.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3.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4.w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5.w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6.w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8.w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9.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AB73FF64-2940-49EB-8B52-B401E94C5088}" type="datetimeFigureOut">
              <a:rPr lang="zh-CN" altLang="en-US" smtClean="0"/>
            </a:fld>
            <a:endParaRPr lang="zh-CN" altLang="en-US"/>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748FE564-F1B7-4B5C-9382-354A5C3701DC}" type="slidenum">
              <a:rPr lang="zh-CN" altLang="en-US" smtClean="0"/>
            </a:fld>
            <a:endParaRPr lang="zh-CN"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0608810-4791-47FF-9D88-A0154E488D6C}"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5AA72AD-4A28-4141-B7BC-D0DF0B33DCEB}"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2.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1.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2.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65AA72AD-4A28-4141-B7BC-D0DF0B33DCEB}" type="slidenum">
              <a:rPr lang="zh-CN" altLang="en-US" smtClean="0"/>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65AA72AD-4A28-4141-B7BC-D0DF0B33DCEB}" type="slidenum">
              <a:rPr lang="zh-CN" altLang="en-US" smtClean="0"/>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65AA72AD-4A28-4141-B7BC-D0DF0B33DCEB}" type="slidenum">
              <a:rPr lang="zh-CN" altLang="en-US" smtClean="0"/>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65AA72AD-4A28-4141-B7BC-D0DF0B33DCEB}" type="slidenum">
              <a:rPr lang="zh-CN" altLang="en-US" smtClean="0"/>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65AA72AD-4A28-4141-B7BC-D0DF0B33DCEB}"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showMasterSp="0">
  <p:cSld name="标题幻灯片">
    <p:bg>
      <p:bgRef idx="1001">
        <a:schemeClr val="bg1"/>
      </p:bgRef>
    </p:bg>
    <p:spTree>
      <p:nvGrpSpPr>
        <p:cNvPr id="1" name=""/>
        <p:cNvGrpSpPr/>
        <p:nvPr/>
      </p:nvGrpSpPr>
      <p:grpSpPr>
        <a:xfrm>
          <a:off x="0" y="0"/>
          <a:ext cx="0" cy="0"/>
          <a:chOff x="0" y="0"/>
          <a:chExt cx="0" cy="0"/>
        </a:xfrm>
      </p:grpSpPr>
      <p:sp>
        <p:nvSpPr>
          <p:cNvPr id="8" name="标题 7"/>
          <p:cNvSpPr>
            <a:spLocks noGrp="1"/>
          </p:cNvSpPr>
          <p:nvPr>
            <p:ph type="ctrTitle"/>
          </p:nvPr>
        </p:nvSpPr>
        <p:spPr>
          <a:xfrm>
            <a:off x="2286000" y="3124200"/>
            <a:ext cx="6172200" cy="1894362"/>
          </a:xfrm>
        </p:spPr>
        <p:txBody>
          <a:bodyPr/>
          <a:lstStyle>
            <a:lvl1pPr>
              <a:defRPr b="1"/>
            </a:lvl1pPr>
          </a:lstStyle>
          <a:p>
            <a:r>
              <a:rPr kumimoji="0" lang="zh-CN" altLang="en-US" smtClean="0"/>
              <a:t>单击此处编辑母版标题样式</a:t>
            </a:r>
            <a:endParaRPr kumimoji="0" lang="en-US"/>
          </a:p>
        </p:txBody>
      </p:sp>
      <p:sp>
        <p:nvSpPr>
          <p:cNvPr id="9" name="副标题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zh-CN" altLang="en-US" smtClean="0"/>
              <a:t>单击此处编辑母版副标题样式</a:t>
            </a:r>
            <a:endParaRPr kumimoji="0" lang="en-US"/>
          </a:p>
        </p:txBody>
      </p:sp>
      <p:sp>
        <p:nvSpPr>
          <p:cNvPr id="28" name="日期占位符 27"/>
          <p:cNvSpPr>
            <a:spLocks noGrp="1"/>
          </p:cNvSpPr>
          <p:nvPr>
            <p:ph type="dt" sz="half" idx="10"/>
          </p:nvPr>
        </p:nvSpPr>
        <p:spPr bwMode="auto">
          <a:xfrm rot="5400000">
            <a:off x="7764621" y="1174097"/>
            <a:ext cx="2286000" cy="381000"/>
          </a:xfrm>
        </p:spPr>
        <p:txBody>
          <a:bodyPr/>
          <a:lstStyle/>
          <a:p>
            <a:fld id="{4D3FD56A-3058-4E8E-AA8F-7262A10222F8}" type="datetimeFigureOut">
              <a:rPr lang="zh-CN" altLang="en-US" smtClean="0"/>
            </a:fld>
            <a:endParaRPr lang="zh-CN" altLang="en-US"/>
          </a:p>
        </p:txBody>
      </p:sp>
      <p:sp>
        <p:nvSpPr>
          <p:cNvPr id="17" name="页脚占位符 16"/>
          <p:cNvSpPr>
            <a:spLocks noGrp="1"/>
          </p:cNvSpPr>
          <p:nvPr>
            <p:ph type="ftr" sz="quarter" idx="11"/>
          </p:nvPr>
        </p:nvSpPr>
        <p:spPr bwMode="auto">
          <a:xfrm rot="5400000">
            <a:off x="7077269" y="4181669"/>
            <a:ext cx="3657600" cy="384048"/>
          </a:xfrm>
        </p:spPr>
        <p:txBody>
          <a:bodyPr/>
          <a:lstStyle/>
          <a:p>
            <a:endParaRPr lang="zh-CN" altLang="en-US"/>
          </a:p>
        </p:txBody>
      </p:sp>
      <p:sp>
        <p:nvSpPr>
          <p:cNvPr id="10" name="矩形 9"/>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矩形 11"/>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矩形 13"/>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矩形 18"/>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直接连接符 10"/>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直接连接符 17"/>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0" name="直接连接符 19"/>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直接连接符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直接连接符 14"/>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2" name="直接连接符 21"/>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7" name="矩形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椭圆 20"/>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椭圆 22"/>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椭圆 23"/>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椭圆 25"/>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椭圆 24"/>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灯片编号占位符 28"/>
          <p:cNvSpPr>
            <a:spLocks noGrp="1"/>
          </p:cNvSpPr>
          <p:nvPr>
            <p:ph type="sldNum" sz="quarter" idx="12"/>
          </p:nvPr>
        </p:nvSpPr>
        <p:spPr bwMode="auto">
          <a:xfrm>
            <a:off x="1325544" y="4928702"/>
            <a:ext cx="609600" cy="517524"/>
          </a:xfrm>
        </p:spPr>
        <p:txBody>
          <a:bodyPr/>
          <a:lstStyle/>
          <a:p>
            <a:fld id="{53478902-1AB3-48D4-8E11-7A8E00BF78D9}" type="slidenum">
              <a:rPr lang="zh-CN" altLang="en-US" smtClean="0"/>
            </a:fld>
            <a:endParaRPr lang="zh-CN" alt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0" lang="zh-CN" altLang="en-US" smtClean="0"/>
              <a:t>单击此处编辑母版标题样式</a:t>
            </a:r>
            <a:endParaRPr kumimoji="0" lang="en-US"/>
          </a:p>
        </p:txBody>
      </p:sp>
      <p:sp>
        <p:nvSpPr>
          <p:cNvPr id="3" name="竖排文字占位符 2"/>
          <p:cNvSpPr>
            <a:spLocks noGrp="1"/>
          </p:cNvSpPr>
          <p:nvPr>
            <p:ph type="body" orient="vert" idx="1"/>
          </p:nvPr>
        </p:nvSpPr>
        <p:spPr/>
        <p:txBody>
          <a:bodyPr vert="eaVert"/>
          <a:lstStyle/>
          <a:p>
            <a:pPr lvl="0" eaLnBrk="1" latinLnBrk="0" hangingPunct="1"/>
            <a:r>
              <a:rPr lang="zh-CN" altLang="en-US" smtClean="0"/>
              <a:t>单击此处编辑母版文本样式</a:t>
            </a:r>
            <a:endParaRPr lang="zh-CN" altLang="en-US" smtClean="0"/>
          </a:p>
          <a:p>
            <a:pPr lvl="1" eaLnBrk="1" latinLnBrk="0" hangingPunct="1"/>
            <a:r>
              <a:rPr lang="zh-CN" altLang="en-US" smtClean="0"/>
              <a:t>第二级</a:t>
            </a:r>
            <a:endParaRPr lang="zh-CN" altLang="en-US" smtClean="0"/>
          </a:p>
          <a:p>
            <a:pPr lvl="2" eaLnBrk="1" latinLnBrk="0" hangingPunct="1"/>
            <a:r>
              <a:rPr lang="zh-CN" altLang="en-US" smtClean="0"/>
              <a:t>第三级</a:t>
            </a:r>
            <a:endParaRPr lang="zh-CN" altLang="en-US" smtClean="0"/>
          </a:p>
          <a:p>
            <a:pPr lvl="3" eaLnBrk="1" latinLnBrk="0" hangingPunct="1"/>
            <a:r>
              <a:rPr lang="zh-CN" altLang="en-US" smtClean="0"/>
              <a:t>第四级</a:t>
            </a:r>
            <a:endParaRPr lang="zh-CN" altLang="en-US" smtClean="0"/>
          </a:p>
          <a:p>
            <a:pPr lvl="4" eaLnBrk="1" latinLnBrk="0" hangingPunct="1"/>
            <a:r>
              <a:rPr lang="zh-CN" altLang="en-US" smtClean="0"/>
              <a:t>第五级</a:t>
            </a:r>
            <a:endParaRPr kumimoji="0" lang="en-US"/>
          </a:p>
        </p:txBody>
      </p:sp>
      <p:sp>
        <p:nvSpPr>
          <p:cNvPr id="4" name="日期占位符 3"/>
          <p:cNvSpPr>
            <a:spLocks noGrp="1"/>
          </p:cNvSpPr>
          <p:nvPr>
            <p:ph type="dt" sz="half" idx="10"/>
          </p:nvPr>
        </p:nvSpPr>
        <p:spPr/>
        <p:txBody>
          <a:bodyPr/>
          <a:lstStyle/>
          <a:p>
            <a:fld id="{4D3FD56A-3058-4E8E-AA8F-7262A10222F8}"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3478902-1AB3-48D4-8E11-7A8E00BF78D9}" type="slidenum">
              <a:rPr lang="zh-CN" altLang="en-US" smtClean="0"/>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9"/>
            <a:ext cx="1676400" cy="5851525"/>
          </a:xfrm>
        </p:spPr>
        <p:txBody>
          <a:bodyPr vert="eaVert"/>
          <a:lstStyle/>
          <a:p>
            <a:r>
              <a:rPr kumimoji="0" lang="zh-CN" altLang="en-US" smtClean="0"/>
              <a:t>单击此处编辑母版标题样式</a:t>
            </a:r>
            <a:endParaRPr kumimoji="0" lang="en-US"/>
          </a:p>
        </p:txBody>
      </p:sp>
      <p:sp>
        <p:nvSpPr>
          <p:cNvPr id="3" name="竖排文字占位符 2"/>
          <p:cNvSpPr>
            <a:spLocks noGrp="1"/>
          </p:cNvSpPr>
          <p:nvPr>
            <p:ph type="body" orient="vert" idx="1"/>
          </p:nvPr>
        </p:nvSpPr>
        <p:spPr>
          <a:xfrm>
            <a:off x="457200" y="274638"/>
            <a:ext cx="6019800" cy="5851525"/>
          </a:xfrm>
        </p:spPr>
        <p:txBody>
          <a:bodyPr vert="eaVert"/>
          <a:lstStyle/>
          <a:p>
            <a:pPr lvl="0" eaLnBrk="1" latinLnBrk="0" hangingPunct="1"/>
            <a:r>
              <a:rPr lang="zh-CN" altLang="en-US" smtClean="0"/>
              <a:t>单击此处编辑母版文本样式</a:t>
            </a:r>
            <a:endParaRPr lang="zh-CN" altLang="en-US" smtClean="0"/>
          </a:p>
          <a:p>
            <a:pPr lvl="1" eaLnBrk="1" latinLnBrk="0" hangingPunct="1"/>
            <a:r>
              <a:rPr lang="zh-CN" altLang="en-US" smtClean="0"/>
              <a:t>第二级</a:t>
            </a:r>
            <a:endParaRPr lang="zh-CN" altLang="en-US" smtClean="0"/>
          </a:p>
          <a:p>
            <a:pPr lvl="2" eaLnBrk="1" latinLnBrk="0" hangingPunct="1"/>
            <a:r>
              <a:rPr lang="zh-CN" altLang="en-US" smtClean="0"/>
              <a:t>第三级</a:t>
            </a:r>
            <a:endParaRPr lang="zh-CN" altLang="en-US" smtClean="0"/>
          </a:p>
          <a:p>
            <a:pPr lvl="3" eaLnBrk="1" latinLnBrk="0" hangingPunct="1"/>
            <a:r>
              <a:rPr lang="zh-CN" altLang="en-US" smtClean="0"/>
              <a:t>第四级</a:t>
            </a:r>
            <a:endParaRPr lang="zh-CN" altLang="en-US" smtClean="0"/>
          </a:p>
          <a:p>
            <a:pPr lvl="4" eaLnBrk="1" latinLnBrk="0" hangingPunct="1"/>
            <a:r>
              <a:rPr lang="zh-CN" altLang="en-US" smtClean="0"/>
              <a:t>第五级</a:t>
            </a:r>
            <a:endParaRPr kumimoji="0" lang="en-US"/>
          </a:p>
        </p:txBody>
      </p:sp>
      <p:sp>
        <p:nvSpPr>
          <p:cNvPr id="4" name="日期占位符 3"/>
          <p:cNvSpPr>
            <a:spLocks noGrp="1"/>
          </p:cNvSpPr>
          <p:nvPr>
            <p:ph type="dt" sz="half" idx="10"/>
          </p:nvPr>
        </p:nvSpPr>
        <p:spPr/>
        <p:txBody>
          <a:bodyPr/>
          <a:lstStyle/>
          <a:p>
            <a:fld id="{4D3FD56A-3058-4E8E-AA8F-7262A10222F8}"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3478902-1AB3-48D4-8E11-7A8E00BF78D9}" type="slidenum">
              <a:rPr lang="zh-CN" altLang="en-US" smtClean="0"/>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0" lang="zh-CN" altLang="en-US" smtClean="0"/>
              <a:t>单击此处编辑母版标题样式</a:t>
            </a:r>
            <a:endParaRPr kumimoji="0" lang="en-US"/>
          </a:p>
        </p:txBody>
      </p:sp>
      <p:sp>
        <p:nvSpPr>
          <p:cNvPr id="8" name="内容占位符 7"/>
          <p:cNvSpPr>
            <a:spLocks noGrp="1"/>
          </p:cNvSpPr>
          <p:nvPr>
            <p:ph sz="quarter" idx="1"/>
          </p:nvPr>
        </p:nvSpPr>
        <p:spPr>
          <a:xfrm>
            <a:off x="457200" y="1600200"/>
            <a:ext cx="7467600" cy="4873752"/>
          </a:xfrm>
        </p:spPr>
        <p:txBody>
          <a:bodyPr/>
          <a:lstStyle/>
          <a:p>
            <a:pPr lvl="0" eaLnBrk="1" latinLnBrk="0" hangingPunct="1"/>
            <a:r>
              <a:rPr lang="zh-CN" altLang="en-US" smtClean="0"/>
              <a:t>单击此处编辑母版文本样式</a:t>
            </a:r>
            <a:endParaRPr lang="zh-CN" altLang="en-US" smtClean="0"/>
          </a:p>
          <a:p>
            <a:pPr lvl="1" eaLnBrk="1" latinLnBrk="0" hangingPunct="1"/>
            <a:r>
              <a:rPr lang="zh-CN" altLang="en-US" smtClean="0"/>
              <a:t>第二级</a:t>
            </a:r>
            <a:endParaRPr lang="zh-CN" altLang="en-US" smtClean="0"/>
          </a:p>
          <a:p>
            <a:pPr lvl="2" eaLnBrk="1" latinLnBrk="0" hangingPunct="1"/>
            <a:r>
              <a:rPr lang="zh-CN" altLang="en-US" smtClean="0"/>
              <a:t>第三级</a:t>
            </a:r>
            <a:endParaRPr lang="zh-CN" altLang="en-US" smtClean="0"/>
          </a:p>
          <a:p>
            <a:pPr lvl="3" eaLnBrk="1" latinLnBrk="0" hangingPunct="1"/>
            <a:r>
              <a:rPr lang="zh-CN" altLang="en-US" smtClean="0"/>
              <a:t>第四级</a:t>
            </a:r>
            <a:endParaRPr lang="zh-CN" altLang="en-US" smtClean="0"/>
          </a:p>
          <a:p>
            <a:pPr lvl="4" eaLnBrk="1" latinLnBrk="0" hangingPunct="1"/>
            <a:r>
              <a:rPr lang="zh-CN" altLang="en-US" smtClean="0"/>
              <a:t>第五级</a:t>
            </a:r>
            <a:endParaRPr kumimoji="0" lang="en-US"/>
          </a:p>
        </p:txBody>
      </p:sp>
      <p:sp>
        <p:nvSpPr>
          <p:cNvPr id="7" name="日期占位符 6"/>
          <p:cNvSpPr>
            <a:spLocks noGrp="1"/>
          </p:cNvSpPr>
          <p:nvPr>
            <p:ph type="dt" sz="half" idx="14"/>
          </p:nvPr>
        </p:nvSpPr>
        <p:spPr/>
        <p:txBody>
          <a:bodyPr rtlCol="0"/>
          <a:lstStyle/>
          <a:p>
            <a:fld id="{4D3FD56A-3058-4E8E-AA8F-7262A10222F8}" type="datetimeFigureOut">
              <a:rPr lang="zh-CN" altLang="en-US" smtClean="0"/>
            </a:fld>
            <a:endParaRPr lang="zh-CN" altLang="en-US"/>
          </a:p>
        </p:txBody>
      </p:sp>
      <p:sp>
        <p:nvSpPr>
          <p:cNvPr id="9" name="灯片编号占位符 8"/>
          <p:cNvSpPr>
            <a:spLocks noGrp="1"/>
          </p:cNvSpPr>
          <p:nvPr>
            <p:ph type="sldNum" sz="quarter" idx="15"/>
          </p:nvPr>
        </p:nvSpPr>
        <p:spPr/>
        <p:txBody>
          <a:bodyPr rtlCol="0"/>
          <a:lstStyle/>
          <a:p>
            <a:fld id="{53478902-1AB3-48D4-8E11-7A8E00BF78D9}" type="slidenum">
              <a:rPr lang="zh-CN" altLang="en-US" smtClean="0"/>
            </a:fld>
            <a:endParaRPr lang="zh-CN" altLang="en-US"/>
          </a:p>
        </p:txBody>
      </p:sp>
      <p:sp>
        <p:nvSpPr>
          <p:cNvPr id="10" name="页脚占位符 9"/>
          <p:cNvSpPr>
            <a:spLocks noGrp="1"/>
          </p:cNvSpPr>
          <p:nvPr>
            <p:ph type="ftr" sz="quarter" idx="16"/>
          </p:nvPr>
        </p:nvSpPr>
        <p:spPr/>
        <p:txBody>
          <a:bodyPr rtlCol="0"/>
          <a:lstStyle/>
          <a:p>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showMasterSp="0">
  <p:cSld name="节标题">
    <p:bg>
      <p:bgRef idx="1001">
        <a:schemeClr val="bg2"/>
      </p:bgRef>
    </p:bg>
    <p:spTree>
      <p:nvGrpSpPr>
        <p:cNvPr id="1" name=""/>
        <p:cNvGrpSpPr/>
        <p:nvPr/>
      </p:nvGrpSpPr>
      <p:grpSpPr>
        <a:xfrm>
          <a:off x="0" y="0"/>
          <a:ext cx="0" cy="0"/>
          <a:chOff x="0" y="0"/>
          <a:chExt cx="0" cy="0"/>
        </a:xfrm>
      </p:grpSpPr>
      <p:sp>
        <p:nvSpPr>
          <p:cNvPr id="2" name="标题 1"/>
          <p:cNvSpPr>
            <a:spLocks noGrp="1"/>
          </p:cNvSpPr>
          <p:nvPr>
            <p:ph type="title"/>
          </p:nvPr>
        </p:nvSpPr>
        <p:spPr>
          <a:xfrm>
            <a:off x="2286000" y="2895600"/>
            <a:ext cx="6172200" cy="2053590"/>
          </a:xfrm>
        </p:spPr>
        <p:txBody>
          <a:bodyPr/>
          <a:lstStyle>
            <a:lvl1pPr algn="l">
              <a:buNone/>
              <a:defRPr sz="3000" b="1" cap="small" baseline="0"/>
            </a:lvl1pPr>
          </a:lstStyle>
          <a:p>
            <a:r>
              <a:rPr kumimoji="0" lang="zh-CN" altLang="en-US" smtClean="0"/>
              <a:t>单击此处编辑母版标题样式</a:t>
            </a:r>
            <a:endParaRPr kumimoji="0" lang="en-US"/>
          </a:p>
        </p:txBody>
      </p:sp>
      <p:sp>
        <p:nvSpPr>
          <p:cNvPr id="3" name="文本占位符 2"/>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zh-CN" altLang="en-US" smtClean="0"/>
              <a:t>单击此处编辑母版文本样式</a:t>
            </a:r>
            <a:endParaRPr kumimoji="0" lang="zh-CN" altLang="en-US" smtClean="0"/>
          </a:p>
        </p:txBody>
      </p:sp>
      <p:sp>
        <p:nvSpPr>
          <p:cNvPr id="4" name="日期占位符 3"/>
          <p:cNvSpPr>
            <a:spLocks noGrp="1"/>
          </p:cNvSpPr>
          <p:nvPr>
            <p:ph type="dt" sz="half" idx="10"/>
          </p:nvPr>
        </p:nvSpPr>
        <p:spPr bwMode="auto">
          <a:xfrm rot="5400000">
            <a:off x="7763256" y="1170432"/>
            <a:ext cx="2286000" cy="381000"/>
          </a:xfrm>
        </p:spPr>
        <p:txBody>
          <a:bodyPr/>
          <a:lstStyle/>
          <a:p>
            <a:fld id="{4D3FD56A-3058-4E8E-AA8F-7262A10222F8}" type="datetimeFigureOut">
              <a:rPr lang="zh-CN" altLang="en-US" smtClean="0"/>
            </a:fld>
            <a:endParaRPr lang="zh-CN" altLang="en-US"/>
          </a:p>
        </p:txBody>
      </p:sp>
      <p:sp>
        <p:nvSpPr>
          <p:cNvPr id="5" name="页脚占位符 4"/>
          <p:cNvSpPr>
            <a:spLocks noGrp="1"/>
          </p:cNvSpPr>
          <p:nvPr>
            <p:ph type="ftr" sz="quarter" idx="11"/>
          </p:nvPr>
        </p:nvSpPr>
        <p:spPr bwMode="auto">
          <a:xfrm rot="5400000">
            <a:off x="7077456" y="4178808"/>
            <a:ext cx="3657600" cy="384048"/>
          </a:xfrm>
        </p:spPr>
        <p:txBody>
          <a:bodyPr/>
          <a:lstStyle/>
          <a:p>
            <a:endParaRPr lang="zh-CN" altLang="en-US"/>
          </a:p>
        </p:txBody>
      </p:sp>
      <p:sp>
        <p:nvSpPr>
          <p:cNvPr id="9" name="矩形 8"/>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矩形 9"/>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矩形 10"/>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矩形 11"/>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直接连接符 12"/>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直接连接符 13"/>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直接连接符 14"/>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直接连接符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7" name="直接连接符 16"/>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矩形 1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椭圆 18"/>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椭圆 19"/>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椭圆 20"/>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椭圆 21"/>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椭圆 22"/>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直接连接符 25"/>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灯片编号占位符 5"/>
          <p:cNvSpPr>
            <a:spLocks noGrp="1"/>
          </p:cNvSpPr>
          <p:nvPr>
            <p:ph type="sldNum" sz="quarter" idx="12"/>
          </p:nvPr>
        </p:nvSpPr>
        <p:spPr bwMode="auto">
          <a:xfrm>
            <a:off x="1340616" y="4928702"/>
            <a:ext cx="609600" cy="517524"/>
          </a:xfrm>
        </p:spPr>
        <p:txBody>
          <a:bodyPr/>
          <a:lstStyle/>
          <a:p>
            <a:fld id="{53478902-1AB3-48D4-8E11-7A8E00BF78D9}" type="slidenum">
              <a:rPr lang="zh-CN" altLang="en-US" smtClean="0"/>
            </a:fld>
            <a:endParaRPr lang="zh-CN" alt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0" lang="zh-CN" altLang="en-US" smtClean="0"/>
              <a:t>单击此处编辑母版标题样式</a:t>
            </a:r>
            <a:endParaRPr kumimoji="0" lang="en-US"/>
          </a:p>
        </p:txBody>
      </p:sp>
      <p:sp>
        <p:nvSpPr>
          <p:cNvPr id="5" name="日期占位符 4"/>
          <p:cNvSpPr>
            <a:spLocks noGrp="1"/>
          </p:cNvSpPr>
          <p:nvPr>
            <p:ph type="dt" sz="half" idx="10"/>
          </p:nvPr>
        </p:nvSpPr>
        <p:spPr/>
        <p:txBody>
          <a:bodyPr/>
          <a:lstStyle/>
          <a:p>
            <a:fld id="{4D3FD56A-3058-4E8E-AA8F-7262A10222F8}"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3478902-1AB3-48D4-8E11-7A8E00BF78D9}" type="slidenum">
              <a:rPr lang="zh-CN" altLang="en-US" smtClean="0"/>
            </a:fld>
            <a:endParaRPr lang="zh-CN" altLang="en-US"/>
          </a:p>
        </p:txBody>
      </p:sp>
      <p:sp>
        <p:nvSpPr>
          <p:cNvPr id="9" name="内容占位符 8"/>
          <p:cNvSpPr>
            <a:spLocks noGrp="1"/>
          </p:cNvSpPr>
          <p:nvPr>
            <p:ph sz="quarter" idx="1"/>
          </p:nvPr>
        </p:nvSpPr>
        <p:spPr>
          <a:xfrm>
            <a:off x="457200" y="1600200"/>
            <a:ext cx="3657600" cy="4572000"/>
          </a:xfrm>
        </p:spPr>
        <p:txBody>
          <a:bodyPr/>
          <a:lstStyle/>
          <a:p>
            <a:pPr lvl="0" eaLnBrk="1" latinLnBrk="0" hangingPunct="1"/>
            <a:r>
              <a:rPr lang="zh-CN" altLang="en-US" smtClean="0"/>
              <a:t>单击此处编辑母版文本样式</a:t>
            </a:r>
            <a:endParaRPr lang="zh-CN" altLang="en-US" smtClean="0"/>
          </a:p>
          <a:p>
            <a:pPr lvl="1" eaLnBrk="1" latinLnBrk="0" hangingPunct="1"/>
            <a:r>
              <a:rPr lang="zh-CN" altLang="en-US" smtClean="0"/>
              <a:t>第二级</a:t>
            </a:r>
            <a:endParaRPr lang="zh-CN" altLang="en-US" smtClean="0"/>
          </a:p>
          <a:p>
            <a:pPr lvl="2" eaLnBrk="1" latinLnBrk="0" hangingPunct="1"/>
            <a:r>
              <a:rPr lang="zh-CN" altLang="en-US" smtClean="0"/>
              <a:t>第三级</a:t>
            </a:r>
            <a:endParaRPr lang="zh-CN" altLang="en-US" smtClean="0"/>
          </a:p>
          <a:p>
            <a:pPr lvl="3" eaLnBrk="1" latinLnBrk="0" hangingPunct="1"/>
            <a:r>
              <a:rPr lang="zh-CN" altLang="en-US" smtClean="0"/>
              <a:t>第四级</a:t>
            </a:r>
            <a:endParaRPr lang="zh-CN" altLang="en-US" smtClean="0"/>
          </a:p>
          <a:p>
            <a:pPr lvl="4" eaLnBrk="1" latinLnBrk="0" hangingPunct="1"/>
            <a:r>
              <a:rPr lang="zh-CN" altLang="en-US" smtClean="0"/>
              <a:t>第五级</a:t>
            </a:r>
            <a:endParaRPr kumimoji="0" lang="en-US"/>
          </a:p>
        </p:txBody>
      </p:sp>
      <p:sp>
        <p:nvSpPr>
          <p:cNvPr id="11" name="内容占位符 10"/>
          <p:cNvSpPr>
            <a:spLocks noGrp="1"/>
          </p:cNvSpPr>
          <p:nvPr>
            <p:ph sz="quarter" idx="2"/>
          </p:nvPr>
        </p:nvSpPr>
        <p:spPr>
          <a:xfrm>
            <a:off x="4270248" y="1600200"/>
            <a:ext cx="3657600" cy="4572000"/>
          </a:xfrm>
        </p:spPr>
        <p:txBody>
          <a:bodyPr/>
          <a:lstStyle/>
          <a:p>
            <a:pPr lvl="0" eaLnBrk="1" latinLnBrk="0" hangingPunct="1"/>
            <a:r>
              <a:rPr lang="zh-CN" altLang="en-US" smtClean="0"/>
              <a:t>单击此处编辑母版文本样式</a:t>
            </a:r>
            <a:endParaRPr lang="zh-CN" altLang="en-US" smtClean="0"/>
          </a:p>
          <a:p>
            <a:pPr lvl="1" eaLnBrk="1" latinLnBrk="0" hangingPunct="1"/>
            <a:r>
              <a:rPr lang="zh-CN" altLang="en-US" smtClean="0"/>
              <a:t>第二级</a:t>
            </a:r>
            <a:endParaRPr lang="zh-CN" altLang="en-US" smtClean="0"/>
          </a:p>
          <a:p>
            <a:pPr lvl="2" eaLnBrk="1" latinLnBrk="0" hangingPunct="1"/>
            <a:r>
              <a:rPr lang="zh-CN" altLang="en-US" smtClean="0"/>
              <a:t>第三级</a:t>
            </a:r>
            <a:endParaRPr lang="zh-CN" altLang="en-US" smtClean="0"/>
          </a:p>
          <a:p>
            <a:pPr lvl="3" eaLnBrk="1" latinLnBrk="0" hangingPunct="1"/>
            <a:r>
              <a:rPr lang="zh-CN" altLang="en-US" smtClean="0"/>
              <a:t>第四级</a:t>
            </a:r>
            <a:endParaRPr lang="zh-CN" altLang="en-US" smtClean="0"/>
          </a:p>
          <a:p>
            <a:pPr lvl="4" eaLnBrk="1" latinLnBrk="0" hangingPunct="1"/>
            <a:r>
              <a:rPr lang="zh-CN" altLang="en-US" smtClean="0"/>
              <a:t>第五级</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7543800" cy="1143000"/>
          </a:xfrm>
        </p:spPr>
        <p:txBody>
          <a:bodyPr anchor="b"/>
          <a:lstStyle>
            <a:lvl1pPr>
              <a:defRPr/>
            </a:lvl1pPr>
          </a:lstStyle>
          <a:p>
            <a:r>
              <a:rPr kumimoji="0" lang="zh-CN" altLang="en-US" smtClean="0"/>
              <a:t>单击此处编辑母版标题样式</a:t>
            </a:r>
            <a:endParaRPr kumimoji="0" lang="en-US"/>
          </a:p>
        </p:txBody>
      </p:sp>
      <p:sp>
        <p:nvSpPr>
          <p:cNvPr id="7" name="日期占位符 6"/>
          <p:cNvSpPr>
            <a:spLocks noGrp="1"/>
          </p:cNvSpPr>
          <p:nvPr>
            <p:ph type="dt" sz="half" idx="10"/>
          </p:nvPr>
        </p:nvSpPr>
        <p:spPr/>
        <p:txBody>
          <a:bodyPr/>
          <a:lstStyle/>
          <a:p>
            <a:fld id="{4D3FD56A-3058-4E8E-AA8F-7262A10222F8}"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53478902-1AB3-48D4-8E11-7A8E00BF78D9}" type="slidenum">
              <a:rPr lang="zh-CN" altLang="en-US" smtClean="0"/>
            </a:fld>
            <a:endParaRPr lang="zh-CN" altLang="en-US"/>
          </a:p>
        </p:txBody>
      </p:sp>
      <p:sp>
        <p:nvSpPr>
          <p:cNvPr id="11" name="内容占位符 10"/>
          <p:cNvSpPr>
            <a:spLocks noGrp="1"/>
          </p:cNvSpPr>
          <p:nvPr>
            <p:ph sz="quarter" idx="2"/>
          </p:nvPr>
        </p:nvSpPr>
        <p:spPr>
          <a:xfrm>
            <a:off x="457200" y="2362200"/>
            <a:ext cx="3657600" cy="3886200"/>
          </a:xfrm>
        </p:spPr>
        <p:txBody>
          <a:bodyPr/>
          <a:lstStyle/>
          <a:p>
            <a:pPr lvl="0" eaLnBrk="1" latinLnBrk="0" hangingPunct="1"/>
            <a:r>
              <a:rPr lang="zh-CN" altLang="en-US" smtClean="0"/>
              <a:t>单击此处编辑母版文本样式</a:t>
            </a:r>
            <a:endParaRPr lang="zh-CN" altLang="en-US" smtClean="0"/>
          </a:p>
          <a:p>
            <a:pPr lvl="1" eaLnBrk="1" latinLnBrk="0" hangingPunct="1"/>
            <a:r>
              <a:rPr lang="zh-CN" altLang="en-US" smtClean="0"/>
              <a:t>第二级</a:t>
            </a:r>
            <a:endParaRPr lang="zh-CN" altLang="en-US" smtClean="0"/>
          </a:p>
          <a:p>
            <a:pPr lvl="2" eaLnBrk="1" latinLnBrk="0" hangingPunct="1"/>
            <a:r>
              <a:rPr lang="zh-CN" altLang="en-US" smtClean="0"/>
              <a:t>第三级</a:t>
            </a:r>
            <a:endParaRPr lang="zh-CN" altLang="en-US" smtClean="0"/>
          </a:p>
          <a:p>
            <a:pPr lvl="3" eaLnBrk="1" latinLnBrk="0" hangingPunct="1"/>
            <a:r>
              <a:rPr lang="zh-CN" altLang="en-US" smtClean="0"/>
              <a:t>第四级</a:t>
            </a:r>
            <a:endParaRPr lang="zh-CN" altLang="en-US" smtClean="0"/>
          </a:p>
          <a:p>
            <a:pPr lvl="4" eaLnBrk="1" latinLnBrk="0" hangingPunct="1"/>
            <a:r>
              <a:rPr lang="zh-CN" altLang="en-US" smtClean="0"/>
              <a:t>第五级</a:t>
            </a:r>
            <a:endParaRPr kumimoji="0" lang="en-US"/>
          </a:p>
        </p:txBody>
      </p:sp>
      <p:sp>
        <p:nvSpPr>
          <p:cNvPr id="13" name="内容占位符 12"/>
          <p:cNvSpPr>
            <a:spLocks noGrp="1"/>
          </p:cNvSpPr>
          <p:nvPr>
            <p:ph sz="quarter" idx="4"/>
          </p:nvPr>
        </p:nvSpPr>
        <p:spPr>
          <a:xfrm>
            <a:off x="4371975" y="2362200"/>
            <a:ext cx="3657600" cy="3886200"/>
          </a:xfrm>
        </p:spPr>
        <p:txBody>
          <a:bodyPr/>
          <a:lstStyle/>
          <a:p>
            <a:pPr lvl="0" eaLnBrk="1" latinLnBrk="0" hangingPunct="1"/>
            <a:r>
              <a:rPr lang="zh-CN" altLang="en-US" smtClean="0"/>
              <a:t>单击此处编辑母版文本样式</a:t>
            </a:r>
            <a:endParaRPr lang="zh-CN" altLang="en-US" smtClean="0"/>
          </a:p>
          <a:p>
            <a:pPr lvl="1" eaLnBrk="1" latinLnBrk="0" hangingPunct="1"/>
            <a:r>
              <a:rPr lang="zh-CN" altLang="en-US" smtClean="0"/>
              <a:t>第二级</a:t>
            </a:r>
            <a:endParaRPr lang="zh-CN" altLang="en-US" smtClean="0"/>
          </a:p>
          <a:p>
            <a:pPr lvl="2" eaLnBrk="1" latinLnBrk="0" hangingPunct="1"/>
            <a:r>
              <a:rPr lang="zh-CN" altLang="en-US" smtClean="0"/>
              <a:t>第三级</a:t>
            </a:r>
            <a:endParaRPr lang="zh-CN" altLang="en-US" smtClean="0"/>
          </a:p>
          <a:p>
            <a:pPr lvl="3" eaLnBrk="1" latinLnBrk="0" hangingPunct="1"/>
            <a:r>
              <a:rPr lang="zh-CN" altLang="en-US" smtClean="0"/>
              <a:t>第四级</a:t>
            </a:r>
            <a:endParaRPr lang="zh-CN" altLang="en-US" smtClean="0"/>
          </a:p>
          <a:p>
            <a:pPr lvl="4" eaLnBrk="1" latinLnBrk="0" hangingPunct="1"/>
            <a:r>
              <a:rPr lang="zh-CN" altLang="en-US" smtClean="0"/>
              <a:t>第五级</a:t>
            </a:r>
            <a:endParaRPr kumimoji="0" lang="en-US"/>
          </a:p>
        </p:txBody>
      </p:sp>
      <p:sp>
        <p:nvSpPr>
          <p:cNvPr id="12" name="文本占位符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zh-CN" altLang="en-US" smtClean="0"/>
              <a:t>单击此处编辑母版文本样式</a:t>
            </a:r>
            <a:endParaRPr kumimoji="0" lang="zh-CN" altLang="en-US" smtClean="0"/>
          </a:p>
        </p:txBody>
      </p:sp>
      <p:sp>
        <p:nvSpPr>
          <p:cNvPr id="14" name="文本占位符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zh-CN" altLang="en-US" smtClean="0"/>
              <a:t>单击此处编辑母版文本样式</a:t>
            </a:r>
            <a:endParaRPr kumimoji="0" lang="zh-CN" altLang="en-US" smtClean="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0" lang="zh-CN" altLang="en-US" smtClean="0"/>
              <a:t>单击此处编辑母版标题样式</a:t>
            </a:r>
            <a:endParaRPr kumimoji="0" lang="en-US"/>
          </a:p>
        </p:txBody>
      </p:sp>
      <p:sp>
        <p:nvSpPr>
          <p:cNvPr id="6" name="日期占位符 5"/>
          <p:cNvSpPr>
            <a:spLocks noGrp="1"/>
          </p:cNvSpPr>
          <p:nvPr>
            <p:ph type="dt" sz="half" idx="10"/>
          </p:nvPr>
        </p:nvSpPr>
        <p:spPr/>
        <p:txBody>
          <a:bodyPr rtlCol="0"/>
          <a:lstStyle/>
          <a:p>
            <a:fld id="{4D3FD56A-3058-4E8E-AA8F-7262A10222F8}" type="datetimeFigureOut">
              <a:rPr lang="zh-CN" altLang="en-US" smtClean="0"/>
            </a:fld>
            <a:endParaRPr lang="zh-CN" altLang="en-US"/>
          </a:p>
        </p:txBody>
      </p:sp>
      <p:sp>
        <p:nvSpPr>
          <p:cNvPr id="7" name="灯片编号占位符 6"/>
          <p:cNvSpPr>
            <a:spLocks noGrp="1"/>
          </p:cNvSpPr>
          <p:nvPr>
            <p:ph type="sldNum" sz="quarter" idx="11"/>
          </p:nvPr>
        </p:nvSpPr>
        <p:spPr/>
        <p:txBody>
          <a:bodyPr rtlCol="0"/>
          <a:lstStyle/>
          <a:p>
            <a:fld id="{53478902-1AB3-48D4-8E11-7A8E00BF78D9}" type="slidenum">
              <a:rPr lang="zh-CN" altLang="en-US" smtClean="0"/>
            </a:fld>
            <a:endParaRPr lang="zh-CN" altLang="en-US"/>
          </a:p>
        </p:txBody>
      </p:sp>
      <p:sp>
        <p:nvSpPr>
          <p:cNvPr id="8" name="页脚占位符 7"/>
          <p:cNvSpPr>
            <a:spLocks noGrp="1"/>
          </p:cNvSpPr>
          <p:nvPr>
            <p:ph type="ftr" sz="quarter" idx="12"/>
          </p:nvPr>
        </p:nvSpPr>
        <p:spPr/>
        <p:txBody>
          <a:bodyPr rtlCol="0"/>
          <a:lstStyle/>
          <a:p>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4D3FD56A-3058-4E8E-AA8F-7262A10222F8}"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53478902-1AB3-48D4-8E11-7A8E00BF78D9}"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showMasterSp="0">
  <p:cSld name="内容与标题">
    <p:bg>
      <p:bgRef idx="1001">
        <a:schemeClr val="bg1"/>
      </p:bgRef>
    </p:bg>
    <p:spTree>
      <p:nvGrpSpPr>
        <p:cNvPr id="1" name=""/>
        <p:cNvGrpSpPr/>
        <p:nvPr/>
      </p:nvGrpSpPr>
      <p:grpSpPr>
        <a:xfrm>
          <a:off x="0" y="0"/>
          <a:ext cx="0" cy="0"/>
          <a:chOff x="0" y="0"/>
          <a:chExt cx="0" cy="0"/>
        </a:xfrm>
      </p:grpSpPr>
      <p:sp>
        <p:nvSpPr>
          <p:cNvPr id="10" name="直接连接符 9"/>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标题 1"/>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zh-CN" altLang="en-US" smtClean="0"/>
              <a:t>单击此处编辑母版标题样式</a:t>
            </a:r>
            <a:endParaRPr kumimoji="0" lang="en-US"/>
          </a:p>
        </p:txBody>
      </p:sp>
      <p:sp>
        <p:nvSpPr>
          <p:cNvPr id="3" name="文本占位符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zh-CN" altLang="en-US" smtClean="0"/>
              <a:t>单击此处编辑母版文本样式</a:t>
            </a:r>
            <a:endParaRPr kumimoji="0" lang="zh-CN" altLang="en-US" smtClean="0"/>
          </a:p>
        </p:txBody>
      </p:sp>
      <p:sp>
        <p:nvSpPr>
          <p:cNvPr id="8" name="直接连接符 7"/>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直接连接符 8"/>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直接连接符 10"/>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矩形 11"/>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直接连接符 12"/>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椭圆 13"/>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内容占位符 17"/>
          <p:cNvSpPr>
            <a:spLocks noGrp="1"/>
          </p:cNvSpPr>
          <p:nvPr>
            <p:ph sz="quarter" idx="1"/>
          </p:nvPr>
        </p:nvSpPr>
        <p:spPr>
          <a:xfrm>
            <a:off x="304800" y="274320"/>
            <a:ext cx="5638800" cy="6327648"/>
          </a:xfrm>
        </p:spPr>
        <p:txBody>
          <a:bodyPr/>
          <a:lstStyle/>
          <a:p>
            <a:pPr lvl="0" eaLnBrk="1" latinLnBrk="0" hangingPunct="1"/>
            <a:r>
              <a:rPr lang="zh-CN" altLang="en-US" smtClean="0"/>
              <a:t>单击此处编辑母版文本样式</a:t>
            </a:r>
            <a:endParaRPr lang="zh-CN" altLang="en-US" smtClean="0"/>
          </a:p>
          <a:p>
            <a:pPr lvl="1" eaLnBrk="1" latinLnBrk="0" hangingPunct="1"/>
            <a:r>
              <a:rPr lang="zh-CN" altLang="en-US" smtClean="0"/>
              <a:t>第二级</a:t>
            </a:r>
            <a:endParaRPr lang="zh-CN" altLang="en-US" smtClean="0"/>
          </a:p>
          <a:p>
            <a:pPr lvl="2" eaLnBrk="1" latinLnBrk="0" hangingPunct="1"/>
            <a:r>
              <a:rPr lang="zh-CN" altLang="en-US" smtClean="0"/>
              <a:t>第三级</a:t>
            </a:r>
            <a:endParaRPr lang="zh-CN" altLang="en-US" smtClean="0"/>
          </a:p>
          <a:p>
            <a:pPr lvl="3" eaLnBrk="1" latinLnBrk="0" hangingPunct="1"/>
            <a:r>
              <a:rPr lang="zh-CN" altLang="en-US" smtClean="0"/>
              <a:t>第四级</a:t>
            </a:r>
            <a:endParaRPr lang="zh-CN" altLang="en-US" smtClean="0"/>
          </a:p>
          <a:p>
            <a:pPr lvl="4" eaLnBrk="1" latinLnBrk="0" hangingPunct="1"/>
            <a:r>
              <a:rPr lang="zh-CN" altLang="en-US" smtClean="0"/>
              <a:t>第五级</a:t>
            </a:r>
            <a:endParaRPr kumimoji="0" lang="en-US"/>
          </a:p>
        </p:txBody>
      </p:sp>
      <p:sp>
        <p:nvSpPr>
          <p:cNvPr id="21" name="日期占位符 20"/>
          <p:cNvSpPr>
            <a:spLocks noGrp="1"/>
          </p:cNvSpPr>
          <p:nvPr>
            <p:ph type="dt" sz="half" idx="14"/>
          </p:nvPr>
        </p:nvSpPr>
        <p:spPr/>
        <p:txBody>
          <a:bodyPr rtlCol="0"/>
          <a:lstStyle/>
          <a:p>
            <a:fld id="{4D3FD56A-3058-4E8E-AA8F-7262A10222F8}" type="datetimeFigureOut">
              <a:rPr lang="zh-CN" altLang="en-US" smtClean="0"/>
            </a:fld>
            <a:endParaRPr lang="zh-CN" altLang="en-US"/>
          </a:p>
        </p:txBody>
      </p:sp>
      <p:sp>
        <p:nvSpPr>
          <p:cNvPr id="22" name="灯片编号占位符 21"/>
          <p:cNvSpPr>
            <a:spLocks noGrp="1"/>
          </p:cNvSpPr>
          <p:nvPr>
            <p:ph type="sldNum" sz="quarter" idx="15"/>
          </p:nvPr>
        </p:nvSpPr>
        <p:spPr/>
        <p:txBody>
          <a:bodyPr rtlCol="0"/>
          <a:lstStyle/>
          <a:p>
            <a:fld id="{53478902-1AB3-48D4-8E11-7A8E00BF78D9}" type="slidenum">
              <a:rPr lang="zh-CN" altLang="en-US" smtClean="0"/>
            </a:fld>
            <a:endParaRPr lang="zh-CN" altLang="en-US"/>
          </a:p>
        </p:txBody>
      </p:sp>
      <p:sp>
        <p:nvSpPr>
          <p:cNvPr id="23" name="页脚占位符 22"/>
          <p:cNvSpPr>
            <a:spLocks noGrp="1"/>
          </p:cNvSpPr>
          <p:nvPr>
            <p:ph type="ftr" sz="quarter" idx="16"/>
          </p:nvPr>
        </p:nvSpPr>
        <p:spPr/>
        <p:txBody>
          <a:bodyPr rtlCol="0"/>
          <a:lstStyle/>
          <a:p>
            <a:endParaRPr lang="zh-CN" alt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showMasterSp="0">
  <p:cSld name="图片与标题">
    <p:spTree>
      <p:nvGrpSpPr>
        <p:cNvPr id="1" name=""/>
        <p:cNvGrpSpPr/>
        <p:nvPr/>
      </p:nvGrpSpPr>
      <p:grpSpPr>
        <a:xfrm>
          <a:off x="0" y="0"/>
          <a:ext cx="0" cy="0"/>
          <a:chOff x="0" y="0"/>
          <a:chExt cx="0" cy="0"/>
        </a:xfrm>
      </p:grpSpPr>
      <p:sp>
        <p:nvSpPr>
          <p:cNvPr id="9" name="直接连接符 8"/>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椭圆 12"/>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标题 1"/>
          <p:cNvSpPr>
            <a:spLocks noGrp="1"/>
          </p:cNvSpPr>
          <p:nvPr>
            <p:ph type="title"/>
          </p:nvPr>
        </p:nvSpPr>
        <p:spPr>
          <a:xfrm rot="5400000">
            <a:off x="3350133" y="3200400"/>
            <a:ext cx="6309360" cy="457200"/>
          </a:xfrm>
        </p:spPr>
        <p:txBody>
          <a:bodyPr anchor="b"/>
          <a:lstStyle>
            <a:lvl1pPr algn="l">
              <a:buNone/>
              <a:defRPr sz="2000" b="1"/>
            </a:lvl1pPr>
          </a:lstStyle>
          <a:p>
            <a:r>
              <a:rPr kumimoji="0" lang="zh-CN" altLang="en-US" smtClean="0"/>
              <a:t>单击此处编辑母版标题样式</a:t>
            </a:r>
            <a:endParaRPr kumimoji="0" lang="en-US"/>
          </a:p>
        </p:txBody>
      </p:sp>
      <p:sp>
        <p:nvSpPr>
          <p:cNvPr id="3" name="图片占位符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zh-CN" altLang="en-US" smtClean="0"/>
              <a:t>单击图标添加图片</a:t>
            </a:r>
            <a:endParaRPr kumimoji="0" lang="en-US" dirty="0"/>
          </a:p>
        </p:txBody>
      </p:sp>
      <p:sp>
        <p:nvSpPr>
          <p:cNvPr id="4" name="文本占位符 3"/>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zh-CN" altLang="en-US" smtClean="0"/>
              <a:t>单击此处编辑母版文本样式</a:t>
            </a:r>
            <a:endParaRPr kumimoji="0" lang="zh-CN" altLang="en-US" smtClean="0"/>
          </a:p>
        </p:txBody>
      </p:sp>
      <p:sp>
        <p:nvSpPr>
          <p:cNvPr id="10" name="直接连接符 9"/>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矩形 10"/>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直接连接符 11"/>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直接连接符 18"/>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直接连接符 19"/>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日期占位符 16"/>
          <p:cNvSpPr>
            <a:spLocks noGrp="1"/>
          </p:cNvSpPr>
          <p:nvPr>
            <p:ph type="dt" sz="half" idx="10"/>
          </p:nvPr>
        </p:nvSpPr>
        <p:spPr/>
        <p:txBody>
          <a:bodyPr rtlCol="0"/>
          <a:lstStyle/>
          <a:p>
            <a:fld id="{4D3FD56A-3058-4E8E-AA8F-7262A10222F8}" type="datetimeFigureOut">
              <a:rPr lang="zh-CN" altLang="en-US" smtClean="0"/>
            </a:fld>
            <a:endParaRPr lang="zh-CN" altLang="en-US"/>
          </a:p>
        </p:txBody>
      </p:sp>
      <p:sp>
        <p:nvSpPr>
          <p:cNvPr id="18" name="灯片编号占位符 17"/>
          <p:cNvSpPr>
            <a:spLocks noGrp="1"/>
          </p:cNvSpPr>
          <p:nvPr>
            <p:ph type="sldNum" sz="quarter" idx="11"/>
          </p:nvPr>
        </p:nvSpPr>
        <p:spPr/>
        <p:txBody>
          <a:bodyPr rtlCol="0"/>
          <a:lstStyle/>
          <a:p>
            <a:fld id="{53478902-1AB3-48D4-8E11-7A8E00BF78D9}" type="slidenum">
              <a:rPr lang="zh-CN" altLang="en-US" smtClean="0"/>
            </a:fld>
            <a:endParaRPr lang="zh-CN" altLang="en-US"/>
          </a:p>
        </p:txBody>
      </p:sp>
      <p:sp>
        <p:nvSpPr>
          <p:cNvPr id="21" name="页脚占位符 20"/>
          <p:cNvSpPr>
            <a:spLocks noGrp="1"/>
          </p:cNvSpPr>
          <p:nvPr>
            <p:ph type="ftr" sz="quarter" idx="12"/>
          </p:nvPr>
        </p:nvSpPr>
        <p:spPr/>
        <p:txBody>
          <a:bodyPr rtlCol="0"/>
          <a:lstStyle/>
          <a:p>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直接连接符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标题占位符 21"/>
          <p:cNvSpPr>
            <a:spLocks noGrp="1"/>
          </p:cNvSpPr>
          <p:nvPr>
            <p:ph type="title"/>
          </p:nvPr>
        </p:nvSpPr>
        <p:spPr>
          <a:xfrm>
            <a:off x="457200" y="274638"/>
            <a:ext cx="7467600" cy="1143000"/>
          </a:xfrm>
          <a:prstGeom prst="rect">
            <a:avLst/>
          </a:prstGeom>
        </p:spPr>
        <p:txBody>
          <a:bodyPr vert="horz" anchor="b">
            <a:normAutofit/>
          </a:bodyPr>
          <a:lstStyle/>
          <a:p>
            <a:r>
              <a:rPr kumimoji="0" lang="zh-CN" altLang="en-US" smtClean="0"/>
              <a:t>单击此处编辑母版标题样式</a:t>
            </a:r>
            <a:endParaRPr kumimoji="0" lang="en-US"/>
          </a:p>
        </p:txBody>
      </p:sp>
      <p:sp>
        <p:nvSpPr>
          <p:cNvPr id="13" name="文本占位符 12"/>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zh-CN" altLang="en-US" smtClean="0"/>
              <a:t>单击此处编辑母版文本样式</a:t>
            </a:r>
            <a:endParaRPr kumimoji="0" lang="zh-CN" altLang="en-US" smtClean="0"/>
          </a:p>
          <a:p>
            <a:pPr lvl="1" eaLnBrk="1" latinLnBrk="0" hangingPunct="1"/>
            <a:r>
              <a:rPr kumimoji="0" lang="zh-CN" altLang="en-US" smtClean="0"/>
              <a:t>第二级</a:t>
            </a:r>
            <a:endParaRPr kumimoji="0" lang="zh-CN" altLang="en-US" smtClean="0"/>
          </a:p>
          <a:p>
            <a:pPr lvl="2" eaLnBrk="1" latinLnBrk="0" hangingPunct="1"/>
            <a:r>
              <a:rPr kumimoji="0" lang="zh-CN" altLang="en-US" smtClean="0"/>
              <a:t>第三级</a:t>
            </a:r>
            <a:endParaRPr kumimoji="0" lang="zh-CN" altLang="en-US" smtClean="0"/>
          </a:p>
          <a:p>
            <a:pPr lvl="3" eaLnBrk="1" latinLnBrk="0" hangingPunct="1"/>
            <a:r>
              <a:rPr kumimoji="0" lang="zh-CN" altLang="en-US" smtClean="0"/>
              <a:t>第四级</a:t>
            </a:r>
            <a:endParaRPr kumimoji="0" lang="zh-CN" altLang="en-US" smtClean="0"/>
          </a:p>
          <a:p>
            <a:pPr lvl="4" eaLnBrk="1" latinLnBrk="0" hangingPunct="1"/>
            <a:r>
              <a:rPr kumimoji="0" lang="zh-CN" altLang="en-US" smtClean="0"/>
              <a:t>第五级</a:t>
            </a:r>
            <a:endParaRPr kumimoji="0" lang="en-US"/>
          </a:p>
        </p:txBody>
      </p:sp>
      <p:sp>
        <p:nvSpPr>
          <p:cNvPr id="14" name="日期占位符 13"/>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4D3FD56A-3058-4E8E-AA8F-7262A10222F8}" type="datetimeFigureOut">
              <a:rPr lang="zh-CN" altLang="en-US" smtClean="0"/>
            </a:fld>
            <a:endParaRPr lang="zh-CN" altLang="en-US"/>
          </a:p>
        </p:txBody>
      </p:sp>
      <p:sp>
        <p:nvSpPr>
          <p:cNvPr id="3" name="页脚占位符 2"/>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endParaRPr lang="zh-CN" altLang="en-US"/>
          </a:p>
        </p:txBody>
      </p:sp>
      <p:sp>
        <p:nvSpPr>
          <p:cNvPr id="7" name="直接连接符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直接连接符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矩形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直接连接符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椭圆 11"/>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灯片编号占位符 22"/>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53478902-1AB3-48D4-8E11-7A8E00BF78D9}"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rtl="0"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0000"/>
        <a:buFont typeface="Wingdings" panose="05000000000000000000"/>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panose="05020102010507070707"/>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panose="05000000000000000000"/>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panose="05000000000000000000"/>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panose="05020102010507070707"/>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panose="05000000000000000000"/>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4" Type="http://schemas.openxmlformats.org/officeDocument/2006/relationships/vmlDrawing" Target="../drawings/vmlDrawing3.vml"/><Relationship Id="rId3" Type="http://schemas.openxmlformats.org/officeDocument/2006/relationships/slideLayout" Target="../slideLayouts/slideLayout7.xml"/><Relationship Id="rId2" Type="http://schemas.openxmlformats.org/officeDocument/2006/relationships/image" Target="../media/image4.wmf"/><Relationship Id="rId1" Type="http://schemas.openxmlformats.org/officeDocument/2006/relationships/oleObject" Target="../embeddings/oleObject3.bin"/></Relationships>
</file>

<file path=ppt/slides/_rels/slide11.xml.rels><?xml version="1.0" encoding="UTF-8" standalone="yes"?>
<Relationships xmlns="http://schemas.openxmlformats.org/package/2006/relationships"><Relationship Id="rId4" Type="http://schemas.openxmlformats.org/officeDocument/2006/relationships/vmlDrawing" Target="../drawings/vmlDrawing4.vml"/><Relationship Id="rId3" Type="http://schemas.openxmlformats.org/officeDocument/2006/relationships/slideLayout" Target="../slideLayouts/slideLayout7.xml"/><Relationship Id="rId2" Type="http://schemas.openxmlformats.org/officeDocument/2006/relationships/image" Target="../media/image5.wmf"/><Relationship Id="rId1" Type="http://schemas.openxmlformats.org/officeDocument/2006/relationships/oleObject" Target="../embeddings/oleObject4.bin"/></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6" Type="http://schemas.openxmlformats.org/officeDocument/2006/relationships/slideLayout" Target="../slideLayouts/slideLayout1.xml"/><Relationship Id="rId5" Type="http://schemas.microsoft.com/office/2007/relationships/diagramDrawing" Target="../diagrams/drawing1.xml"/><Relationship Id="rId4" Type="http://schemas.openxmlformats.org/officeDocument/2006/relationships/diagramColors" Target="../diagrams/colors1.xml"/><Relationship Id="rId3" Type="http://schemas.openxmlformats.org/officeDocument/2006/relationships/diagramQuickStyle" Target="../diagrams/quickStyle1.xml"/><Relationship Id="rId2" Type="http://schemas.openxmlformats.org/officeDocument/2006/relationships/diagramLayout" Target="../diagrams/layout1.xml"/><Relationship Id="rId1" Type="http://schemas.openxmlformats.org/officeDocument/2006/relationships/diagramData" Target="../diagrams/data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4" Type="http://schemas.openxmlformats.org/officeDocument/2006/relationships/vmlDrawing" Target="../drawings/vmlDrawing5.vml"/><Relationship Id="rId3" Type="http://schemas.openxmlformats.org/officeDocument/2006/relationships/slideLayout" Target="../slideLayouts/slideLayout7.xml"/><Relationship Id="rId2" Type="http://schemas.openxmlformats.org/officeDocument/2006/relationships/image" Target="../media/image6.wmf"/><Relationship Id="rId1" Type="http://schemas.openxmlformats.org/officeDocument/2006/relationships/oleObject" Target="../embeddings/oleObject5.bin"/></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6" Type="http://schemas.openxmlformats.org/officeDocument/2006/relationships/slideLayout" Target="../slideLayouts/slideLayout7.xml"/><Relationship Id="rId5" Type="http://schemas.microsoft.com/office/2007/relationships/diagramDrawing" Target="../diagrams/drawing2.xml"/><Relationship Id="rId4" Type="http://schemas.openxmlformats.org/officeDocument/2006/relationships/diagramColors" Target="../diagrams/colors2.xml"/><Relationship Id="rId3" Type="http://schemas.openxmlformats.org/officeDocument/2006/relationships/diagramQuickStyle" Target="../diagrams/quickStyle2.xml"/><Relationship Id="rId2" Type="http://schemas.openxmlformats.org/officeDocument/2006/relationships/diagramLayout" Target="../diagrams/layout2.xml"/><Relationship Id="rId1" Type="http://schemas.openxmlformats.org/officeDocument/2006/relationships/diagramData" Target="../diagrams/data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image" Target="../media/image7.GIF"/><Relationship Id="rId1" Type="http://schemas.openxmlformats.org/officeDocument/2006/relationships/hyperlink" Target="http://online.sc-cn.net/html/gif/yb/20040727153909(10).htm" TargetMode="Externa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4" Type="http://schemas.openxmlformats.org/officeDocument/2006/relationships/vmlDrawing" Target="../drawings/vmlDrawing6.vml"/><Relationship Id="rId3" Type="http://schemas.openxmlformats.org/officeDocument/2006/relationships/slideLayout" Target="../slideLayouts/slideLayout7.xml"/><Relationship Id="rId2" Type="http://schemas.openxmlformats.org/officeDocument/2006/relationships/image" Target="../media/image8.wmf"/><Relationship Id="rId1" Type="http://schemas.openxmlformats.org/officeDocument/2006/relationships/oleObject" Target="../embeddings/oleObject6.bin"/></Relationships>
</file>

<file path=ppt/slides/_rels/slide42.xml.rels><?xml version="1.0" encoding="UTF-8" standalone="yes"?>
<Relationships xmlns="http://schemas.openxmlformats.org/package/2006/relationships"><Relationship Id="rId4" Type="http://schemas.openxmlformats.org/officeDocument/2006/relationships/vmlDrawing" Target="../drawings/vmlDrawing7.vml"/><Relationship Id="rId3" Type="http://schemas.openxmlformats.org/officeDocument/2006/relationships/slideLayout" Target="../slideLayouts/slideLayout7.xml"/><Relationship Id="rId2" Type="http://schemas.openxmlformats.org/officeDocument/2006/relationships/image" Target="../media/image9.wmf"/><Relationship Id="rId1" Type="http://schemas.openxmlformats.org/officeDocument/2006/relationships/oleObject" Target="../embeddings/oleObject7.bin"/></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hyperlink" Target="&#39034;&#24207;&#20998;&#37197;&#34920;.doc" TargetMode="Externa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image" Target="../media/image10.GIF"/><Relationship Id="rId1" Type="http://schemas.openxmlformats.org/officeDocument/2006/relationships/hyperlink" Target="&#20195;&#25968;&#20998;&#37197;&#34920;.doc" TargetMode="Externa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7.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image" Target="../media/image12.png"/><Relationship Id="rId1" Type="http://schemas.openxmlformats.org/officeDocument/2006/relationships/image" Target="../media/image11.GIF"/></Relationships>
</file>

<file path=ppt/slides/_rels/slide58.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hyperlink" Target="&#35745;&#21010;&#25104;&#26412;&#20998;&#37197;&#27861;---&#32451;&#20064;P11.doc" TargetMode="Externa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2.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8.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image" Target="../media/image7.GIF"/><Relationship Id="rId1" Type="http://schemas.openxmlformats.org/officeDocument/2006/relationships/hyperlink" Target="http://online.sc-cn.net/html/gif/yb/20040727153909(10).htm" TargetMode="Externa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4" Type="http://schemas.openxmlformats.org/officeDocument/2006/relationships/vmlDrawing" Target="../drawings/vmlDrawing1.vml"/><Relationship Id="rId3" Type="http://schemas.openxmlformats.org/officeDocument/2006/relationships/slideLayout" Target="../slideLayouts/slideLayout7.xml"/><Relationship Id="rId2" Type="http://schemas.openxmlformats.org/officeDocument/2006/relationships/image" Target="../media/image2.wmf"/><Relationship Id="rId1" Type="http://schemas.openxmlformats.org/officeDocument/2006/relationships/oleObject" Target="../embeddings/oleObject1.bin"/></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4" Type="http://schemas.openxmlformats.org/officeDocument/2006/relationships/vmlDrawing" Target="../drawings/vmlDrawing2.vml"/><Relationship Id="rId3" Type="http://schemas.openxmlformats.org/officeDocument/2006/relationships/slideLayout" Target="../slideLayouts/slideLayout7.xml"/><Relationship Id="rId2" Type="http://schemas.openxmlformats.org/officeDocument/2006/relationships/image" Target="../media/image3.wmf"/><Relationship Id="rId1" Type="http://schemas.openxmlformats.org/officeDocument/2006/relationships/oleObject" Target="../embeddings/oleObject2.bin"/></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3995936" y="2132856"/>
            <a:ext cx="1584176" cy="523220"/>
          </a:xfrm>
          <a:prstGeom prst="rect">
            <a:avLst/>
          </a:prstGeom>
          <a:noFill/>
        </p:spPr>
        <p:txBody>
          <a:bodyPr wrap="square" rtlCol="0">
            <a:spAutoFit/>
          </a:bodyPr>
          <a:lstStyle/>
          <a:p>
            <a:r>
              <a:rPr lang="zh-CN" altLang="en-US" sz="2800" b="1" dirty="0" smtClean="0">
                <a:effectLst>
                  <a:outerShdw blurRad="38100" dist="38100" dir="2700000" algn="tl">
                    <a:srgbClr val="000000">
                      <a:alpha val="43137"/>
                    </a:srgbClr>
                  </a:outerShdw>
                </a:effectLst>
              </a:rPr>
              <a:t>项目二</a:t>
            </a:r>
            <a:endParaRPr lang="zh-CN" altLang="en-US" sz="2800" b="1" dirty="0">
              <a:effectLst>
                <a:outerShdw blurRad="38100" dist="38100" dir="2700000" algn="tl">
                  <a:srgbClr val="000000">
                    <a:alpha val="43137"/>
                  </a:srgbClr>
                </a:outerShdw>
              </a:effectLst>
            </a:endParaRPr>
          </a:p>
        </p:txBody>
      </p:sp>
      <p:sp>
        <p:nvSpPr>
          <p:cNvPr id="7" name="TextBox 6"/>
          <p:cNvSpPr txBox="1"/>
          <p:nvPr/>
        </p:nvSpPr>
        <p:spPr>
          <a:xfrm>
            <a:off x="2493647" y="3068960"/>
            <a:ext cx="5256584" cy="897040"/>
          </a:xfrm>
          <a:prstGeom prst="rect">
            <a:avLst/>
          </a:prstGeom>
          <a:noFill/>
          <a:ln>
            <a:solidFill>
              <a:srgbClr val="0070C0"/>
            </a:solidFill>
          </a:ln>
        </p:spPr>
        <p:txBody>
          <a:bodyPr wrap="square" rtlCol="0">
            <a:spAutoFit/>
          </a:bodyPr>
          <a:lstStyle/>
          <a:p>
            <a:pPr lvl="1">
              <a:lnSpc>
                <a:spcPct val="150000"/>
              </a:lnSpc>
            </a:pPr>
            <a:r>
              <a:rPr lang="zh-CN" altLang="en-US" sz="4000" b="1" dirty="0" smtClean="0">
                <a:effectLst>
                  <a:outerShdw blurRad="38100" dist="38100" dir="2700000" algn="tl">
                    <a:srgbClr val="000000">
                      <a:alpha val="43137"/>
                    </a:srgbClr>
                  </a:outerShdw>
                </a:effectLst>
              </a:rPr>
              <a:t>   核算要素费用</a:t>
            </a:r>
            <a:endParaRPr lang="zh-CN" altLang="en-US" sz="4000" b="1" dirty="0">
              <a:effectLst>
                <a:outerShdw blurRad="38100" dist="38100" dir="2700000" algn="tl">
                  <a:srgbClr val="000000">
                    <a:alpha val="43137"/>
                  </a:srgbClr>
                </a:outerShdw>
              </a:effectLst>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5"/>
          <p:cNvSpPr>
            <a:spLocks noChangeArrowheads="1"/>
          </p:cNvSpPr>
          <p:nvPr/>
        </p:nvSpPr>
        <p:spPr bwMode="auto">
          <a:xfrm>
            <a:off x="392439" y="2055782"/>
            <a:ext cx="3518912"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a:spcBef>
                <a:spcPct val="0"/>
              </a:spcBef>
            </a:pPr>
            <a:r>
              <a:rPr lang="en-US" sz="2000" b="1" dirty="0">
                <a:latin typeface="楷体_GB2312" pitchFamily="1" charset="-122"/>
                <a:ea typeface="楷体_GB2312" pitchFamily="1" charset="-122"/>
              </a:rPr>
              <a:t>(2)</a:t>
            </a:r>
            <a:r>
              <a:rPr lang="zh-CN" altLang="en-US" sz="2000" b="1" dirty="0">
                <a:latin typeface="楷体_GB2312" pitchFamily="1" charset="-122"/>
                <a:ea typeface="楷体_GB2312" pitchFamily="1" charset="-122"/>
              </a:rPr>
              <a:t>材料定额费用比例分配法 </a:t>
            </a:r>
            <a:endParaRPr lang="zh-CN" altLang="en-US" sz="2000" b="1" dirty="0">
              <a:latin typeface="楷体_GB2312" pitchFamily="1" charset="-122"/>
              <a:ea typeface="楷体_GB2312" pitchFamily="1" charset="-122"/>
            </a:endParaRPr>
          </a:p>
        </p:txBody>
      </p:sp>
      <p:grpSp>
        <p:nvGrpSpPr>
          <p:cNvPr id="3" name="Group 4"/>
          <p:cNvGrpSpPr/>
          <p:nvPr/>
        </p:nvGrpSpPr>
        <p:grpSpPr bwMode="auto">
          <a:xfrm>
            <a:off x="669360" y="3008312"/>
            <a:ext cx="7366891" cy="708187"/>
            <a:chOff x="-9" y="0"/>
            <a:chExt cx="4368" cy="435"/>
          </a:xfrm>
        </p:grpSpPr>
        <p:sp>
          <p:nvSpPr>
            <p:cNvPr id="4" name="Rectangle 7"/>
            <p:cNvSpPr>
              <a:spLocks noChangeArrowheads="1"/>
            </p:cNvSpPr>
            <p:nvPr/>
          </p:nvSpPr>
          <p:spPr bwMode="auto">
            <a:xfrm>
              <a:off x="-9" y="0"/>
              <a:ext cx="1181" cy="4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spcBef>
                  <a:spcPct val="0"/>
                </a:spcBef>
              </a:pPr>
              <a:r>
                <a:rPr lang="zh-CN" altLang="en-US" sz="2000" b="1">
                  <a:ea typeface="楷体_GB2312" pitchFamily="1" charset="-122"/>
                </a:rPr>
                <a:t>某种产品原材料</a:t>
              </a:r>
              <a:endParaRPr lang="zh-CN" altLang="en-US" sz="2000" b="1">
                <a:ea typeface="楷体_GB2312" pitchFamily="1" charset="-122"/>
              </a:endParaRPr>
            </a:p>
            <a:p>
              <a:pPr algn="ctr">
                <a:spcBef>
                  <a:spcPct val="0"/>
                </a:spcBef>
              </a:pPr>
              <a:r>
                <a:rPr lang="zh-CN" altLang="en-US" sz="2000" b="1">
                  <a:ea typeface="楷体_GB2312" pitchFamily="1" charset="-122"/>
                </a:rPr>
                <a:t>定额费用</a:t>
              </a:r>
              <a:endParaRPr lang="zh-CN" altLang="en-US" sz="2000" b="1">
                <a:ea typeface="楷体_GB2312" pitchFamily="1" charset="-122"/>
              </a:endParaRPr>
            </a:p>
          </p:txBody>
        </p:sp>
        <p:sp>
          <p:nvSpPr>
            <p:cNvPr id="5" name="Rectangle 8"/>
            <p:cNvSpPr>
              <a:spLocks noChangeArrowheads="1"/>
            </p:cNvSpPr>
            <p:nvPr/>
          </p:nvSpPr>
          <p:spPr bwMode="auto">
            <a:xfrm>
              <a:off x="2955" y="0"/>
              <a:ext cx="1404" cy="4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0"/>
                </a:spcBef>
              </a:pPr>
              <a:r>
                <a:rPr lang="zh-CN" altLang="en-US" sz="2000" b="1">
                  <a:ea typeface="楷体_GB2312" pitchFamily="1" charset="-122"/>
                </a:rPr>
                <a:t>单位产品</a:t>
              </a:r>
              <a:endParaRPr lang="zh-CN" altLang="en-US" sz="2000" b="1">
                <a:ea typeface="楷体_GB2312" pitchFamily="1" charset="-122"/>
              </a:endParaRPr>
            </a:p>
            <a:p>
              <a:pPr algn="ctr">
                <a:spcBef>
                  <a:spcPct val="0"/>
                </a:spcBef>
              </a:pPr>
              <a:r>
                <a:rPr lang="zh-CN" altLang="en-US" sz="2000" b="1">
                  <a:ea typeface="楷体_GB2312" pitchFamily="1" charset="-122"/>
                </a:rPr>
                <a:t>该原材料费用定额</a:t>
              </a:r>
              <a:endParaRPr lang="zh-CN" altLang="en-US" sz="2000" b="1">
                <a:ea typeface="楷体_GB2312" pitchFamily="1" charset="-122"/>
              </a:endParaRPr>
            </a:p>
          </p:txBody>
        </p:sp>
        <p:sp>
          <p:nvSpPr>
            <p:cNvPr id="6" name="Rectangle 9"/>
            <p:cNvSpPr>
              <a:spLocks noChangeArrowheads="1"/>
            </p:cNvSpPr>
            <p:nvPr/>
          </p:nvSpPr>
          <p:spPr bwMode="auto">
            <a:xfrm>
              <a:off x="1095" y="129"/>
              <a:ext cx="1824" cy="24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spcBef>
                  <a:spcPct val="0"/>
                </a:spcBef>
              </a:pPr>
              <a:r>
                <a:rPr lang="zh-CN" altLang="en-US" sz="2000" b="1">
                  <a:ea typeface="楷体_GB2312" pitchFamily="1" charset="-122"/>
                </a:rPr>
                <a:t>＝ 该种产品的实际产量</a:t>
              </a:r>
              <a:r>
                <a:rPr lang="en-US" sz="2000" b="1">
                  <a:ea typeface="楷体_GB2312" pitchFamily="1" charset="-122"/>
                </a:rPr>
                <a:t>×</a:t>
              </a:r>
              <a:endParaRPr lang="en-US" sz="2000" b="1">
                <a:ea typeface="楷体_GB2312" pitchFamily="1" charset="-122"/>
              </a:endParaRPr>
            </a:p>
          </p:txBody>
        </p:sp>
      </p:grpSp>
      <p:sp>
        <p:nvSpPr>
          <p:cNvPr id="7" name="Rectangle 11"/>
          <p:cNvSpPr>
            <a:spLocks noChangeArrowheads="1"/>
          </p:cNvSpPr>
          <p:nvPr/>
        </p:nvSpPr>
        <p:spPr bwMode="auto">
          <a:xfrm>
            <a:off x="2192664" y="5599112"/>
            <a:ext cx="5976937"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indent="266700" eaLnBrk="0" hangingPunct="0">
              <a:spcBef>
                <a:spcPct val="0"/>
              </a:spcBef>
            </a:pPr>
            <a:r>
              <a:rPr lang="en-US" sz="2000" b="1">
                <a:latin typeface="楷体_GB2312" pitchFamily="1" charset="-122"/>
                <a:ea typeface="楷体_GB2312" pitchFamily="1" charset="-122"/>
              </a:rPr>
              <a:t>= </a:t>
            </a:r>
            <a:r>
              <a:rPr lang="zh-CN" altLang="en-US" sz="2000" b="1">
                <a:latin typeface="楷体_GB2312" pitchFamily="1" charset="-122"/>
                <a:ea typeface="楷体_GB2312" pitchFamily="1" charset="-122"/>
              </a:rPr>
              <a:t>该种产品的原材料定额费用</a:t>
            </a:r>
            <a:r>
              <a:rPr lang="en-US" sz="2000" b="1">
                <a:latin typeface="楷体_GB2312" pitchFamily="1" charset="-122"/>
                <a:ea typeface="楷体_GB2312" pitchFamily="1" charset="-122"/>
              </a:rPr>
              <a:t>×</a:t>
            </a:r>
            <a:r>
              <a:rPr lang="zh-CN" altLang="en-US" sz="2000" b="1">
                <a:latin typeface="楷体_GB2312" pitchFamily="1" charset="-122"/>
                <a:ea typeface="楷体_GB2312" pitchFamily="1" charset="-122"/>
              </a:rPr>
              <a:t>材料费用分配率</a:t>
            </a:r>
            <a:endParaRPr lang="zh-CN" altLang="en-US" sz="2000" b="1">
              <a:latin typeface="楷体_GB2312" pitchFamily="1" charset="-122"/>
              <a:ea typeface="楷体_GB2312" pitchFamily="1" charset="-122"/>
            </a:endParaRPr>
          </a:p>
        </p:txBody>
      </p:sp>
      <p:sp>
        <p:nvSpPr>
          <p:cNvPr id="8" name="Rectangle 12"/>
          <p:cNvSpPr>
            <a:spLocks noChangeArrowheads="1"/>
          </p:cNvSpPr>
          <p:nvPr/>
        </p:nvSpPr>
        <p:spPr bwMode="auto">
          <a:xfrm>
            <a:off x="527114" y="5383212"/>
            <a:ext cx="1991251" cy="7078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spcBef>
                <a:spcPct val="0"/>
              </a:spcBef>
            </a:pPr>
            <a:r>
              <a:rPr lang="zh-CN" altLang="en-US" sz="2000" b="1">
                <a:ea typeface="楷体_GB2312" pitchFamily="1" charset="-122"/>
              </a:rPr>
              <a:t>某产品应负担的</a:t>
            </a:r>
            <a:endParaRPr lang="zh-CN" altLang="en-US" sz="2000" b="1">
              <a:ea typeface="楷体_GB2312" pitchFamily="1" charset="-122"/>
            </a:endParaRPr>
          </a:p>
          <a:p>
            <a:pPr algn="ctr">
              <a:spcBef>
                <a:spcPct val="0"/>
              </a:spcBef>
            </a:pPr>
            <a:r>
              <a:rPr lang="zh-CN" altLang="en-US" sz="2000" b="1">
                <a:ea typeface="楷体_GB2312" pitchFamily="1" charset="-122"/>
              </a:rPr>
              <a:t>原材料费用</a:t>
            </a:r>
            <a:endParaRPr lang="zh-CN" altLang="en-US" sz="2000" b="1">
              <a:ea typeface="楷体_GB2312" pitchFamily="1" charset="-122"/>
            </a:endParaRPr>
          </a:p>
        </p:txBody>
      </p:sp>
      <p:grpSp>
        <p:nvGrpSpPr>
          <p:cNvPr id="9" name="Group 10"/>
          <p:cNvGrpSpPr/>
          <p:nvPr/>
        </p:nvGrpSpPr>
        <p:grpSpPr bwMode="auto">
          <a:xfrm>
            <a:off x="608339" y="4159250"/>
            <a:ext cx="7223125" cy="792162"/>
            <a:chOff x="0" y="0"/>
            <a:chExt cx="4367" cy="483"/>
          </a:xfrm>
        </p:grpSpPr>
        <p:graphicFrame>
          <p:nvGraphicFramePr>
            <p:cNvPr id="10" name="Object 11"/>
            <p:cNvGraphicFramePr>
              <a:graphicFrameLocks noChangeAspect="1"/>
            </p:cNvGraphicFramePr>
            <p:nvPr/>
          </p:nvGraphicFramePr>
          <p:xfrm>
            <a:off x="1939" y="0"/>
            <a:ext cx="2428" cy="483"/>
          </p:xfrm>
          <a:graphic>
            <a:graphicData uri="http://schemas.openxmlformats.org/presentationml/2006/ole">
              <mc:AlternateContent xmlns:mc="http://schemas.openxmlformats.org/markup-compatibility/2006">
                <mc:Choice xmlns:v="urn:schemas-microsoft-com:vml" Requires="v">
                  <p:oleObj spid="_x0000_s3093" name="" r:id="rId1" imgW="1245235" imgH="254000" progId="Equation.3">
                    <p:embed/>
                  </p:oleObj>
                </mc:Choice>
                <mc:Fallback>
                  <p:oleObj name="" r:id="rId1" imgW="1245235" imgH="254000" progId="Equation.3">
                    <p:embed/>
                    <p:pic>
                      <p:nvPicPr>
                        <p:cNvPr id="0" name="图片 309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39" y="0"/>
                          <a:ext cx="2428" cy="4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11" name="Rectangle 15"/>
            <p:cNvSpPr>
              <a:spLocks noChangeArrowheads="1"/>
            </p:cNvSpPr>
            <p:nvPr/>
          </p:nvSpPr>
          <p:spPr bwMode="auto">
            <a:xfrm>
              <a:off x="0" y="91"/>
              <a:ext cx="1984" cy="2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spcBef>
                  <a:spcPct val="0"/>
                </a:spcBef>
              </a:pPr>
              <a:r>
                <a:rPr lang="zh-CN" altLang="en-US" sz="2000" b="1">
                  <a:ea typeface="楷体_GB2312" pitchFamily="1" charset="-122"/>
                </a:rPr>
                <a:t>共同耗用材料费用分配率＝</a:t>
              </a:r>
              <a:endParaRPr lang="zh-CN" altLang="en-US" sz="2000" b="1">
                <a:ea typeface="楷体_GB2312" pitchFamily="1" charset="-122"/>
              </a:endParaRPr>
            </a:p>
          </p:txBody>
        </p:sp>
      </p:grpSp>
      <p:sp>
        <p:nvSpPr>
          <p:cNvPr id="12" name="标题 1"/>
          <p:cNvSpPr txBox="1"/>
          <p:nvPr/>
        </p:nvSpPr>
        <p:spPr>
          <a:xfrm>
            <a:off x="467544" y="404664"/>
            <a:ext cx="5877036" cy="651346"/>
          </a:xfrm>
          <a:prstGeom prst="rect">
            <a:avLst/>
          </a:prstGeom>
          <a:ln>
            <a:solidFill>
              <a:schemeClr val="accent1">
                <a:lumMod val="75000"/>
              </a:schemeClr>
            </a:solidFill>
          </a:ln>
        </p:spPr>
        <p:txBody>
          <a:bodyPr/>
          <a:lstStyle>
            <a:lvl1pPr algn="l" rtl="0" eaLnBrk="1" latinLnBrk="0" hangingPunct="1">
              <a:spcBef>
                <a:spcPct val="0"/>
              </a:spcBef>
              <a:buNone/>
              <a:defRPr kumimoji="0" sz="3000" b="0" kern="1200" cap="small" baseline="0">
                <a:solidFill>
                  <a:schemeClr val="tx2"/>
                </a:solidFill>
                <a:latin typeface="+mj-lt"/>
                <a:ea typeface="+mj-ea"/>
                <a:cs typeface="+mj-cs"/>
              </a:defRPr>
            </a:lvl1pPr>
          </a:lstStyle>
          <a:p>
            <a:r>
              <a:rPr lang="zh-CN" altLang="en-US" b="1" dirty="0"/>
              <a:t>一</a:t>
            </a:r>
            <a:r>
              <a:rPr lang="zh-CN" altLang="en-US" b="1" dirty="0" smtClean="0"/>
              <a:t>、原材料费用的核算</a:t>
            </a:r>
            <a:endParaRPr lang="zh-CN" altLang="en-US" b="1" dirty="0"/>
          </a:p>
        </p:txBody>
      </p:sp>
      <p:sp>
        <p:nvSpPr>
          <p:cNvPr id="13" name="文本占位符 3"/>
          <p:cNvSpPr txBox="1"/>
          <p:nvPr/>
        </p:nvSpPr>
        <p:spPr>
          <a:xfrm>
            <a:off x="426617" y="1357366"/>
            <a:ext cx="5917964" cy="559465"/>
          </a:xfrm>
          <a:prstGeom prst="roundRect">
            <a:avLst>
              <a:gd name="adj" fmla="val 16667"/>
            </a:avLst>
          </a:prstGeom>
          <a:solidFill>
            <a:schemeClr val="accent1">
              <a:lumMod val="20000"/>
              <a:lumOff val="80000"/>
            </a:schemeClr>
          </a:solidFill>
        </p:spPr>
        <p:txBody>
          <a:bodyPr/>
          <a:lstStyle>
            <a:lvl1pPr marL="274320" indent="-274320" algn="l" rtl="0" eaLnBrk="1" latinLnBrk="0" hangingPunct="1">
              <a:spcBef>
                <a:spcPts val="600"/>
              </a:spcBef>
              <a:buClr>
                <a:schemeClr val="accent1"/>
              </a:buClr>
              <a:buSzPct val="70000"/>
              <a:buFont typeface="Wingdings" panose="05000000000000000000"/>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panose="05020102010507070707"/>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panose="05000000000000000000"/>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panose="05000000000000000000"/>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panose="05020102010507070707"/>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panose="05000000000000000000"/>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a:lstStyle>
          <a:p>
            <a:pPr marL="0" indent="0">
              <a:buNone/>
            </a:pPr>
            <a:r>
              <a:rPr lang="en-US" altLang="zh-CN" sz="2000" b="1" dirty="0" smtClean="0">
                <a:solidFill>
                  <a:schemeClr val="accent2">
                    <a:lumMod val="75000"/>
                  </a:schemeClr>
                </a:solidFill>
              </a:rPr>
              <a:t>2.</a:t>
            </a:r>
            <a:r>
              <a:rPr lang="zh-CN" altLang="en-US" sz="2000" b="1" dirty="0" smtClean="0">
                <a:solidFill>
                  <a:schemeClr val="accent2">
                    <a:lumMod val="75000"/>
                  </a:schemeClr>
                </a:solidFill>
              </a:rPr>
              <a:t>原材料费用的分配方法</a:t>
            </a:r>
            <a:endParaRPr lang="zh-CN" altLang="en-US" sz="2000" b="1" dirty="0">
              <a:solidFill>
                <a:schemeClr val="accent2">
                  <a:lumMod val="75000"/>
                </a:schemeClr>
              </a:solidFill>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5"/>
          <p:cNvSpPr>
            <a:spLocks noChangeArrowheads="1"/>
          </p:cNvSpPr>
          <p:nvPr/>
        </p:nvSpPr>
        <p:spPr bwMode="auto">
          <a:xfrm>
            <a:off x="616904" y="2060848"/>
            <a:ext cx="7273925" cy="1920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indent="266700">
              <a:spcBef>
                <a:spcPct val="0"/>
              </a:spcBef>
            </a:pPr>
            <a:r>
              <a:rPr lang="en-US" altLang="zh-CN" sz="2000" dirty="0" smtClean="0">
                <a:latin typeface="楷体_GB2312" pitchFamily="1" charset="-122"/>
                <a:ea typeface="楷体_GB2312" pitchFamily="1" charset="-122"/>
                <a:cs typeface="Times New Roman" panose="02020603050405020304" pitchFamily="18" charset="0"/>
              </a:rPr>
              <a:t>【</a:t>
            </a:r>
            <a:r>
              <a:rPr lang="zh-CN" altLang="en-US" sz="2000" dirty="0" smtClean="0">
                <a:latin typeface="楷体_GB2312" pitchFamily="1" charset="-122"/>
                <a:ea typeface="楷体_GB2312" pitchFamily="1" charset="-122"/>
                <a:cs typeface="Times New Roman" panose="02020603050405020304" pitchFamily="18" charset="0"/>
              </a:rPr>
              <a:t>例</a:t>
            </a:r>
            <a:r>
              <a:rPr lang="en-US" altLang="zh-CN" sz="2000" dirty="0" smtClean="0">
                <a:latin typeface="楷体_GB2312" pitchFamily="1" charset="-122"/>
                <a:ea typeface="楷体_GB2312" pitchFamily="1" charset="-122"/>
                <a:cs typeface="Times New Roman" panose="02020603050405020304" pitchFamily="18" charset="0"/>
              </a:rPr>
              <a:t>2】</a:t>
            </a:r>
            <a:r>
              <a:rPr lang="zh-CN" altLang="en-US" sz="2000" dirty="0">
                <a:latin typeface="楷体_GB2312" pitchFamily="1" charset="-122"/>
                <a:ea typeface="楷体_GB2312" pitchFamily="1" charset="-122"/>
                <a:cs typeface="Times New Roman" panose="02020603050405020304" pitchFamily="18" charset="0"/>
              </a:rPr>
              <a:t>以</a:t>
            </a:r>
            <a:r>
              <a:rPr lang="en-US" altLang="zh-CN" sz="2000" dirty="0">
                <a:latin typeface="楷体_GB2312" pitchFamily="1" charset="-122"/>
                <a:ea typeface="楷体_GB2312" pitchFamily="1" charset="-122"/>
                <a:cs typeface="Times New Roman" panose="02020603050405020304" pitchFamily="18" charset="0"/>
              </a:rPr>
              <a:t>【</a:t>
            </a:r>
            <a:r>
              <a:rPr lang="zh-CN" altLang="en-US" sz="2000" dirty="0">
                <a:latin typeface="楷体_GB2312" pitchFamily="1" charset="-122"/>
                <a:ea typeface="楷体_GB2312" pitchFamily="1" charset="-122"/>
                <a:cs typeface="Times New Roman" panose="02020603050405020304" pitchFamily="18" charset="0"/>
              </a:rPr>
              <a:t>例</a:t>
            </a:r>
            <a:r>
              <a:rPr lang="en-US" altLang="zh-CN" sz="2000" dirty="0">
                <a:latin typeface="楷体_GB2312" pitchFamily="1" charset="-122"/>
                <a:ea typeface="楷体_GB2312" pitchFamily="1" charset="-122"/>
                <a:cs typeface="Times New Roman" panose="02020603050405020304" pitchFamily="18" charset="0"/>
              </a:rPr>
              <a:t>1】</a:t>
            </a:r>
            <a:r>
              <a:rPr lang="zh-CN" altLang="en-US" sz="2000" dirty="0">
                <a:latin typeface="楷体_GB2312" pitchFamily="1" charset="-122"/>
                <a:ea typeface="楷体_GB2312" pitchFamily="1" charset="-122"/>
                <a:cs typeface="Times New Roman" panose="02020603050405020304" pitchFamily="18" charset="0"/>
              </a:rPr>
              <a:t>资料，假设该原材料单价定额</a:t>
            </a:r>
            <a:r>
              <a:rPr lang="en-US" altLang="zh-CN" sz="2000" dirty="0">
                <a:latin typeface="楷体_GB2312" pitchFamily="1" charset="-122"/>
                <a:ea typeface="楷体_GB2312" pitchFamily="1" charset="-122"/>
                <a:cs typeface="Times New Roman" panose="02020603050405020304" pitchFamily="18" charset="0"/>
              </a:rPr>
              <a:t>5</a:t>
            </a:r>
            <a:r>
              <a:rPr lang="zh-CN" altLang="en-US" sz="2000" dirty="0">
                <a:latin typeface="楷体_GB2312" pitchFamily="1" charset="-122"/>
                <a:ea typeface="楷体_GB2312" pitchFamily="1" charset="-122"/>
                <a:cs typeface="Times New Roman" panose="02020603050405020304" pitchFamily="18" charset="0"/>
              </a:rPr>
              <a:t>元，按材料费用定额比例分配法计算如下：</a:t>
            </a:r>
            <a:endParaRPr lang="zh-CN" altLang="en-US" sz="2000" dirty="0">
              <a:latin typeface="楷体_GB2312" pitchFamily="1" charset="-122"/>
              <a:ea typeface="楷体_GB2312" pitchFamily="1" charset="-122"/>
              <a:cs typeface="Times New Roman" panose="02020603050405020304" pitchFamily="18" charset="0"/>
            </a:endParaRPr>
          </a:p>
          <a:p>
            <a:pPr indent="266700" eaLnBrk="0" hangingPunct="0">
              <a:spcBef>
                <a:spcPct val="0"/>
              </a:spcBef>
            </a:pPr>
            <a:r>
              <a:rPr lang="zh-CN" altLang="en-US" sz="2000" dirty="0">
                <a:latin typeface="楷体_GB2312" pitchFamily="1" charset="-122"/>
                <a:ea typeface="楷体_GB2312" pitchFamily="1" charset="-122"/>
                <a:cs typeface="Times New Roman" panose="02020603050405020304" pitchFamily="18" charset="0"/>
              </a:rPr>
              <a:t>甲产品原材料定额费用＝</a:t>
            </a:r>
            <a:r>
              <a:rPr lang="en-US" altLang="zh-CN" sz="2000" dirty="0">
                <a:latin typeface="楷体_GB2312" pitchFamily="1" charset="-122"/>
                <a:ea typeface="楷体_GB2312" pitchFamily="1" charset="-122"/>
                <a:cs typeface="Times New Roman" panose="02020603050405020304" pitchFamily="18" charset="0"/>
              </a:rPr>
              <a:t>100×80×5</a:t>
            </a:r>
            <a:r>
              <a:rPr lang="zh-CN" altLang="en-US" sz="2000" dirty="0">
                <a:latin typeface="楷体_GB2312" pitchFamily="1" charset="-122"/>
                <a:ea typeface="楷体_GB2312" pitchFamily="1" charset="-122"/>
                <a:cs typeface="Times New Roman" panose="02020603050405020304" pitchFamily="18" charset="0"/>
              </a:rPr>
              <a:t>＝</a:t>
            </a:r>
            <a:r>
              <a:rPr lang="en-US" altLang="zh-CN" sz="2000" dirty="0">
                <a:latin typeface="楷体_GB2312" pitchFamily="1" charset="-122"/>
                <a:ea typeface="楷体_GB2312" pitchFamily="1" charset="-122"/>
                <a:cs typeface="Times New Roman" panose="02020603050405020304" pitchFamily="18" charset="0"/>
              </a:rPr>
              <a:t>40 000</a:t>
            </a:r>
            <a:r>
              <a:rPr lang="zh-CN" altLang="en-US" sz="2000" dirty="0">
                <a:latin typeface="楷体_GB2312" pitchFamily="1" charset="-122"/>
                <a:ea typeface="楷体_GB2312" pitchFamily="1" charset="-122"/>
                <a:cs typeface="Times New Roman" panose="02020603050405020304" pitchFamily="18" charset="0"/>
              </a:rPr>
              <a:t>（元）</a:t>
            </a:r>
            <a:endParaRPr lang="zh-CN" altLang="en-US" sz="2000" dirty="0">
              <a:latin typeface="楷体_GB2312" pitchFamily="1" charset="-122"/>
              <a:ea typeface="楷体_GB2312" pitchFamily="1" charset="-122"/>
              <a:cs typeface="Times New Roman" panose="02020603050405020304" pitchFamily="18" charset="0"/>
            </a:endParaRPr>
          </a:p>
          <a:p>
            <a:pPr indent="266700" eaLnBrk="0" hangingPunct="0">
              <a:spcBef>
                <a:spcPct val="0"/>
              </a:spcBef>
            </a:pPr>
            <a:r>
              <a:rPr lang="zh-CN" altLang="en-US" sz="2000" dirty="0">
                <a:latin typeface="楷体_GB2312" pitchFamily="1" charset="-122"/>
                <a:ea typeface="楷体_GB2312" pitchFamily="1" charset="-122"/>
                <a:cs typeface="Times New Roman" panose="02020603050405020304" pitchFamily="18" charset="0"/>
              </a:rPr>
              <a:t>乙产品原材料定额费用＝</a:t>
            </a:r>
            <a:r>
              <a:rPr lang="en-US" altLang="zh-CN" sz="2000" dirty="0">
                <a:latin typeface="楷体_GB2312" pitchFamily="1" charset="-122"/>
                <a:ea typeface="楷体_GB2312" pitchFamily="1" charset="-122"/>
                <a:cs typeface="Times New Roman" panose="02020603050405020304" pitchFamily="18" charset="0"/>
              </a:rPr>
              <a:t>200×60×5</a:t>
            </a:r>
            <a:r>
              <a:rPr lang="zh-CN" altLang="en-US" sz="2000" dirty="0">
                <a:latin typeface="楷体_GB2312" pitchFamily="1" charset="-122"/>
                <a:ea typeface="楷体_GB2312" pitchFamily="1" charset="-122"/>
                <a:cs typeface="Times New Roman" panose="02020603050405020304" pitchFamily="18" charset="0"/>
              </a:rPr>
              <a:t>＝</a:t>
            </a:r>
            <a:r>
              <a:rPr lang="en-US" altLang="zh-CN" sz="2000" dirty="0">
                <a:latin typeface="楷体_GB2312" pitchFamily="1" charset="-122"/>
                <a:ea typeface="楷体_GB2312" pitchFamily="1" charset="-122"/>
                <a:cs typeface="Times New Roman" panose="02020603050405020304" pitchFamily="18" charset="0"/>
              </a:rPr>
              <a:t>60 000</a:t>
            </a:r>
            <a:r>
              <a:rPr lang="zh-CN" altLang="en-US" sz="2000" dirty="0">
                <a:latin typeface="楷体_GB2312" pitchFamily="1" charset="-122"/>
                <a:ea typeface="楷体_GB2312" pitchFamily="1" charset="-122"/>
                <a:cs typeface="Times New Roman" panose="02020603050405020304" pitchFamily="18" charset="0"/>
              </a:rPr>
              <a:t>（元）</a:t>
            </a:r>
            <a:endParaRPr lang="zh-CN" altLang="en-US" sz="2000" dirty="0">
              <a:latin typeface="楷体_GB2312" pitchFamily="1" charset="-122"/>
              <a:ea typeface="楷体_GB2312" pitchFamily="1" charset="-122"/>
              <a:cs typeface="Times New Roman" panose="02020603050405020304" pitchFamily="18" charset="0"/>
            </a:endParaRPr>
          </a:p>
          <a:p>
            <a:pPr indent="266700" eaLnBrk="0" hangingPunct="0">
              <a:spcBef>
                <a:spcPct val="0"/>
              </a:spcBef>
            </a:pPr>
            <a:endParaRPr lang="zh-CN" altLang="en-US" sz="2000" dirty="0">
              <a:latin typeface="楷体_GB2312" pitchFamily="1" charset="-122"/>
              <a:ea typeface="楷体_GB2312" pitchFamily="1" charset="-122"/>
              <a:cs typeface="Times New Roman" panose="02020603050405020304" pitchFamily="18" charset="0"/>
            </a:endParaRPr>
          </a:p>
          <a:p>
            <a:pPr indent="266700" eaLnBrk="0" hangingPunct="0">
              <a:spcBef>
                <a:spcPct val="0"/>
              </a:spcBef>
            </a:pPr>
            <a:r>
              <a:rPr lang="zh-CN" altLang="en-US" sz="2000" dirty="0">
                <a:latin typeface="楷体_GB2312" pitchFamily="1" charset="-122"/>
                <a:ea typeface="楷体_GB2312" pitchFamily="1" charset="-122"/>
                <a:cs typeface="Times New Roman" panose="02020603050405020304" pitchFamily="18" charset="0"/>
              </a:rPr>
              <a:t>材料费用分配率＝</a:t>
            </a:r>
            <a:endParaRPr lang="zh-CN" altLang="en-US" sz="2000" dirty="0">
              <a:latin typeface="楷体_GB2312" pitchFamily="1" charset="-122"/>
              <a:ea typeface="楷体_GB2312" pitchFamily="1" charset="-122"/>
              <a:cs typeface="Times New Roman" panose="02020603050405020304" pitchFamily="18" charset="0"/>
            </a:endParaRPr>
          </a:p>
        </p:txBody>
      </p:sp>
      <p:graphicFrame>
        <p:nvGraphicFramePr>
          <p:cNvPr id="19459" name="Object 4"/>
          <p:cNvGraphicFramePr>
            <a:graphicFrameLocks noChangeAspect="1"/>
          </p:cNvGraphicFramePr>
          <p:nvPr/>
        </p:nvGraphicFramePr>
        <p:xfrm>
          <a:off x="2993391" y="3500710"/>
          <a:ext cx="1573213" cy="620713"/>
        </p:xfrm>
        <a:graphic>
          <a:graphicData uri="http://schemas.openxmlformats.org/presentationml/2006/ole">
            <mc:AlternateContent xmlns:mc="http://schemas.openxmlformats.org/markup-compatibility/2006">
              <mc:Choice xmlns:v="urn:schemas-microsoft-com:vml" Requires="v">
                <p:oleObj spid="_x0000_s5138" name="公式" r:id="rId1" imgW="584200" imgH="228600" progId="Equation.3">
                  <p:embed/>
                </p:oleObj>
              </mc:Choice>
              <mc:Fallback>
                <p:oleObj name="公式" r:id="rId1" imgW="584200" imgH="228600" progId="Equation.3">
                  <p:embed/>
                  <p:pic>
                    <p:nvPicPr>
                      <p:cNvPr id="0" name="图片 5137"/>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993391" y="3500710"/>
                        <a:ext cx="1573213" cy="620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19460" name="Rectangle 6"/>
          <p:cNvSpPr>
            <a:spLocks noChangeArrowheads="1"/>
          </p:cNvSpPr>
          <p:nvPr/>
        </p:nvSpPr>
        <p:spPr bwMode="auto">
          <a:xfrm>
            <a:off x="689929" y="4508773"/>
            <a:ext cx="7632700"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indent="266700">
              <a:spcBef>
                <a:spcPct val="0"/>
              </a:spcBef>
            </a:pPr>
            <a:r>
              <a:rPr lang="zh-CN" altLang="en-US" sz="2000" dirty="0">
                <a:latin typeface="楷体_GB2312" pitchFamily="1" charset="-122"/>
                <a:ea typeface="楷体_GB2312" pitchFamily="1" charset="-122"/>
                <a:cs typeface="Times New Roman" panose="02020603050405020304" pitchFamily="18" charset="0"/>
              </a:rPr>
              <a:t>甲产品应负担的原材料费用＝</a:t>
            </a:r>
            <a:r>
              <a:rPr lang="en-US" altLang="zh-CN" sz="2000" dirty="0">
                <a:latin typeface="楷体_GB2312" pitchFamily="1" charset="-122"/>
                <a:ea typeface="楷体_GB2312" pitchFamily="1" charset="-122"/>
                <a:cs typeface="Times New Roman" panose="02020603050405020304" pitchFamily="18" charset="0"/>
              </a:rPr>
              <a:t>40 000×1.20</a:t>
            </a:r>
            <a:r>
              <a:rPr lang="zh-CN" altLang="en-US" sz="2000" dirty="0">
                <a:latin typeface="楷体_GB2312" pitchFamily="1" charset="-122"/>
                <a:ea typeface="楷体_GB2312" pitchFamily="1" charset="-122"/>
                <a:cs typeface="Times New Roman" panose="02020603050405020304" pitchFamily="18" charset="0"/>
              </a:rPr>
              <a:t>＝</a:t>
            </a:r>
            <a:r>
              <a:rPr lang="en-US" altLang="zh-CN" sz="2000" dirty="0">
                <a:latin typeface="楷体_GB2312" pitchFamily="1" charset="-122"/>
                <a:ea typeface="楷体_GB2312" pitchFamily="1" charset="-122"/>
                <a:cs typeface="Times New Roman" panose="02020603050405020304" pitchFamily="18" charset="0"/>
              </a:rPr>
              <a:t>48 000</a:t>
            </a:r>
            <a:r>
              <a:rPr lang="zh-CN" altLang="en-US" sz="2000" dirty="0">
                <a:latin typeface="楷体_GB2312" pitchFamily="1" charset="-122"/>
                <a:ea typeface="楷体_GB2312" pitchFamily="1" charset="-122"/>
                <a:cs typeface="Times New Roman" panose="02020603050405020304" pitchFamily="18" charset="0"/>
              </a:rPr>
              <a:t>（元）</a:t>
            </a:r>
            <a:endParaRPr lang="zh-CN" altLang="en-US" sz="2000" dirty="0">
              <a:latin typeface="楷体_GB2312" pitchFamily="1" charset="-122"/>
              <a:ea typeface="楷体_GB2312" pitchFamily="1" charset="-122"/>
              <a:cs typeface="Times New Roman" panose="02020603050405020304" pitchFamily="18" charset="0"/>
            </a:endParaRPr>
          </a:p>
          <a:p>
            <a:pPr indent="266700" eaLnBrk="0" hangingPunct="0">
              <a:spcBef>
                <a:spcPct val="0"/>
              </a:spcBef>
            </a:pPr>
            <a:r>
              <a:rPr lang="zh-CN" altLang="en-US" sz="2000" dirty="0">
                <a:latin typeface="楷体_GB2312" pitchFamily="1" charset="-122"/>
                <a:ea typeface="楷体_GB2312" pitchFamily="1" charset="-122"/>
                <a:cs typeface="Times New Roman" panose="02020603050405020304" pitchFamily="18" charset="0"/>
              </a:rPr>
              <a:t>乙产品应负担的原材料费用＝</a:t>
            </a:r>
            <a:r>
              <a:rPr lang="en-US" altLang="zh-CN" sz="2000" dirty="0">
                <a:latin typeface="楷体_GB2312" pitchFamily="1" charset="-122"/>
                <a:ea typeface="楷体_GB2312" pitchFamily="1" charset="-122"/>
                <a:cs typeface="Times New Roman" panose="02020603050405020304" pitchFamily="18" charset="0"/>
              </a:rPr>
              <a:t>60 000×1.20</a:t>
            </a:r>
            <a:r>
              <a:rPr lang="zh-CN" altLang="en-US" sz="2000" dirty="0">
                <a:latin typeface="楷体_GB2312" pitchFamily="1" charset="-122"/>
                <a:ea typeface="楷体_GB2312" pitchFamily="1" charset="-122"/>
                <a:cs typeface="Times New Roman" panose="02020603050405020304" pitchFamily="18" charset="0"/>
              </a:rPr>
              <a:t>＝</a:t>
            </a:r>
            <a:r>
              <a:rPr lang="en-US" altLang="zh-CN" sz="2000" dirty="0">
                <a:latin typeface="楷体_GB2312" pitchFamily="1" charset="-122"/>
                <a:ea typeface="楷体_GB2312" pitchFamily="1" charset="-122"/>
                <a:cs typeface="Times New Roman" panose="02020603050405020304" pitchFamily="18" charset="0"/>
              </a:rPr>
              <a:t>72 000</a:t>
            </a:r>
            <a:r>
              <a:rPr lang="zh-CN" altLang="en-US" sz="2000" dirty="0">
                <a:latin typeface="楷体_GB2312" pitchFamily="1" charset="-122"/>
                <a:ea typeface="楷体_GB2312" pitchFamily="1" charset="-122"/>
                <a:cs typeface="Times New Roman" panose="02020603050405020304" pitchFamily="18" charset="0"/>
              </a:rPr>
              <a:t>（元） </a:t>
            </a:r>
            <a:endParaRPr lang="zh-CN" altLang="en-US" sz="2000" dirty="0">
              <a:latin typeface="楷体_GB2312" pitchFamily="1" charset="-122"/>
              <a:ea typeface="楷体_GB2312" pitchFamily="1" charset="-122"/>
              <a:cs typeface="Times New Roman" panose="02020603050405020304" pitchFamily="18" charset="0"/>
            </a:endParaRPr>
          </a:p>
        </p:txBody>
      </p:sp>
      <p:sp>
        <p:nvSpPr>
          <p:cNvPr id="19461" name="Rectangle 7"/>
          <p:cNvSpPr>
            <a:spLocks noChangeArrowheads="1"/>
          </p:cNvSpPr>
          <p:nvPr/>
        </p:nvSpPr>
        <p:spPr bwMode="auto">
          <a:xfrm>
            <a:off x="4577716" y="3630885"/>
            <a:ext cx="1728788"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0"/>
              </a:spcBef>
            </a:pPr>
            <a:r>
              <a:rPr lang="zh-CN" altLang="en-US">
                <a:latin typeface="楷体_GB2312" pitchFamily="1" charset="-122"/>
                <a:ea typeface="楷体_GB2312" pitchFamily="1" charset="-122"/>
              </a:rPr>
              <a:t>＝  </a:t>
            </a:r>
            <a:r>
              <a:rPr lang="en-US" altLang="zh-CN">
                <a:latin typeface="楷体_GB2312" pitchFamily="1" charset="-122"/>
                <a:ea typeface="楷体_GB2312" pitchFamily="1" charset="-122"/>
              </a:rPr>
              <a:t>1.20</a:t>
            </a:r>
            <a:endParaRPr lang="en-US" altLang="zh-CN">
              <a:latin typeface="楷体_GB2312" pitchFamily="1" charset="-122"/>
              <a:ea typeface="楷体_GB2312" pitchFamily="1" charset="-122"/>
            </a:endParaRPr>
          </a:p>
        </p:txBody>
      </p:sp>
      <p:sp>
        <p:nvSpPr>
          <p:cNvPr id="19463" name="Rectangle 9"/>
          <p:cNvSpPr>
            <a:spLocks noChangeArrowheads="1"/>
          </p:cNvSpPr>
          <p:nvPr/>
        </p:nvSpPr>
        <p:spPr bwMode="auto">
          <a:xfrm>
            <a:off x="900113" y="1181070"/>
            <a:ext cx="3518912"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a:spcBef>
                <a:spcPct val="0"/>
              </a:spcBef>
            </a:pPr>
            <a:r>
              <a:rPr lang="en-US" altLang="zh-CN" sz="2000" dirty="0">
                <a:latin typeface="楷体_GB2312" pitchFamily="1" charset="-122"/>
                <a:ea typeface="楷体_GB2312" pitchFamily="1" charset="-122"/>
              </a:rPr>
              <a:t>(2)</a:t>
            </a:r>
            <a:r>
              <a:rPr lang="zh-CN" altLang="en-US" sz="2000" dirty="0">
                <a:latin typeface="楷体_GB2312" pitchFamily="1" charset="-122"/>
                <a:ea typeface="楷体_GB2312" pitchFamily="1" charset="-122"/>
              </a:rPr>
              <a:t>材料定额费用比例分配法 </a:t>
            </a:r>
            <a:endParaRPr lang="zh-CN" altLang="en-US" sz="2000" dirty="0">
              <a:latin typeface="楷体_GB2312" pitchFamily="1" charset="-122"/>
              <a:ea typeface="楷体_GB2312" pitchFamily="1" charset="-122"/>
            </a:endParaRPr>
          </a:p>
        </p:txBody>
      </p:sp>
      <p:sp>
        <p:nvSpPr>
          <p:cNvPr id="8" name="文本占位符 3"/>
          <p:cNvSpPr txBox="1"/>
          <p:nvPr/>
        </p:nvSpPr>
        <p:spPr>
          <a:xfrm>
            <a:off x="467544" y="544675"/>
            <a:ext cx="5917964" cy="559465"/>
          </a:xfrm>
          <a:prstGeom prst="roundRect">
            <a:avLst>
              <a:gd name="adj" fmla="val 16667"/>
            </a:avLst>
          </a:prstGeom>
          <a:solidFill>
            <a:schemeClr val="accent1">
              <a:lumMod val="20000"/>
              <a:lumOff val="80000"/>
            </a:schemeClr>
          </a:solidFill>
        </p:spPr>
        <p:txBody>
          <a:bodyPr/>
          <a:lstStyle>
            <a:lvl1pPr marL="274320" indent="-274320" algn="l" rtl="0" eaLnBrk="1" latinLnBrk="0" hangingPunct="1">
              <a:spcBef>
                <a:spcPts val="600"/>
              </a:spcBef>
              <a:buClr>
                <a:schemeClr val="accent1"/>
              </a:buClr>
              <a:buSzPct val="70000"/>
              <a:buFont typeface="Wingdings" panose="05000000000000000000"/>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panose="05020102010507070707"/>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panose="05000000000000000000"/>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panose="05000000000000000000"/>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panose="05020102010507070707"/>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panose="05000000000000000000"/>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a:lstStyle>
          <a:p>
            <a:pPr marL="0" indent="0">
              <a:buNone/>
            </a:pPr>
            <a:r>
              <a:rPr lang="en-US" altLang="zh-CN" sz="2000" b="1" dirty="0" smtClean="0">
                <a:solidFill>
                  <a:schemeClr val="accent2">
                    <a:lumMod val="75000"/>
                  </a:schemeClr>
                </a:solidFill>
              </a:rPr>
              <a:t>2.</a:t>
            </a:r>
            <a:r>
              <a:rPr lang="zh-CN" altLang="en-US" sz="2000" b="1" dirty="0" smtClean="0">
                <a:solidFill>
                  <a:schemeClr val="accent2">
                    <a:lumMod val="75000"/>
                  </a:schemeClr>
                </a:solidFill>
              </a:rPr>
              <a:t>原材料费用的分配方法</a:t>
            </a:r>
            <a:endParaRPr lang="zh-CN" altLang="en-US" sz="2000" b="1" dirty="0">
              <a:solidFill>
                <a:schemeClr val="accent2">
                  <a:lumMod val="75000"/>
                </a:schemeClr>
              </a:solidFill>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4"/>
          <p:cNvSpPr>
            <a:spLocks noChangeArrowheads="1"/>
          </p:cNvSpPr>
          <p:nvPr/>
        </p:nvSpPr>
        <p:spPr bwMode="auto">
          <a:xfrm>
            <a:off x="684213" y="765175"/>
            <a:ext cx="7343775"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a:spcBef>
                <a:spcPct val="0"/>
              </a:spcBef>
            </a:pPr>
            <a:r>
              <a:rPr lang="en-US" altLang="zh-CN" sz="2000" dirty="0" smtClean="0">
                <a:latin typeface="楷体_GB2312" pitchFamily="1" charset="-122"/>
                <a:ea typeface="楷体_GB2312" pitchFamily="1" charset="-122"/>
              </a:rPr>
              <a:t>【</a:t>
            </a:r>
            <a:r>
              <a:rPr lang="zh-CN" altLang="en-US" sz="2000" dirty="0" smtClean="0">
                <a:latin typeface="楷体_GB2312" pitchFamily="1" charset="-122"/>
                <a:ea typeface="楷体_GB2312" pitchFamily="1" charset="-122"/>
              </a:rPr>
              <a:t>例</a:t>
            </a:r>
            <a:r>
              <a:rPr lang="en-US" altLang="zh-CN" sz="2000" dirty="0" smtClean="0">
                <a:latin typeface="楷体_GB2312" pitchFamily="1" charset="-122"/>
                <a:ea typeface="楷体_GB2312" pitchFamily="1" charset="-122"/>
              </a:rPr>
              <a:t>3】20</a:t>
            </a:r>
            <a:r>
              <a:rPr lang="en-US" altLang="zh-CN" sz="2000" dirty="0">
                <a:latin typeface="楷体_GB2312" pitchFamily="1" charset="-122"/>
                <a:ea typeface="楷体_GB2312" pitchFamily="1" charset="-122"/>
              </a:rPr>
              <a:t>××</a:t>
            </a:r>
            <a:r>
              <a:rPr lang="zh-CN" altLang="en-US" sz="2000" dirty="0">
                <a:latin typeface="楷体_GB2312" pitchFamily="1" charset="-122"/>
                <a:ea typeface="楷体_GB2312" pitchFamily="1" charset="-122"/>
              </a:rPr>
              <a:t>年</a:t>
            </a:r>
            <a:r>
              <a:rPr lang="en-US" altLang="zh-CN" sz="2000" dirty="0">
                <a:latin typeface="楷体_GB2312" pitchFamily="1" charset="-122"/>
                <a:ea typeface="楷体_GB2312" pitchFamily="1" charset="-122"/>
              </a:rPr>
              <a:t>1</a:t>
            </a:r>
            <a:r>
              <a:rPr lang="zh-CN" altLang="en-US" sz="2000" dirty="0">
                <a:latin typeface="楷体_GB2312" pitchFamily="1" charset="-122"/>
                <a:ea typeface="楷体_GB2312" pitchFamily="1" charset="-122"/>
              </a:rPr>
              <a:t>月新华公司生产甲、乙两种产品，投产量分别为</a:t>
            </a:r>
            <a:r>
              <a:rPr lang="en-US" altLang="zh-CN" sz="2000" dirty="0">
                <a:latin typeface="楷体_GB2312" pitchFamily="1" charset="-122"/>
                <a:ea typeface="楷体_GB2312" pitchFamily="1" charset="-122"/>
              </a:rPr>
              <a:t>100</a:t>
            </a:r>
            <a:r>
              <a:rPr lang="zh-CN" altLang="en-US" sz="2000" dirty="0">
                <a:latin typeface="楷体_GB2312" pitchFamily="1" charset="-122"/>
                <a:ea typeface="楷体_GB2312" pitchFamily="1" charset="-122"/>
              </a:rPr>
              <a:t>件、</a:t>
            </a:r>
            <a:r>
              <a:rPr lang="en-US" altLang="zh-CN" sz="2000" dirty="0">
                <a:latin typeface="楷体_GB2312" pitchFamily="1" charset="-122"/>
                <a:ea typeface="楷体_GB2312" pitchFamily="1" charset="-122"/>
              </a:rPr>
              <a:t>200</a:t>
            </a:r>
            <a:r>
              <a:rPr lang="zh-CN" altLang="en-US" sz="2000" dirty="0">
                <a:latin typeface="楷体_GB2312" pitchFamily="1" charset="-122"/>
                <a:ea typeface="楷体_GB2312" pitchFamily="1" charset="-122"/>
              </a:rPr>
              <a:t>件。有关材料领用情况如表</a:t>
            </a:r>
            <a:r>
              <a:rPr lang="en-US" altLang="zh-CN" sz="2000" dirty="0">
                <a:latin typeface="楷体_GB2312" pitchFamily="1" charset="-122"/>
                <a:ea typeface="楷体_GB2312" pitchFamily="1" charset="-122"/>
              </a:rPr>
              <a:t>2-1</a:t>
            </a:r>
            <a:r>
              <a:rPr lang="zh-CN" altLang="en-US" sz="2000" dirty="0">
                <a:latin typeface="楷体_GB2312" pitchFamily="1" charset="-122"/>
                <a:ea typeface="楷体_GB2312" pitchFamily="1" charset="-122"/>
              </a:rPr>
              <a:t>所示。</a:t>
            </a:r>
            <a:endParaRPr lang="zh-CN" altLang="en-US" sz="2000" dirty="0">
              <a:latin typeface="楷体_GB2312" pitchFamily="1" charset="-122"/>
              <a:ea typeface="楷体_GB2312" pitchFamily="1" charset="-122"/>
            </a:endParaRPr>
          </a:p>
        </p:txBody>
      </p:sp>
      <p:sp>
        <p:nvSpPr>
          <p:cNvPr id="20483" name="Rectangle 5"/>
          <p:cNvSpPr>
            <a:spLocks noChangeArrowheads="1"/>
          </p:cNvSpPr>
          <p:nvPr/>
        </p:nvSpPr>
        <p:spPr bwMode="auto">
          <a:xfrm>
            <a:off x="1403350" y="1484313"/>
            <a:ext cx="3878263"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indent="228600">
              <a:spcBef>
                <a:spcPct val="0"/>
              </a:spcBef>
            </a:pPr>
            <a:r>
              <a:rPr lang="zh-CN" altLang="en-US" sz="2000">
                <a:latin typeface="楷体_GB2312" pitchFamily="1" charset="-122"/>
                <a:ea typeface="楷体_GB2312" pitchFamily="1" charset="-122"/>
                <a:cs typeface="Times New Roman" panose="02020603050405020304" pitchFamily="18" charset="0"/>
              </a:rPr>
              <a:t>表</a:t>
            </a:r>
            <a:r>
              <a:rPr lang="en-US" altLang="zh-CN" sz="2000">
                <a:latin typeface="楷体_GB2312" pitchFamily="1" charset="-122"/>
                <a:ea typeface="楷体_GB2312" pitchFamily="1" charset="-122"/>
                <a:cs typeface="Times New Roman" panose="02020603050405020304" pitchFamily="18" charset="0"/>
              </a:rPr>
              <a:t>2-1  </a:t>
            </a:r>
            <a:r>
              <a:rPr lang="zh-CN" altLang="en-US" sz="2000">
                <a:latin typeface="楷体_GB2312" pitchFamily="1" charset="-122"/>
                <a:ea typeface="楷体_GB2312" pitchFamily="1" charset="-122"/>
                <a:cs typeface="Times New Roman" panose="02020603050405020304" pitchFamily="18" charset="0"/>
              </a:rPr>
              <a:t>原材料领用情况明细表</a:t>
            </a:r>
            <a:endParaRPr lang="zh-CN" altLang="en-US" sz="2000">
              <a:latin typeface="楷体_GB2312" pitchFamily="1" charset="-122"/>
              <a:ea typeface="楷体_GB2312" pitchFamily="1" charset="-122"/>
              <a:cs typeface="Times New Roman" panose="02020603050405020304" pitchFamily="18" charset="0"/>
            </a:endParaRPr>
          </a:p>
          <a:p>
            <a:pPr indent="228600" eaLnBrk="0" hangingPunct="0">
              <a:spcBef>
                <a:spcPct val="0"/>
              </a:spcBef>
            </a:pPr>
            <a:r>
              <a:rPr lang="zh-CN" altLang="en-US" sz="2000">
                <a:latin typeface="楷体_GB2312" pitchFamily="1" charset="-122"/>
                <a:ea typeface="楷体_GB2312" pitchFamily="1" charset="-122"/>
                <a:cs typeface="Times New Roman" panose="02020603050405020304" pitchFamily="18" charset="0"/>
              </a:rPr>
              <a:t>                </a:t>
            </a:r>
            <a:r>
              <a:rPr lang="en-US" altLang="zh-CN" sz="2000">
                <a:latin typeface="楷体_GB2312" pitchFamily="1" charset="-122"/>
                <a:ea typeface="楷体_GB2312" pitchFamily="1" charset="-122"/>
                <a:cs typeface="Times New Roman" panose="02020603050405020304" pitchFamily="18" charset="0"/>
              </a:rPr>
              <a:t>20××</a:t>
            </a:r>
            <a:r>
              <a:rPr lang="zh-CN" altLang="en-US" sz="2000">
                <a:latin typeface="楷体_GB2312" pitchFamily="1" charset="-122"/>
                <a:ea typeface="楷体_GB2312" pitchFamily="1" charset="-122"/>
                <a:cs typeface="Times New Roman" panose="02020603050405020304" pitchFamily="18" charset="0"/>
              </a:rPr>
              <a:t>年</a:t>
            </a:r>
            <a:r>
              <a:rPr lang="en-US" altLang="zh-CN" sz="2000">
                <a:latin typeface="楷体_GB2312" pitchFamily="1" charset="-122"/>
                <a:ea typeface="楷体_GB2312" pitchFamily="1" charset="-122"/>
                <a:cs typeface="Times New Roman" panose="02020603050405020304" pitchFamily="18" charset="0"/>
              </a:rPr>
              <a:t>1</a:t>
            </a:r>
            <a:r>
              <a:rPr lang="zh-CN" altLang="en-US" sz="2000">
                <a:latin typeface="楷体_GB2312" pitchFamily="1" charset="-122"/>
                <a:ea typeface="楷体_GB2312" pitchFamily="1" charset="-122"/>
                <a:cs typeface="Times New Roman" panose="02020603050405020304" pitchFamily="18" charset="0"/>
              </a:rPr>
              <a:t>月</a:t>
            </a:r>
            <a:endParaRPr lang="zh-CN" altLang="en-US" sz="2000">
              <a:latin typeface="楷体_GB2312" pitchFamily="1" charset="-122"/>
              <a:ea typeface="楷体_GB2312" pitchFamily="1" charset="-122"/>
              <a:cs typeface="Times New Roman" panose="02020603050405020304" pitchFamily="18" charset="0"/>
            </a:endParaRPr>
          </a:p>
        </p:txBody>
      </p:sp>
      <p:graphicFrame>
        <p:nvGraphicFramePr>
          <p:cNvPr id="12398" name="Group 110"/>
          <p:cNvGraphicFramePr>
            <a:graphicFrameLocks noGrp="1"/>
          </p:cNvGraphicFramePr>
          <p:nvPr/>
        </p:nvGraphicFramePr>
        <p:xfrm>
          <a:off x="1187450" y="2205038"/>
          <a:ext cx="6337300" cy="3200400"/>
        </p:xfrm>
        <a:graphic>
          <a:graphicData uri="http://schemas.openxmlformats.org/drawingml/2006/table">
            <a:tbl>
              <a:tblPr/>
              <a:tblGrid>
                <a:gridCol w="3125788"/>
                <a:gridCol w="3211512"/>
              </a:tblGrid>
              <a:tr h="231775">
                <a:tc>
                  <a:txBody>
                    <a:bodyPr/>
                    <a:lstStyle/>
                    <a:p>
                      <a:pPr marL="0" marR="0" lvl="0" indent="0" algn="ctr" defTabSz="914400" rtl="0" eaLnBrk="1" fontAlgn="base" latinLnBrk="0" hangingPunct="1">
                        <a:lnSpc>
                          <a:spcPct val="100000"/>
                        </a:lnSpc>
                        <a:spcBef>
                          <a:spcPct val="0"/>
                        </a:spcBef>
                        <a:spcAft>
                          <a:spcPct val="0"/>
                        </a:spcAft>
                        <a:buClrTx/>
                        <a:buSzTx/>
                        <a:buFontTx/>
                        <a:buNone/>
                      </a:pPr>
                      <a:endParaRPr kumimoji="0" lang="en-US" altLang="zh-CN" sz="1800" b="1" i="0" u="none" strike="noStrike" cap="none" normalizeH="0" baseline="0" dirty="0" smtClean="0">
                        <a:ln>
                          <a:noFill/>
                        </a:ln>
                        <a:solidFill>
                          <a:schemeClr val="tx1"/>
                        </a:solidFill>
                        <a:effectLst/>
                        <a:latin typeface="楷体_GB2312" pitchFamily="1" charset="-122"/>
                        <a:ea typeface="楷体_GB2312" pitchFamily="1" charset="-122"/>
                        <a:cs typeface="Times New Roman" panose="02020603050405020304" pitchFamily="18" charset="0"/>
                      </a:endParaRPr>
                    </a:p>
                    <a:p>
                      <a:pPr marL="0" marR="0" lvl="0" indent="0" algn="ctr" defTabSz="914400" rtl="0" eaLnBrk="0" fontAlgn="base" latinLnBrk="0" hangingPunct="0">
                        <a:lnSpc>
                          <a:spcPct val="100000"/>
                        </a:lnSpc>
                        <a:spcBef>
                          <a:spcPct val="0"/>
                        </a:spcBef>
                        <a:spcAft>
                          <a:spcPct val="0"/>
                        </a:spcAft>
                        <a:buClrTx/>
                        <a:buSzTx/>
                        <a:buFontTx/>
                        <a:buNone/>
                      </a:pPr>
                      <a:r>
                        <a:rPr kumimoji="0" lang="zh-CN" altLang="en-US" sz="1800" b="1" i="0" u="none" strike="noStrike" cap="none" normalizeH="0" baseline="0" dirty="0" smtClean="0">
                          <a:ln>
                            <a:noFill/>
                          </a:ln>
                          <a:solidFill>
                            <a:schemeClr val="tx1"/>
                          </a:solidFill>
                          <a:effectLst/>
                          <a:latin typeface="楷体_GB2312" pitchFamily="1" charset="-122"/>
                          <a:ea typeface="楷体_GB2312" pitchFamily="1" charset="-122"/>
                          <a:cs typeface="Times New Roman" panose="02020603050405020304" pitchFamily="18" charset="0"/>
                        </a:rPr>
                        <a:t>材料用途</a:t>
                      </a:r>
                      <a:endParaRPr kumimoji="0" lang="zh-CN" altLang="en-US" sz="1800" b="1" i="0" u="none" strike="noStrike" cap="none" normalizeH="0" baseline="0" dirty="0" smtClean="0">
                        <a:ln>
                          <a:noFill/>
                        </a:ln>
                        <a:solidFill>
                          <a:schemeClr val="tx1"/>
                        </a:solidFill>
                        <a:effectLst/>
                        <a:latin typeface="楷体_GB2312" pitchFamily="1" charset="-122"/>
                        <a:ea typeface="楷体_GB2312" pitchFamily="1" charset="-122"/>
                        <a:cs typeface="Times New Roman" panose="02020603050405020304"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altLang="en-US" sz="1800" b="1" i="0" u="none" strike="noStrike" cap="none" normalizeH="0" baseline="0" smtClean="0">
                          <a:ln>
                            <a:noFill/>
                          </a:ln>
                          <a:solidFill>
                            <a:schemeClr val="tx1"/>
                          </a:solidFill>
                          <a:effectLst/>
                          <a:latin typeface="楷体_GB2312" pitchFamily="1" charset="-122"/>
                          <a:ea typeface="楷体_GB2312" pitchFamily="1" charset="-122"/>
                          <a:cs typeface="Times New Roman" panose="02020603050405020304" pitchFamily="18" charset="0"/>
                        </a:rPr>
                        <a:t>金额（元）</a:t>
                      </a:r>
                      <a:endParaRPr kumimoji="0" lang="zh-CN" altLang="en-US" sz="1800" b="1" i="0" u="none" strike="noStrike" cap="none" normalizeH="0" baseline="0" smtClean="0">
                        <a:ln>
                          <a:noFill/>
                        </a:ln>
                        <a:solidFill>
                          <a:schemeClr val="tx1"/>
                        </a:solidFill>
                        <a:effectLst/>
                        <a:latin typeface="楷体_GB2312" pitchFamily="1" charset="-122"/>
                        <a:ea typeface="楷体_GB2312" pitchFamily="1" charset="-122"/>
                        <a:cs typeface="Times New Roman" panose="02020603050405020304" pitchFamily="18" charset="0"/>
                      </a:endParaRPr>
                    </a:p>
                  </a:txBody>
                  <a:tcPr anchor="ctr" horzOverflow="overflow">
                    <a:lnL w="12700"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27013">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altLang="en-US" sz="1800" b="1" i="0" u="none" strike="noStrike" cap="none" normalizeH="0" baseline="0" smtClean="0">
                          <a:ln>
                            <a:noFill/>
                          </a:ln>
                          <a:solidFill>
                            <a:schemeClr val="tx1"/>
                          </a:solidFill>
                          <a:effectLst/>
                          <a:latin typeface="楷体_GB2312" pitchFamily="1" charset="-122"/>
                          <a:ea typeface="楷体_GB2312" pitchFamily="1" charset="-122"/>
                          <a:cs typeface="Times New Roman" panose="02020603050405020304" pitchFamily="18" charset="0"/>
                        </a:rPr>
                        <a:t>生产甲产品领用</a:t>
                      </a:r>
                      <a:endParaRPr kumimoji="0" lang="zh-CN" altLang="en-US" sz="1800" b="1" i="0" u="none" strike="noStrike" cap="none" normalizeH="0" baseline="0" smtClean="0">
                        <a:ln>
                          <a:noFill/>
                        </a:ln>
                        <a:solidFill>
                          <a:schemeClr val="tx1"/>
                        </a:solidFill>
                        <a:effectLst/>
                        <a:latin typeface="楷体_GB2312" pitchFamily="1" charset="-122"/>
                        <a:ea typeface="楷体_GB2312" pitchFamily="1" charset="-122"/>
                        <a:cs typeface="Times New Roman" panose="02020603050405020304" pitchFamily="18" charset="0"/>
                      </a:endParaRPr>
                    </a:p>
                  </a:txBody>
                  <a:tcPr anchor="ctr" horzOverflow="overflow">
                    <a:lnL w="952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en-US" altLang="zh-CN" sz="1800" b="1" i="0" u="none" strike="noStrike" cap="none" normalizeH="0" baseline="0" smtClean="0">
                          <a:ln>
                            <a:noFill/>
                          </a:ln>
                          <a:solidFill>
                            <a:schemeClr val="tx1"/>
                          </a:solidFill>
                          <a:effectLst/>
                          <a:latin typeface="楷体_GB2312" pitchFamily="1" charset="-122"/>
                          <a:ea typeface="楷体_GB2312" pitchFamily="1" charset="-122"/>
                          <a:cs typeface="Times New Roman" panose="02020603050405020304" pitchFamily="18" charset="0"/>
                        </a:rPr>
                        <a:t>50 000</a:t>
                      </a:r>
                      <a:endParaRPr kumimoji="0" lang="en-US" altLang="zh-CN" sz="1800" b="1" i="0" u="none" strike="noStrike" cap="none" normalizeH="0" baseline="0" smtClean="0">
                        <a:ln>
                          <a:noFill/>
                        </a:ln>
                        <a:solidFill>
                          <a:schemeClr val="tx1"/>
                        </a:solidFill>
                        <a:effectLst/>
                        <a:latin typeface="楷体_GB2312" pitchFamily="1" charset="-122"/>
                        <a:ea typeface="楷体_GB2312" pitchFamily="1" charset="-122"/>
                        <a:cs typeface="Times New Roman" panose="02020603050405020304" pitchFamily="18" charset="0"/>
                      </a:endParaRPr>
                    </a:p>
                  </a:txBody>
                  <a:tcPr anchor="ctr" horzOverflow="overflow">
                    <a:lnL w="12700"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27013">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altLang="en-US" sz="1800" b="1" i="0" u="none" strike="noStrike" cap="none" normalizeH="0" baseline="0" smtClean="0">
                          <a:ln>
                            <a:noFill/>
                          </a:ln>
                          <a:solidFill>
                            <a:schemeClr val="tx1"/>
                          </a:solidFill>
                          <a:effectLst/>
                          <a:latin typeface="楷体_GB2312" pitchFamily="1" charset="-122"/>
                          <a:ea typeface="楷体_GB2312" pitchFamily="1" charset="-122"/>
                          <a:cs typeface="Times New Roman" panose="02020603050405020304" pitchFamily="18" charset="0"/>
                        </a:rPr>
                        <a:t>生产乙产品领用</a:t>
                      </a:r>
                      <a:endParaRPr kumimoji="0" lang="zh-CN" altLang="en-US" sz="1800" b="1" i="0" u="none" strike="noStrike" cap="none" normalizeH="0" baseline="0" smtClean="0">
                        <a:ln>
                          <a:noFill/>
                        </a:ln>
                        <a:solidFill>
                          <a:schemeClr val="tx1"/>
                        </a:solidFill>
                        <a:effectLst/>
                        <a:latin typeface="楷体_GB2312" pitchFamily="1" charset="-122"/>
                        <a:ea typeface="楷体_GB2312" pitchFamily="1" charset="-122"/>
                        <a:cs typeface="Times New Roman" panose="02020603050405020304" pitchFamily="18" charset="0"/>
                      </a:endParaRPr>
                    </a:p>
                  </a:txBody>
                  <a:tcPr anchor="ctr" horzOverflow="overflow">
                    <a:lnL w="952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en-US" altLang="zh-CN" sz="1800" b="1" i="0" u="none" strike="noStrike" cap="none" normalizeH="0" baseline="0" smtClean="0">
                          <a:ln>
                            <a:noFill/>
                          </a:ln>
                          <a:solidFill>
                            <a:schemeClr val="tx1"/>
                          </a:solidFill>
                          <a:effectLst/>
                          <a:latin typeface="楷体_GB2312" pitchFamily="1" charset="-122"/>
                          <a:ea typeface="楷体_GB2312" pitchFamily="1" charset="-122"/>
                          <a:cs typeface="Times New Roman" panose="02020603050405020304" pitchFamily="18" charset="0"/>
                        </a:rPr>
                        <a:t>68 000</a:t>
                      </a:r>
                      <a:endParaRPr kumimoji="0" lang="en-US" altLang="zh-CN" sz="1800" b="1" i="0" u="none" strike="noStrike" cap="none" normalizeH="0" baseline="0" smtClean="0">
                        <a:ln>
                          <a:noFill/>
                        </a:ln>
                        <a:solidFill>
                          <a:schemeClr val="tx1"/>
                        </a:solidFill>
                        <a:effectLst/>
                        <a:latin typeface="楷体_GB2312" pitchFamily="1" charset="-122"/>
                        <a:ea typeface="楷体_GB2312" pitchFamily="1" charset="-122"/>
                        <a:cs typeface="Times New Roman" panose="02020603050405020304" pitchFamily="18" charset="0"/>
                      </a:endParaRPr>
                    </a:p>
                  </a:txBody>
                  <a:tcPr anchor="ctr" horzOverflow="overflow">
                    <a:lnL w="12700"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27013">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altLang="en-US" sz="1800" b="1" i="0" u="none" strike="noStrike" cap="none" normalizeH="0" baseline="0" smtClean="0">
                          <a:ln>
                            <a:noFill/>
                          </a:ln>
                          <a:solidFill>
                            <a:srgbClr val="663300"/>
                          </a:solidFill>
                          <a:effectLst/>
                          <a:latin typeface="黑体" panose="02010609060101010101" pitchFamily="49" charset="-122"/>
                          <a:ea typeface="黑体" panose="02010609060101010101" pitchFamily="49" charset="-122"/>
                          <a:cs typeface="Times New Roman" panose="02020603050405020304" pitchFamily="18" charset="0"/>
                        </a:rPr>
                        <a:t>甲、乙产品共同耗用</a:t>
                      </a:r>
                      <a:endParaRPr kumimoji="0" lang="zh-CN" altLang="en-US" sz="1800" b="1" i="0" u="none" strike="noStrike" cap="none" normalizeH="0" baseline="0" smtClean="0">
                        <a:ln>
                          <a:noFill/>
                        </a:ln>
                        <a:solidFill>
                          <a:srgbClr val="663300"/>
                        </a:solidFill>
                        <a:effectLst/>
                        <a:latin typeface="黑体" panose="02010609060101010101" pitchFamily="49" charset="-122"/>
                        <a:ea typeface="黑体" panose="02010609060101010101" pitchFamily="49" charset="-122"/>
                        <a:cs typeface="Times New Roman" panose="02020603050405020304" pitchFamily="18" charset="0"/>
                      </a:endParaRPr>
                    </a:p>
                  </a:txBody>
                  <a:tcPr anchor="ctr" horzOverflow="overflow">
                    <a:lnL w="952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en-US" altLang="zh-CN" sz="1800" b="1" i="0" u="none" strike="noStrike" cap="none" normalizeH="0" baseline="30000" smtClean="0">
                          <a:ln>
                            <a:noFill/>
                          </a:ln>
                          <a:solidFill>
                            <a:srgbClr val="663300"/>
                          </a:solidFill>
                          <a:effectLst/>
                          <a:latin typeface="黑体" panose="02010609060101010101" pitchFamily="49" charset="-122"/>
                          <a:ea typeface="黑体" panose="02010609060101010101" pitchFamily="49" charset="-122"/>
                          <a:cs typeface="Times New Roman" panose="02020603050405020304" pitchFamily="18" charset="0"/>
                        </a:rPr>
                        <a:t>*</a:t>
                      </a:r>
                      <a:r>
                        <a:rPr kumimoji="0" lang="en-US" altLang="zh-CN" sz="1800" b="1" i="0" u="none" strike="noStrike" cap="none" normalizeH="0" baseline="0" smtClean="0">
                          <a:ln>
                            <a:noFill/>
                          </a:ln>
                          <a:solidFill>
                            <a:srgbClr val="663300"/>
                          </a:solidFill>
                          <a:effectLst/>
                          <a:latin typeface="黑体" panose="02010609060101010101" pitchFamily="49" charset="-122"/>
                          <a:ea typeface="黑体" panose="02010609060101010101" pitchFamily="49" charset="-122"/>
                          <a:cs typeface="Times New Roman" panose="02020603050405020304" pitchFamily="18" charset="0"/>
                        </a:rPr>
                        <a:t>120 000</a:t>
                      </a:r>
                      <a:endParaRPr kumimoji="0" lang="en-US" altLang="zh-CN" sz="1800" b="1" i="0" u="none" strike="noStrike" cap="none" normalizeH="0" baseline="0" smtClean="0">
                        <a:ln>
                          <a:noFill/>
                        </a:ln>
                        <a:solidFill>
                          <a:srgbClr val="663300"/>
                        </a:solidFill>
                        <a:effectLst/>
                        <a:latin typeface="黑体" panose="02010609060101010101" pitchFamily="49" charset="-122"/>
                        <a:ea typeface="黑体" panose="02010609060101010101" pitchFamily="49" charset="-122"/>
                        <a:cs typeface="Times New Roman" panose="02020603050405020304" pitchFamily="18" charset="0"/>
                      </a:endParaRPr>
                    </a:p>
                  </a:txBody>
                  <a:tcPr anchor="ctr" horzOverflow="overflow">
                    <a:lnL w="12700"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80975">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altLang="en-US" sz="1800" b="1" i="0" u="none" strike="noStrike" cap="none" normalizeH="0" baseline="0" smtClean="0">
                          <a:ln>
                            <a:noFill/>
                          </a:ln>
                          <a:solidFill>
                            <a:schemeClr val="tx1"/>
                          </a:solidFill>
                          <a:effectLst/>
                          <a:latin typeface="楷体_GB2312" pitchFamily="1" charset="-122"/>
                          <a:ea typeface="楷体_GB2312" pitchFamily="1" charset="-122"/>
                          <a:cs typeface="Times New Roman" panose="02020603050405020304" pitchFamily="18" charset="0"/>
                        </a:rPr>
                        <a:t>基本生产车间领用</a:t>
                      </a:r>
                      <a:endParaRPr kumimoji="0" lang="zh-CN" altLang="en-US" sz="1800" b="1" i="0" u="none" strike="noStrike" cap="none" normalizeH="0" baseline="0" smtClean="0">
                        <a:ln>
                          <a:noFill/>
                        </a:ln>
                        <a:solidFill>
                          <a:schemeClr val="tx1"/>
                        </a:solidFill>
                        <a:effectLst/>
                        <a:latin typeface="楷体_GB2312" pitchFamily="1" charset="-122"/>
                        <a:ea typeface="楷体_GB2312" pitchFamily="1" charset="-122"/>
                        <a:cs typeface="Times New Roman" panose="02020603050405020304" pitchFamily="18" charset="0"/>
                      </a:endParaRPr>
                    </a:p>
                  </a:txBody>
                  <a:tcPr anchor="ctr" horzOverflow="overflow">
                    <a:lnL w="952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en-US" altLang="zh-CN" sz="1800" b="1" i="0" u="none" strike="noStrike" cap="none" normalizeH="0" baseline="0" smtClean="0">
                          <a:ln>
                            <a:noFill/>
                          </a:ln>
                          <a:solidFill>
                            <a:schemeClr val="tx1"/>
                          </a:solidFill>
                          <a:effectLst/>
                          <a:latin typeface="楷体_GB2312" pitchFamily="1" charset="-122"/>
                          <a:ea typeface="楷体_GB2312" pitchFamily="1" charset="-122"/>
                          <a:cs typeface="Times New Roman" panose="02020603050405020304" pitchFamily="18" charset="0"/>
                        </a:rPr>
                        <a:t>2 800</a:t>
                      </a:r>
                      <a:endParaRPr kumimoji="0" lang="en-US" altLang="zh-CN" sz="1800" b="1" i="0" u="none" strike="noStrike" cap="none" normalizeH="0" baseline="0" smtClean="0">
                        <a:ln>
                          <a:noFill/>
                        </a:ln>
                        <a:solidFill>
                          <a:schemeClr val="tx1"/>
                        </a:solidFill>
                        <a:effectLst/>
                        <a:latin typeface="楷体_GB2312" pitchFamily="1" charset="-122"/>
                        <a:ea typeface="楷体_GB2312" pitchFamily="1" charset="-122"/>
                        <a:cs typeface="Times New Roman" panose="02020603050405020304" pitchFamily="18" charset="0"/>
                      </a:endParaRPr>
                    </a:p>
                  </a:txBody>
                  <a:tcPr anchor="ctr" horzOverflow="overflow">
                    <a:lnL w="12700"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34950">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altLang="en-US" sz="1800" b="1" i="0" u="none" strike="noStrike" cap="none" normalizeH="0" baseline="0" smtClean="0">
                          <a:ln>
                            <a:noFill/>
                          </a:ln>
                          <a:solidFill>
                            <a:schemeClr val="tx1"/>
                          </a:solidFill>
                          <a:effectLst/>
                          <a:latin typeface="楷体_GB2312" pitchFamily="1" charset="-122"/>
                          <a:ea typeface="楷体_GB2312" pitchFamily="1" charset="-122"/>
                          <a:cs typeface="Times New Roman" panose="02020603050405020304" pitchFamily="18" charset="0"/>
                        </a:rPr>
                        <a:t>企业管理部门领用</a:t>
                      </a:r>
                      <a:endParaRPr kumimoji="0" lang="zh-CN" altLang="en-US" sz="1800" b="1" i="0" u="none" strike="noStrike" cap="none" normalizeH="0" baseline="0" smtClean="0">
                        <a:ln>
                          <a:noFill/>
                        </a:ln>
                        <a:solidFill>
                          <a:schemeClr val="tx1"/>
                        </a:solidFill>
                        <a:effectLst/>
                        <a:latin typeface="楷体_GB2312" pitchFamily="1" charset="-122"/>
                        <a:ea typeface="楷体_GB2312" pitchFamily="1" charset="-122"/>
                        <a:cs typeface="Times New Roman" panose="02020603050405020304" pitchFamily="18" charset="0"/>
                      </a:endParaRPr>
                    </a:p>
                  </a:txBody>
                  <a:tcPr anchor="ctr" horzOverflow="overflow">
                    <a:lnL w="952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en-US" altLang="zh-CN" sz="1800" b="1" i="0" u="none" strike="noStrike" cap="none" normalizeH="0" baseline="0" smtClean="0">
                          <a:ln>
                            <a:noFill/>
                          </a:ln>
                          <a:solidFill>
                            <a:schemeClr val="tx1"/>
                          </a:solidFill>
                          <a:effectLst/>
                          <a:latin typeface="楷体_GB2312" pitchFamily="1" charset="-122"/>
                          <a:ea typeface="楷体_GB2312" pitchFamily="1" charset="-122"/>
                          <a:cs typeface="Times New Roman" panose="02020603050405020304" pitchFamily="18" charset="0"/>
                        </a:rPr>
                        <a:t>1 500</a:t>
                      </a:r>
                      <a:endParaRPr kumimoji="0" lang="en-US" altLang="zh-CN" sz="1800" b="1" i="0" u="none" strike="noStrike" cap="none" normalizeH="0" baseline="0" smtClean="0">
                        <a:ln>
                          <a:noFill/>
                        </a:ln>
                        <a:solidFill>
                          <a:schemeClr val="tx1"/>
                        </a:solidFill>
                        <a:effectLst/>
                        <a:latin typeface="楷体_GB2312" pitchFamily="1" charset="-122"/>
                        <a:ea typeface="楷体_GB2312" pitchFamily="1" charset="-122"/>
                        <a:cs typeface="Times New Roman" panose="02020603050405020304" pitchFamily="18" charset="0"/>
                      </a:endParaRPr>
                    </a:p>
                  </a:txBody>
                  <a:tcPr anchor="ctr" horzOverflow="overflow">
                    <a:lnL w="12700"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34950">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altLang="en-US" sz="1800" b="1" i="0" u="none" strike="noStrike" cap="none" normalizeH="0" baseline="0" dirty="0" smtClean="0">
                          <a:ln>
                            <a:noFill/>
                          </a:ln>
                          <a:solidFill>
                            <a:schemeClr val="tx1"/>
                          </a:solidFill>
                          <a:effectLst/>
                          <a:latin typeface="楷体_GB2312" pitchFamily="1" charset="-122"/>
                          <a:ea typeface="楷体_GB2312" pitchFamily="1" charset="-122"/>
                          <a:cs typeface="Times New Roman" panose="02020603050405020304" pitchFamily="18" charset="0"/>
                        </a:rPr>
                        <a:t>供水车间领用</a:t>
                      </a:r>
                      <a:endParaRPr kumimoji="0" lang="zh-CN" altLang="en-US" sz="1800" b="1" i="0" u="none" strike="noStrike" cap="none" normalizeH="0" baseline="0" dirty="0" smtClean="0">
                        <a:ln>
                          <a:noFill/>
                        </a:ln>
                        <a:solidFill>
                          <a:schemeClr val="tx1"/>
                        </a:solidFill>
                        <a:effectLst/>
                        <a:latin typeface="楷体_GB2312" pitchFamily="1" charset="-122"/>
                        <a:ea typeface="楷体_GB2312" pitchFamily="1" charset="-122"/>
                        <a:cs typeface="Times New Roman" panose="02020603050405020304" pitchFamily="18" charset="0"/>
                      </a:endParaRPr>
                    </a:p>
                  </a:txBody>
                  <a:tcPr anchor="ctr" horzOverflow="overflow">
                    <a:lnL w="952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en-US" altLang="zh-CN" sz="1800" b="1" i="0" u="none" strike="noStrike" cap="none" normalizeH="0" baseline="0" dirty="0" smtClean="0">
                          <a:ln>
                            <a:noFill/>
                          </a:ln>
                          <a:solidFill>
                            <a:schemeClr val="tx1"/>
                          </a:solidFill>
                          <a:effectLst/>
                          <a:latin typeface="楷体_GB2312" pitchFamily="1" charset="-122"/>
                          <a:ea typeface="楷体_GB2312" pitchFamily="1" charset="-122"/>
                          <a:cs typeface="Times New Roman" panose="02020603050405020304" pitchFamily="18" charset="0"/>
                        </a:rPr>
                        <a:t>3 600</a:t>
                      </a:r>
                      <a:endParaRPr kumimoji="0" lang="en-US" altLang="zh-CN" sz="1800" b="1" i="0" u="none" strike="noStrike" cap="none" normalizeH="0" baseline="0" dirty="0" smtClean="0">
                        <a:ln>
                          <a:noFill/>
                        </a:ln>
                        <a:solidFill>
                          <a:schemeClr val="tx1"/>
                        </a:solidFill>
                        <a:effectLst/>
                        <a:latin typeface="楷体_GB2312" pitchFamily="1" charset="-122"/>
                        <a:ea typeface="楷体_GB2312" pitchFamily="1" charset="-122"/>
                        <a:cs typeface="Times New Roman" panose="02020603050405020304" pitchFamily="18" charset="0"/>
                      </a:endParaRPr>
                    </a:p>
                  </a:txBody>
                  <a:tcPr anchor="ctr" horzOverflow="overflow">
                    <a:lnL w="12700"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34950">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altLang="en-US" sz="1800" b="1" i="0" u="none" strike="noStrike" cap="none" normalizeH="0" baseline="0" smtClean="0">
                          <a:ln>
                            <a:noFill/>
                          </a:ln>
                          <a:solidFill>
                            <a:schemeClr val="tx1"/>
                          </a:solidFill>
                          <a:effectLst/>
                          <a:latin typeface="楷体_GB2312" pitchFamily="1" charset="-122"/>
                          <a:ea typeface="楷体_GB2312" pitchFamily="1" charset="-122"/>
                          <a:cs typeface="Times New Roman" panose="02020603050405020304" pitchFamily="18" charset="0"/>
                        </a:rPr>
                        <a:t>供热车间领用</a:t>
                      </a:r>
                      <a:endParaRPr kumimoji="0" lang="zh-CN" altLang="en-US" sz="1800" b="1" i="0" u="none" strike="noStrike" cap="none" normalizeH="0" baseline="0" smtClean="0">
                        <a:ln>
                          <a:noFill/>
                        </a:ln>
                        <a:solidFill>
                          <a:schemeClr val="tx1"/>
                        </a:solidFill>
                        <a:effectLst/>
                        <a:latin typeface="楷体_GB2312" pitchFamily="1" charset="-122"/>
                        <a:ea typeface="楷体_GB2312" pitchFamily="1" charset="-122"/>
                        <a:cs typeface="Times New Roman" panose="02020603050405020304" pitchFamily="18" charset="0"/>
                      </a:endParaRPr>
                    </a:p>
                  </a:txBody>
                  <a:tcPr anchor="ctr" horzOverflow="overflow">
                    <a:lnL w="952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en-US" altLang="zh-CN" sz="1800" b="1" i="0" u="none" strike="noStrike" cap="none" normalizeH="0" baseline="0" smtClean="0">
                          <a:ln>
                            <a:noFill/>
                          </a:ln>
                          <a:solidFill>
                            <a:schemeClr val="tx1"/>
                          </a:solidFill>
                          <a:effectLst/>
                          <a:latin typeface="楷体_GB2312" pitchFamily="1" charset="-122"/>
                          <a:ea typeface="楷体_GB2312" pitchFamily="1" charset="-122"/>
                          <a:cs typeface="Times New Roman" panose="02020603050405020304" pitchFamily="18" charset="0"/>
                        </a:rPr>
                        <a:t>5 300</a:t>
                      </a:r>
                      <a:endParaRPr kumimoji="0" lang="en-US" altLang="zh-CN" sz="1800" b="1" i="0" u="none" strike="noStrike" cap="none" normalizeH="0" baseline="0" smtClean="0">
                        <a:ln>
                          <a:noFill/>
                        </a:ln>
                        <a:solidFill>
                          <a:schemeClr val="tx1"/>
                        </a:solidFill>
                        <a:effectLst/>
                        <a:latin typeface="楷体_GB2312" pitchFamily="1" charset="-122"/>
                        <a:ea typeface="楷体_GB2312" pitchFamily="1" charset="-122"/>
                        <a:cs typeface="Times New Roman" panose="02020603050405020304" pitchFamily="18" charset="0"/>
                      </a:endParaRPr>
                    </a:p>
                  </a:txBody>
                  <a:tcPr anchor="ctr" horzOverflow="overflow">
                    <a:lnL w="12700"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20514" name="Rectangle 105"/>
          <p:cNvSpPr>
            <a:spLocks noChangeArrowheads="1"/>
          </p:cNvSpPr>
          <p:nvPr/>
        </p:nvSpPr>
        <p:spPr bwMode="auto">
          <a:xfrm>
            <a:off x="971550" y="5516563"/>
            <a:ext cx="7416800"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a:spcBef>
                <a:spcPct val="0"/>
              </a:spcBef>
            </a:pPr>
            <a:r>
              <a:rPr lang="zh-CN" altLang="en-US" sz="2000">
                <a:latin typeface="楷体_GB2312" pitchFamily="1" charset="-122"/>
                <a:ea typeface="楷体_GB2312" pitchFamily="1" charset="-122"/>
                <a:cs typeface="Times New Roman" panose="02020603050405020304" pitchFamily="18" charset="0"/>
              </a:rPr>
              <a:t>两种产品材料消耗定额分别为</a:t>
            </a:r>
            <a:r>
              <a:rPr lang="en-US" altLang="zh-CN" sz="2000">
                <a:latin typeface="楷体_GB2312" pitchFamily="1" charset="-122"/>
                <a:ea typeface="楷体_GB2312" pitchFamily="1" charset="-122"/>
                <a:cs typeface="Times New Roman" panose="02020603050405020304" pitchFamily="18" charset="0"/>
              </a:rPr>
              <a:t>80</a:t>
            </a:r>
            <a:r>
              <a:rPr lang="zh-CN" altLang="en-US" sz="2000">
                <a:latin typeface="楷体_GB2312" pitchFamily="1" charset="-122"/>
                <a:ea typeface="楷体_GB2312" pitchFamily="1" charset="-122"/>
                <a:cs typeface="Times New Roman" panose="02020603050405020304" pitchFamily="18" charset="0"/>
              </a:rPr>
              <a:t>千克和</a:t>
            </a:r>
            <a:r>
              <a:rPr lang="en-US" altLang="zh-CN" sz="2000">
                <a:latin typeface="楷体_GB2312" pitchFamily="1" charset="-122"/>
                <a:ea typeface="楷体_GB2312" pitchFamily="1" charset="-122"/>
                <a:cs typeface="Times New Roman" panose="02020603050405020304" pitchFamily="18" charset="0"/>
              </a:rPr>
              <a:t>60</a:t>
            </a:r>
            <a:r>
              <a:rPr lang="zh-CN" altLang="en-US" sz="2000">
                <a:latin typeface="楷体_GB2312" pitchFamily="1" charset="-122"/>
                <a:ea typeface="楷体_GB2312" pitchFamily="1" charset="-122"/>
                <a:cs typeface="Times New Roman" panose="02020603050405020304" pitchFamily="18" charset="0"/>
              </a:rPr>
              <a:t>千克。共同耗用的原材料按材料定额耗用量比例分配。 </a:t>
            </a:r>
            <a:endParaRPr lang="zh-CN" altLang="en-US" sz="2000">
              <a:latin typeface="楷体_GB2312" pitchFamily="1" charset="-122"/>
              <a:ea typeface="楷体_GB2312" pitchFamily="1" charset="-122"/>
              <a:cs typeface="Times New Roman" panose="02020603050405020304" pitchFamily="18" charset="0"/>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85455" name="Group 111"/>
          <p:cNvGraphicFramePr>
            <a:graphicFrameLocks noGrp="1"/>
          </p:cNvGraphicFramePr>
          <p:nvPr/>
        </p:nvGraphicFramePr>
        <p:xfrm>
          <a:off x="515938" y="1125538"/>
          <a:ext cx="8389937" cy="4846637"/>
        </p:xfrm>
        <a:graphic>
          <a:graphicData uri="http://schemas.openxmlformats.org/drawingml/2006/table">
            <a:tbl>
              <a:tblPr/>
              <a:tblGrid>
                <a:gridCol w="936625"/>
                <a:gridCol w="1152525"/>
                <a:gridCol w="1295400"/>
                <a:gridCol w="1152525"/>
                <a:gridCol w="1152525"/>
                <a:gridCol w="611187"/>
                <a:gridCol w="1008063"/>
                <a:gridCol w="1081087"/>
              </a:tblGrid>
              <a:tr h="365785">
                <a:tc rowSpan="2" gridSpan="2">
                  <a:txBody>
                    <a:bodyPr/>
                    <a:lstStyle/>
                    <a:p>
                      <a:pPr marL="0" marR="0" lvl="0" indent="0" algn="ctr" defTabSz="914400" rtl="0" eaLnBrk="1" fontAlgn="base" latinLnBrk="0" hangingPunct="1">
                        <a:lnSpc>
                          <a:spcPct val="100000"/>
                        </a:lnSpc>
                        <a:spcBef>
                          <a:spcPct val="0"/>
                        </a:spcBef>
                        <a:spcAft>
                          <a:spcPct val="0"/>
                        </a:spcAft>
                        <a:buClrTx/>
                        <a:buSzTx/>
                        <a:buFontTx/>
                        <a:buNone/>
                      </a:pPr>
                      <a:endParaRPr kumimoji="0" lang="en-US" altLang="zh-CN" sz="1800" b="1" i="0" u="none" strike="noStrike" cap="none" normalizeH="0" baseline="0" dirty="0" smtClean="0">
                        <a:ln>
                          <a:noFill/>
                        </a:ln>
                        <a:solidFill>
                          <a:schemeClr val="tx1"/>
                        </a:solidFill>
                        <a:effectLst/>
                        <a:latin typeface="宋体" panose="02010600030101010101" pitchFamily="2" charset="-122"/>
                        <a:ea typeface="宋体" panose="02010600030101010101" pitchFamily="2" charset="-122"/>
                        <a:cs typeface="Times New Roman" panose="02020603050405020304" pitchFamily="18" charset="0"/>
                      </a:endParaRPr>
                    </a:p>
                    <a:p>
                      <a:pPr marL="0" marR="0" lvl="0" indent="0" algn="ctr" defTabSz="914400" rtl="0" eaLnBrk="0" fontAlgn="base" latinLnBrk="0" hangingPunct="0">
                        <a:lnSpc>
                          <a:spcPct val="100000"/>
                        </a:lnSpc>
                        <a:spcBef>
                          <a:spcPct val="0"/>
                        </a:spcBef>
                        <a:spcAft>
                          <a:spcPct val="0"/>
                        </a:spcAft>
                        <a:buClrTx/>
                        <a:buSzTx/>
                        <a:buFontTx/>
                        <a:buNone/>
                      </a:pPr>
                      <a:r>
                        <a:rPr kumimoji="0" lang="zh-CN" altLang="en-US" sz="1800" b="1" i="0" u="none" strike="noStrike" cap="none" normalizeH="0" baseline="0" dirty="0" smtClean="0">
                          <a:ln>
                            <a:noFill/>
                          </a:ln>
                          <a:solidFill>
                            <a:schemeClr val="tx1"/>
                          </a:solidFill>
                          <a:effectLst/>
                          <a:latin typeface="宋体" panose="02010600030101010101" pitchFamily="2" charset="-122"/>
                          <a:ea typeface="宋体" panose="02010600030101010101" pitchFamily="2" charset="-122"/>
                          <a:cs typeface="Times New Roman" panose="02020603050405020304" pitchFamily="18" charset="0"/>
                        </a:rPr>
                        <a:t>应借账户</a:t>
                      </a:r>
                      <a:endParaRPr kumimoji="0" lang="zh-CN" altLang="en-US" sz="1800" b="1" i="0" u="none" strike="noStrike" cap="none" normalizeH="0" baseline="0" dirty="0" smtClean="0">
                        <a:ln>
                          <a:noFill/>
                        </a:ln>
                        <a:solidFill>
                          <a:schemeClr val="tx1"/>
                        </a:solidFill>
                        <a:effectLst/>
                        <a:latin typeface="宋体" panose="02010600030101010101" pitchFamily="2" charset="-122"/>
                        <a:ea typeface="宋体" panose="02010600030101010101" pitchFamily="2" charset="-122"/>
                      </a:endParaRPr>
                    </a:p>
                  </a:txBody>
                  <a:tcPr marT="45725" marB="45725"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rowSpan="2" hMerge="1">
                  <a:tcPr/>
                </a:tc>
                <a:tc rowSpan="2">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altLang="en-US" sz="1800" b="1" i="0" u="none" strike="noStrike" cap="none" normalizeH="0" baseline="0" smtClean="0">
                          <a:ln>
                            <a:noFill/>
                          </a:ln>
                          <a:solidFill>
                            <a:schemeClr val="tx1"/>
                          </a:solidFill>
                          <a:effectLst/>
                          <a:latin typeface="宋体" panose="02010600030101010101" pitchFamily="2" charset="-122"/>
                          <a:ea typeface="宋体" panose="02010600030101010101" pitchFamily="2" charset="-122"/>
                          <a:cs typeface="Times New Roman" panose="02020603050405020304" pitchFamily="18" charset="0"/>
                        </a:rPr>
                        <a:t>成本项目或明细项目</a:t>
                      </a:r>
                      <a:endParaRPr kumimoji="0" lang="zh-CN" altLang="en-US" sz="1800" b="1" i="0" u="none" strike="noStrike" cap="none" normalizeH="0" baseline="0" smtClean="0">
                        <a:ln>
                          <a:noFill/>
                        </a:ln>
                        <a:solidFill>
                          <a:schemeClr val="tx1"/>
                        </a:solidFill>
                        <a:effectLst/>
                        <a:latin typeface="宋体" panose="02010600030101010101" pitchFamily="2" charset="-122"/>
                        <a:ea typeface="宋体" panose="02010600030101010101" pitchFamily="2" charset="-122"/>
                      </a:endParaRPr>
                    </a:p>
                  </a:txBody>
                  <a:tcPr marT="45725" marB="45725"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rowSpan="2">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altLang="en-US" sz="1800" b="1" i="0" u="none" strike="noStrike" cap="none" normalizeH="0" baseline="0" smtClean="0">
                          <a:ln>
                            <a:noFill/>
                          </a:ln>
                          <a:solidFill>
                            <a:schemeClr val="tx1"/>
                          </a:solidFill>
                          <a:effectLst/>
                          <a:latin typeface="宋体" panose="02010600030101010101" pitchFamily="2" charset="-122"/>
                          <a:ea typeface="宋体" panose="02010600030101010101" pitchFamily="2" charset="-122"/>
                          <a:cs typeface="Times New Roman" panose="02020603050405020304" pitchFamily="18" charset="0"/>
                        </a:rPr>
                        <a:t>直接计入</a:t>
                      </a:r>
                      <a:endParaRPr kumimoji="0" lang="zh-CN" altLang="en-US" sz="1800" b="1" i="0" u="none" strike="noStrike" cap="none" normalizeH="0" baseline="0" smtClean="0">
                        <a:ln>
                          <a:noFill/>
                        </a:ln>
                        <a:solidFill>
                          <a:schemeClr val="tx1"/>
                        </a:solidFill>
                        <a:effectLst/>
                        <a:latin typeface="宋体" panose="02010600030101010101" pitchFamily="2" charset="-122"/>
                        <a:ea typeface="宋体" panose="02010600030101010101" pitchFamily="2" charset="-122"/>
                      </a:endParaRPr>
                    </a:p>
                  </a:txBody>
                  <a:tcPr marT="45725" marB="45725"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gridSpan="3">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altLang="en-US" sz="1800" b="1" i="0" u="none" strike="noStrike" cap="none" normalizeH="0" baseline="0" smtClean="0">
                          <a:ln>
                            <a:noFill/>
                          </a:ln>
                          <a:solidFill>
                            <a:schemeClr val="tx1"/>
                          </a:solidFill>
                          <a:effectLst/>
                          <a:latin typeface="宋体" panose="02010600030101010101" pitchFamily="2" charset="-122"/>
                          <a:ea typeface="宋体" panose="02010600030101010101" pitchFamily="2" charset="-122"/>
                          <a:cs typeface="Times New Roman" panose="02020603050405020304" pitchFamily="18" charset="0"/>
                        </a:rPr>
                        <a:t>分配计入</a:t>
                      </a:r>
                      <a:endParaRPr kumimoji="0" lang="zh-CN" altLang="en-US" sz="1800" b="1" i="0" u="none" strike="noStrike" cap="none" normalizeH="0" baseline="0" smtClean="0">
                        <a:ln>
                          <a:noFill/>
                        </a:ln>
                        <a:solidFill>
                          <a:schemeClr val="tx1"/>
                        </a:solidFill>
                        <a:effectLst/>
                        <a:latin typeface="宋体" panose="02010600030101010101" pitchFamily="2" charset="-122"/>
                        <a:ea typeface="宋体" panose="02010600030101010101" pitchFamily="2" charset="-122"/>
                      </a:endParaRPr>
                    </a:p>
                  </a:txBody>
                  <a:tcPr marT="45725" marB="45725"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cPr/>
                </a:tc>
                <a:tc hMerge="1">
                  <a:tcPr/>
                </a:tc>
                <a:tc rowSpan="2">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altLang="en-US" sz="1800" b="1" i="0" u="none" strike="noStrike" cap="none" normalizeH="0" baseline="0" smtClean="0">
                          <a:ln>
                            <a:noFill/>
                          </a:ln>
                          <a:solidFill>
                            <a:schemeClr val="tx1"/>
                          </a:solidFill>
                          <a:effectLst/>
                          <a:latin typeface="宋体" panose="02010600030101010101" pitchFamily="2" charset="-122"/>
                          <a:ea typeface="宋体" panose="02010600030101010101" pitchFamily="2" charset="-122"/>
                          <a:cs typeface="Times New Roman" panose="02020603050405020304" pitchFamily="18" charset="0"/>
                        </a:rPr>
                        <a:t>合 计</a:t>
                      </a:r>
                      <a:endParaRPr kumimoji="0" lang="zh-CN" altLang="en-US" sz="1800" b="1" i="0" u="none" strike="noStrike" cap="none" normalizeH="0" baseline="0" smtClean="0">
                        <a:ln>
                          <a:noFill/>
                        </a:ln>
                        <a:solidFill>
                          <a:schemeClr val="tx1"/>
                        </a:solidFill>
                        <a:effectLst/>
                        <a:latin typeface="宋体" panose="02010600030101010101" pitchFamily="2" charset="-122"/>
                        <a:ea typeface="宋体" panose="02010600030101010101" pitchFamily="2" charset="-122"/>
                      </a:endParaRPr>
                    </a:p>
                  </a:txBody>
                  <a:tcPr marT="45725" marB="45725"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914453">
                <a:tc vMerge="1" gridSpan="2">
                  <a:tcPr/>
                </a:tc>
                <a:tc vMerge="1" hMerge="1">
                  <a:tcPr/>
                </a:tc>
                <a:tc vMerge="1">
                  <a:tcPr/>
                </a:tc>
                <a:tc vMerge="1">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altLang="en-US" sz="1800" b="1" i="0" u="none" strike="noStrike" cap="none" normalizeH="0" baseline="0" smtClean="0">
                          <a:ln>
                            <a:noFill/>
                          </a:ln>
                          <a:solidFill>
                            <a:schemeClr val="tx1"/>
                          </a:solidFill>
                          <a:effectLst/>
                          <a:latin typeface="宋体" panose="02010600030101010101" pitchFamily="2" charset="-122"/>
                          <a:ea typeface="宋体" panose="02010600030101010101" pitchFamily="2" charset="-122"/>
                          <a:cs typeface="Times New Roman" panose="02020603050405020304" pitchFamily="18" charset="0"/>
                        </a:rPr>
                        <a:t>材料定额耗用</a:t>
                      </a:r>
                      <a:r>
                        <a:rPr kumimoji="0" lang="en-US" altLang="zh-CN" sz="1800" b="1" i="0" u="none" strike="noStrike" cap="none" normalizeH="0" baseline="0" smtClean="0">
                          <a:ln>
                            <a:noFill/>
                          </a:ln>
                          <a:solidFill>
                            <a:schemeClr val="tx1"/>
                          </a:solidFill>
                          <a:effectLst/>
                          <a:latin typeface="宋体" panose="02010600030101010101" pitchFamily="2" charset="-122"/>
                          <a:ea typeface="宋体" panose="02010600030101010101" pitchFamily="2" charset="-122"/>
                          <a:cs typeface="Times New Roman" panose="02020603050405020304" pitchFamily="18" charset="0"/>
                        </a:rPr>
                        <a:t>KG</a:t>
                      </a:r>
                      <a:endParaRPr kumimoji="0" lang="en-US" altLang="zh-CN" sz="1800" b="1" i="0" u="none" strike="noStrike" cap="none" normalizeH="0" baseline="0" smtClean="0">
                        <a:ln>
                          <a:noFill/>
                        </a:ln>
                        <a:solidFill>
                          <a:schemeClr val="tx1"/>
                        </a:solidFill>
                        <a:effectLst/>
                        <a:latin typeface="宋体" panose="02010600030101010101" pitchFamily="2" charset="-122"/>
                        <a:ea typeface="宋体" panose="02010600030101010101" pitchFamily="2" charset="-122"/>
                      </a:endParaRPr>
                    </a:p>
                  </a:txBody>
                  <a:tcPr marT="45725" marB="45725"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altLang="en-US" sz="1800" b="1" i="0" u="none" strike="noStrike" cap="none" normalizeH="0" baseline="0" smtClean="0">
                          <a:ln>
                            <a:noFill/>
                          </a:ln>
                          <a:solidFill>
                            <a:schemeClr val="tx1"/>
                          </a:solidFill>
                          <a:effectLst/>
                          <a:latin typeface="宋体" panose="02010600030101010101" pitchFamily="2" charset="-122"/>
                          <a:ea typeface="宋体" panose="02010600030101010101" pitchFamily="2" charset="-122"/>
                          <a:cs typeface="Times New Roman" panose="02020603050405020304" pitchFamily="18" charset="0"/>
                        </a:rPr>
                        <a:t>分配率</a:t>
                      </a:r>
                      <a:endParaRPr kumimoji="0" lang="zh-CN" altLang="en-US" sz="1800" b="1" i="0" u="none" strike="noStrike" cap="none" normalizeH="0" baseline="0" smtClean="0">
                        <a:ln>
                          <a:noFill/>
                        </a:ln>
                        <a:solidFill>
                          <a:schemeClr val="tx1"/>
                        </a:solidFill>
                        <a:effectLst/>
                        <a:latin typeface="宋体" panose="02010600030101010101" pitchFamily="2" charset="-122"/>
                        <a:ea typeface="宋体" panose="02010600030101010101" pitchFamily="2" charset="-122"/>
                      </a:endParaRPr>
                    </a:p>
                  </a:txBody>
                  <a:tcPr marT="45725" marB="45725"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altLang="en-US" sz="1800" b="1" i="0" u="none" strike="noStrike" cap="none" normalizeH="0" baseline="0" smtClean="0">
                          <a:ln>
                            <a:noFill/>
                          </a:ln>
                          <a:solidFill>
                            <a:schemeClr val="tx1"/>
                          </a:solidFill>
                          <a:effectLst/>
                          <a:latin typeface="宋体" panose="02010600030101010101" pitchFamily="2" charset="-122"/>
                          <a:ea typeface="宋体" panose="02010600030101010101" pitchFamily="2" charset="-122"/>
                          <a:cs typeface="Times New Roman" panose="02020603050405020304" pitchFamily="18" charset="0"/>
                        </a:rPr>
                        <a:t>分配额</a:t>
                      </a:r>
                      <a:endParaRPr kumimoji="0" lang="zh-CN" altLang="en-US" sz="1800" b="1" i="0" u="none" strike="noStrike" cap="none" normalizeH="0" baseline="0" smtClean="0">
                        <a:ln>
                          <a:noFill/>
                        </a:ln>
                        <a:solidFill>
                          <a:schemeClr val="tx1"/>
                        </a:solidFill>
                        <a:effectLst/>
                        <a:latin typeface="宋体" panose="02010600030101010101" pitchFamily="2" charset="-122"/>
                        <a:ea typeface="宋体" panose="02010600030101010101" pitchFamily="2" charset="-122"/>
                      </a:endParaRPr>
                    </a:p>
                  </a:txBody>
                  <a:tcPr marT="45725" marB="45725"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vMerge="1">
                  <a:tcPr/>
                </a:tc>
              </a:tr>
              <a:tr h="365785">
                <a:tc rowSpan="3">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altLang="en-US" sz="1800" b="1" i="0" u="none" strike="noStrike" cap="none" normalizeH="0" baseline="0" smtClean="0">
                          <a:ln>
                            <a:noFill/>
                          </a:ln>
                          <a:solidFill>
                            <a:schemeClr val="tx1"/>
                          </a:solidFill>
                          <a:effectLst/>
                          <a:latin typeface="宋体" panose="02010600030101010101" pitchFamily="2" charset="-122"/>
                          <a:ea typeface="宋体" panose="02010600030101010101" pitchFamily="2" charset="-122"/>
                          <a:cs typeface="Times New Roman" panose="02020603050405020304" pitchFamily="18" charset="0"/>
                        </a:rPr>
                        <a:t>生产成本</a:t>
                      </a:r>
                      <a:r>
                        <a:rPr kumimoji="0" lang="en-US" altLang="zh-CN" sz="1800" b="1" i="0" u="none" strike="noStrike" cap="none" normalizeH="0" baseline="0" smtClean="0">
                          <a:ln>
                            <a:noFill/>
                          </a:ln>
                          <a:solidFill>
                            <a:schemeClr val="tx1"/>
                          </a:solidFill>
                          <a:effectLst/>
                          <a:latin typeface="宋体" panose="02010600030101010101" pitchFamily="2" charset="-122"/>
                          <a:ea typeface="宋体" panose="02010600030101010101" pitchFamily="2" charset="-122"/>
                          <a:cs typeface="Times New Roman" panose="02020603050405020304" pitchFamily="18" charset="0"/>
                        </a:rPr>
                        <a:t>—</a:t>
                      </a:r>
                      <a:r>
                        <a:rPr kumimoji="0" lang="zh-CN" altLang="en-US" sz="1800" b="1" i="0" u="none" strike="noStrike" cap="none" normalizeH="0" baseline="0" smtClean="0">
                          <a:ln>
                            <a:noFill/>
                          </a:ln>
                          <a:solidFill>
                            <a:schemeClr val="tx1"/>
                          </a:solidFill>
                          <a:effectLst/>
                          <a:latin typeface="宋体" panose="02010600030101010101" pitchFamily="2" charset="-122"/>
                          <a:ea typeface="宋体" panose="02010600030101010101" pitchFamily="2" charset="-122"/>
                          <a:cs typeface="Times New Roman" panose="02020603050405020304" pitchFamily="18" charset="0"/>
                        </a:rPr>
                        <a:t>基本成本</a:t>
                      </a:r>
                      <a:endParaRPr kumimoji="0" lang="zh-CN" altLang="en-US" sz="1800" b="1" i="0" u="none" strike="noStrike" cap="none" normalizeH="0" baseline="0" smtClean="0">
                        <a:ln>
                          <a:noFill/>
                        </a:ln>
                        <a:solidFill>
                          <a:schemeClr val="tx1"/>
                        </a:solidFill>
                        <a:effectLst/>
                        <a:latin typeface="宋体" panose="02010600030101010101" pitchFamily="2" charset="-122"/>
                        <a:ea typeface="宋体" panose="02010600030101010101" pitchFamily="2" charset="-122"/>
                      </a:endParaRPr>
                    </a:p>
                  </a:txBody>
                  <a:tcPr marT="45725" marB="45725" anchor="ctr" horzOverflow="overflow">
                    <a:lnL w="952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altLang="en-US" sz="1800" b="1" i="0" u="none" strike="noStrike" cap="none" normalizeH="0" baseline="0" smtClean="0">
                          <a:ln>
                            <a:noFill/>
                          </a:ln>
                          <a:solidFill>
                            <a:schemeClr val="tx1"/>
                          </a:solidFill>
                          <a:effectLst/>
                          <a:latin typeface="宋体" panose="02010600030101010101" pitchFamily="2" charset="-122"/>
                          <a:ea typeface="宋体" panose="02010600030101010101" pitchFamily="2" charset="-122"/>
                          <a:cs typeface="Times New Roman" panose="02020603050405020304" pitchFamily="18" charset="0"/>
                        </a:rPr>
                        <a:t>甲产品</a:t>
                      </a:r>
                      <a:endParaRPr kumimoji="0" lang="zh-CN" altLang="en-US" sz="1800" b="1" i="0" u="none" strike="noStrike" cap="none" normalizeH="0" baseline="0" smtClean="0">
                        <a:ln>
                          <a:noFill/>
                        </a:ln>
                        <a:solidFill>
                          <a:schemeClr val="tx1"/>
                        </a:solidFill>
                        <a:effectLst/>
                        <a:latin typeface="宋体" panose="02010600030101010101" pitchFamily="2" charset="-122"/>
                        <a:ea typeface="宋体" panose="02010600030101010101" pitchFamily="2" charset="-122"/>
                      </a:endParaRPr>
                    </a:p>
                  </a:txBody>
                  <a:tcPr marT="45725" marB="45725"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altLang="en-US" sz="1800" b="1" i="0" u="none" strike="noStrike" cap="none" normalizeH="0" baseline="0" smtClean="0">
                          <a:ln>
                            <a:noFill/>
                          </a:ln>
                          <a:solidFill>
                            <a:schemeClr val="tx1"/>
                          </a:solidFill>
                          <a:effectLst/>
                          <a:latin typeface="宋体" panose="02010600030101010101" pitchFamily="2" charset="-122"/>
                          <a:ea typeface="宋体" panose="02010600030101010101" pitchFamily="2" charset="-122"/>
                          <a:cs typeface="Times New Roman" panose="02020603050405020304" pitchFamily="18" charset="0"/>
                        </a:rPr>
                        <a:t>直接材料</a:t>
                      </a:r>
                      <a:endParaRPr kumimoji="0" lang="zh-CN" altLang="en-US" sz="1800" b="1" i="0" u="none" strike="noStrike" cap="none" normalizeH="0" baseline="0" smtClean="0">
                        <a:ln>
                          <a:noFill/>
                        </a:ln>
                        <a:solidFill>
                          <a:schemeClr val="tx1"/>
                        </a:solidFill>
                        <a:effectLst/>
                        <a:latin typeface="宋体" panose="02010600030101010101" pitchFamily="2" charset="-122"/>
                        <a:ea typeface="宋体" panose="02010600030101010101" pitchFamily="2" charset="-122"/>
                      </a:endParaRPr>
                    </a:p>
                  </a:txBody>
                  <a:tcPr marT="45725" marB="45725"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en-US" altLang="zh-CN" sz="1800" b="1" i="0" u="none" strike="noStrike" cap="none" normalizeH="0" baseline="0" dirty="0" smtClean="0">
                          <a:ln>
                            <a:noFill/>
                          </a:ln>
                          <a:solidFill>
                            <a:schemeClr val="tx1"/>
                          </a:solidFill>
                          <a:effectLst/>
                          <a:latin typeface="宋体" panose="02010600030101010101" pitchFamily="2" charset="-122"/>
                          <a:ea typeface="宋体" panose="02010600030101010101" pitchFamily="2" charset="-122"/>
                        </a:rPr>
                        <a:t>50 000</a:t>
                      </a:r>
                      <a:endParaRPr kumimoji="0" lang="en-US" altLang="zh-CN" sz="1800" b="1" i="0" u="none" strike="noStrike" cap="none" normalizeH="0" baseline="0" dirty="0" smtClean="0">
                        <a:ln>
                          <a:noFill/>
                        </a:ln>
                        <a:solidFill>
                          <a:schemeClr val="tx1"/>
                        </a:solidFill>
                        <a:effectLst/>
                        <a:latin typeface="宋体" panose="02010600030101010101" pitchFamily="2" charset="-122"/>
                        <a:ea typeface="宋体" panose="02010600030101010101" pitchFamily="2" charset="-122"/>
                      </a:endParaRPr>
                    </a:p>
                  </a:txBody>
                  <a:tcPr marT="45725" marB="45725"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en-US" altLang="zh-CN" sz="1800" b="1" i="0" u="none" strike="noStrike" cap="none" normalizeH="0" baseline="0" smtClean="0">
                          <a:ln>
                            <a:noFill/>
                          </a:ln>
                          <a:solidFill>
                            <a:schemeClr val="tx1"/>
                          </a:solidFill>
                          <a:effectLst/>
                          <a:latin typeface="宋体" panose="02010600030101010101" pitchFamily="2" charset="-122"/>
                          <a:ea typeface="宋体" panose="02010600030101010101" pitchFamily="2" charset="-122"/>
                        </a:rPr>
                        <a:t>8 000</a:t>
                      </a:r>
                      <a:endParaRPr kumimoji="0" lang="en-US" altLang="zh-CN" sz="1800" b="1" i="0" u="none" strike="noStrike" cap="none" normalizeH="0" baseline="0" smtClean="0">
                        <a:ln>
                          <a:noFill/>
                        </a:ln>
                        <a:solidFill>
                          <a:schemeClr val="tx1"/>
                        </a:solidFill>
                        <a:effectLst/>
                        <a:latin typeface="宋体" panose="02010600030101010101" pitchFamily="2" charset="-122"/>
                        <a:ea typeface="宋体" panose="02010600030101010101" pitchFamily="2" charset="-122"/>
                      </a:endParaRPr>
                    </a:p>
                  </a:txBody>
                  <a:tcPr marT="45725" marB="45725"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0" lang="en-US" altLang="zh-CN" sz="1800" b="1" i="0" u="none" strike="noStrike" cap="none" normalizeH="0" baseline="0" smtClean="0">
                          <a:ln>
                            <a:noFill/>
                          </a:ln>
                          <a:solidFill>
                            <a:schemeClr val="tx1"/>
                          </a:solidFill>
                          <a:effectLst/>
                          <a:latin typeface="宋体" panose="02010600030101010101" pitchFamily="2" charset="-122"/>
                          <a:ea typeface="宋体" panose="02010600030101010101" pitchFamily="2" charset="-122"/>
                        </a:rPr>
                        <a:t>6</a:t>
                      </a:r>
                      <a:endParaRPr kumimoji="0" lang="en-US" altLang="zh-CN" sz="1800" b="1" i="0" u="none" strike="noStrike" cap="none" normalizeH="0" baseline="0" smtClean="0">
                        <a:ln>
                          <a:noFill/>
                        </a:ln>
                        <a:solidFill>
                          <a:schemeClr val="tx1"/>
                        </a:solidFill>
                        <a:effectLst/>
                        <a:latin typeface="宋体" panose="02010600030101010101" pitchFamily="2" charset="-122"/>
                        <a:ea typeface="宋体" panose="02010600030101010101" pitchFamily="2" charset="-122"/>
                      </a:endParaRPr>
                    </a:p>
                  </a:txBody>
                  <a:tcPr marT="45725" marB="45725"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en-US" altLang="zh-CN" sz="1800" b="1" i="0" u="none" strike="noStrike" cap="none" normalizeH="0" baseline="0" dirty="0" smtClean="0">
                          <a:ln>
                            <a:noFill/>
                          </a:ln>
                          <a:solidFill>
                            <a:schemeClr val="tx1"/>
                          </a:solidFill>
                          <a:effectLst/>
                          <a:latin typeface="宋体" panose="02010600030101010101" pitchFamily="2" charset="-122"/>
                          <a:ea typeface="宋体" panose="02010600030101010101" pitchFamily="2" charset="-122"/>
                        </a:rPr>
                        <a:t>48 000</a:t>
                      </a:r>
                      <a:endParaRPr kumimoji="0" lang="en-US" altLang="zh-CN" sz="1800" b="1" i="0" u="none" strike="noStrike" cap="none" normalizeH="0" baseline="0" dirty="0" smtClean="0">
                        <a:ln>
                          <a:noFill/>
                        </a:ln>
                        <a:solidFill>
                          <a:schemeClr val="tx1"/>
                        </a:solidFill>
                        <a:effectLst/>
                        <a:latin typeface="宋体" panose="02010600030101010101" pitchFamily="2" charset="-122"/>
                        <a:ea typeface="宋体" panose="02010600030101010101" pitchFamily="2" charset="-122"/>
                      </a:endParaRPr>
                    </a:p>
                  </a:txBody>
                  <a:tcPr marT="45725" marB="45725"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en-US" altLang="zh-CN" sz="1800" b="1" i="0" u="none" strike="noStrike" cap="none" normalizeH="0" baseline="0" smtClean="0">
                          <a:ln>
                            <a:noFill/>
                          </a:ln>
                          <a:solidFill>
                            <a:schemeClr val="tx1"/>
                          </a:solidFill>
                          <a:effectLst/>
                          <a:latin typeface="宋体" panose="02010600030101010101" pitchFamily="2" charset="-122"/>
                          <a:ea typeface="宋体" panose="02010600030101010101" pitchFamily="2" charset="-122"/>
                        </a:rPr>
                        <a:t>98 000</a:t>
                      </a:r>
                      <a:endParaRPr kumimoji="0" lang="en-US" altLang="zh-CN" sz="1800" b="1" i="0" u="none" strike="noStrike" cap="none" normalizeH="0" baseline="0" smtClean="0">
                        <a:ln>
                          <a:noFill/>
                        </a:ln>
                        <a:solidFill>
                          <a:schemeClr val="tx1"/>
                        </a:solidFill>
                        <a:effectLst/>
                        <a:latin typeface="宋体" panose="02010600030101010101" pitchFamily="2" charset="-122"/>
                        <a:ea typeface="宋体" panose="02010600030101010101" pitchFamily="2" charset="-122"/>
                      </a:endParaRPr>
                    </a:p>
                  </a:txBody>
                  <a:tcPr marT="45725" marB="45725" anchor="ctr" horzOverflow="overflow">
                    <a:lnL w="12700"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65785">
                <a:tc vMerge="1">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altLang="en-US" sz="1800" b="1" i="0" u="none" strike="noStrike" cap="none" normalizeH="0" baseline="0" smtClean="0">
                          <a:ln>
                            <a:noFill/>
                          </a:ln>
                          <a:solidFill>
                            <a:schemeClr val="tx1"/>
                          </a:solidFill>
                          <a:effectLst/>
                          <a:latin typeface="宋体" panose="02010600030101010101" pitchFamily="2" charset="-122"/>
                          <a:ea typeface="宋体" panose="02010600030101010101" pitchFamily="2" charset="-122"/>
                          <a:cs typeface="Times New Roman" panose="02020603050405020304" pitchFamily="18" charset="0"/>
                        </a:rPr>
                        <a:t>乙产品</a:t>
                      </a:r>
                      <a:endParaRPr kumimoji="0" lang="zh-CN" altLang="en-US" sz="1800" b="1" i="0" u="none" strike="noStrike" cap="none" normalizeH="0" baseline="0" smtClean="0">
                        <a:ln>
                          <a:noFill/>
                        </a:ln>
                        <a:solidFill>
                          <a:schemeClr val="tx1"/>
                        </a:solidFill>
                        <a:effectLst/>
                        <a:latin typeface="宋体" panose="02010600030101010101" pitchFamily="2" charset="-122"/>
                        <a:ea typeface="宋体" panose="02010600030101010101" pitchFamily="2" charset="-122"/>
                      </a:endParaRPr>
                    </a:p>
                  </a:txBody>
                  <a:tcPr marT="45725" marB="45725"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altLang="en-US" sz="1800" b="1" i="0" u="none" strike="noStrike" cap="none" normalizeH="0" baseline="0" smtClean="0">
                          <a:ln>
                            <a:noFill/>
                          </a:ln>
                          <a:solidFill>
                            <a:schemeClr val="tx1"/>
                          </a:solidFill>
                          <a:effectLst/>
                          <a:latin typeface="宋体" panose="02010600030101010101" pitchFamily="2" charset="-122"/>
                          <a:ea typeface="宋体" panose="02010600030101010101" pitchFamily="2" charset="-122"/>
                          <a:cs typeface="Times New Roman" panose="02020603050405020304" pitchFamily="18" charset="0"/>
                        </a:rPr>
                        <a:t>直接材料</a:t>
                      </a:r>
                      <a:endParaRPr kumimoji="0" lang="zh-CN" altLang="en-US" sz="1800" b="1" i="0" u="none" strike="noStrike" cap="none" normalizeH="0" baseline="0" smtClean="0">
                        <a:ln>
                          <a:noFill/>
                        </a:ln>
                        <a:solidFill>
                          <a:schemeClr val="tx1"/>
                        </a:solidFill>
                        <a:effectLst/>
                        <a:latin typeface="宋体" panose="02010600030101010101" pitchFamily="2" charset="-122"/>
                        <a:ea typeface="宋体" panose="02010600030101010101" pitchFamily="2" charset="-122"/>
                      </a:endParaRPr>
                    </a:p>
                  </a:txBody>
                  <a:tcPr marT="45725" marB="45725"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en-US" altLang="zh-CN" sz="1800" b="1" i="0" u="none" strike="noStrike" cap="none" normalizeH="0" baseline="0" dirty="0" smtClean="0">
                          <a:ln>
                            <a:noFill/>
                          </a:ln>
                          <a:solidFill>
                            <a:schemeClr val="tx1"/>
                          </a:solidFill>
                          <a:effectLst/>
                          <a:latin typeface="宋体" panose="02010600030101010101" pitchFamily="2" charset="-122"/>
                          <a:ea typeface="宋体" panose="02010600030101010101" pitchFamily="2" charset="-122"/>
                        </a:rPr>
                        <a:t>68 000</a:t>
                      </a:r>
                      <a:endParaRPr kumimoji="0" lang="en-US" altLang="zh-CN" sz="1800" b="1" i="0" u="none" strike="noStrike" cap="none" normalizeH="0" baseline="0" dirty="0" smtClean="0">
                        <a:ln>
                          <a:noFill/>
                        </a:ln>
                        <a:solidFill>
                          <a:schemeClr val="tx1"/>
                        </a:solidFill>
                        <a:effectLst/>
                        <a:latin typeface="宋体" panose="02010600030101010101" pitchFamily="2" charset="-122"/>
                        <a:ea typeface="宋体" panose="02010600030101010101" pitchFamily="2" charset="-122"/>
                      </a:endParaRPr>
                    </a:p>
                  </a:txBody>
                  <a:tcPr marT="45725" marB="45725"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en-US" altLang="zh-CN" sz="1800" b="1" i="0" u="none" strike="noStrike" cap="none" normalizeH="0" baseline="0" smtClean="0">
                          <a:ln>
                            <a:noFill/>
                          </a:ln>
                          <a:solidFill>
                            <a:schemeClr val="tx1"/>
                          </a:solidFill>
                          <a:effectLst/>
                          <a:latin typeface="宋体" panose="02010600030101010101" pitchFamily="2" charset="-122"/>
                          <a:ea typeface="宋体" panose="02010600030101010101" pitchFamily="2" charset="-122"/>
                        </a:rPr>
                        <a:t>12 000</a:t>
                      </a:r>
                      <a:endParaRPr kumimoji="0" lang="en-US" altLang="zh-CN" sz="1800" b="1" i="0" u="none" strike="noStrike" cap="none" normalizeH="0" baseline="0" smtClean="0">
                        <a:ln>
                          <a:noFill/>
                        </a:ln>
                        <a:solidFill>
                          <a:schemeClr val="tx1"/>
                        </a:solidFill>
                        <a:effectLst/>
                        <a:latin typeface="宋体" panose="02010600030101010101" pitchFamily="2" charset="-122"/>
                        <a:ea typeface="宋体" panose="02010600030101010101" pitchFamily="2" charset="-122"/>
                      </a:endParaRPr>
                    </a:p>
                  </a:txBody>
                  <a:tcPr marT="45725" marB="45725"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0" lang="en-US" altLang="zh-CN" sz="1800" b="1" i="0" u="none" strike="noStrike" cap="none" normalizeH="0" baseline="0" smtClean="0">
                          <a:ln>
                            <a:noFill/>
                          </a:ln>
                          <a:solidFill>
                            <a:schemeClr val="tx1"/>
                          </a:solidFill>
                          <a:effectLst/>
                          <a:latin typeface="宋体" panose="02010600030101010101" pitchFamily="2" charset="-122"/>
                          <a:ea typeface="宋体" panose="02010600030101010101" pitchFamily="2" charset="-122"/>
                        </a:rPr>
                        <a:t>6</a:t>
                      </a:r>
                      <a:endParaRPr kumimoji="0" lang="en-US" altLang="zh-CN" sz="1800" b="1" i="0" u="none" strike="noStrike" cap="none" normalizeH="0" baseline="0" smtClean="0">
                        <a:ln>
                          <a:noFill/>
                        </a:ln>
                        <a:solidFill>
                          <a:schemeClr val="tx1"/>
                        </a:solidFill>
                        <a:effectLst/>
                        <a:latin typeface="宋体" panose="02010600030101010101" pitchFamily="2" charset="-122"/>
                        <a:ea typeface="宋体" panose="02010600030101010101" pitchFamily="2" charset="-122"/>
                      </a:endParaRPr>
                    </a:p>
                  </a:txBody>
                  <a:tcPr marT="45725" marB="45725"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en-US" altLang="zh-CN" sz="1800" b="1" i="0" u="none" strike="noStrike" cap="none" normalizeH="0" baseline="0" dirty="0" smtClean="0">
                          <a:ln>
                            <a:noFill/>
                          </a:ln>
                          <a:solidFill>
                            <a:schemeClr val="tx1"/>
                          </a:solidFill>
                          <a:effectLst/>
                          <a:latin typeface="宋体" panose="02010600030101010101" pitchFamily="2" charset="-122"/>
                          <a:ea typeface="宋体" panose="02010600030101010101" pitchFamily="2" charset="-122"/>
                        </a:rPr>
                        <a:t>72 000</a:t>
                      </a:r>
                      <a:endParaRPr kumimoji="0" lang="en-US" altLang="zh-CN" sz="1800" b="1" i="0" u="none" strike="noStrike" cap="none" normalizeH="0" baseline="0" dirty="0" smtClean="0">
                        <a:ln>
                          <a:noFill/>
                        </a:ln>
                        <a:solidFill>
                          <a:schemeClr val="tx1"/>
                        </a:solidFill>
                        <a:effectLst/>
                        <a:latin typeface="宋体" panose="02010600030101010101" pitchFamily="2" charset="-122"/>
                        <a:ea typeface="宋体" panose="02010600030101010101" pitchFamily="2" charset="-122"/>
                      </a:endParaRPr>
                    </a:p>
                  </a:txBody>
                  <a:tcPr marT="45725" marB="45725"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en-US" altLang="zh-CN" sz="1800" b="1" i="0" u="none" strike="noStrike" cap="none" normalizeH="0" baseline="0" smtClean="0">
                          <a:ln>
                            <a:noFill/>
                          </a:ln>
                          <a:solidFill>
                            <a:schemeClr val="tx1"/>
                          </a:solidFill>
                          <a:effectLst/>
                          <a:latin typeface="宋体" panose="02010600030101010101" pitchFamily="2" charset="-122"/>
                          <a:ea typeface="宋体" panose="02010600030101010101" pitchFamily="2" charset="-122"/>
                        </a:rPr>
                        <a:t>140 000</a:t>
                      </a:r>
                      <a:endParaRPr kumimoji="0" lang="en-US" altLang="zh-CN" sz="1800" b="1" i="0" u="none" strike="noStrike" cap="none" normalizeH="0" baseline="0" smtClean="0">
                        <a:ln>
                          <a:noFill/>
                        </a:ln>
                        <a:solidFill>
                          <a:schemeClr val="tx1"/>
                        </a:solidFill>
                        <a:effectLst/>
                        <a:latin typeface="宋体" panose="02010600030101010101" pitchFamily="2" charset="-122"/>
                        <a:ea typeface="宋体" panose="02010600030101010101" pitchFamily="2" charset="-122"/>
                      </a:endParaRPr>
                    </a:p>
                  </a:txBody>
                  <a:tcPr marT="45725" marB="45725" anchor="ctr" horzOverflow="overflow">
                    <a:lnL w="12700"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65785">
                <a:tc vMerge="1">
                  <a:tcPr/>
                </a:tc>
                <a:tc gridSpan="2">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altLang="en-US" sz="1800" b="1" i="0" u="none" strike="noStrike" cap="none" normalizeH="0" baseline="0" smtClean="0">
                          <a:ln>
                            <a:noFill/>
                          </a:ln>
                          <a:solidFill>
                            <a:schemeClr val="tx1"/>
                          </a:solidFill>
                          <a:effectLst/>
                          <a:latin typeface="宋体" panose="02010600030101010101" pitchFamily="2" charset="-122"/>
                          <a:ea typeface="宋体" panose="02010600030101010101" pitchFamily="2" charset="-122"/>
                          <a:cs typeface="Times New Roman" panose="02020603050405020304" pitchFamily="18" charset="0"/>
                        </a:rPr>
                        <a:t>小 计</a:t>
                      </a:r>
                      <a:endParaRPr kumimoji="0" lang="zh-CN" altLang="en-US" sz="1800" b="1" i="0" u="none" strike="noStrike" cap="none" normalizeH="0" baseline="0" smtClean="0">
                        <a:ln>
                          <a:noFill/>
                        </a:ln>
                        <a:solidFill>
                          <a:schemeClr val="tx1"/>
                        </a:solidFill>
                        <a:effectLst/>
                        <a:latin typeface="宋体" panose="02010600030101010101" pitchFamily="2" charset="-122"/>
                        <a:ea typeface="宋体" panose="02010600030101010101" pitchFamily="2" charset="-122"/>
                      </a:endParaRPr>
                    </a:p>
                  </a:txBody>
                  <a:tcPr marT="45725" marB="45725"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en-US" altLang="zh-CN" sz="1800" b="1" i="0" u="none" strike="noStrike" cap="none" normalizeH="0" baseline="0" dirty="0" smtClean="0">
                          <a:ln>
                            <a:noFill/>
                          </a:ln>
                          <a:solidFill>
                            <a:schemeClr val="tx1"/>
                          </a:solidFill>
                          <a:effectLst/>
                          <a:latin typeface="宋体" panose="02010600030101010101" pitchFamily="2" charset="-122"/>
                          <a:ea typeface="宋体" panose="02010600030101010101" pitchFamily="2" charset="-122"/>
                        </a:rPr>
                        <a:t>118 000</a:t>
                      </a:r>
                      <a:endParaRPr kumimoji="0" lang="en-US" altLang="zh-CN" sz="1800" b="1" i="0" u="none" strike="noStrike" cap="none" normalizeH="0" baseline="0" dirty="0" smtClean="0">
                        <a:ln>
                          <a:noFill/>
                        </a:ln>
                        <a:solidFill>
                          <a:schemeClr val="tx1"/>
                        </a:solidFill>
                        <a:effectLst/>
                        <a:latin typeface="宋体" panose="02010600030101010101" pitchFamily="2" charset="-122"/>
                        <a:ea typeface="宋体" panose="02010600030101010101" pitchFamily="2" charset="-122"/>
                      </a:endParaRPr>
                    </a:p>
                  </a:txBody>
                  <a:tcPr marT="45725" marB="45725"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en-US" altLang="zh-CN" sz="1800" b="1" i="0" u="none" strike="noStrike" cap="none" normalizeH="0" baseline="0" smtClean="0">
                          <a:ln>
                            <a:noFill/>
                          </a:ln>
                          <a:solidFill>
                            <a:schemeClr val="tx1"/>
                          </a:solidFill>
                          <a:effectLst/>
                          <a:latin typeface="宋体" panose="02010600030101010101" pitchFamily="2" charset="-122"/>
                          <a:ea typeface="宋体" panose="02010600030101010101" pitchFamily="2" charset="-122"/>
                        </a:rPr>
                        <a:t>20 000</a:t>
                      </a:r>
                      <a:endParaRPr kumimoji="0" lang="en-US" altLang="zh-CN" sz="1800" b="1" i="0" u="none" strike="noStrike" cap="none" normalizeH="0" baseline="0" smtClean="0">
                        <a:ln>
                          <a:noFill/>
                        </a:ln>
                        <a:solidFill>
                          <a:schemeClr val="tx1"/>
                        </a:solidFill>
                        <a:effectLst/>
                        <a:latin typeface="宋体" panose="02010600030101010101" pitchFamily="2" charset="-122"/>
                        <a:ea typeface="宋体" panose="02010600030101010101" pitchFamily="2" charset="-122"/>
                      </a:endParaRPr>
                    </a:p>
                  </a:txBody>
                  <a:tcPr marT="45725" marB="45725"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en-US" altLang="zh-CN" sz="1800" b="1" i="0" u="none" strike="noStrike" cap="none" normalizeH="0" baseline="0" smtClean="0">
                          <a:ln>
                            <a:noFill/>
                          </a:ln>
                          <a:solidFill>
                            <a:schemeClr val="tx1"/>
                          </a:solidFill>
                          <a:effectLst/>
                          <a:latin typeface="宋体" panose="02010600030101010101" pitchFamily="2" charset="-122"/>
                          <a:ea typeface="宋体" panose="02010600030101010101" pitchFamily="2" charset="-122"/>
                        </a:rPr>
                        <a:t>6</a:t>
                      </a:r>
                      <a:endParaRPr kumimoji="0" lang="en-US" altLang="zh-CN" sz="1800" b="1" i="0" u="none" strike="noStrike" cap="none" normalizeH="0" baseline="0" smtClean="0">
                        <a:ln>
                          <a:noFill/>
                        </a:ln>
                        <a:solidFill>
                          <a:schemeClr val="tx1"/>
                        </a:solidFill>
                        <a:effectLst/>
                        <a:latin typeface="宋体" panose="02010600030101010101" pitchFamily="2" charset="-122"/>
                        <a:ea typeface="宋体" panose="02010600030101010101" pitchFamily="2" charset="-122"/>
                      </a:endParaRPr>
                    </a:p>
                  </a:txBody>
                  <a:tcPr marT="45725" marB="45725"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en-US" altLang="zh-CN" sz="1800" b="1" i="0" u="none" strike="noStrike" cap="none" normalizeH="0" baseline="0" smtClean="0">
                          <a:ln>
                            <a:noFill/>
                          </a:ln>
                          <a:solidFill>
                            <a:schemeClr val="tx1"/>
                          </a:solidFill>
                          <a:effectLst/>
                          <a:latin typeface="宋体" panose="02010600030101010101" pitchFamily="2" charset="-122"/>
                          <a:ea typeface="宋体" panose="02010600030101010101" pitchFamily="2" charset="-122"/>
                        </a:rPr>
                        <a:t>120 000</a:t>
                      </a:r>
                      <a:endParaRPr kumimoji="0" lang="en-US" altLang="zh-CN" sz="1800" b="1" i="0" u="none" strike="noStrike" cap="none" normalizeH="0" baseline="0" smtClean="0">
                        <a:ln>
                          <a:noFill/>
                        </a:ln>
                        <a:solidFill>
                          <a:schemeClr val="tx1"/>
                        </a:solidFill>
                        <a:effectLst/>
                        <a:latin typeface="宋体" panose="02010600030101010101" pitchFamily="2" charset="-122"/>
                        <a:ea typeface="宋体" panose="02010600030101010101" pitchFamily="2" charset="-122"/>
                      </a:endParaRPr>
                    </a:p>
                  </a:txBody>
                  <a:tcPr marT="45725" marB="45725"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en-US" altLang="zh-CN" sz="1800" b="1" i="0" u="none" strike="noStrike" cap="none" normalizeH="0" baseline="0" smtClean="0">
                          <a:ln>
                            <a:noFill/>
                          </a:ln>
                          <a:solidFill>
                            <a:schemeClr val="tx1"/>
                          </a:solidFill>
                          <a:effectLst/>
                          <a:latin typeface="宋体" panose="02010600030101010101" pitchFamily="2" charset="-122"/>
                          <a:ea typeface="宋体" panose="02010600030101010101" pitchFamily="2" charset="-122"/>
                        </a:rPr>
                        <a:t>238 000</a:t>
                      </a:r>
                      <a:endParaRPr kumimoji="0" lang="en-US" altLang="zh-CN" sz="1800" b="1" i="0" u="none" strike="noStrike" cap="none" normalizeH="0" baseline="0" smtClean="0">
                        <a:ln>
                          <a:noFill/>
                        </a:ln>
                        <a:solidFill>
                          <a:schemeClr val="tx1"/>
                        </a:solidFill>
                        <a:effectLst/>
                        <a:latin typeface="宋体" panose="02010600030101010101" pitchFamily="2" charset="-122"/>
                        <a:ea typeface="宋体" panose="02010600030101010101" pitchFamily="2" charset="-122"/>
                      </a:endParaRPr>
                    </a:p>
                  </a:txBody>
                  <a:tcPr marT="45725" marB="45725" anchor="ctr" horzOverflow="overflow">
                    <a:lnL w="12700"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65785">
                <a:tc rowSpan="3">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altLang="en-US" sz="1800" b="1" i="0" u="none" strike="noStrike" cap="none" normalizeH="0" baseline="0" smtClean="0">
                          <a:ln>
                            <a:noFill/>
                          </a:ln>
                          <a:solidFill>
                            <a:schemeClr val="tx1"/>
                          </a:solidFill>
                          <a:effectLst/>
                          <a:latin typeface="宋体" panose="02010600030101010101" pitchFamily="2" charset="-122"/>
                          <a:ea typeface="宋体" panose="02010600030101010101" pitchFamily="2" charset="-122"/>
                          <a:cs typeface="Times New Roman" panose="02020603050405020304" pitchFamily="18" charset="0"/>
                        </a:rPr>
                        <a:t>生产成本</a:t>
                      </a:r>
                      <a:r>
                        <a:rPr kumimoji="0" lang="en-US" altLang="zh-CN" sz="1800" b="1" i="0" u="none" strike="noStrike" cap="none" normalizeH="0" baseline="0" smtClean="0">
                          <a:ln>
                            <a:noFill/>
                          </a:ln>
                          <a:solidFill>
                            <a:schemeClr val="tx1"/>
                          </a:solidFill>
                          <a:effectLst/>
                          <a:latin typeface="宋体" panose="02010600030101010101" pitchFamily="2" charset="-122"/>
                          <a:ea typeface="宋体" panose="02010600030101010101" pitchFamily="2" charset="-122"/>
                          <a:cs typeface="Times New Roman" panose="02020603050405020304" pitchFamily="18" charset="0"/>
                        </a:rPr>
                        <a:t>—</a:t>
                      </a:r>
                      <a:r>
                        <a:rPr kumimoji="0" lang="zh-CN" altLang="en-US" sz="1800" b="1" i="0" u="none" strike="noStrike" cap="none" normalizeH="0" baseline="0" smtClean="0">
                          <a:ln>
                            <a:noFill/>
                          </a:ln>
                          <a:solidFill>
                            <a:schemeClr val="tx1"/>
                          </a:solidFill>
                          <a:effectLst/>
                          <a:latin typeface="宋体" panose="02010600030101010101" pitchFamily="2" charset="-122"/>
                          <a:ea typeface="宋体" panose="02010600030101010101" pitchFamily="2" charset="-122"/>
                          <a:cs typeface="Times New Roman" panose="02020603050405020304" pitchFamily="18" charset="0"/>
                        </a:rPr>
                        <a:t>辅助成本</a:t>
                      </a:r>
                      <a:endParaRPr kumimoji="0" lang="zh-CN" altLang="en-US" sz="1800" b="1" i="0" u="none" strike="noStrike" cap="none" normalizeH="0" baseline="0" smtClean="0">
                        <a:ln>
                          <a:noFill/>
                        </a:ln>
                        <a:solidFill>
                          <a:schemeClr val="tx1"/>
                        </a:solidFill>
                        <a:effectLst/>
                        <a:latin typeface="宋体" panose="02010600030101010101" pitchFamily="2" charset="-122"/>
                        <a:ea typeface="宋体" panose="02010600030101010101" pitchFamily="2" charset="-122"/>
                      </a:endParaRPr>
                    </a:p>
                  </a:txBody>
                  <a:tcPr marT="45725" marB="45725" anchor="ctr" horzOverflow="overflow">
                    <a:lnL w="952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altLang="en-US" sz="1800" b="1" i="0" u="none" strike="noStrike" cap="none" normalizeH="0" baseline="0" dirty="0" smtClean="0">
                          <a:ln>
                            <a:noFill/>
                          </a:ln>
                          <a:solidFill>
                            <a:schemeClr val="tx1"/>
                          </a:solidFill>
                          <a:effectLst/>
                          <a:latin typeface="宋体" panose="02010600030101010101" pitchFamily="2" charset="-122"/>
                          <a:ea typeface="宋体" panose="02010600030101010101" pitchFamily="2" charset="-122"/>
                          <a:cs typeface="Times New Roman" panose="02020603050405020304" pitchFamily="18" charset="0"/>
                        </a:rPr>
                        <a:t>供水车间</a:t>
                      </a:r>
                      <a:endParaRPr kumimoji="0" lang="zh-CN" altLang="en-US" sz="1800" b="1" i="0" u="none" strike="noStrike" cap="none" normalizeH="0" baseline="0" dirty="0" smtClean="0">
                        <a:ln>
                          <a:noFill/>
                        </a:ln>
                        <a:solidFill>
                          <a:schemeClr val="tx1"/>
                        </a:solidFill>
                        <a:effectLst/>
                        <a:latin typeface="宋体" panose="02010600030101010101" pitchFamily="2" charset="-122"/>
                        <a:ea typeface="宋体" panose="02010600030101010101" pitchFamily="2" charset="-122"/>
                      </a:endParaRPr>
                    </a:p>
                  </a:txBody>
                  <a:tcPr marT="45725" marB="45725"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altLang="en-US" sz="1800" b="1" i="0" u="none" strike="noStrike" cap="none" normalizeH="0" baseline="0" smtClean="0">
                          <a:ln>
                            <a:noFill/>
                          </a:ln>
                          <a:solidFill>
                            <a:schemeClr val="tx1"/>
                          </a:solidFill>
                          <a:effectLst/>
                          <a:latin typeface="宋体" panose="02010600030101010101" pitchFamily="2" charset="-122"/>
                          <a:ea typeface="宋体" panose="02010600030101010101" pitchFamily="2" charset="-122"/>
                          <a:cs typeface="Times New Roman" panose="02020603050405020304" pitchFamily="18" charset="0"/>
                        </a:rPr>
                        <a:t>直接材料</a:t>
                      </a:r>
                      <a:endParaRPr kumimoji="0" lang="zh-CN" altLang="en-US" sz="1800" b="1" i="0" u="none" strike="noStrike" cap="none" normalizeH="0" baseline="0" smtClean="0">
                        <a:ln>
                          <a:noFill/>
                        </a:ln>
                        <a:solidFill>
                          <a:schemeClr val="tx1"/>
                        </a:solidFill>
                        <a:effectLst/>
                        <a:latin typeface="宋体" panose="02010600030101010101" pitchFamily="2" charset="-122"/>
                        <a:ea typeface="宋体" panose="02010600030101010101" pitchFamily="2" charset="-122"/>
                      </a:endParaRPr>
                    </a:p>
                  </a:txBody>
                  <a:tcPr marT="45725" marB="45725"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en-US" altLang="zh-CN" sz="1800" b="1" i="0" u="none" strike="noStrike" cap="none" normalizeH="0" baseline="0" dirty="0" smtClean="0">
                          <a:ln>
                            <a:noFill/>
                          </a:ln>
                          <a:solidFill>
                            <a:schemeClr val="tx1"/>
                          </a:solidFill>
                          <a:effectLst/>
                          <a:latin typeface="宋体" panose="02010600030101010101" pitchFamily="2" charset="-122"/>
                          <a:ea typeface="宋体" panose="02010600030101010101" pitchFamily="2" charset="-122"/>
                        </a:rPr>
                        <a:t>3 600</a:t>
                      </a:r>
                      <a:endParaRPr kumimoji="0" lang="en-US" altLang="zh-CN" sz="1800" b="1" i="0" u="none" strike="noStrike" cap="none" normalizeH="0" baseline="0" dirty="0" smtClean="0">
                        <a:ln>
                          <a:noFill/>
                        </a:ln>
                        <a:solidFill>
                          <a:schemeClr val="tx1"/>
                        </a:solidFill>
                        <a:effectLst/>
                        <a:latin typeface="宋体" panose="02010600030101010101" pitchFamily="2" charset="-122"/>
                        <a:ea typeface="宋体" panose="02010600030101010101" pitchFamily="2" charset="-122"/>
                      </a:endParaRPr>
                    </a:p>
                  </a:txBody>
                  <a:tcPr marT="45725" marB="45725"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pPr>
                      <a:endParaRPr kumimoji="0" lang="zh-CN" altLang="zh-CN" sz="1800" b="1" i="0" u="none" strike="noStrike" cap="none" normalizeH="0" baseline="0" smtClean="0">
                        <a:ln>
                          <a:noFill/>
                        </a:ln>
                        <a:solidFill>
                          <a:schemeClr val="tx1"/>
                        </a:solidFill>
                        <a:effectLst/>
                        <a:latin typeface="宋体" panose="02010600030101010101" pitchFamily="2" charset="-122"/>
                        <a:ea typeface="宋体" panose="02010600030101010101" pitchFamily="2" charset="-122"/>
                      </a:endParaRPr>
                    </a:p>
                  </a:txBody>
                  <a:tcPr marT="45725" marB="45725"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pPr>
                      <a:endParaRPr kumimoji="0" lang="zh-CN" altLang="zh-CN" sz="1800" b="1" i="0" u="none" strike="noStrike" cap="none" normalizeH="0" baseline="0" smtClean="0">
                        <a:ln>
                          <a:noFill/>
                        </a:ln>
                        <a:solidFill>
                          <a:schemeClr val="tx1"/>
                        </a:solidFill>
                        <a:effectLst/>
                        <a:latin typeface="宋体" panose="02010600030101010101" pitchFamily="2" charset="-122"/>
                        <a:ea typeface="宋体" panose="02010600030101010101" pitchFamily="2" charset="-122"/>
                      </a:endParaRPr>
                    </a:p>
                  </a:txBody>
                  <a:tcPr marT="45725" marB="45725"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pPr>
                      <a:endParaRPr kumimoji="0" lang="zh-CN" altLang="zh-CN" sz="1800" b="1" i="0" u="none" strike="noStrike" cap="none" normalizeH="0" baseline="0" smtClean="0">
                        <a:ln>
                          <a:noFill/>
                        </a:ln>
                        <a:solidFill>
                          <a:schemeClr val="tx1"/>
                        </a:solidFill>
                        <a:effectLst/>
                        <a:latin typeface="宋体" panose="02010600030101010101" pitchFamily="2" charset="-122"/>
                        <a:ea typeface="宋体" panose="02010600030101010101" pitchFamily="2" charset="-122"/>
                      </a:endParaRPr>
                    </a:p>
                  </a:txBody>
                  <a:tcPr marT="45725" marB="45725"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en-US" altLang="zh-CN" sz="1800" b="1" i="0" u="none" strike="noStrike" cap="none" normalizeH="0" baseline="0" smtClean="0">
                          <a:ln>
                            <a:noFill/>
                          </a:ln>
                          <a:solidFill>
                            <a:schemeClr val="tx1"/>
                          </a:solidFill>
                          <a:effectLst/>
                          <a:latin typeface="宋体" panose="02010600030101010101" pitchFamily="2" charset="-122"/>
                          <a:ea typeface="宋体" panose="02010600030101010101" pitchFamily="2" charset="-122"/>
                        </a:rPr>
                        <a:t> 3 600</a:t>
                      </a:r>
                      <a:endParaRPr kumimoji="0" lang="en-US" altLang="zh-CN" sz="1800" b="1" i="0" u="none" strike="noStrike" cap="none" normalizeH="0" baseline="0" smtClean="0">
                        <a:ln>
                          <a:noFill/>
                        </a:ln>
                        <a:solidFill>
                          <a:schemeClr val="tx1"/>
                        </a:solidFill>
                        <a:effectLst/>
                        <a:latin typeface="宋体" panose="02010600030101010101" pitchFamily="2" charset="-122"/>
                        <a:ea typeface="宋体" panose="02010600030101010101" pitchFamily="2" charset="-122"/>
                      </a:endParaRPr>
                    </a:p>
                  </a:txBody>
                  <a:tcPr marT="45725" marB="45725" anchor="ctr" horzOverflow="overflow">
                    <a:lnL w="12700"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65785">
                <a:tc vMerge="1">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altLang="en-US" sz="1800" b="1" i="0" u="none" strike="noStrike" cap="none" normalizeH="0" baseline="0" smtClean="0">
                          <a:ln>
                            <a:noFill/>
                          </a:ln>
                          <a:solidFill>
                            <a:schemeClr val="tx1"/>
                          </a:solidFill>
                          <a:effectLst/>
                          <a:latin typeface="宋体" panose="02010600030101010101" pitchFamily="2" charset="-122"/>
                          <a:ea typeface="宋体" panose="02010600030101010101" pitchFamily="2" charset="-122"/>
                          <a:cs typeface="Times New Roman" panose="02020603050405020304" pitchFamily="18" charset="0"/>
                        </a:rPr>
                        <a:t>供热车间</a:t>
                      </a:r>
                      <a:endParaRPr kumimoji="0" lang="zh-CN" altLang="en-US" sz="1800" b="1" i="0" u="none" strike="noStrike" cap="none" normalizeH="0" baseline="0" smtClean="0">
                        <a:ln>
                          <a:noFill/>
                        </a:ln>
                        <a:solidFill>
                          <a:schemeClr val="tx1"/>
                        </a:solidFill>
                        <a:effectLst/>
                        <a:latin typeface="宋体" panose="02010600030101010101" pitchFamily="2" charset="-122"/>
                        <a:ea typeface="宋体" panose="02010600030101010101" pitchFamily="2" charset="-122"/>
                      </a:endParaRPr>
                    </a:p>
                  </a:txBody>
                  <a:tcPr marT="45725" marB="45725"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altLang="en-US" sz="1800" b="1" i="0" u="none" strike="noStrike" cap="none" normalizeH="0" baseline="0" smtClean="0">
                          <a:ln>
                            <a:noFill/>
                          </a:ln>
                          <a:solidFill>
                            <a:schemeClr val="tx1"/>
                          </a:solidFill>
                          <a:effectLst/>
                          <a:latin typeface="宋体" panose="02010600030101010101" pitchFamily="2" charset="-122"/>
                          <a:ea typeface="宋体" panose="02010600030101010101" pitchFamily="2" charset="-122"/>
                          <a:cs typeface="Times New Roman" panose="02020603050405020304" pitchFamily="18" charset="0"/>
                        </a:rPr>
                        <a:t>直接材料</a:t>
                      </a:r>
                      <a:endParaRPr kumimoji="0" lang="zh-CN" altLang="en-US" sz="1800" b="1" i="0" u="none" strike="noStrike" cap="none" normalizeH="0" baseline="0" smtClean="0">
                        <a:ln>
                          <a:noFill/>
                        </a:ln>
                        <a:solidFill>
                          <a:schemeClr val="tx1"/>
                        </a:solidFill>
                        <a:effectLst/>
                        <a:latin typeface="宋体" panose="02010600030101010101" pitchFamily="2" charset="-122"/>
                        <a:ea typeface="宋体" panose="02010600030101010101" pitchFamily="2" charset="-122"/>
                      </a:endParaRPr>
                    </a:p>
                  </a:txBody>
                  <a:tcPr marT="45725" marB="45725"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en-US" altLang="zh-CN" sz="1800" b="1" i="0" u="none" strike="noStrike" cap="none" normalizeH="0" baseline="0" dirty="0" smtClean="0">
                          <a:ln>
                            <a:noFill/>
                          </a:ln>
                          <a:solidFill>
                            <a:schemeClr val="tx1"/>
                          </a:solidFill>
                          <a:effectLst/>
                          <a:latin typeface="宋体" panose="02010600030101010101" pitchFamily="2" charset="-122"/>
                          <a:ea typeface="宋体" panose="02010600030101010101" pitchFamily="2" charset="-122"/>
                        </a:rPr>
                        <a:t>5 300</a:t>
                      </a:r>
                      <a:endParaRPr kumimoji="0" lang="en-US" altLang="zh-CN" sz="1800" b="1" i="0" u="none" strike="noStrike" cap="none" normalizeH="0" baseline="0" dirty="0" smtClean="0">
                        <a:ln>
                          <a:noFill/>
                        </a:ln>
                        <a:solidFill>
                          <a:schemeClr val="tx1"/>
                        </a:solidFill>
                        <a:effectLst/>
                        <a:latin typeface="宋体" panose="02010600030101010101" pitchFamily="2" charset="-122"/>
                        <a:ea typeface="宋体" panose="02010600030101010101" pitchFamily="2" charset="-122"/>
                      </a:endParaRPr>
                    </a:p>
                  </a:txBody>
                  <a:tcPr marT="45725" marB="45725"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pPr>
                      <a:endParaRPr kumimoji="0" lang="zh-CN" altLang="zh-CN" sz="1800" b="1" i="0" u="none" strike="noStrike" cap="none" normalizeH="0" baseline="0" smtClean="0">
                        <a:ln>
                          <a:noFill/>
                        </a:ln>
                        <a:solidFill>
                          <a:schemeClr val="tx1"/>
                        </a:solidFill>
                        <a:effectLst/>
                        <a:latin typeface="宋体" panose="02010600030101010101" pitchFamily="2" charset="-122"/>
                        <a:ea typeface="宋体" panose="02010600030101010101" pitchFamily="2" charset="-122"/>
                      </a:endParaRPr>
                    </a:p>
                  </a:txBody>
                  <a:tcPr marT="45725" marB="45725"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pPr>
                      <a:endParaRPr kumimoji="0" lang="zh-CN" altLang="zh-CN" sz="1800" b="1" i="0" u="none" strike="noStrike" cap="none" normalizeH="0" baseline="0" smtClean="0">
                        <a:ln>
                          <a:noFill/>
                        </a:ln>
                        <a:solidFill>
                          <a:schemeClr val="tx1"/>
                        </a:solidFill>
                        <a:effectLst/>
                        <a:latin typeface="宋体" panose="02010600030101010101" pitchFamily="2" charset="-122"/>
                        <a:ea typeface="宋体" panose="02010600030101010101" pitchFamily="2" charset="-122"/>
                      </a:endParaRPr>
                    </a:p>
                  </a:txBody>
                  <a:tcPr marT="45725" marB="45725"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pPr>
                      <a:endParaRPr kumimoji="0" lang="zh-CN" altLang="zh-CN" sz="1800" b="1" i="0" u="none" strike="noStrike" cap="none" normalizeH="0" baseline="0" smtClean="0">
                        <a:ln>
                          <a:noFill/>
                        </a:ln>
                        <a:solidFill>
                          <a:schemeClr val="tx1"/>
                        </a:solidFill>
                        <a:effectLst/>
                        <a:latin typeface="宋体" panose="02010600030101010101" pitchFamily="2" charset="-122"/>
                        <a:ea typeface="宋体" panose="02010600030101010101" pitchFamily="2" charset="-122"/>
                      </a:endParaRPr>
                    </a:p>
                  </a:txBody>
                  <a:tcPr marT="45725" marB="45725"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en-US" altLang="zh-CN" sz="1800" b="1" i="0" u="none" strike="noStrike" cap="none" normalizeH="0" baseline="0" smtClean="0">
                          <a:ln>
                            <a:noFill/>
                          </a:ln>
                          <a:solidFill>
                            <a:schemeClr val="tx1"/>
                          </a:solidFill>
                          <a:effectLst/>
                          <a:latin typeface="宋体" panose="02010600030101010101" pitchFamily="2" charset="-122"/>
                          <a:ea typeface="宋体" panose="02010600030101010101" pitchFamily="2" charset="-122"/>
                        </a:rPr>
                        <a:t> 5 300</a:t>
                      </a:r>
                      <a:endParaRPr kumimoji="0" lang="en-US" altLang="zh-CN" sz="1800" b="1" i="0" u="none" strike="noStrike" cap="none" normalizeH="0" baseline="0" smtClean="0">
                        <a:ln>
                          <a:noFill/>
                        </a:ln>
                        <a:solidFill>
                          <a:schemeClr val="tx1"/>
                        </a:solidFill>
                        <a:effectLst/>
                        <a:latin typeface="宋体" panose="02010600030101010101" pitchFamily="2" charset="-122"/>
                        <a:ea typeface="宋体" panose="02010600030101010101" pitchFamily="2" charset="-122"/>
                      </a:endParaRPr>
                    </a:p>
                  </a:txBody>
                  <a:tcPr marT="45725" marB="45725" anchor="ctr" horzOverflow="overflow">
                    <a:lnL w="12700"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65785">
                <a:tc vMerge="1">
                  <a:tcPr/>
                </a:tc>
                <a:tc gridSpan="2">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altLang="en-US" sz="1800" b="1" i="0" u="none" strike="noStrike" cap="none" normalizeH="0" baseline="0" smtClean="0">
                          <a:ln>
                            <a:noFill/>
                          </a:ln>
                          <a:solidFill>
                            <a:schemeClr val="tx1"/>
                          </a:solidFill>
                          <a:effectLst/>
                          <a:latin typeface="宋体" panose="02010600030101010101" pitchFamily="2" charset="-122"/>
                          <a:ea typeface="宋体" panose="02010600030101010101" pitchFamily="2" charset="-122"/>
                          <a:cs typeface="Times New Roman" panose="02020603050405020304" pitchFamily="18" charset="0"/>
                        </a:rPr>
                        <a:t>小 计</a:t>
                      </a:r>
                      <a:endParaRPr kumimoji="0" lang="zh-CN" altLang="en-US" sz="1800" b="1" i="0" u="none" strike="noStrike" cap="none" normalizeH="0" baseline="0" smtClean="0">
                        <a:ln>
                          <a:noFill/>
                        </a:ln>
                        <a:solidFill>
                          <a:schemeClr val="tx1"/>
                        </a:solidFill>
                        <a:effectLst/>
                        <a:latin typeface="宋体" panose="02010600030101010101" pitchFamily="2" charset="-122"/>
                        <a:ea typeface="宋体" panose="02010600030101010101" pitchFamily="2" charset="-122"/>
                      </a:endParaRPr>
                    </a:p>
                  </a:txBody>
                  <a:tcPr marT="45725" marB="45725"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en-US" altLang="zh-CN" sz="1800" b="1" i="0" u="none" strike="noStrike" cap="none" normalizeH="0" baseline="0" dirty="0" smtClean="0">
                          <a:ln>
                            <a:noFill/>
                          </a:ln>
                          <a:solidFill>
                            <a:schemeClr val="tx1"/>
                          </a:solidFill>
                          <a:effectLst/>
                          <a:latin typeface="宋体" panose="02010600030101010101" pitchFamily="2" charset="-122"/>
                          <a:ea typeface="宋体" panose="02010600030101010101" pitchFamily="2" charset="-122"/>
                        </a:rPr>
                        <a:t>8 900</a:t>
                      </a:r>
                      <a:endParaRPr kumimoji="0" lang="en-US" altLang="zh-CN" sz="1800" b="1" i="0" u="none" strike="noStrike" cap="none" normalizeH="0" baseline="0" dirty="0" smtClean="0">
                        <a:ln>
                          <a:noFill/>
                        </a:ln>
                        <a:solidFill>
                          <a:schemeClr val="tx1"/>
                        </a:solidFill>
                        <a:effectLst/>
                        <a:latin typeface="宋体" panose="02010600030101010101" pitchFamily="2" charset="-122"/>
                        <a:ea typeface="宋体" panose="02010600030101010101" pitchFamily="2" charset="-122"/>
                      </a:endParaRPr>
                    </a:p>
                  </a:txBody>
                  <a:tcPr marT="45725" marB="45725"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pPr>
                      <a:endParaRPr kumimoji="0" lang="zh-CN" altLang="zh-CN" sz="1800" b="1" i="0" u="none" strike="noStrike" cap="none" normalizeH="0" baseline="0" smtClean="0">
                        <a:ln>
                          <a:noFill/>
                        </a:ln>
                        <a:solidFill>
                          <a:schemeClr val="tx1"/>
                        </a:solidFill>
                        <a:effectLst/>
                        <a:latin typeface="宋体" panose="02010600030101010101" pitchFamily="2" charset="-122"/>
                        <a:ea typeface="宋体" panose="02010600030101010101" pitchFamily="2" charset="-122"/>
                      </a:endParaRPr>
                    </a:p>
                  </a:txBody>
                  <a:tcPr marT="45725" marB="45725"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pPr>
                      <a:endParaRPr kumimoji="0" lang="zh-CN" altLang="zh-CN" sz="1800" b="1" i="0" u="none" strike="noStrike" cap="none" normalizeH="0" baseline="0" smtClean="0">
                        <a:ln>
                          <a:noFill/>
                        </a:ln>
                        <a:solidFill>
                          <a:schemeClr val="tx1"/>
                        </a:solidFill>
                        <a:effectLst/>
                        <a:latin typeface="宋体" panose="02010600030101010101" pitchFamily="2" charset="-122"/>
                        <a:ea typeface="宋体" panose="02010600030101010101" pitchFamily="2" charset="-122"/>
                      </a:endParaRPr>
                    </a:p>
                  </a:txBody>
                  <a:tcPr marT="45725" marB="45725"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pPr>
                      <a:endParaRPr kumimoji="0" lang="zh-CN" altLang="zh-CN" sz="1800" b="1" i="0" u="none" strike="noStrike" cap="none" normalizeH="0" baseline="0" smtClean="0">
                        <a:ln>
                          <a:noFill/>
                        </a:ln>
                        <a:solidFill>
                          <a:schemeClr val="tx1"/>
                        </a:solidFill>
                        <a:effectLst/>
                        <a:latin typeface="宋体" panose="02010600030101010101" pitchFamily="2" charset="-122"/>
                        <a:ea typeface="宋体" panose="02010600030101010101" pitchFamily="2" charset="-122"/>
                      </a:endParaRPr>
                    </a:p>
                  </a:txBody>
                  <a:tcPr marT="45725" marB="45725"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en-US" altLang="zh-CN" sz="1800" b="1" i="0" u="none" strike="noStrike" cap="none" normalizeH="0" baseline="0" smtClean="0">
                          <a:ln>
                            <a:noFill/>
                          </a:ln>
                          <a:solidFill>
                            <a:schemeClr val="tx1"/>
                          </a:solidFill>
                          <a:effectLst/>
                          <a:latin typeface="宋体" panose="02010600030101010101" pitchFamily="2" charset="-122"/>
                          <a:ea typeface="宋体" panose="02010600030101010101" pitchFamily="2" charset="-122"/>
                        </a:rPr>
                        <a:t> 8 900</a:t>
                      </a:r>
                      <a:endParaRPr kumimoji="0" lang="en-US" altLang="zh-CN" sz="1800" b="1" i="0" u="none" strike="noStrike" cap="none" normalizeH="0" baseline="0" smtClean="0">
                        <a:ln>
                          <a:noFill/>
                        </a:ln>
                        <a:solidFill>
                          <a:schemeClr val="tx1"/>
                        </a:solidFill>
                        <a:effectLst/>
                        <a:latin typeface="宋体" panose="02010600030101010101" pitchFamily="2" charset="-122"/>
                        <a:ea typeface="宋体" panose="02010600030101010101" pitchFamily="2" charset="-122"/>
                      </a:endParaRPr>
                    </a:p>
                  </a:txBody>
                  <a:tcPr marT="45725" marB="45725" anchor="ctr" horzOverflow="overflow">
                    <a:lnL w="12700"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640119">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altLang="en-US" sz="1800" b="1" i="0" u="none" strike="noStrike" cap="none" normalizeH="0" baseline="0" smtClean="0">
                          <a:ln>
                            <a:noFill/>
                          </a:ln>
                          <a:solidFill>
                            <a:schemeClr val="tx1"/>
                          </a:solidFill>
                          <a:effectLst/>
                          <a:latin typeface="宋体" panose="02010600030101010101" pitchFamily="2" charset="-122"/>
                          <a:ea typeface="宋体" panose="02010600030101010101" pitchFamily="2" charset="-122"/>
                          <a:cs typeface="Times New Roman" panose="02020603050405020304" pitchFamily="18" charset="0"/>
                        </a:rPr>
                        <a:t>制造费用</a:t>
                      </a:r>
                      <a:endParaRPr kumimoji="0" lang="zh-CN" altLang="en-US" sz="1800" b="1" i="0" u="none" strike="noStrike" cap="none" normalizeH="0" baseline="0" smtClean="0">
                        <a:ln>
                          <a:noFill/>
                        </a:ln>
                        <a:solidFill>
                          <a:schemeClr val="tx1"/>
                        </a:solidFill>
                        <a:effectLst/>
                        <a:latin typeface="宋体" panose="02010600030101010101" pitchFamily="2" charset="-122"/>
                        <a:ea typeface="宋体" panose="02010600030101010101" pitchFamily="2" charset="-122"/>
                      </a:endParaRPr>
                    </a:p>
                  </a:txBody>
                  <a:tcPr marT="45725" marB="45725" anchor="ctr" horzOverflow="overflow">
                    <a:lnL w="952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altLang="en-US" sz="1800" b="1" i="0" u="none" strike="noStrike" cap="none" normalizeH="0" baseline="0" smtClean="0">
                          <a:ln>
                            <a:noFill/>
                          </a:ln>
                          <a:solidFill>
                            <a:schemeClr val="tx1"/>
                          </a:solidFill>
                          <a:effectLst/>
                          <a:latin typeface="宋体" panose="02010600030101010101" pitchFamily="2" charset="-122"/>
                          <a:ea typeface="宋体" panose="02010600030101010101" pitchFamily="2" charset="-122"/>
                          <a:cs typeface="Times New Roman" panose="02020603050405020304" pitchFamily="18" charset="0"/>
                        </a:rPr>
                        <a:t>基本车间</a:t>
                      </a:r>
                      <a:endParaRPr kumimoji="0" lang="zh-CN" altLang="en-US" sz="1800" b="1" i="0" u="none" strike="noStrike" cap="none" normalizeH="0" baseline="0" smtClean="0">
                        <a:ln>
                          <a:noFill/>
                        </a:ln>
                        <a:solidFill>
                          <a:schemeClr val="tx1"/>
                        </a:solidFill>
                        <a:effectLst/>
                        <a:latin typeface="宋体" panose="02010600030101010101" pitchFamily="2" charset="-122"/>
                        <a:ea typeface="宋体" panose="02010600030101010101" pitchFamily="2" charset="-122"/>
                      </a:endParaRPr>
                    </a:p>
                  </a:txBody>
                  <a:tcPr marT="45725" marB="45725"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altLang="en-US" sz="1800" b="1" i="0" u="none" strike="noStrike" cap="none" normalizeH="0" baseline="0" smtClean="0">
                          <a:ln>
                            <a:noFill/>
                          </a:ln>
                          <a:solidFill>
                            <a:schemeClr val="tx1"/>
                          </a:solidFill>
                          <a:effectLst/>
                          <a:latin typeface="宋体" panose="02010600030101010101" pitchFamily="2" charset="-122"/>
                          <a:ea typeface="宋体" panose="02010600030101010101" pitchFamily="2" charset="-122"/>
                          <a:cs typeface="Times New Roman" panose="02020603050405020304" pitchFamily="18" charset="0"/>
                        </a:rPr>
                        <a:t>物料消耗</a:t>
                      </a:r>
                      <a:endParaRPr kumimoji="0" lang="zh-CN" altLang="en-US" sz="1800" b="1" i="0" u="none" strike="noStrike" cap="none" normalizeH="0" baseline="0" smtClean="0">
                        <a:ln>
                          <a:noFill/>
                        </a:ln>
                        <a:solidFill>
                          <a:schemeClr val="tx1"/>
                        </a:solidFill>
                        <a:effectLst/>
                        <a:latin typeface="宋体" panose="02010600030101010101" pitchFamily="2" charset="-122"/>
                        <a:ea typeface="宋体" panose="02010600030101010101" pitchFamily="2" charset="-122"/>
                      </a:endParaRPr>
                    </a:p>
                  </a:txBody>
                  <a:tcPr marT="45725" marB="45725"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en-US" altLang="zh-CN" sz="1800" b="1" i="0" u="none" strike="noStrike" cap="none" normalizeH="0" baseline="0" dirty="0" smtClean="0">
                          <a:ln>
                            <a:noFill/>
                          </a:ln>
                          <a:solidFill>
                            <a:schemeClr val="tx1"/>
                          </a:solidFill>
                          <a:effectLst/>
                          <a:latin typeface="宋体" panose="02010600030101010101" pitchFamily="2" charset="-122"/>
                          <a:ea typeface="宋体" panose="02010600030101010101" pitchFamily="2" charset="-122"/>
                        </a:rPr>
                        <a:t> 2 800</a:t>
                      </a:r>
                      <a:endParaRPr kumimoji="0" lang="en-US" altLang="zh-CN" sz="1800" b="1" i="0" u="none" strike="noStrike" cap="none" normalizeH="0" baseline="0" dirty="0" smtClean="0">
                        <a:ln>
                          <a:noFill/>
                        </a:ln>
                        <a:solidFill>
                          <a:schemeClr val="tx1"/>
                        </a:solidFill>
                        <a:effectLst/>
                        <a:latin typeface="宋体" panose="02010600030101010101" pitchFamily="2" charset="-122"/>
                        <a:ea typeface="宋体" panose="02010600030101010101" pitchFamily="2" charset="-122"/>
                      </a:endParaRPr>
                    </a:p>
                  </a:txBody>
                  <a:tcPr marT="45725" marB="45725"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pPr>
                      <a:endParaRPr kumimoji="0" lang="zh-CN" altLang="zh-CN" sz="1800" b="1" i="0" u="none" strike="noStrike" cap="none" normalizeH="0" baseline="0" dirty="0" smtClean="0">
                        <a:ln>
                          <a:noFill/>
                        </a:ln>
                        <a:solidFill>
                          <a:schemeClr val="tx1"/>
                        </a:solidFill>
                        <a:effectLst/>
                        <a:latin typeface="宋体" panose="02010600030101010101" pitchFamily="2" charset="-122"/>
                        <a:ea typeface="宋体" panose="02010600030101010101" pitchFamily="2" charset="-122"/>
                      </a:endParaRPr>
                    </a:p>
                  </a:txBody>
                  <a:tcPr marT="45725" marB="45725"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pPr>
                      <a:endParaRPr kumimoji="0" lang="zh-CN" altLang="zh-CN" sz="1800" b="1" i="0" u="none" strike="noStrike" cap="none" normalizeH="0" baseline="0" smtClean="0">
                        <a:ln>
                          <a:noFill/>
                        </a:ln>
                        <a:solidFill>
                          <a:schemeClr val="tx1"/>
                        </a:solidFill>
                        <a:effectLst/>
                        <a:latin typeface="宋体" panose="02010600030101010101" pitchFamily="2" charset="-122"/>
                        <a:ea typeface="宋体" panose="02010600030101010101" pitchFamily="2" charset="-122"/>
                      </a:endParaRPr>
                    </a:p>
                  </a:txBody>
                  <a:tcPr marT="45725" marB="45725"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pPr>
                      <a:endParaRPr kumimoji="0" lang="zh-CN" altLang="zh-CN" sz="1800" b="1" i="0" u="none" strike="noStrike" cap="none" normalizeH="0" baseline="0" smtClean="0">
                        <a:ln>
                          <a:noFill/>
                        </a:ln>
                        <a:solidFill>
                          <a:schemeClr val="tx1"/>
                        </a:solidFill>
                        <a:effectLst/>
                        <a:latin typeface="宋体" panose="02010600030101010101" pitchFamily="2" charset="-122"/>
                        <a:ea typeface="宋体" panose="02010600030101010101" pitchFamily="2" charset="-122"/>
                      </a:endParaRPr>
                    </a:p>
                  </a:txBody>
                  <a:tcPr marT="45725" marB="45725"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en-US" altLang="zh-CN" sz="1800" b="1" i="0" u="none" strike="noStrike" cap="none" normalizeH="0" baseline="0" smtClean="0">
                          <a:ln>
                            <a:noFill/>
                          </a:ln>
                          <a:solidFill>
                            <a:schemeClr val="tx1"/>
                          </a:solidFill>
                          <a:effectLst/>
                          <a:latin typeface="宋体" panose="02010600030101010101" pitchFamily="2" charset="-122"/>
                          <a:ea typeface="宋体" panose="02010600030101010101" pitchFamily="2" charset="-122"/>
                        </a:rPr>
                        <a:t> 2 800</a:t>
                      </a:r>
                      <a:endParaRPr kumimoji="0" lang="en-US" altLang="zh-CN" sz="1800" b="1" i="0" u="none" strike="noStrike" cap="none" normalizeH="0" baseline="0" smtClean="0">
                        <a:ln>
                          <a:noFill/>
                        </a:ln>
                        <a:solidFill>
                          <a:schemeClr val="tx1"/>
                        </a:solidFill>
                        <a:effectLst/>
                        <a:latin typeface="宋体" panose="02010600030101010101" pitchFamily="2" charset="-122"/>
                        <a:ea typeface="宋体" panose="02010600030101010101" pitchFamily="2" charset="-122"/>
                      </a:endParaRPr>
                    </a:p>
                  </a:txBody>
                  <a:tcPr marT="45725" marB="45725" anchor="ctr" horzOverflow="overflow">
                    <a:lnL w="12700"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65785">
                <a:tc gridSpan="2">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altLang="en-US" sz="1800" b="1" i="0" u="none" strike="noStrike" cap="none" normalizeH="0" baseline="0" smtClean="0">
                          <a:ln>
                            <a:noFill/>
                          </a:ln>
                          <a:solidFill>
                            <a:schemeClr val="tx1"/>
                          </a:solidFill>
                          <a:effectLst/>
                          <a:latin typeface="宋体" panose="02010600030101010101" pitchFamily="2" charset="-122"/>
                          <a:ea typeface="宋体" panose="02010600030101010101" pitchFamily="2" charset="-122"/>
                          <a:cs typeface="Times New Roman" panose="02020603050405020304" pitchFamily="18" charset="0"/>
                        </a:rPr>
                        <a:t>管理费用</a:t>
                      </a:r>
                      <a:endParaRPr kumimoji="0" lang="zh-CN" altLang="en-US" sz="1800" b="1" i="0" u="none" strike="noStrike" cap="none" normalizeH="0" baseline="0" smtClean="0">
                        <a:ln>
                          <a:noFill/>
                        </a:ln>
                        <a:solidFill>
                          <a:schemeClr val="tx1"/>
                        </a:solidFill>
                        <a:effectLst/>
                        <a:latin typeface="宋体" panose="02010600030101010101" pitchFamily="2" charset="-122"/>
                        <a:ea typeface="宋体" panose="02010600030101010101" pitchFamily="2" charset="-122"/>
                      </a:endParaRPr>
                    </a:p>
                  </a:txBody>
                  <a:tcPr marT="45725" marB="45725" anchor="ctr" horzOverflow="overflow">
                    <a:lnL w="952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altLang="en-US" sz="1800" b="1" i="0" u="none" strike="noStrike" cap="none" normalizeH="0" baseline="0" smtClean="0">
                          <a:ln>
                            <a:noFill/>
                          </a:ln>
                          <a:solidFill>
                            <a:schemeClr val="tx1"/>
                          </a:solidFill>
                          <a:effectLst/>
                          <a:latin typeface="宋体" panose="02010600030101010101" pitchFamily="2" charset="-122"/>
                          <a:ea typeface="宋体" panose="02010600030101010101" pitchFamily="2" charset="-122"/>
                          <a:cs typeface="Times New Roman" panose="02020603050405020304" pitchFamily="18" charset="0"/>
                        </a:rPr>
                        <a:t>物料消耗</a:t>
                      </a:r>
                      <a:endParaRPr kumimoji="0" lang="zh-CN" altLang="en-US" sz="1800" b="1" i="0" u="none" strike="noStrike" cap="none" normalizeH="0" baseline="0" smtClean="0">
                        <a:ln>
                          <a:noFill/>
                        </a:ln>
                        <a:solidFill>
                          <a:schemeClr val="tx1"/>
                        </a:solidFill>
                        <a:effectLst/>
                        <a:latin typeface="宋体" panose="02010600030101010101" pitchFamily="2" charset="-122"/>
                        <a:ea typeface="宋体" panose="02010600030101010101" pitchFamily="2" charset="-122"/>
                      </a:endParaRPr>
                    </a:p>
                  </a:txBody>
                  <a:tcPr marT="45725" marB="45725"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en-US" altLang="zh-CN" sz="1800" b="1" i="0" u="none" strike="noStrike" cap="none" normalizeH="0" baseline="0" dirty="0" smtClean="0">
                          <a:ln>
                            <a:noFill/>
                          </a:ln>
                          <a:solidFill>
                            <a:schemeClr val="tx1"/>
                          </a:solidFill>
                          <a:effectLst/>
                          <a:latin typeface="宋体" panose="02010600030101010101" pitchFamily="2" charset="-122"/>
                          <a:ea typeface="宋体" panose="02010600030101010101" pitchFamily="2" charset="-122"/>
                        </a:rPr>
                        <a:t> 1 500</a:t>
                      </a:r>
                      <a:endParaRPr kumimoji="0" lang="en-US" altLang="zh-CN" sz="1800" b="1" i="0" u="none" strike="noStrike" cap="none" normalizeH="0" baseline="0" dirty="0" smtClean="0">
                        <a:ln>
                          <a:noFill/>
                        </a:ln>
                        <a:solidFill>
                          <a:schemeClr val="tx1"/>
                        </a:solidFill>
                        <a:effectLst/>
                        <a:latin typeface="宋体" panose="02010600030101010101" pitchFamily="2" charset="-122"/>
                        <a:ea typeface="宋体" panose="02010600030101010101" pitchFamily="2" charset="-122"/>
                      </a:endParaRPr>
                    </a:p>
                  </a:txBody>
                  <a:tcPr marT="45725" marB="45725"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pPr>
                      <a:endParaRPr kumimoji="0" lang="zh-CN" altLang="zh-CN" sz="1800" b="1" i="0" u="none" strike="noStrike" cap="none" normalizeH="0" baseline="0" smtClean="0">
                        <a:ln>
                          <a:noFill/>
                        </a:ln>
                        <a:solidFill>
                          <a:schemeClr val="tx1"/>
                        </a:solidFill>
                        <a:effectLst/>
                        <a:latin typeface="宋体" panose="02010600030101010101" pitchFamily="2" charset="-122"/>
                        <a:ea typeface="宋体" panose="02010600030101010101" pitchFamily="2" charset="-122"/>
                      </a:endParaRPr>
                    </a:p>
                  </a:txBody>
                  <a:tcPr marT="45725" marB="45725"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pPr>
                      <a:endParaRPr kumimoji="0" lang="zh-CN" altLang="zh-CN" sz="1800" b="1" i="0" u="none" strike="noStrike" cap="none" normalizeH="0" baseline="0" smtClean="0">
                        <a:ln>
                          <a:noFill/>
                        </a:ln>
                        <a:solidFill>
                          <a:schemeClr val="tx1"/>
                        </a:solidFill>
                        <a:effectLst/>
                        <a:latin typeface="宋体" panose="02010600030101010101" pitchFamily="2" charset="-122"/>
                        <a:ea typeface="宋体" panose="02010600030101010101" pitchFamily="2" charset="-122"/>
                      </a:endParaRPr>
                    </a:p>
                  </a:txBody>
                  <a:tcPr marT="45725" marB="45725"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pPr>
                      <a:endParaRPr kumimoji="0" lang="zh-CN" altLang="zh-CN" sz="1800" b="1" i="0" u="none" strike="noStrike" cap="none" normalizeH="0" baseline="0" smtClean="0">
                        <a:ln>
                          <a:noFill/>
                        </a:ln>
                        <a:solidFill>
                          <a:schemeClr val="tx1"/>
                        </a:solidFill>
                        <a:effectLst/>
                        <a:latin typeface="宋体" panose="02010600030101010101" pitchFamily="2" charset="-122"/>
                        <a:ea typeface="宋体" panose="02010600030101010101" pitchFamily="2" charset="-122"/>
                      </a:endParaRPr>
                    </a:p>
                  </a:txBody>
                  <a:tcPr marT="45725" marB="45725"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en-US" altLang="zh-CN" sz="1800" b="1" i="0" u="none" strike="noStrike" cap="none" normalizeH="0" baseline="0" smtClean="0">
                          <a:ln>
                            <a:noFill/>
                          </a:ln>
                          <a:solidFill>
                            <a:schemeClr val="tx1"/>
                          </a:solidFill>
                          <a:effectLst/>
                          <a:latin typeface="宋体" panose="02010600030101010101" pitchFamily="2" charset="-122"/>
                          <a:ea typeface="宋体" panose="02010600030101010101" pitchFamily="2" charset="-122"/>
                        </a:rPr>
                        <a:t> 1 500</a:t>
                      </a:r>
                      <a:endParaRPr kumimoji="0" lang="en-US" altLang="zh-CN" sz="1800" b="1" i="0" u="none" strike="noStrike" cap="none" normalizeH="0" baseline="0" smtClean="0">
                        <a:ln>
                          <a:noFill/>
                        </a:ln>
                        <a:solidFill>
                          <a:schemeClr val="tx1"/>
                        </a:solidFill>
                        <a:effectLst/>
                        <a:latin typeface="宋体" panose="02010600030101010101" pitchFamily="2" charset="-122"/>
                        <a:ea typeface="宋体" panose="02010600030101010101" pitchFamily="2" charset="-122"/>
                      </a:endParaRPr>
                    </a:p>
                  </a:txBody>
                  <a:tcPr marT="45725" marB="45725" anchor="ctr" horzOverflow="overflow">
                    <a:lnL w="12700"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65785">
                <a:tc gridSpan="3">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altLang="en-US" sz="1800" b="1" i="0" u="none" strike="noStrike" cap="none" normalizeH="0" baseline="0" smtClean="0">
                          <a:ln>
                            <a:noFill/>
                          </a:ln>
                          <a:solidFill>
                            <a:schemeClr val="tx1"/>
                          </a:solidFill>
                          <a:effectLst/>
                          <a:latin typeface="宋体" panose="02010600030101010101" pitchFamily="2" charset="-122"/>
                          <a:ea typeface="宋体" panose="02010600030101010101" pitchFamily="2" charset="-122"/>
                          <a:cs typeface="Times New Roman" panose="02020603050405020304" pitchFamily="18" charset="0"/>
                        </a:rPr>
                        <a:t>合  计</a:t>
                      </a:r>
                      <a:endParaRPr kumimoji="0" lang="zh-CN" altLang="en-US" sz="1800" b="1" i="0" u="none" strike="noStrike" cap="none" normalizeH="0" baseline="0" smtClean="0">
                        <a:ln>
                          <a:noFill/>
                        </a:ln>
                        <a:solidFill>
                          <a:schemeClr val="tx1"/>
                        </a:solidFill>
                        <a:effectLst/>
                        <a:latin typeface="宋体" panose="02010600030101010101" pitchFamily="2" charset="-122"/>
                        <a:ea typeface="宋体" panose="02010600030101010101" pitchFamily="2" charset="-122"/>
                      </a:endParaRPr>
                    </a:p>
                  </a:txBody>
                  <a:tcPr marT="45725" marB="45725" anchor="ctr" horzOverflow="overflow">
                    <a:lnL w="952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cPr/>
                </a:tc>
                <a:tc hMerge="1">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en-US" altLang="zh-CN" sz="1800" b="1" i="0" u="none" strike="noStrike" cap="none" normalizeH="0" baseline="0" dirty="0" smtClean="0">
                          <a:ln>
                            <a:noFill/>
                          </a:ln>
                          <a:solidFill>
                            <a:schemeClr val="tx1"/>
                          </a:solidFill>
                          <a:effectLst/>
                          <a:latin typeface="宋体" panose="02010600030101010101" pitchFamily="2" charset="-122"/>
                          <a:ea typeface="宋体" panose="02010600030101010101" pitchFamily="2" charset="-122"/>
                        </a:rPr>
                        <a:t>131 200</a:t>
                      </a:r>
                      <a:endParaRPr kumimoji="0" lang="en-US" altLang="zh-CN" sz="1800" b="1" i="0" u="none" strike="noStrike" cap="none" normalizeH="0" baseline="0" dirty="0" smtClean="0">
                        <a:ln>
                          <a:noFill/>
                        </a:ln>
                        <a:solidFill>
                          <a:schemeClr val="tx1"/>
                        </a:solidFill>
                        <a:effectLst/>
                        <a:latin typeface="宋体" panose="02010600030101010101" pitchFamily="2" charset="-122"/>
                        <a:ea typeface="宋体" panose="02010600030101010101" pitchFamily="2" charset="-122"/>
                      </a:endParaRPr>
                    </a:p>
                  </a:txBody>
                  <a:tcPr marT="45725" marB="45725"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pPr>
                      <a:endParaRPr kumimoji="0" lang="zh-CN" altLang="zh-CN" sz="1800" b="1" i="0" u="none" strike="noStrike" cap="none" normalizeH="0" baseline="0" smtClean="0">
                        <a:ln>
                          <a:noFill/>
                        </a:ln>
                        <a:solidFill>
                          <a:schemeClr val="tx1"/>
                        </a:solidFill>
                        <a:effectLst/>
                        <a:latin typeface="宋体" panose="02010600030101010101" pitchFamily="2" charset="-122"/>
                        <a:ea typeface="宋体" panose="02010600030101010101" pitchFamily="2" charset="-122"/>
                      </a:endParaRPr>
                    </a:p>
                  </a:txBody>
                  <a:tcPr marT="45725" marB="45725"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pPr>
                      <a:endParaRPr kumimoji="0" lang="zh-CN" altLang="zh-CN" sz="1800" b="1" i="0" u="none" strike="noStrike" cap="none" normalizeH="0" baseline="0" smtClean="0">
                        <a:ln>
                          <a:noFill/>
                        </a:ln>
                        <a:solidFill>
                          <a:schemeClr val="tx1"/>
                        </a:solidFill>
                        <a:effectLst/>
                        <a:latin typeface="宋体" panose="02010600030101010101" pitchFamily="2" charset="-122"/>
                        <a:ea typeface="宋体" panose="02010600030101010101" pitchFamily="2" charset="-122"/>
                      </a:endParaRPr>
                    </a:p>
                  </a:txBody>
                  <a:tcPr marT="45725" marB="45725"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en-US" altLang="zh-CN" sz="1800" b="1" i="0" u="none" strike="noStrike" cap="none" normalizeH="0" baseline="0" smtClean="0">
                          <a:ln>
                            <a:noFill/>
                          </a:ln>
                          <a:solidFill>
                            <a:schemeClr val="tx1"/>
                          </a:solidFill>
                          <a:effectLst/>
                          <a:latin typeface="宋体" panose="02010600030101010101" pitchFamily="2" charset="-122"/>
                          <a:ea typeface="宋体" panose="02010600030101010101" pitchFamily="2" charset="-122"/>
                        </a:rPr>
                        <a:t>120 000</a:t>
                      </a:r>
                      <a:endParaRPr kumimoji="0" lang="en-US" altLang="zh-CN" sz="1800" b="1" i="0" u="none" strike="noStrike" cap="none" normalizeH="0" baseline="0" smtClean="0">
                        <a:ln>
                          <a:noFill/>
                        </a:ln>
                        <a:solidFill>
                          <a:schemeClr val="tx1"/>
                        </a:solidFill>
                        <a:effectLst/>
                        <a:latin typeface="宋体" panose="02010600030101010101" pitchFamily="2" charset="-122"/>
                        <a:ea typeface="宋体" panose="02010600030101010101" pitchFamily="2" charset="-122"/>
                      </a:endParaRPr>
                    </a:p>
                  </a:txBody>
                  <a:tcPr marT="45725" marB="45725"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en-US" altLang="zh-CN" sz="1800" b="1" i="0" u="none" strike="noStrike" cap="none" normalizeH="0" baseline="0" smtClean="0">
                          <a:ln>
                            <a:noFill/>
                          </a:ln>
                          <a:solidFill>
                            <a:schemeClr val="tx1"/>
                          </a:solidFill>
                          <a:effectLst/>
                          <a:latin typeface="宋体" panose="02010600030101010101" pitchFamily="2" charset="-122"/>
                          <a:ea typeface="宋体" panose="02010600030101010101" pitchFamily="2" charset="-122"/>
                        </a:rPr>
                        <a:t>251 200</a:t>
                      </a:r>
                      <a:endParaRPr kumimoji="0" lang="en-US" altLang="zh-CN" sz="1800" b="1" i="0" u="none" strike="noStrike" cap="none" normalizeH="0" baseline="0" smtClean="0">
                        <a:ln>
                          <a:noFill/>
                        </a:ln>
                        <a:solidFill>
                          <a:schemeClr val="tx1"/>
                        </a:solidFill>
                        <a:effectLst/>
                        <a:latin typeface="宋体" panose="02010600030101010101" pitchFamily="2" charset="-122"/>
                        <a:ea typeface="宋体" panose="02010600030101010101" pitchFamily="2" charset="-122"/>
                      </a:endParaRPr>
                    </a:p>
                  </a:txBody>
                  <a:tcPr marT="45725" marB="45725" anchor="ctr" horzOverflow="overflow">
                    <a:lnL w="12700"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21603" name="Rectangle 102"/>
          <p:cNvSpPr>
            <a:spLocks noChangeArrowheads="1"/>
          </p:cNvSpPr>
          <p:nvPr/>
        </p:nvSpPr>
        <p:spPr bwMode="auto">
          <a:xfrm>
            <a:off x="900113" y="333375"/>
            <a:ext cx="6648450"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indent="2400300">
              <a:spcBef>
                <a:spcPct val="0"/>
              </a:spcBef>
            </a:pPr>
            <a:r>
              <a:rPr lang="zh-CN" altLang="en-US" dirty="0" smtClean="0"/>
              <a:t>原材料</a:t>
            </a:r>
            <a:r>
              <a:rPr lang="zh-CN" altLang="en-US" dirty="0"/>
              <a:t>费用分配表</a:t>
            </a:r>
            <a:endParaRPr lang="zh-CN" altLang="en-US" b="0" dirty="0"/>
          </a:p>
          <a:p>
            <a:pPr indent="2400300">
              <a:spcBef>
                <a:spcPct val="0"/>
              </a:spcBef>
            </a:pPr>
            <a:r>
              <a:rPr lang="en-US" altLang="zh-CN" b="0" dirty="0"/>
              <a:t>20××</a:t>
            </a:r>
            <a:r>
              <a:rPr lang="zh-CN" altLang="en-US" b="0" dirty="0"/>
              <a:t>年</a:t>
            </a:r>
            <a:r>
              <a:rPr lang="en-US" altLang="zh-CN" b="0" dirty="0"/>
              <a:t>1</a:t>
            </a:r>
            <a:r>
              <a:rPr lang="zh-CN" altLang="en-US" b="0" dirty="0"/>
              <a:t>月                      金额单位：元</a:t>
            </a:r>
            <a:endParaRPr lang="zh-CN" altLang="en-US" b="0"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4"/>
          <p:cNvSpPr>
            <a:spLocks noChangeArrowheads="1"/>
          </p:cNvSpPr>
          <p:nvPr/>
        </p:nvSpPr>
        <p:spPr bwMode="auto">
          <a:xfrm>
            <a:off x="323850" y="1400682"/>
            <a:ext cx="8569325" cy="30469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indent="533400">
              <a:lnSpc>
                <a:spcPct val="120000"/>
              </a:lnSpc>
              <a:spcBef>
                <a:spcPct val="0"/>
              </a:spcBef>
            </a:pPr>
            <a:r>
              <a:rPr lang="zh-CN" altLang="en-US" sz="2000" dirty="0">
                <a:latin typeface="楷体_GB2312" pitchFamily="1" charset="-122"/>
                <a:ea typeface="楷体_GB2312" pitchFamily="1" charset="-122"/>
              </a:rPr>
              <a:t>根据 </a:t>
            </a:r>
            <a:r>
              <a:rPr lang="zh-CN" altLang="en-US" sz="2000" dirty="0">
                <a:ea typeface="楷体_GB2312" pitchFamily="1" charset="-122"/>
              </a:rPr>
              <a:t>“</a:t>
            </a:r>
            <a:r>
              <a:rPr lang="zh-CN" altLang="en-US" sz="2000" dirty="0">
                <a:latin typeface="楷体_GB2312" pitchFamily="1" charset="-122"/>
                <a:ea typeface="楷体_GB2312" pitchFamily="1" charset="-122"/>
              </a:rPr>
              <a:t>原材料费用分配表</a:t>
            </a:r>
            <a:r>
              <a:rPr lang="zh-CN" altLang="en-US" sz="2000" dirty="0">
                <a:ea typeface="楷体_GB2312" pitchFamily="1" charset="-122"/>
              </a:rPr>
              <a:t>”</a:t>
            </a:r>
            <a:r>
              <a:rPr lang="zh-CN" altLang="en-US" sz="2000" dirty="0">
                <a:latin typeface="楷体_GB2312" pitchFamily="1" charset="-122"/>
                <a:ea typeface="楷体_GB2312" pitchFamily="1" charset="-122"/>
              </a:rPr>
              <a:t>应填制转账凭证，做会计分录如下：</a:t>
            </a:r>
            <a:endParaRPr lang="zh-CN" altLang="en-US" sz="2000" dirty="0">
              <a:latin typeface="楷体_GB2312" pitchFamily="1" charset="-122"/>
              <a:ea typeface="楷体_GB2312" pitchFamily="1" charset="-122"/>
            </a:endParaRPr>
          </a:p>
          <a:p>
            <a:pPr indent="533400">
              <a:lnSpc>
                <a:spcPct val="120000"/>
              </a:lnSpc>
              <a:spcBef>
                <a:spcPct val="0"/>
              </a:spcBef>
            </a:pPr>
            <a:r>
              <a:rPr lang="zh-CN" altLang="en-US" sz="2000" dirty="0">
                <a:latin typeface="楷体_GB2312" pitchFamily="1" charset="-122"/>
                <a:ea typeface="楷体_GB2312" pitchFamily="1" charset="-122"/>
              </a:rPr>
              <a:t>借：生产成本</a:t>
            </a:r>
            <a:r>
              <a:rPr lang="en-US" altLang="zh-CN" sz="2000" dirty="0">
                <a:ea typeface="楷体_GB2312" pitchFamily="1" charset="-122"/>
              </a:rPr>
              <a:t>—</a:t>
            </a:r>
            <a:r>
              <a:rPr lang="zh-CN" altLang="en-US" sz="2000" dirty="0">
                <a:latin typeface="楷体_GB2312" pitchFamily="1" charset="-122"/>
                <a:ea typeface="楷体_GB2312" pitchFamily="1" charset="-122"/>
              </a:rPr>
              <a:t>基本生产</a:t>
            </a:r>
            <a:r>
              <a:rPr lang="en-US" altLang="zh-CN" sz="2000" dirty="0">
                <a:ea typeface="楷体_GB2312" pitchFamily="1" charset="-122"/>
              </a:rPr>
              <a:t>—</a:t>
            </a:r>
            <a:r>
              <a:rPr lang="zh-CN" altLang="en-US" sz="2000" dirty="0">
                <a:latin typeface="楷体_GB2312" pitchFamily="1" charset="-122"/>
                <a:ea typeface="楷体_GB2312" pitchFamily="1" charset="-122"/>
              </a:rPr>
              <a:t>甲产品</a:t>
            </a:r>
            <a:r>
              <a:rPr lang="en-US" altLang="zh-CN" sz="2000" dirty="0">
                <a:latin typeface="楷体_GB2312" pitchFamily="1" charset="-122"/>
                <a:ea typeface="楷体_GB2312" pitchFamily="1" charset="-122"/>
              </a:rPr>
              <a:t>(</a:t>
            </a:r>
            <a:r>
              <a:rPr lang="zh-CN" altLang="en-US" sz="2000" dirty="0">
                <a:latin typeface="楷体_GB2312" pitchFamily="1" charset="-122"/>
                <a:ea typeface="楷体_GB2312" pitchFamily="1" charset="-122"/>
              </a:rPr>
              <a:t>直接材料）  </a:t>
            </a:r>
            <a:r>
              <a:rPr lang="en-US" altLang="zh-CN" sz="2000" dirty="0">
                <a:latin typeface="楷体_GB2312" pitchFamily="1" charset="-122"/>
                <a:ea typeface="楷体_GB2312" pitchFamily="1" charset="-122"/>
              </a:rPr>
              <a:t>98 000</a:t>
            </a:r>
            <a:endParaRPr lang="en-US" altLang="zh-CN" sz="2000" dirty="0">
              <a:latin typeface="楷体_GB2312" pitchFamily="1" charset="-122"/>
              <a:ea typeface="楷体_GB2312" pitchFamily="1" charset="-122"/>
            </a:endParaRPr>
          </a:p>
          <a:p>
            <a:pPr indent="533400">
              <a:lnSpc>
                <a:spcPct val="120000"/>
              </a:lnSpc>
              <a:spcBef>
                <a:spcPct val="0"/>
              </a:spcBef>
            </a:pPr>
            <a:r>
              <a:rPr lang="en-US" altLang="zh-CN" sz="2000" dirty="0">
                <a:latin typeface="楷体_GB2312" pitchFamily="1" charset="-122"/>
                <a:ea typeface="楷体_GB2312" pitchFamily="1" charset="-122"/>
              </a:rPr>
              <a:t>            </a:t>
            </a:r>
            <a:r>
              <a:rPr lang="en-US" altLang="zh-CN" sz="2000" dirty="0">
                <a:ea typeface="楷体_GB2312" pitchFamily="1" charset="-122"/>
              </a:rPr>
              <a:t>—</a:t>
            </a:r>
            <a:r>
              <a:rPr lang="zh-CN" altLang="en-US" sz="2000" dirty="0">
                <a:latin typeface="楷体_GB2312" pitchFamily="1" charset="-122"/>
                <a:ea typeface="楷体_GB2312" pitchFamily="1" charset="-122"/>
              </a:rPr>
              <a:t>基本生产</a:t>
            </a:r>
            <a:r>
              <a:rPr lang="en-US" altLang="zh-CN" sz="2000" dirty="0">
                <a:ea typeface="楷体_GB2312" pitchFamily="1" charset="-122"/>
              </a:rPr>
              <a:t>—</a:t>
            </a:r>
            <a:r>
              <a:rPr lang="zh-CN" altLang="en-US" sz="2000" dirty="0">
                <a:latin typeface="楷体_GB2312" pitchFamily="1" charset="-122"/>
                <a:ea typeface="楷体_GB2312" pitchFamily="1" charset="-122"/>
              </a:rPr>
              <a:t>乙产品（直接材料）</a:t>
            </a:r>
            <a:r>
              <a:rPr lang="en-US" altLang="zh-CN" sz="2000" dirty="0">
                <a:latin typeface="楷体_GB2312" pitchFamily="1" charset="-122"/>
                <a:ea typeface="楷体_GB2312" pitchFamily="1" charset="-122"/>
              </a:rPr>
              <a:t>140 000</a:t>
            </a:r>
            <a:endParaRPr lang="en-US" altLang="zh-CN" sz="2000" dirty="0">
              <a:latin typeface="楷体_GB2312" pitchFamily="1" charset="-122"/>
              <a:ea typeface="楷体_GB2312" pitchFamily="1" charset="-122"/>
            </a:endParaRPr>
          </a:p>
          <a:p>
            <a:pPr indent="533400">
              <a:lnSpc>
                <a:spcPct val="120000"/>
              </a:lnSpc>
              <a:spcBef>
                <a:spcPct val="0"/>
              </a:spcBef>
            </a:pPr>
            <a:r>
              <a:rPr lang="en-US" altLang="zh-CN" sz="2000" dirty="0">
                <a:latin typeface="楷体_GB2312" pitchFamily="1" charset="-122"/>
                <a:ea typeface="楷体_GB2312" pitchFamily="1" charset="-122"/>
              </a:rPr>
              <a:t>    </a:t>
            </a:r>
            <a:r>
              <a:rPr lang="zh-CN" altLang="en-US" sz="2000" dirty="0">
                <a:latin typeface="楷体_GB2312" pitchFamily="1" charset="-122"/>
                <a:ea typeface="楷体_GB2312" pitchFamily="1" charset="-122"/>
              </a:rPr>
              <a:t>生产成本</a:t>
            </a:r>
            <a:r>
              <a:rPr lang="en-US" altLang="zh-CN" sz="2000" dirty="0">
                <a:ea typeface="楷体_GB2312" pitchFamily="1" charset="-122"/>
              </a:rPr>
              <a:t>—</a:t>
            </a:r>
            <a:r>
              <a:rPr lang="zh-CN" altLang="en-US" sz="2000" dirty="0">
                <a:latin typeface="楷体_GB2312" pitchFamily="1" charset="-122"/>
                <a:ea typeface="楷体_GB2312" pitchFamily="1" charset="-122"/>
              </a:rPr>
              <a:t>辅助生产成本</a:t>
            </a:r>
            <a:r>
              <a:rPr lang="en-US" altLang="zh-CN" sz="2000" dirty="0" smtClean="0">
                <a:ea typeface="楷体_GB2312" pitchFamily="1" charset="-122"/>
              </a:rPr>
              <a:t>—</a:t>
            </a:r>
            <a:r>
              <a:rPr lang="zh-CN" altLang="en-US" sz="2000" dirty="0">
                <a:ea typeface="楷体_GB2312" pitchFamily="1" charset="-122"/>
              </a:rPr>
              <a:t>供水</a:t>
            </a:r>
            <a:r>
              <a:rPr lang="zh-CN" altLang="en-US" sz="2000" dirty="0" smtClean="0">
                <a:latin typeface="楷体_GB2312" pitchFamily="1" charset="-122"/>
                <a:ea typeface="楷体_GB2312" pitchFamily="1" charset="-122"/>
              </a:rPr>
              <a:t>车间       </a:t>
            </a:r>
            <a:r>
              <a:rPr lang="en-US" altLang="zh-CN" sz="2000" dirty="0">
                <a:latin typeface="楷体_GB2312" pitchFamily="1" charset="-122"/>
                <a:ea typeface="楷体_GB2312" pitchFamily="1" charset="-122"/>
              </a:rPr>
              <a:t>3 600</a:t>
            </a:r>
            <a:endParaRPr lang="en-US" altLang="zh-CN" sz="2000" dirty="0">
              <a:latin typeface="楷体_GB2312" pitchFamily="1" charset="-122"/>
              <a:ea typeface="楷体_GB2312" pitchFamily="1" charset="-122"/>
            </a:endParaRPr>
          </a:p>
          <a:p>
            <a:pPr indent="533400">
              <a:lnSpc>
                <a:spcPct val="120000"/>
              </a:lnSpc>
              <a:spcBef>
                <a:spcPct val="0"/>
              </a:spcBef>
            </a:pPr>
            <a:r>
              <a:rPr lang="en-US" altLang="zh-CN" sz="2000" dirty="0">
                <a:latin typeface="楷体_GB2312" pitchFamily="1" charset="-122"/>
                <a:ea typeface="楷体_GB2312" pitchFamily="1" charset="-122"/>
              </a:rPr>
              <a:t>            </a:t>
            </a:r>
            <a:r>
              <a:rPr lang="en-US" altLang="zh-CN" sz="2000" dirty="0">
                <a:ea typeface="楷体_GB2312" pitchFamily="1" charset="-122"/>
              </a:rPr>
              <a:t>—</a:t>
            </a:r>
            <a:r>
              <a:rPr lang="zh-CN" altLang="en-US" sz="2000" dirty="0">
                <a:latin typeface="楷体_GB2312" pitchFamily="1" charset="-122"/>
                <a:ea typeface="楷体_GB2312" pitchFamily="1" charset="-122"/>
              </a:rPr>
              <a:t>辅助生产成本</a:t>
            </a:r>
            <a:r>
              <a:rPr lang="en-US" altLang="zh-CN" sz="2000" dirty="0">
                <a:ea typeface="楷体_GB2312" pitchFamily="1" charset="-122"/>
              </a:rPr>
              <a:t>—</a:t>
            </a:r>
            <a:r>
              <a:rPr lang="zh-CN" altLang="en-US" sz="2000" dirty="0">
                <a:latin typeface="楷体_GB2312" pitchFamily="1" charset="-122"/>
                <a:ea typeface="楷体_GB2312" pitchFamily="1" charset="-122"/>
              </a:rPr>
              <a:t>供热车间       </a:t>
            </a:r>
            <a:r>
              <a:rPr lang="en-US" altLang="zh-CN" sz="2000" dirty="0">
                <a:latin typeface="楷体_GB2312" pitchFamily="1" charset="-122"/>
                <a:ea typeface="楷体_GB2312" pitchFamily="1" charset="-122"/>
              </a:rPr>
              <a:t>5 300</a:t>
            </a:r>
            <a:endParaRPr lang="en-US" altLang="zh-CN" sz="2000" dirty="0">
              <a:latin typeface="楷体_GB2312" pitchFamily="1" charset="-122"/>
              <a:ea typeface="楷体_GB2312" pitchFamily="1" charset="-122"/>
            </a:endParaRPr>
          </a:p>
          <a:p>
            <a:pPr indent="533400">
              <a:lnSpc>
                <a:spcPct val="120000"/>
              </a:lnSpc>
              <a:spcBef>
                <a:spcPct val="0"/>
              </a:spcBef>
            </a:pPr>
            <a:r>
              <a:rPr lang="en-US" altLang="zh-CN" sz="2000" dirty="0">
                <a:latin typeface="楷体_GB2312" pitchFamily="1" charset="-122"/>
                <a:ea typeface="楷体_GB2312" pitchFamily="1" charset="-122"/>
              </a:rPr>
              <a:t>    </a:t>
            </a:r>
            <a:r>
              <a:rPr lang="zh-CN" altLang="en-US" sz="2000" dirty="0">
                <a:latin typeface="楷体_GB2312" pitchFamily="1" charset="-122"/>
                <a:ea typeface="楷体_GB2312" pitchFamily="1" charset="-122"/>
              </a:rPr>
              <a:t>制造费用</a:t>
            </a:r>
            <a:r>
              <a:rPr lang="en-US" altLang="zh-CN" sz="2000" dirty="0">
                <a:ea typeface="楷体_GB2312" pitchFamily="1" charset="-122"/>
              </a:rPr>
              <a:t>—</a:t>
            </a:r>
            <a:r>
              <a:rPr lang="zh-CN" altLang="en-US" sz="2000" dirty="0">
                <a:latin typeface="楷体_GB2312" pitchFamily="1" charset="-122"/>
                <a:ea typeface="楷体_GB2312" pitchFamily="1" charset="-122"/>
              </a:rPr>
              <a:t>基本生产车间                   </a:t>
            </a:r>
            <a:r>
              <a:rPr lang="en-US" altLang="zh-CN" sz="2000" dirty="0">
                <a:latin typeface="楷体_GB2312" pitchFamily="1" charset="-122"/>
                <a:ea typeface="楷体_GB2312" pitchFamily="1" charset="-122"/>
              </a:rPr>
              <a:t>2 800</a:t>
            </a:r>
            <a:endParaRPr lang="en-US" altLang="zh-CN" sz="2000" dirty="0">
              <a:latin typeface="楷体_GB2312" pitchFamily="1" charset="-122"/>
              <a:ea typeface="楷体_GB2312" pitchFamily="1" charset="-122"/>
            </a:endParaRPr>
          </a:p>
          <a:p>
            <a:pPr indent="533400">
              <a:lnSpc>
                <a:spcPct val="120000"/>
              </a:lnSpc>
              <a:spcBef>
                <a:spcPct val="0"/>
              </a:spcBef>
            </a:pPr>
            <a:r>
              <a:rPr lang="en-US" altLang="zh-CN" sz="2000" dirty="0">
                <a:latin typeface="楷体_GB2312" pitchFamily="1" charset="-122"/>
                <a:ea typeface="楷体_GB2312" pitchFamily="1" charset="-122"/>
              </a:rPr>
              <a:t>    </a:t>
            </a:r>
            <a:r>
              <a:rPr lang="zh-CN" altLang="en-US" sz="2000" dirty="0">
                <a:latin typeface="楷体_GB2312" pitchFamily="1" charset="-122"/>
                <a:ea typeface="楷体_GB2312" pitchFamily="1" charset="-122"/>
              </a:rPr>
              <a:t>管理费用                                   </a:t>
            </a:r>
            <a:r>
              <a:rPr lang="en-US" altLang="zh-CN" sz="2000" dirty="0">
                <a:latin typeface="楷体_GB2312" pitchFamily="1" charset="-122"/>
                <a:ea typeface="楷体_GB2312" pitchFamily="1" charset="-122"/>
              </a:rPr>
              <a:t>1 500</a:t>
            </a:r>
            <a:endParaRPr lang="en-US" altLang="zh-CN" sz="2000" dirty="0">
              <a:latin typeface="楷体_GB2312" pitchFamily="1" charset="-122"/>
              <a:ea typeface="楷体_GB2312" pitchFamily="1" charset="-122"/>
            </a:endParaRPr>
          </a:p>
          <a:p>
            <a:pPr indent="533400">
              <a:lnSpc>
                <a:spcPct val="120000"/>
              </a:lnSpc>
              <a:spcBef>
                <a:spcPct val="0"/>
              </a:spcBef>
            </a:pPr>
            <a:r>
              <a:rPr lang="en-US" altLang="zh-CN" sz="2000" dirty="0">
                <a:latin typeface="楷体_GB2312" pitchFamily="1" charset="-122"/>
                <a:ea typeface="楷体_GB2312" pitchFamily="1" charset="-122"/>
              </a:rPr>
              <a:t>    </a:t>
            </a:r>
            <a:r>
              <a:rPr lang="zh-CN" altLang="en-US" sz="2000" dirty="0">
                <a:latin typeface="楷体_GB2312" pitchFamily="1" charset="-122"/>
                <a:ea typeface="楷体_GB2312" pitchFamily="1" charset="-122"/>
              </a:rPr>
              <a:t>贷：原材料                                     </a:t>
            </a:r>
            <a:r>
              <a:rPr lang="en-US" altLang="zh-CN" sz="2000" dirty="0">
                <a:latin typeface="楷体_GB2312" pitchFamily="1" charset="-122"/>
                <a:ea typeface="楷体_GB2312" pitchFamily="1" charset="-122"/>
              </a:rPr>
              <a:t>251 200</a:t>
            </a:r>
            <a:endParaRPr lang="en-US" altLang="zh-CN" sz="2000" dirty="0">
              <a:latin typeface="楷体_GB2312" pitchFamily="1" charset="-122"/>
              <a:ea typeface="楷体_GB2312" pitchFamily="1" charset="-122"/>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txBox="1"/>
          <p:nvPr/>
        </p:nvSpPr>
        <p:spPr>
          <a:xfrm>
            <a:off x="467544" y="404664"/>
            <a:ext cx="5877036" cy="651346"/>
          </a:xfrm>
          <a:prstGeom prst="rect">
            <a:avLst/>
          </a:prstGeom>
          <a:ln>
            <a:solidFill>
              <a:schemeClr val="accent1">
                <a:lumMod val="75000"/>
              </a:schemeClr>
            </a:solidFill>
          </a:ln>
        </p:spPr>
        <p:txBody>
          <a:bodyPr/>
          <a:lstStyle>
            <a:lvl1pPr algn="l" rtl="0" eaLnBrk="1" latinLnBrk="0" hangingPunct="1">
              <a:spcBef>
                <a:spcPct val="0"/>
              </a:spcBef>
              <a:buNone/>
              <a:defRPr kumimoji="0" sz="3000" b="0" kern="1200" cap="small" baseline="0">
                <a:solidFill>
                  <a:schemeClr val="tx2"/>
                </a:solidFill>
                <a:latin typeface="+mj-lt"/>
                <a:ea typeface="+mj-ea"/>
                <a:cs typeface="+mj-cs"/>
              </a:defRPr>
            </a:lvl1pPr>
          </a:lstStyle>
          <a:p>
            <a:r>
              <a:rPr lang="zh-CN" altLang="en-US" b="1" dirty="0" smtClean="0"/>
              <a:t>二、燃料费用的核算</a:t>
            </a:r>
            <a:endParaRPr lang="zh-CN" altLang="en-US" b="1" dirty="0"/>
          </a:p>
        </p:txBody>
      </p:sp>
      <p:sp>
        <p:nvSpPr>
          <p:cNvPr id="3" name="Rectangle 5"/>
          <p:cNvSpPr>
            <a:spLocks noChangeArrowheads="1"/>
          </p:cNvSpPr>
          <p:nvPr/>
        </p:nvSpPr>
        <p:spPr bwMode="auto">
          <a:xfrm>
            <a:off x="467544" y="1772816"/>
            <a:ext cx="7775575" cy="33239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a:lnSpc>
                <a:spcPct val="150000"/>
              </a:lnSpc>
              <a:spcBef>
                <a:spcPct val="0"/>
              </a:spcBef>
            </a:pPr>
            <a:r>
              <a:rPr lang="en-US" sz="2000" dirty="0">
                <a:ea typeface="楷体_GB2312" pitchFamily="1" charset="-122"/>
              </a:rPr>
              <a:t> </a:t>
            </a:r>
            <a:r>
              <a:rPr lang="en-US" sz="2000" dirty="0"/>
              <a:t>◆</a:t>
            </a:r>
            <a:r>
              <a:rPr lang="zh-CN" altLang="en-US" sz="2000" dirty="0">
                <a:ea typeface="楷体_GB2312" pitchFamily="1" charset="-122"/>
              </a:rPr>
              <a:t>燃料是材料</a:t>
            </a:r>
            <a:endParaRPr lang="zh-CN" altLang="en-US" sz="2000" dirty="0">
              <a:ea typeface="楷体_GB2312" pitchFamily="1" charset="-122"/>
            </a:endParaRPr>
          </a:p>
          <a:p>
            <a:pPr>
              <a:lnSpc>
                <a:spcPct val="150000"/>
              </a:lnSpc>
              <a:spcBef>
                <a:spcPct val="0"/>
              </a:spcBef>
            </a:pPr>
            <a:r>
              <a:rPr lang="zh-CN" altLang="en-US" sz="2000" dirty="0">
                <a:ea typeface="楷体_GB2312" pitchFamily="1" charset="-122"/>
              </a:rPr>
              <a:t> </a:t>
            </a:r>
            <a:r>
              <a:rPr lang="zh-CN" altLang="en-US" sz="2000" dirty="0"/>
              <a:t>◆</a:t>
            </a:r>
            <a:r>
              <a:rPr lang="zh-CN" altLang="en-US" sz="2000" dirty="0">
                <a:ea typeface="楷体_GB2312" pitchFamily="1" charset="-122"/>
              </a:rPr>
              <a:t>燃料费用的分配及账务处理方法：同原材料费用的分配及账务处理方法</a:t>
            </a:r>
            <a:endParaRPr lang="zh-CN" altLang="en-US" sz="2000" dirty="0">
              <a:ea typeface="楷体_GB2312" pitchFamily="1" charset="-122"/>
            </a:endParaRPr>
          </a:p>
          <a:p>
            <a:pPr>
              <a:lnSpc>
                <a:spcPct val="150000"/>
              </a:lnSpc>
              <a:spcBef>
                <a:spcPct val="0"/>
              </a:spcBef>
            </a:pPr>
            <a:r>
              <a:rPr lang="zh-CN" altLang="en-US" sz="2000" dirty="0">
                <a:ea typeface="楷体_GB2312" pitchFamily="1" charset="-122"/>
              </a:rPr>
              <a:t> </a:t>
            </a:r>
            <a:r>
              <a:rPr lang="zh-CN" altLang="en-US" sz="2000" dirty="0"/>
              <a:t>◆</a:t>
            </a:r>
            <a:r>
              <a:rPr lang="zh-CN" altLang="en-US" sz="2000" dirty="0">
                <a:ea typeface="楷体_GB2312" pitchFamily="1" charset="-122"/>
              </a:rPr>
              <a:t>如果企业的燃料费用占比重较大，可与动力费用一起单设“燃料及动力”成本项目</a:t>
            </a:r>
            <a:endParaRPr lang="zh-CN" altLang="en-US" sz="2000" dirty="0">
              <a:ea typeface="楷体_GB2312" pitchFamily="1" charset="-122"/>
            </a:endParaRPr>
          </a:p>
          <a:p>
            <a:pPr>
              <a:lnSpc>
                <a:spcPct val="150000"/>
              </a:lnSpc>
              <a:spcBef>
                <a:spcPct val="0"/>
              </a:spcBef>
            </a:pPr>
            <a:r>
              <a:rPr lang="zh-CN" altLang="en-US" sz="2000" dirty="0">
                <a:ea typeface="楷体_GB2312" pitchFamily="1" charset="-122"/>
              </a:rPr>
              <a:t> </a:t>
            </a:r>
            <a:r>
              <a:rPr lang="zh-CN" altLang="en-US" sz="2000" dirty="0"/>
              <a:t>◆</a:t>
            </a:r>
            <a:r>
              <a:rPr lang="zh-CN" altLang="en-US" sz="2000" dirty="0">
                <a:ea typeface="楷体_GB2312" pitchFamily="1" charset="-122"/>
              </a:rPr>
              <a:t>增设“燃料”账户进行核算，用以反映燃料费用的增减变动和结存，以及燃料费用的分配情况。</a:t>
            </a:r>
            <a:endParaRPr lang="zh-CN" altLang="en-US" sz="2000" dirty="0">
              <a:ea typeface="楷体_GB2312" pitchFamily="1" charset="-122"/>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txBox="1"/>
          <p:nvPr/>
        </p:nvSpPr>
        <p:spPr>
          <a:xfrm>
            <a:off x="467544" y="404664"/>
            <a:ext cx="5877036" cy="651346"/>
          </a:xfrm>
          <a:prstGeom prst="rect">
            <a:avLst/>
          </a:prstGeom>
          <a:ln>
            <a:solidFill>
              <a:schemeClr val="accent1">
                <a:lumMod val="75000"/>
              </a:schemeClr>
            </a:solidFill>
          </a:ln>
        </p:spPr>
        <p:txBody>
          <a:bodyPr/>
          <a:lstStyle>
            <a:lvl1pPr algn="l" rtl="0" eaLnBrk="1" latinLnBrk="0" hangingPunct="1">
              <a:spcBef>
                <a:spcPct val="0"/>
              </a:spcBef>
              <a:buNone/>
              <a:defRPr kumimoji="0" sz="3000" b="0" kern="1200" cap="small" baseline="0">
                <a:solidFill>
                  <a:schemeClr val="tx2"/>
                </a:solidFill>
                <a:latin typeface="+mj-lt"/>
                <a:ea typeface="+mj-ea"/>
                <a:cs typeface="+mj-cs"/>
              </a:defRPr>
            </a:lvl1pPr>
          </a:lstStyle>
          <a:p>
            <a:r>
              <a:rPr lang="zh-CN" altLang="en-US" b="1" dirty="0"/>
              <a:t>三</a:t>
            </a:r>
            <a:r>
              <a:rPr lang="zh-CN" altLang="en-US" b="1" dirty="0" smtClean="0"/>
              <a:t>、周转材料的核算</a:t>
            </a:r>
            <a:endParaRPr lang="zh-CN" altLang="en-US" b="1" dirty="0"/>
          </a:p>
        </p:txBody>
      </p:sp>
      <p:sp>
        <p:nvSpPr>
          <p:cNvPr id="8" name="文本占位符 3"/>
          <p:cNvSpPr txBox="1"/>
          <p:nvPr/>
        </p:nvSpPr>
        <p:spPr>
          <a:xfrm>
            <a:off x="466633" y="1340376"/>
            <a:ext cx="3657600" cy="658368"/>
          </a:xfrm>
          <a:prstGeom prst="roundRect">
            <a:avLst>
              <a:gd name="adj" fmla="val 16667"/>
            </a:avLst>
          </a:prstGeom>
          <a:solidFill>
            <a:schemeClr val="accent1">
              <a:lumMod val="20000"/>
              <a:lumOff val="80000"/>
            </a:schemeClr>
          </a:solidFill>
        </p:spPr>
        <p:txBody>
          <a:bodyPr/>
          <a:lstStyle>
            <a:lvl1pPr marL="274320" indent="-274320" algn="l" rtl="0" eaLnBrk="1" latinLnBrk="0" hangingPunct="1">
              <a:spcBef>
                <a:spcPts val="600"/>
              </a:spcBef>
              <a:buClr>
                <a:schemeClr val="accent1"/>
              </a:buClr>
              <a:buSzPct val="70000"/>
              <a:buFont typeface="Wingdings" panose="05000000000000000000"/>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panose="05020102010507070707"/>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panose="05000000000000000000"/>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panose="05000000000000000000"/>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panose="05020102010507070707"/>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panose="05000000000000000000"/>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a:lstStyle>
          <a:p>
            <a:pPr marL="0" indent="0">
              <a:buNone/>
            </a:pPr>
            <a:r>
              <a:rPr lang="en-US" altLang="zh-CN" b="1" dirty="0" smtClean="0">
                <a:solidFill>
                  <a:schemeClr val="accent2">
                    <a:lumMod val="75000"/>
                  </a:schemeClr>
                </a:solidFill>
              </a:rPr>
              <a:t>1.</a:t>
            </a:r>
            <a:r>
              <a:rPr lang="zh-CN" altLang="en-US" b="1" dirty="0" smtClean="0">
                <a:solidFill>
                  <a:schemeClr val="accent2">
                    <a:lumMod val="75000"/>
                  </a:schemeClr>
                </a:solidFill>
              </a:rPr>
              <a:t>低值易耗品的核算</a:t>
            </a:r>
            <a:endParaRPr lang="zh-CN" altLang="en-US" b="1" dirty="0">
              <a:solidFill>
                <a:schemeClr val="accent2">
                  <a:lumMod val="75000"/>
                </a:schemeClr>
              </a:solidFill>
            </a:endParaRPr>
          </a:p>
        </p:txBody>
      </p:sp>
      <p:sp>
        <p:nvSpPr>
          <p:cNvPr id="9" name="内容占位符 4"/>
          <p:cNvSpPr txBox="1"/>
          <p:nvPr/>
        </p:nvSpPr>
        <p:spPr>
          <a:xfrm>
            <a:off x="466633" y="2132856"/>
            <a:ext cx="3657600" cy="4320480"/>
          </a:xfrm>
          <a:prstGeom prst="rect">
            <a:avLst/>
          </a:prstGeom>
          <a:ln w="6350">
            <a:solidFill>
              <a:srgbClr val="92D050"/>
            </a:solidFill>
          </a:ln>
        </p:spPr>
        <p:txBody>
          <a:bodyPr/>
          <a:lstStyle>
            <a:lvl1pPr marL="274320" indent="-274320" algn="l" rtl="0" eaLnBrk="1" latinLnBrk="0" hangingPunct="1">
              <a:spcBef>
                <a:spcPts val="600"/>
              </a:spcBef>
              <a:buClr>
                <a:schemeClr val="accent1"/>
              </a:buClr>
              <a:buSzPct val="70000"/>
              <a:buFont typeface="Wingdings" panose="05000000000000000000"/>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panose="05020102010507070707"/>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panose="05000000000000000000"/>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panose="05000000000000000000"/>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panose="05020102010507070707"/>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panose="05000000000000000000"/>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a:lstStyle>
          <a:p>
            <a:pPr marL="0" indent="0">
              <a:spcBef>
                <a:spcPct val="0"/>
              </a:spcBef>
              <a:buNone/>
            </a:pPr>
            <a:r>
              <a:rPr lang="zh-CN" altLang="en-US" sz="1800" dirty="0" smtClean="0">
                <a:latin typeface="楷体_GB2312" pitchFamily="1" charset="-122"/>
                <a:ea typeface="楷体_GB2312" pitchFamily="1" charset="-122"/>
              </a:rPr>
              <a:t>低值易耗品：指</a:t>
            </a:r>
            <a:r>
              <a:rPr lang="zh-CN" altLang="en-US" sz="1800" dirty="0"/>
              <a:t>单项价值在规定限额以下或使用期限不满一年，能多次使用而基本保持其实物形态的</a:t>
            </a:r>
            <a:r>
              <a:rPr lang="zh-CN" altLang="en-US" sz="1800" dirty="0" smtClean="0"/>
              <a:t>劳动资料。</a:t>
            </a:r>
            <a:endParaRPr lang="en-US" altLang="zh-CN" sz="1800" dirty="0" smtClean="0"/>
          </a:p>
          <a:p>
            <a:pPr marL="0" indent="0">
              <a:spcBef>
                <a:spcPct val="0"/>
              </a:spcBef>
              <a:buNone/>
            </a:pPr>
            <a:r>
              <a:rPr lang="zh-CN" altLang="en-US" sz="1800" dirty="0">
                <a:latin typeface="楷体_GB2312" pitchFamily="1" charset="-122"/>
                <a:ea typeface="楷体_GB2312" pitchFamily="1" charset="-122"/>
              </a:rPr>
              <a:t>账户</a:t>
            </a:r>
            <a:r>
              <a:rPr lang="zh-CN" altLang="en-US" sz="1800" dirty="0" smtClean="0">
                <a:latin typeface="楷体_GB2312" pitchFamily="1" charset="-122"/>
                <a:ea typeface="楷体_GB2312" pitchFamily="1" charset="-122"/>
              </a:rPr>
              <a:t>设置：“周转材料</a:t>
            </a:r>
            <a:r>
              <a:rPr lang="en-US" altLang="zh-CN" sz="1800" dirty="0" smtClean="0">
                <a:latin typeface="楷体_GB2312" pitchFamily="1" charset="-122"/>
                <a:ea typeface="楷体_GB2312" pitchFamily="1" charset="-122"/>
              </a:rPr>
              <a:t>—</a:t>
            </a:r>
            <a:r>
              <a:rPr lang="zh-CN" altLang="en-US" sz="1800" dirty="0" smtClean="0">
                <a:latin typeface="楷体_GB2312" pitchFamily="1" charset="-122"/>
                <a:ea typeface="楷体_GB2312" pitchFamily="1" charset="-122"/>
              </a:rPr>
              <a:t>低值易耗品”</a:t>
            </a:r>
            <a:endParaRPr lang="en-US" altLang="zh-CN" sz="1800" dirty="0" smtClean="0">
              <a:latin typeface="楷体_GB2312" pitchFamily="1" charset="-122"/>
              <a:ea typeface="楷体_GB2312" pitchFamily="1" charset="-122"/>
            </a:endParaRPr>
          </a:p>
          <a:p>
            <a:pPr marL="0" indent="0">
              <a:spcBef>
                <a:spcPct val="0"/>
              </a:spcBef>
              <a:buNone/>
            </a:pPr>
            <a:r>
              <a:rPr lang="zh-CN" altLang="en-US" sz="1800" dirty="0" smtClean="0">
                <a:latin typeface="楷体_GB2312" pitchFamily="1" charset="-122"/>
                <a:ea typeface="楷体_GB2312" pitchFamily="1" charset="-122"/>
              </a:rPr>
              <a:t>低值易耗品</a:t>
            </a:r>
            <a:r>
              <a:rPr lang="zh-CN" altLang="en-US" sz="1800" dirty="0">
                <a:latin typeface="楷体_GB2312" pitchFamily="1" charset="-122"/>
                <a:ea typeface="楷体_GB2312" pitchFamily="1" charset="-122"/>
              </a:rPr>
              <a:t>的摊销</a:t>
            </a:r>
            <a:r>
              <a:rPr lang="zh-CN" altLang="en-US" sz="1800" dirty="0" smtClean="0">
                <a:latin typeface="楷体_GB2312" pitchFamily="1" charset="-122"/>
                <a:ea typeface="楷体_GB2312" pitchFamily="1" charset="-122"/>
              </a:rPr>
              <a:t>方法：通常</a:t>
            </a:r>
            <a:r>
              <a:rPr lang="zh-CN" altLang="en-US" sz="1800" dirty="0">
                <a:latin typeface="楷体_GB2312" pitchFamily="1" charset="-122"/>
                <a:ea typeface="楷体_GB2312" pitchFamily="1" charset="-122"/>
              </a:rPr>
              <a:t>根据其价值大小有两种摊销方法</a:t>
            </a:r>
            <a:endParaRPr lang="zh-CN" altLang="en-US" sz="1800" dirty="0">
              <a:latin typeface="楷体_GB2312" pitchFamily="1" charset="-122"/>
              <a:ea typeface="楷体_GB2312" pitchFamily="1" charset="-122"/>
            </a:endParaRPr>
          </a:p>
          <a:p>
            <a:pPr marL="0" indent="0">
              <a:spcBef>
                <a:spcPct val="0"/>
              </a:spcBef>
              <a:buNone/>
            </a:pPr>
            <a:r>
              <a:rPr lang="zh-CN" altLang="en-US" sz="1800" dirty="0">
                <a:latin typeface="楷体_GB2312" pitchFamily="1" charset="-122"/>
                <a:ea typeface="楷体_GB2312" pitchFamily="1" charset="-122"/>
              </a:rPr>
              <a:t>一次摊销法：对价值较低或极易损坏的采用方法；</a:t>
            </a:r>
            <a:endParaRPr lang="zh-CN" altLang="en-US" sz="1800" dirty="0">
              <a:latin typeface="楷体_GB2312" pitchFamily="1" charset="-122"/>
              <a:ea typeface="楷体_GB2312" pitchFamily="1" charset="-122"/>
            </a:endParaRPr>
          </a:p>
          <a:p>
            <a:pPr marL="0" indent="0">
              <a:spcBef>
                <a:spcPct val="0"/>
              </a:spcBef>
              <a:buNone/>
            </a:pPr>
            <a:r>
              <a:rPr lang="zh-CN" altLang="en-US" sz="1800" dirty="0">
                <a:latin typeface="楷体_GB2312" pitchFamily="1" charset="-122"/>
                <a:ea typeface="楷体_GB2312" pitchFamily="1" charset="-122"/>
              </a:rPr>
              <a:t>分次摊销法：价值较高、可供多次反复使用的采用方法</a:t>
            </a:r>
            <a:r>
              <a:rPr lang="zh-CN" altLang="en-US" sz="1800" dirty="0" smtClean="0">
                <a:latin typeface="楷体_GB2312" pitchFamily="1" charset="-122"/>
                <a:ea typeface="楷体_GB2312" pitchFamily="1" charset="-122"/>
              </a:rPr>
              <a:t>。</a:t>
            </a:r>
            <a:endParaRPr lang="en-US" altLang="zh-CN" sz="1800" dirty="0" smtClean="0">
              <a:latin typeface="楷体_GB2312" pitchFamily="1" charset="-122"/>
              <a:ea typeface="楷体_GB2312" pitchFamily="1" charset="-122"/>
            </a:endParaRPr>
          </a:p>
          <a:p>
            <a:pPr marL="0" indent="0">
              <a:spcBef>
                <a:spcPct val="0"/>
              </a:spcBef>
              <a:buNone/>
            </a:pPr>
            <a:r>
              <a:rPr lang="zh-CN" altLang="en-US" sz="1800" dirty="0">
                <a:latin typeface="楷体_GB2312" pitchFamily="1" charset="-122"/>
                <a:ea typeface="楷体_GB2312" pitchFamily="1" charset="-122"/>
              </a:rPr>
              <a:t>五五摊</a:t>
            </a:r>
            <a:r>
              <a:rPr lang="zh-CN" altLang="en-US" sz="1800" dirty="0" smtClean="0">
                <a:latin typeface="楷体_GB2312" pitchFamily="1" charset="-122"/>
                <a:ea typeface="楷体_GB2312" pitchFamily="1" charset="-122"/>
              </a:rPr>
              <a:t>销法： </a:t>
            </a:r>
            <a:endParaRPr lang="zh-CN" altLang="en-US" sz="1800" dirty="0">
              <a:latin typeface="楷体_GB2312" pitchFamily="1" charset="-122"/>
              <a:ea typeface="楷体_GB2312" pitchFamily="1" charset="-122"/>
            </a:endParaRPr>
          </a:p>
          <a:p>
            <a:pPr marL="0" indent="0">
              <a:buFont typeface="Wingdings" panose="05000000000000000000"/>
              <a:buNone/>
            </a:pPr>
            <a:endParaRPr lang="en-US" altLang="zh-CN" sz="1800" dirty="0" smtClean="0"/>
          </a:p>
          <a:p>
            <a:pPr marL="0" indent="0">
              <a:buFont typeface="Wingdings" panose="05000000000000000000"/>
              <a:buNone/>
            </a:pPr>
            <a:endParaRPr lang="en-US" altLang="zh-CN" sz="1800" dirty="0" smtClean="0"/>
          </a:p>
          <a:p>
            <a:pPr marL="0" indent="0">
              <a:buFont typeface="Wingdings" panose="05000000000000000000"/>
              <a:buNone/>
            </a:pPr>
            <a:endParaRPr lang="zh-CN" altLang="en-US" sz="1800" dirty="0"/>
          </a:p>
        </p:txBody>
      </p:sp>
      <p:sp>
        <p:nvSpPr>
          <p:cNvPr id="10" name="文本占位符 5"/>
          <p:cNvSpPr txBox="1"/>
          <p:nvPr/>
        </p:nvSpPr>
        <p:spPr>
          <a:xfrm>
            <a:off x="4352833" y="1340376"/>
            <a:ext cx="3657600" cy="658368"/>
          </a:xfrm>
          <a:prstGeom prst="roundRect">
            <a:avLst>
              <a:gd name="adj" fmla="val 16667"/>
            </a:avLst>
          </a:prstGeom>
          <a:solidFill>
            <a:schemeClr val="accent1">
              <a:lumMod val="20000"/>
              <a:lumOff val="80000"/>
            </a:schemeClr>
          </a:solidFill>
        </p:spPr>
        <p:txBody>
          <a:bodyPr/>
          <a:lstStyle>
            <a:lvl1pPr marL="274320" indent="-274320" algn="l" rtl="0" eaLnBrk="1" latinLnBrk="0" hangingPunct="1">
              <a:spcBef>
                <a:spcPts val="600"/>
              </a:spcBef>
              <a:buClr>
                <a:schemeClr val="accent1"/>
              </a:buClr>
              <a:buSzPct val="70000"/>
              <a:buFont typeface="Wingdings" panose="05000000000000000000"/>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panose="05020102010507070707"/>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panose="05000000000000000000"/>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panose="05000000000000000000"/>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panose="05020102010507070707"/>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panose="05000000000000000000"/>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a:lstStyle>
          <a:p>
            <a:pPr marL="0" indent="0">
              <a:buNone/>
            </a:pPr>
            <a:r>
              <a:rPr lang="en-US" altLang="zh-CN" b="1" dirty="0" smtClean="0">
                <a:solidFill>
                  <a:schemeClr val="accent2">
                    <a:lumMod val="75000"/>
                  </a:schemeClr>
                </a:solidFill>
              </a:rPr>
              <a:t>2.</a:t>
            </a:r>
            <a:r>
              <a:rPr lang="zh-CN" altLang="en-US" b="1" dirty="0" smtClean="0">
                <a:solidFill>
                  <a:schemeClr val="accent2">
                    <a:lumMod val="75000"/>
                  </a:schemeClr>
                </a:solidFill>
              </a:rPr>
              <a:t>包装物的核算</a:t>
            </a:r>
            <a:endParaRPr lang="zh-CN" altLang="en-US" b="1" dirty="0">
              <a:solidFill>
                <a:schemeClr val="accent2">
                  <a:lumMod val="75000"/>
                </a:schemeClr>
              </a:solidFill>
            </a:endParaRPr>
          </a:p>
        </p:txBody>
      </p:sp>
      <p:sp>
        <p:nvSpPr>
          <p:cNvPr id="11" name="内容占位符 6"/>
          <p:cNvSpPr txBox="1"/>
          <p:nvPr/>
        </p:nvSpPr>
        <p:spPr>
          <a:xfrm>
            <a:off x="4381408" y="2132856"/>
            <a:ext cx="3657600" cy="4320480"/>
          </a:xfrm>
          <a:prstGeom prst="rect">
            <a:avLst/>
          </a:prstGeom>
          <a:ln w="6350">
            <a:solidFill>
              <a:srgbClr val="92D050"/>
            </a:solidFill>
          </a:ln>
        </p:spPr>
        <p:txBody>
          <a:bodyPr>
            <a:normAutofit/>
          </a:bodyPr>
          <a:lstStyle>
            <a:lvl1pPr marL="274320" indent="-274320" algn="l" rtl="0" eaLnBrk="1" latinLnBrk="0" hangingPunct="1">
              <a:spcBef>
                <a:spcPts val="600"/>
              </a:spcBef>
              <a:buClr>
                <a:schemeClr val="accent1"/>
              </a:buClr>
              <a:buSzPct val="70000"/>
              <a:buFont typeface="Wingdings" panose="05000000000000000000"/>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panose="05020102010507070707"/>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panose="05000000000000000000"/>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panose="05000000000000000000"/>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panose="05020102010507070707"/>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panose="05000000000000000000"/>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a:lstStyle>
          <a:p>
            <a:pPr marL="0" indent="0">
              <a:buFont typeface="Wingdings" panose="05000000000000000000"/>
              <a:buNone/>
            </a:pPr>
            <a:r>
              <a:rPr lang="zh-CN" altLang="en-US" sz="2000" dirty="0" smtClean="0"/>
              <a:t>包装物：指为包装本企业产品而储备的各种包装容器，如桶、箱、瓶、坛、袋等。</a:t>
            </a:r>
            <a:endParaRPr lang="en-US" altLang="zh-CN" sz="2000" dirty="0" smtClean="0"/>
          </a:p>
          <a:p>
            <a:pPr marL="0" indent="0">
              <a:buFont typeface="Wingdings" panose="05000000000000000000"/>
              <a:buNone/>
            </a:pPr>
            <a:r>
              <a:rPr lang="zh-CN" altLang="en-US" sz="2000" dirty="0" smtClean="0"/>
              <a:t>账户设置“周转材料</a:t>
            </a:r>
            <a:r>
              <a:rPr lang="en-US" altLang="zh-CN" sz="2000" dirty="0" smtClean="0"/>
              <a:t>——</a:t>
            </a:r>
            <a:r>
              <a:rPr lang="zh-CN" altLang="en-US" sz="2000" dirty="0" smtClean="0"/>
              <a:t>包装物”</a:t>
            </a:r>
            <a:endParaRPr lang="en-US" altLang="zh-CN" sz="2000" dirty="0" smtClean="0"/>
          </a:p>
          <a:p>
            <a:pPr marL="0" indent="0">
              <a:buFont typeface="Wingdings" panose="05000000000000000000"/>
              <a:buNone/>
            </a:pPr>
            <a:r>
              <a:rPr lang="zh-CN" altLang="en-US" sz="2000" dirty="0" smtClean="0"/>
              <a:t>核算摊销方法：（略）</a:t>
            </a:r>
            <a:endParaRPr lang="zh-CN" altLang="en-US" sz="2000"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txBox="1"/>
          <p:nvPr/>
        </p:nvSpPr>
        <p:spPr>
          <a:xfrm>
            <a:off x="467544" y="404664"/>
            <a:ext cx="5877036" cy="651346"/>
          </a:xfrm>
          <a:prstGeom prst="rect">
            <a:avLst/>
          </a:prstGeom>
          <a:ln>
            <a:solidFill>
              <a:schemeClr val="accent1">
                <a:lumMod val="75000"/>
              </a:schemeClr>
            </a:solidFill>
          </a:ln>
        </p:spPr>
        <p:txBody>
          <a:bodyPr/>
          <a:lstStyle>
            <a:lvl1pPr algn="l" rtl="0" eaLnBrk="1" latinLnBrk="0" hangingPunct="1">
              <a:spcBef>
                <a:spcPct val="0"/>
              </a:spcBef>
              <a:buNone/>
              <a:defRPr kumimoji="0" sz="3000" b="0" kern="1200" cap="small" baseline="0">
                <a:solidFill>
                  <a:schemeClr val="tx2"/>
                </a:solidFill>
                <a:latin typeface="+mj-lt"/>
                <a:ea typeface="+mj-ea"/>
                <a:cs typeface="+mj-cs"/>
              </a:defRPr>
            </a:lvl1pPr>
          </a:lstStyle>
          <a:p>
            <a:r>
              <a:rPr lang="zh-CN" altLang="en-US" b="1" dirty="0" smtClean="0"/>
              <a:t>四、外购动力费用的核算</a:t>
            </a:r>
            <a:endParaRPr lang="zh-CN" altLang="en-US" b="1" dirty="0"/>
          </a:p>
        </p:txBody>
      </p:sp>
      <p:sp>
        <p:nvSpPr>
          <p:cNvPr id="3" name="文本占位符 3"/>
          <p:cNvSpPr txBox="1"/>
          <p:nvPr/>
        </p:nvSpPr>
        <p:spPr>
          <a:xfrm>
            <a:off x="466633" y="1340376"/>
            <a:ext cx="3657600" cy="658368"/>
          </a:xfrm>
          <a:prstGeom prst="roundRect">
            <a:avLst>
              <a:gd name="adj" fmla="val 16667"/>
            </a:avLst>
          </a:prstGeom>
          <a:solidFill>
            <a:schemeClr val="accent1">
              <a:lumMod val="20000"/>
              <a:lumOff val="80000"/>
            </a:schemeClr>
          </a:solidFill>
        </p:spPr>
        <p:txBody>
          <a:bodyPr/>
          <a:lstStyle>
            <a:lvl1pPr marL="274320" indent="-274320" algn="l" rtl="0" eaLnBrk="1" latinLnBrk="0" hangingPunct="1">
              <a:spcBef>
                <a:spcPts val="600"/>
              </a:spcBef>
              <a:buClr>
                <a:schemeClr val="accent1"/>
              </a:buClr>
              <a:buSzPct val="70000"/>
              <a:buFont typeface="Wingdings" panose="05000000000000000000"/>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panose="05020102010507070707"/>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panose="05000000000000000000"/>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panose="05000000000000000000"/>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panose="05020102010507070707"/>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panose="05000000000000000000"/>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a:lstStyle>
          <a:p>
            <a:pPr marL="0" indent="0">
              <a:buNone/>
            </a:pPr>
            <a:r>
              <a:rPr lang="en-US" altLang="zh-CN" b="1" dirty="0" smtClean="0">
                <a:solidFill>
                  <a:schemeClr val="accent2">
                    <a:lumMod val="75000"/>
                  </a:schemeClr>
                </a:solidFill>
              </a:rPr>
              <a:t>1.</a:t>
            </a:r>
            <a:r>
              <a:rPr lang="zh-CN" altLang="en-US" b="1" dirty="0" smtClean="0">
                <a:solidFill>
                  <a:schemeClr val="accent2">
                    <a:lumMod val="75000"/>
                  </a:schemeClr>
                </a:solidFill>
              </a:rPr>
              <a:t>支付外购动力费的核算</a:t>
            </a:r>
            <a:endParaRPr lang="zh-CN" altLang="en-US" b="1" dirty="0">
              <a:solidFill>
                <a:schemeClr val="accent2">
                  <a:lumMod val="75000"/>
                </a:schemeClr>
              </a:solidFill>
            </a:endParaRPr>
          </a:p>
        </p:txBody>
      </p:sp>
      <p:sp>
        <p:nvSpPr>
          <p:cNvPr id="4" name="内容占位符 4"/>
          <p:cNvSpPr txBox="1"/>
          <p:nvPr/>
        </p:nvSpPr>
        <p:spPr>
          <a:xfrm>
            <a:off x="466633" y="2132856"/>
            <a:ext cx="3629025" cy="4032448"/>
          </a:xfrm>
          <a:prstGeom prst="rect">
            <a:avLst/>
          </a:prstGeom>
          <a:ln w="6350">
            <a:solidFill>
              <a:srgbClr val="92D050"/>
            </a:solidFill>
          </a:ln>
        </p:spPr>
        <p:txBody>
          <a:bodyPr/>
          <a:lstStyle>
            <a:lvl1pPr marL="274320" indent="-274320" algn="l" rtl="0" eaLnBrk="1" latinLnBrk="0" hangingPunct="1">
              <a:spcBef>
                <a:spcPts val="600"/>
              </a:spcBef>
              <a:buClr>
                <a:schemeClr val="accent1"/>
              </a:buClr>
              <a:buSzPct val="70000"/>
              <a:buFont typeface="Wingdings" panose="05000000000000000000"/>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panose="05020102010507070707"/>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panose="05000000000000000000"/>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panose="05000000000000000000"/>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panose="05020102010507070707"/>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panose="05000000000000000000"/>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a:lstStyle>
          <a:p>
            <a:pPr marL="0" indent="0">
              <a:spcBef>
                <a:spcPct val="0"/>
              </a:spcBef>
              <a:buNone/>
            </a:pPr>
            <a:r>
              <a:rPr lang="zh-CN" altLang="en-US" sz="2000" dirty="0">
                <a:latin typeface="楷体_GB2312" pitchFamily="1" charset="-122"/>
                <a:ea typeface="楷体_GB2312" pitchFamily="1" charset="-122"/>
              </a:rPr>
              <a:t>外购动力是指企业外购的电力、热力等。</a:t>
            </a:r>
            <a:endParaRPr lang="zh-CN" altLang="en-US" sz="2000" dirty="0">
              <a:latin typeface="楷体_GB2312" pitchFamily="1" charset="-122"/>
              <a:ea typeface="楷体_GB2312" pitchFamily="1" charset="-122"/>
            </a:endParaRPr>
          </a:p>
          <a:p>
            <a:pPr marL="0" indent="0">
              <a:spcBef>
                <a:spcPct val="0"/>
              </a:spcBef>
              <a:buNone/>
            </a:pPr>
            <a:r>
              <a:rPr lang="zh-CN" altLang="en-US" sz="2000" dirty="0" smtClean="0">
                <a:latin typeface="楷体_GB2312" pitchFamily="1" charset="-122"/>
                <a:ea typeface="楷体_GB2312" pitchFamily="1" charset="-122"/>
              </a:rPr>
              <a:t>在</a:t>
            </a:r>
            <a:r>
              <a:rPr lang="zh-CN" altLang="en-US" sz="2000" dirty="0">
                <a:latin typeface="楷体_GB2312" pitchFamily="1" charset="-122"/>
                <a:ea typeface="楷体_GB2312" pitchFamily="1" charset="-122"/>
              </a:rPr>
              <a:t>实际工作中，付款时</a:t>
            </a:r>
            <a:endParaRPr lang="zh-CN" altLang="en-US" sz="2000" dirty="0">
              <a:latin typeface="楷体_GB2312" pitchFamily="1" charset="-122"/>
              <a:ea typeface="楷体_GB2312" pitchFamily="1" charset="-122"/>
            </a:endParaRPr>
          </a:p>
          <a:p>
            <a:pPr marL="0" indent="0">
              <a:spcBef>
                <a:spcPct val="0"/>
              </a:spcBef>
              <a:buNone/>
            </a:pPr>
            <a:r>
              <a:rPr lang="zh-CN" altLang="en-US" sz="2000" dirty="0">
                <a:latin typeface="楷体_GB2312" pitchFamily="1" charset="-122"/>
                <a:ea typeface="楷体_GB2312" pitchFamily="1" charset="-122"/>
              </a:rPr>
              <a:t>  借：应付账款</a:t>
            </a:r>
            <a:endParaRPr lang="zh-CN" altLang="en-US" sz="2000" dirty="0">
              <a:latin typeface="楷体_GB2312" pitchFamily="1" charset="-122"/>
              <a:ea typeface="楷体_GB2312" pitchFamily="1" charset="-122"/>
            </a:endParaRPr>
          </a:p>
          <a:p>
            <a:pPr marL="0" indent="0">
              <a:spcBef>
                <a:spcPct val="0"/>
              </a:spcBef>
              <a:buNone/>
            </a:pPr>
            <a:r>
              <a:rPr lang="zh-CN" altLang="en-US" sz="2000" dirty="0">
                <a:latin typeface="楷体_GB2312" pitchFamily="1" charset="-122"/>
                <a:ea typeface="楷体_GB2312" pitchFamily="1" charset="-122"/>
              </a:rPr>
              <a:t>      贷：银行</a:t>
            </a:r>
            <a:r>
              <a:rPr lang="zh-CN" altLang="en-US" sz="2000" dirty="0" smtClean="0">
                <a:latin typeface="楷体_GB2312" pitchFamily="1" charset="-122"/>
                <a:ea typeface="楷体_GB2312" pitchFamily="1" charset="-122"/>
              </a:rPr>
              <a:t>存款  </a:t>
            </a:r>
            <a:endParaRPr lang="en-US" altLang="zh-CN" sz="2000" dirty="0" smtClean="0">
              <a:latin typeface="楷体_GB2312" pitchFamily="1" charset="-122"/>
              <a:ea typeface="楷体_GB2312" pitchFamily="1" charset="-122"/>
            </a:endParaRPr>
          </a:p>
          <a:p>
            <a:pPr marL="0" indent="0">
              <a:spcBef>
                <a:spcPct val="0"/>
              </a:spcBef>
              <a:buNone/>
            </a:pPr>
            <a:r>
              <a:rPr lang="zh-CN" altLang="en-US" sz="2000" dirty="0" smtClean="0">
                <a:latin typeface="楷体_GB2312" pitchFamily="1" charset="-122"/>
                <a:ea typeface="楷体_GB2312" pitchFamily="1" charset="-122"/>
              </a:rPr>
              <a:t>月末</a:t>
            </a:r>
            <a:r>
              <a:rPr lang="zh-CN" altLang="en-US" sz="2000" dirty="0">
                <a:latin typeface="楷体_GB2312" pitchFamily="1" charset="-122"/>
                <a:ea typeface="楷体_GB2312" pitchFamily="1" charset="-122"/>
              </a:rPr>
              <a:t>再将其分配计入各有关成本、费用账户</a:t>
            </a:r>
            <a:endParaRPr lang="en-US" altLang="zh-CN" sz="2000" dirty="0" smtClean="0"/>
          </a:p>
          <a:p>
            <a:pPr marL="0" indent="0">
              <a:buFont typeface="Wingdings" panose="05000000000000000000"/>
              <a:buNone/>
            </a:pPr>
            <a:endParaRPr lang="en-US" altLang="zh-CN" sz="2000" dirty="0" smtClean="0"/>
          </a:p>
          <a:p>
            <a:pPr marL="0" indent="0">
              <a:buFont typeface="Wingdings" panose="05000000000000000000"/>
              <a:buNone/>
            </a:pPr>
            <a:endParaRPr lang="zh-CN" altLang="en-US" sz="2000" dirty="0"/>
          </a:p>
        </p:txBody>
      </p:sp>
      <p:sp>
        <p:nvSpPr>
          <p:cNvPr id="5" name="文本占位符 5"/>
          <p:cNvSpPr txBox="1"/>
          <p:nvPr/>
        </p:nvSpPr>
        <p:spPr>
          <a:xfrm>
            <a:off x="4352833" y="1340376"/>
            <a:ext cx="3657600" cy="658368"/>
          </a:xfrm>
          <a:prstGeom prst="roundRect">
            <a:avLst>
              <a:gd name="adj" fmla="val 16667"/>
            </a:avLst>
          </a:prstGeom>
          <a:solidFill>
            <a:schemeClr val="accent1">
              <a:lumMod val="20000"/>
              <a:lumOff val="80000"/>
            </a:schemeClr>
          </a:solidFill>
        </p:spPr>
        <p:txBody>
          <a:bodyPr/>
          <a:lstStyle>
            <a:lvl1pPr marL="274320" indent="-274320" algn="l" rtl="0" eaLnBrk="1" latinLnBrk="0" hangingPunct="1">
              <a:spcBef>
                <a:spcPts val="600"/>
              </a:spcBef>
              <a:buClr>
                <a:schemeClr val="accent1"/>
              </a:buClr>
              <a:buSzPct val="70000"/>
              <a:buFont typeface="Wingdings" panose="05000000000000000000"/>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panose="05020102010507070707"/>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panose="05000000000000000000"/>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panose="05000000000000000000"/>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panose="05020102010507070707"/>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panose="05000000000000000000"/>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a:lstStyle>
          <a:p>
            <a:pPr marL="0" indent="0">
              <a:buNone/>
            </a:pPr>
            <a:r>
              <a:rPr lang="en-US" altLang="zh-CN" b="1" dirty="0" smtClean="0">
                <a:solidFill>
                  <a:schemeClr val="accent2">
                    <a:lumMod val="75000"/>
                  </a:schemeClr>
                </a:solidFill>
              </a:rPr>
              <a:t>2.</a:t>
            </a:r>
            <a:r>
              <a:rPr lang="zh-CN" altLang="en-US" b="1" dirty="0" smtClean="0">
                <a:solidFill>
                  <a:schemeClr val="accent2">
                    <a:lumMod val="75000"/>
                  </a:schemeClr>
                </a:solidFill>
              </a:rPr>
              <a:t>分配外购动力费的核算</a:t>
            </a:r>
            <a:endParaRPr lang="zh-CN" altLang="en-US" b="1" dirty="0">
              <a:solidFill>
                <a:schemeClr val="accent2">
                  <a:lumMod val="75000"/>
                </a:schemeClr>
              </a:solidFill>
            </a:endParaRPr>
          </a:p>
        </p:txBody>
      </p:sp>
      <p:sp>
        <p:nvSpPr>
          <p:cNvPr id="6" name="内容占位符 6"/>
          <p:cNvSpPr txBox="1"/>
          <p:nvPr/>
        </p:nvSpPr>
        <p:spPr>
          <a:xfrm>
            <a:off x="4381408" y="2132856"/>
            <a:ext cx="3629025" cy="4032448"/>
          </a:xfrm>
          <a:prstGeom prst="rect">
            <a:avLst/>
          </a:prstGeom>
          <a:ln w="6350">
            <a:solidFill>
              <a:srgbClr val="92D050"/>
            </a:solidFill>
          </a:ln>
        </p:spPr>
        <p:txBody>
          <a:bodyPr>
            <a:normAutofit/>
          </a:bodyPr>
          <a:lstStyle>
            <a:lvl1pPr marL="274320" indent="-274320" algn="l" rtl="0" eaLnBrk="1" latinLnBrk="0" hangingPunct="1">
              <a:spcBef>
                <a:spcPts val="600"/>
              </a:spcBef>
              <a:buClr>
                <a:schemeClr val="accent1"/>
              </a:buClr>
              <a:buSzPct val="70000"/>
              <a:buFont typeface="Wingdings" panose="05000000000000000000"/>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panose="05020102010507070707"/>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panose="05000000000000000000"/>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panose="05000000000000000000"/>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panose="05020102010507070707"/>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panose="05000000000000000000"/>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a:lstStyle>
          <a:p>
            <a:pPr marL="0" indent="0">
              <a:spcBef>
                <a:spcPct val="0"/>
              </a:spcBef>
              <a:buNone/>
            </a:pPr>
            <a:r>
              <a:rPr lang="zh-CN" altLang="en-US" sz="2000" dirty="0">
                <a:latin typeface="楷体_GB2312" pitchFamily="1" charset="-122"/>
                <a:ea typeface="楷体_GB2312" pitchFamily="1" charset="-122"/>
              </a:rPr>
              <a:t>（</a:t>
            </a:r>
            <a:r>
              <a:rPr lang="en-US" altLang="zh-CN" sz="2000" dirty="0">
                <a:latin typeface="楷体_GB2312" pitchFamily="1" charset="-122"/>
                <a:ea typeface="楷体_GB2312" pitchFamily="1" charset="-122"/>
              </a:rPr>
              <a:t>1</a:t>
            </a:r>
            <a:r>
              <a:rPr lang="zh-CN" altLang="en-US" sz="2000" dirty="0">
                <a:latin typeface="楷体_GB2312" pitchFamily="1" charset="-122"/>
                <a:ea typeface="楷体_GB2312" pitchFamily="1" charset="-122"/>
              </a:rPr>
              <a:t>）分配原则</a:t>
            </a:r>
            <a:endParaRPr lang="zh-CN" altLang="en-US" sz="2000" dirty="0">
              <a:latin typeface="楷体_GB2312" pitchFamily="1" charset="-122"/>
              <a:ea typeface="楷体_GB2312" pitchFamily="1" charset="-122"/>
            </a:endParaRPr>
          </a:p>
          <a:p>
            <a:pPr marL="0" indent="0">
              <a:spcBef>
                <a:spcPct val="0"/>
              </a:spcBef>
              <a:buNone/>
            </a:pPr>
            <a:r>
              <a:rPr lang="zh-CN" altLang="en-US" sz="2000" dirty="0">
                <a:latin typeface="楷体_GB2312" pitchFamily="1" charset="-122"/>
                <a:ea typeface="楷体_GB2312" pitchFamily="1" charset="-122"/>
              </a:rPr>
              <a:t>第一、外购动力费的分配，在有仪表的情况下，应根据仪表所示耗用数量及单价计算；</a:t>
            </a:r>
            <a:endParaRPr lang="zh-CN" altLang="en-US" sz="2000" dirty="0">
              <a:latin typeface="楷体_GB2312" pitchFamily="1" charset="-122"/>
              <a:ea typeface="楷体_GB2312" pitchFamily="1" charset="-122"/>
            </a:endParaRPr>
          </a:p>
          <a:p>
            <a:pPr marL="0" indent="0">
              <a:spcBef>
                <a:spcPct val="0"/>
              </a:spcBef>
              <a:buNone/>
            </a:pPr>
            <a:r>
              <a:rPr lang="zh-CN" altLang="en-US" sz="2000" dirty="0">
                <a:latin typeface="楷体_GB2312" pitchFamily="1" charset="-122"/>
                <a:ea typeface="楷体_GB2312" pitchFamily="1" charset="-122"/>
              </a:rPr>
              <a:t>第二、无仪表的情况下，可按生产工时比例、定额消耗量比例、机器功率时数比例分配。</a:t>
            </a:r>
            <a:endParaRPr lang="zh-CN" altLang="en-US" sz="2000" dirty="0">
              <a:latin typeface="楷体_GB2312" pitchFamily="1" charset="-122"/>
              <a:ea typeface="楷体_GB2312" pitchFamily="1" charset="-122"/>
            </a:endParaRPr>
          </a:p>
          <a:p>
            <a:pPr>
              <a:spcBef>
                <a:spcPct val="0"/>
              </a:spcBef>
            </a:pPr>
            <a:endParaRPr lang="zh-CN" altLang="en-US" sz="2000" dirty="0">
              <a:latin typeface="楷体_GB2312" pitchFamily="1" charset="-122"/>
              <a:ea typeface="楷体_GB2312" pitchFamily="1" charset="-122"/>
            </a:endParaRPr>
          </a:p>
          <a:p>
            <a:pPr marL="0" indent="0">
              <a:spcBef>
                <a:spcPct val="0"/>
              </a:spcBef>
              <a:buNone/>
            </a:pPr>
            <a:r>
              <a:rPr lang="zh-CN" altLang="en-US" sz="2000" dirty="0">
                <a:latin typeface="楷体_GB2312" pitchFamily="1" charset="-122"/>
                <a:ea typeface="楷体_GB2312" pitchFamily="1" charset="-122"/>
              </a:rPr>
              <a:t>（</a:t>
            </a:r>
            <a:r>
              <a:rPr lang="en-US" altLang="zh-CN" sz="2000" dirty="0">
                <a:latin typeface="楷体_GB2312" pitchFamily="1" charset="-122"/>
                <a:ea typeface="楷体_GB2312" pitchFamily="1" charset="-122"/>
              </a:rPr>
              <a:t>2</a:t>
            </a:r>
            <a:r>
              <a:rPr lang="zh-CN" altLang="en-US" sz="2000" dirty="0">
                <a:latin typeface="楷体_GB2312" pitchFamily="1" charset="-122"/>
                <a:ea typeface="楷体_GB2312" pitchFamily="1" charset="-122"/>
              </a:rPr>
              <a:t>）帐务处理</a:t>
            </a:r>
            <a:endParaRPr lang="zh-CN" altLang="en-US" sz="2000" dirty="0">
              <a:latin typeface="楷体_GB2312" pitchFamily="1" charset="-122"/>
              <a:ea typeface="楷体_GB2312" pitchFamily="1" charset="-122"/>
            </a:endParaRPr>
          </a:p>
          <a:p>
            <a:pPr marL="0" indent="0">
              <a:spcBef>
                <a:spcPct val="0"/>
              </a:spcBef>
              <a:buNone/>
            </a:pPr>
            <a:r>
              <a:rPr lang="zh-CN" altLang="en-US" sz="2000" dirty="0">
                <a:latin typeface="楷体_GB2312" pitchFamily="1" charset="-122"/>
                <a:ea typeface="楷体_GB2312" pitchFamily="1" charset="-122"/>
              </a:rPr>
              <a:t>应按外购动力费的用途，将其费用计人相应的成本、费用帐户</a:t>
            </a:r>
            <a:endParaRPr lang="zh-CN" altLang="en-US" sz="2000" dirty="0">
              <a:latin typeface="楷体_GB2312" pitchFamily="1" charset="-122"/>
              <a:ea typeface="楷体_GB2312" pitchFamily="1" charset="-122"/>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Text Box 5"/>
          <p:cNvSpPr txBox="1">
            <a:spLocks noChangeArrowheads="1"/>
          </p:cNvSpPr>
          <p:nvPr/>
        </p:nvSpPr>
        <p:spPr bwMode="auto">
          <a:xfrm>
            <a:off x="1042988" y="5373688"/>
            <a:ext cx="6265862"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b="1">
                <a:solidFill>
                  <a:schemeClr val="tx1"/>
                </a:solidFill>
                <a:latin typeface="Arial" panose="020B0604020202020204" pitchFamily="34" charset="0"/>
                <a:ea typeface="宋体" panose="02010600030101010101" pitchFamily="2" charset="-122"/>
              </a:defRPr>
            </a:lvl1pPr>
            <a:lvl2pPr marL="742950" indent="-285750" eaLnBrk="0" hangingPunct="0">
              <a:defRPr b="1">
                <a:solidFill>
                  <a:schemeClr val="tx1"/>
                </a:solidFill>
                <a:latin typeface="Arial" panose="020B0604020202020204" pitchFamily="34" charset="0"/>
                <a:ea typeface="宋体" panose="02010600030101010101" pitchFamily="2" charset="-122"/>
              </a:defRPr>
            </a:lvl2pPr>
            <a:lvl3pPr marL="1143000" indent="-228600" eaLnBrk="0" hangingPunct="0">
              <a:defRPr b="1">
                <a:solidFill>
                  <a:schemeClr val="tx1"/>
                </a:solidFill>
                <a:latin typeface="Arial" panose="020B0604020202020204" pitchFamily="34" charset="0"/>
                <a:ea typeface="宋体" panose="02010600030101010101" pitchFamily="2" charset="-122"/>
              </a:defRPr>
            </a:lvl3pPr>
            <a:lvl4pPr marL="1600200" indent="-228600" eaLnBrk="0" hangingPunct="0">
              <a:defRPr b="1">
                <a:solidFill>
                  <a:schemeClr val="tx1"/>
                </a:solidFill>
                <a:latin typeface="Arial" panose="020B0604020202020204" pitchFamily="34" charset="0"/>
                <a:ea typeface="宋体" panose="02010600030101010101" pitchFamily="2" charset="-122"/>
              </a:defRPr>
            </a:lvl4pPr>
            <a:lvl5pPr marL="2057400" indent="-228600" eaLnBrk="0" hangingPunct="0">
              <a:defRPr b="1">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50000"/>
              </a:spcBef>
              <a:spcAft>
                <a:spcPct val="0"/>
              </a:spcAft>
              <a:buFont typeface="Arial" panose="020B0604020202020204" pitchFamily="34" charset="0"/>
              <a:defRPr b="1">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50000"/>
              </a:spcBef>
              <a:spcAft>
                <a:spcPct val="0"/>
              </a:spcAft>
              <a:buFont typeface="Arial" panose="020B0604020202020204" pitchFamily="34" charset="0"/>
              <a:defRPr b="1">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50000"/>
              </a:spcBef>
              <a:spcAft>
                <a:spcPct val="0"/>
              </a:spcAft>
              <a:buFont typeface="Arial" panose="020B0604020202020204" pitchFamily="34" charset="0"/>
              <a:defRPr b="1">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50000"/>
              </a:spcBef>
              <a:spcAft>
                <a:spcPct val="0"/>
              </a:spcAft>
              <a:buFont typeface="Arial" panose="020B0604020202020204" pitchFamily="34" charset="0"/>
              <a:defRPr b="1">
                <a:solidFill>
                  <a:schemeClr val="tx1"/>
                </a:solidFill>
                <a:latin typeface="Arial" panose="020B0604020202020204" pitchFamily="34" charset="0"/>
                <a:ea typeface="宋体" panose="02010600030101010101" pitchFamily="2" charset="-122"/>
              </a:defRPr>
            </a:lvl9pPr>
          </a:lstStyle>
          <a:p>
            <a:pPr eaLnBrk="1" hangingPunct="1"/>
            <a:r>
              <a:rPr lang="zh-CN" altLang="en-US" sz="2400">
                <a:latin typeface="楷体_GB2312" pitchFamily="1" charset="-122"/>
                <a:ea typeface="楷体_GB2312" pitchFamily="1" charset="-122"/>
              </a:rPr>
              <a:t>分配率</a:t>
            </a:r>
            <a:r>
              <a:rPr lang="en-US" sz="2400">
                <a:latin typeface="楷体_GB2312" pitchFamily="1" charset="-122"/>
                <a:ea typeface="楷体_GB2312" pitchFamily="1" charset="-122"/>
              </a:rPr>
              <a:t>=37500÷</a:t>
            </a:r>
            <a:r>
              <a:rPr lang="zh-CN" altLang="en-US" sz="2400">
                <a:latin typeface="楷体_GB2312" pitchFamily="1" charset="-122"/>
                <a:ea typeface="楷体_GB2312" pitchFamily="1" charset="-122"/>
              </a:rPr>
              <a:t>（</a:t>
            </a:r>
            <a:r>
              <a:rPr lang="en-US" sz="2400">
                <a:latin typeface="楷体_GB2312" pitchFamily="1" charset="-122"/>
                <a:ea typeface="楷体_GB2312" pitchFamily="1" charset="-122"/>
              </a:rPr>
              <a:t>10000+20000</a:t>
            </a:r>
            <a:r>
              <a:rPr lang="zh-CN" altLang="en-US" sz="2400">
                <a:latin typeface="楷体_GB2312" pitchFamily="1" charset="-122"/>
                <a:ea typeface="楷体_GB2312" pitchFamily="1" charset="-122"/>
              </a:rPr>
              <a:t>）＝</a:t>
            </a:r>
            <a:r>
              <a:rPr lang="en-US" sz="2400">
                <a:latin typeface="楷体_GB2312" pitchFamily="1" charset="-122"/>
                <a:ea typeface="楷体_GB2312" pitchFamily="1" charset="-122"/>
              </a:rPr>
              <a:t>1.25</a:t>
            </a:r>
            <a:endParaRPr lang="en-US" sz="2400">
              <a:latin typeface="楷体_GB2312" pitchFamily="1" charset="-122"/>
              <a:ea typeface="楷体_GB2312" pitchFamily="1" charset="-122"/>
            </a:endParaRPr>
          </a:p>
        </p:txBody>
      </p:sp>
      <p:sp>
        <p:nvSpPr>
          <p:cNvPr id="37891" name="Rectangle 5"/>
          <p:cNvSpPr>
            <a:spLocks noChangeArrowheads="1"/>
          </p:cNvSpPr>
          <p:nvPr/>
        </p:nvSpPr>
        <p:spPr bwMode="auto">
          <a:xfrm>
            <a:off x="684213" y="549275"/>
            <a:ext cx="8064500" cy="4457700"/>
          </a:xfrm>
          <a:prstGeom prst="rect">
            <a:avLst/>
          </a:prstGeom>
          <a:noFill/>
          <a:ln>
            <a:noFill/>
          </a:ln>
          <a:effectLst>
            <a:prstShdw prst="shdw12">
              <a:schemeClr val="bg2">
                <a:alpha val="50000"/>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eaLnBrk="0" hangingPunct="0">
              <a:lnSpc>
                <a:spcPct val="130000"/>
              </a:lnSpc>
              <a:spcBef>
                <a:spcPct val="0"/>
              </a:spcBef>
            </a:pPr>
            <a:r>
              <a:rPr lang="en-US" sz="2000" dirty="0" smtClean="0"/>
              <a:t>【</a:t>
            </a:r>
            <a:r>
              <a:rPr lang="zh-CN" altLang="en-US" sz="2000" dirty="0" smtClean="0"/>
              <a:t>例</a:t>
            </a:r>
            <a:r>
              <a:rPr lang="en-US" sz="2000" dirty="0" smtClean="0"/>
              <a:t>】</a:t>
            </a:r>
            <a:r>
              <a:rPr lang="zh-CN" altLang="en-US" sz="2000" dirty="0"/>
              <a:t>新华公司</a:t>
            </a:r>
            <a:r>
              <a:rPr lang="en-US" sz="2000" dirty="0"/>
              <a:t>20××</a:t>
            </a:r>
            <a:r>
              <a:rPr lang="zh-CN" altLang="en-US" sz="2000" dirty="0"/>
              <a:t>年</a:t>
            </a:r>
            <a:r>
              <a:rPr lang="en-US" sz="2000" dirty="0"/>
              <a:t>1</a:t>
            </a:r>
            <a:r>
              <a:rPr lang="zh-CN" altLang="en-US" sz="2000" dirty="0"/>
              <a:t>月份耗用外购电力共</a:t>
            </a:r>
            <a:r>
              <a:rPr lang="en-US" sz="2000" dirty="0"/>
              <a:t>50 000</a:t>
            </a:r>
            <a:r>
              <a:rPr lang="zh-CN" altLang="en-US" sz="2000" dirty="0"/>
              <a:t>度，单价</a:t>
            </a:r>
            <a:r>
              <a:rPr lang="en-US" sz="2000" dirty="0"/>
              <a:t>0.8</a:t>
            </a:r>
            <a:r>
              <a:rPr lang="zh-CN" altLang="en-US" sz="2000" dirty="0"/>
              <a:t>元，共计</a:t>
            </a:r>
            <a:r>
              <a:rPr lang="en-US" sz="2000" dirty="0"/>
              <a:t>40 000</a:t>
            </a:r>
            <a:r>
              <a:rPr lang="zh-CN" altLang="en-US" sz="2000" dirty="0"/>
              <a:t>元。其中：</a:t>
            </a:r>
            <a:endParaRPr lang="zh-CN" altLang="en-US" sz="2000" dirty="0"/>
          </a:p>
          <a:p>
            <a:pPr eaLnBrk="0" hangingPunct="0">
              <a:lnSpc>
                <a:spcPct val="130000"/>
              </a:lnSpc>
              <a:spcBef>
                <a:spcPct val="0"/>
              </a:spcBef>
            </a:pPr>
            <a:r>
              <a:rPr lang="zh-CN" altLang="en-US" sz="2000" dirty="0"/>
              <a:t>基本生产车间生产产品用电</a:t>
            </a:r>
            <a:r>
              <a:rPr lang="en-US" sz="2000" dirty="0"/>
              <a:t>37 500</a:t>
            </a:r>
            <a:r>
              <a:rPr lang="zh-CN" altLang="en-US" sz="2000" dirty="0"/>
              <a:t>度，</a:t>
            </a:r>
            <a:endParaRPr lang="zh-CN" altLang="en-US" sz="2000" dirty="0"/>
          </a:p>
          <a:p>
            <a:pPr eaLnBrk="0" hangingPunct="0">
              <a:lnSpc>
                <a:spcPct val="130000"/>
              </a:lnSpc>
              <a:spcBef>
                <a:spcPct val="0"/>
              </a:spcBef>
            </a:pPr>
            <a:r>
              <a:rPr lang="zh-CN" altLang="en-US" sz="2000" dirty="0"/>
              <a:t>基本生产车间照明用电</a:t>
            </a:r>
            <a:r>
              <a:rPr lang="en-US" sz="2000" dirty="0"/>
              <a:t>1 500</a:t>
            </a:r>
            <a:r>
              <a:rPr lang="zh-CN" altLang="en-US" sz="2000" dirty="0"/>
              <a:t>度；</a:t>
            </a:r>
            <a:endParaRPr lang="zh-CN" altLang="en-US" sz="2000" dirty="0"/>
          </a:p>
          <a:p>
            <a:pPr eaLnBrk="0" hangingPunct="0">
              <a:lnSpc>
                <a:spcPct val="130000"/>
              </a:lnSpc>
              <a:spcBef>
                <a:spcPct val="0"/>
              </a:spcBef>
            </a:pPr>
            <a:r>
              <a:rPr lang="zh-CN" altLang="en-US" sz="2000" dirty="0"/>
              <a:t>供水</a:t>
            </a:r>
            <a:r>
              <a:rPr lang="zh-CN" altLang="en-US" sz="2000" dirty="0" smtClean="0"/>
              <a:t>车间</a:t>
            </a:r>
            <a:r>
              <a:rPr lang="zh-CN" altLang="en-US" sz="2000" dirty="0"/>
              <a:t>用电</a:t>
            </a:r>
            <a:r>
              <a:rPr lang="en-US" sz="2000" dirty="0"/>
              <a:t>2 400</a:t>
            </a:r>
            <a:r>
              <a:rPr lang="zh-CN" altLang="en-US" sz="2000" dirty="0"/>
              <a:t>度，</a:t>
            </a:r>
            <a:endParaRPr lang="zh-CN" altLang="en-US" sz="2000" dirty="0"/>
          </a:p>
          <a:p>
            <a:pPr eaLnBrk="0" hangingPunct="0">
              <a:lnSpc>
                <a:spcPct val="130000"/>
              </a:lnSpc>
              <a:spcBef>
                <a:spcPct val="0"/>
              </a:spcBef>
            </a:pPr>
            <a:r>
              <a:rPr lang="zh-CN" altLang="en-US" sz="2000" dirty="0"/>
              <a:t>供热车间用电</a:t>
            </a:r>
            <a:r>
              <a:rPr lang="en-US" sz="2000" dirty="0"/>
              <a:t>6 000</a:t>
            </a:r>
            <a:r>
              <a:rPr lang="zh-CN" altLang="en-US" sz="2000" dirty="0"/>
              <a:t>度，</a:t>
            </a:r>
            <a:endParaRPr lang="zh-CN" altLang="en-US" sz="2000" dirty="0"/>
          </a:p>
          <a:p>
            <a:pPr eaLnBrk="0" hangingPunct="0">
              <a:lnSpc>
                <a:spcPct val="130000"/>
              </a:lnSpc>
              <a:spcBef>
                <a:spcPct val="0"/>
              </a:spcBef>
            </a:pPr>
            <a:r>
              <a:rPr lang="zh-CN" altLang="en-US" sz="2000" dirty="0"/>
              <a:t>企业管理部门用电</a:t>
            </a:r>
            <a:r>
              <a:rPr lang="en-US" sz="2000" dirty="0"/>
              <a:t>2 600</a:t>
            </a:r>
            <a:r>
              <a:rPr lang="zh-CN" altLang="en-US" sz="2000" dirty="0"/>
              <a:t>度。</a:t>
            </a:r>
            <a:endParaRPr lang="zh-CN" altLang="en-US" sz="2000" dirty="0"/>
          </a:p>
          <a:p>
            <a:pPr eaLnBrk="0" hangingPunct="0">
              <a:lnSpc>
                <a:spcPct val="130000"/>
              </a:lnSpc>
              <a:spcBef>
                <a:spcPct val="0"/>
              </a:spcBef>
            </a:pPr>
            <a:r>
              <a:rPr lang="zh-CN" altLang="en-US" sz="2000" dirty="0"/>
              <a:t>基本生产车间为生产甲、乙两种产品分别耗用工时</a:t>
            </a:r>
            <a:r>
              <a:rPr lang="en-US" sz="2000" dirty="0"/>
              <a:t>10 000</a:t>
            </a:r>
            <a:r>
              <a:rPr lang="zh-CN" altLang="en-US" sz="2000" dirty="0"/>
              <a:t>工时和</a:t>
            </a:r>
            <a:r>
              <a:rPr lang="en-US" sz="2000" dirty="0"/>
              <a:t>20 000</a:t>
            </a:r>
            <a:r>
              <a:rPr lang="zh-CN" altLang="en-US" sz="2000" dirty="0"/>
              <a:t>工时</a:t>
            </a:r>
            <a:r>
              <a:rPr lang="en-US" sz="2000" dirty="0"/>
              <a:t>.</a:t>
            </a:r>
            <a:endParaRPr lang="en-US" sz="2000" dirty="0"/>
          </a:p>
          <a:p>
            <a:pPr eaLnBrk="0" hangingPunct="0">
              <a:lnSpc>
                <a:spcPct val="130000"/>
              </a:lnSpc>
              <a:spcBef>
                <a:spcPct val="0"/>
              </a:spcBef>
            </a:pPr>
            <a:r>
              <a:rPr lang="zh-CN" altLang="en-US" sz="2000" dirty="0"/>
              <a:t>要求以甲、乙两种产品生产工时的比例分配生产车间生产用电费。根据资料编制“外购动力费用分配表”如表</a:t>
            </a:r>
            <a:r>
              <a:rPr lang="en-US" sz="2000" dirty="0"/>
              <a:t>2-5</a:t>
            </a:r>
            <a:r>
              <a:rPr lang="zh-CN" altLang="en-US" sz="2000" dirty="0"/>
              <a:t>所示。</a:t>
            </a:r>
            <a:endParaRPr lang="zh-CN" altLang="en-US" sz="20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7890"/>
                                        </p:tgtEl>
                                        <p:attrNameLst>
                                          <p:attrName>style.visibility</p:attrName>
                                        </p:attrNameLst>
                                      </p:cBhvr>
                                      <p:to>
                                        <p:strVal val="visible"/>
                                      </p:to>
                                    </p:set>
                                    <p:animEffect transition="in" filter="wipe(left)">
                                      <p:cBhvr>
                                        <p:cTn id="7" dur="500"/>
                                        <p:tgtEl>
                                          <p:spTgt spid="3789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890" grpId="0" autoUpdateAnimBg="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8914" name="Group 2"/>
          <p:cNvGraphicFramePr>
            <a:graphicFrameLocks noGrp="1"/>
          </p:cNvGraphicFramePr>
          <p:nvPr/>
        </p:nvGraphicFramePr>
        <p:xfrm>
          <a:off x="515938" y="1125538"/>
          <a:ext cx="8318500" cy="5612192"/>
        </p:xfrm>
        <a:graphic>
          <a:graphicData uri="http://schemas.openxmlformats.org/drawingml/2006/table">
            <a:tbl>
              <a:tblPr/>
              <a:tblGrid>
                <a:gridCol w="936625"/>
                <a:gridCol w="1152525"/>
                <a:gridCol w="1295400"/>
                <a:gridCol w="1152525"/>
                <a:gridCol w="742950"/>
                <a:gridCol w="1152525"/>
                <a:gridCol w="804862"/>
                <a:gridCol w="1081088"/>
              </a:tblGrid>
              <a:tr h="365125">
                <a:tc rowSpan="2" gridSpan="2">
                  <a:txBody>
                    <a:bodyPr/>
                    <a:lstStyle/>
                    <a:p>
                      <a:pPr marL="0" marR="0" lvl="0" indent="0" algn="ctr" defTabSz="914400" rtl="0" eaLnBrk="1" fontAlgn="base" latinLnBrk="0" hangingPunct="1">
                        <a:lnSpc>
                          <a:spcPct val="100000"/>
                        </a:lnSpc>
                        <a:spcBef>
                          <a:spcPct val="0"/>
                        </a:spcBef>
                        <a:spcAft>
                          <a:spcPct val="0"/>
                        </a:spcAft>
                        <a:buClrTx/>
                        <a:buSzTx/>
                        <a:buFontTx/>
                        <a:buNone/>
                      </a:pPr>
                      <a:endParaRPr kumimoji="0" lang="en-US" sz="1800" b="1" i="0" u="none" strike="noStrike" cap="none" normalizeH="0" baseline="0" dirty="0" smtClean="0">
                        <a:ln>
                          <a:noFill/>
                        </a:ln>
                        <a:solidFill>
                          <a:schemeClr val="tx1"/>
                        </a:solidFill>
                        <a:effectLst/>
                        <a:latin typeface="宋体" panose="02010600030101010101" pitchFamily="2" charset="-122"/>
                        <a:ea typeface="宋体" panose="02010600030101010101" pitchFamily="2" charset="-122"/>
                        <a:cs typeface="Times New Roman" panose="02020603050405020304" pitchFamily="18" charset="0"/>
                      </a:endParaRPr>
                    </a:p>
                    <a:p>
                      <a:pPr marL="0" marR="0" lvl="0" indent="0" algn="ctr" defTabSz="914400" rtl="0" eaLnBrk="0" fontAlgn="base" latinLnBrk="0" hangingPunct="0">
                        <a:lnSpc>
                          <a:spcPct val="100000"/>
                        </a:lnSpc>
                        <a:spcBef>
                          <a:spcPct val="0"/>
                        </a:spcBef>
                        <a:spcAft>
                          <a:spcPct val="0"/>
                        </a:spcAft>
                        <a:buClrTx/>
                        <a:buSzTx/>
                        <a:buFontTx/>
                        <a:buNone/>
                      </a:pPr>
                      <a:r>
                        <a:rPr kumimoji="0" lang="zh-CN" altLang="en-US" sz="1800" b="1" i="0" u="none" strike="noStrike" cap="none" normalizeH="0" baseline="0" dirty="0" smtClean="0">
                          <a:ln>
                            <a:noFill/>
                          </a:ln>
                          <a:solidFill>
                            <a:schemeClr val="tx1"/>
                          </a:solidFill>
                          <a:effectLst/>
                          <a:latin typeface="宋体" panose="02010600030101010101" pitchFamily="2" charset="-122"/>
                          <a:ea typeface="宋体" panose="02010600030101010101" pitchFamily="2" charset="-122"/>
                          <a:cs typeface="Times New Roman" panose="02020603050405020304" pitchFamily="18" charset="0"/>
                        </a:rPr>
                        <a:t>应借账户</a:t>
                      </a:r>
                      <a:endParaRPr kumimoji="0" lang="zh-CN" altLang="en-US" sz="2800" b="0" i="0" u="none" strike="noStrike" cap="none" normalizeH="0" baseline="0" dirty="0" smtClean="0">
                        <a:ln>
                          <a:noFill/>
                        </a:ln>
                        <a:solidFill>
                          <a:schemeClr val="tx1"/>
                        </a:solidFill>
                        <a:effectLst/>
                        <a:latin typeface="宋体" panose="02010600030101010101" pitchFamily="2" charset="-122"/>
                        <a:ea typeface="宋体" panose="02010600030101010101" pitchFamily="2" charset="-122"/>
                      </a:endParaRPr>
                    </a:p>
                  </a:txBody>
                  <a:tcPr marT="45725" marB="45725"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rowSpan="2" hMerge="1">
                  <a:tcPr/>
                </a:tc>
                <a:tc rowSpan="2">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sz="1800" b="1" i="0" u="none" strike="noStrike" cap="none" normalizeH="0" baseline="0" smtClean="0">
                          <a:ln>
                            <a:noFill/>
                          </a:ln>
                          <a:solidFill>
                            <a:schemeClr val="tx1"/>
                          </a:solidFill>
                          <a:effectLst/>
                          <a:latin typeface="宋体" panose="02010600030101010101" pitchFamily="2" charset="-122"/>
                          <a:ea typeface="宋体" panose="02010600030101010101" pitchFamily="2" charset="-122"/>
                          <a:cs typeface="Times New Roman" panose="02020603050405020304" pitchFamily="18" charset="0"/>
                        </a:rPr>
                        <a:t>成本项目或明细项目</a:t>
                      </a:r>
                      <a:endParaRPr kumimoji="0" lang="zh-CN" sz="2800" b="0" i="0" u="none" strike="noStrike" cap="none" normalizeH="0" baseline="0" smtClean="0">
                        <a:ln>
                          <a:noFill/>
                        </a:ln>
                        <a:solidFill>
                          <a:schemeClr val="tx1"/>
                        </a:solidFill>
                        <a:effectLst/>
                        <a:latin typeface="宋体" panose="02010600030101010101" pitchFamily="2" charset="-122"/>
                        <a:ea typeface="宋体" panose="02010600030101010101" pitchFamily="2" charset="-122"/>
                      </a:endParaRPr>
                    </a:p>
                  </a:txBody>
                  <a:tcPr marT="45725" marB="45725"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gridSpan="3">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sz="1800" b="1" i="0" u="none" strike="noStrike" cap="none" normalizeH="0" baseline="0" smtClean="0">
                          <a:ln>
                            <a:noFill/>
                          </a:ln>
                          <a:solidFill>
                            <a:schemeClr val="tx1"/>
                          </a:solidFill>
                          <a:effectLst/>
                          <a:latin typeface="宋体" panose="02010600030101010101" pitchFamily="2" charset="-122"/>
                          <a:ea typeface="宋体" panose="02010600030101010101" pitchFamily="2" charset="-122"/>
                          <a:cs typeface="Times New Roman" panose="02020603050405020304" pitchFamily="18" charset="0"/>
                        </a:rPr>
                        <a:t>耗用电量分配</a:t>
                      </a:r>
                      <a:endParaRPr kumimoji="0" lang="zh-CN" sz="2800" b="0" i="0" u="none" strike="noStrike" cap="none" normalizeH="0" baseline="0" smtClean="0">
                        <a:ln>
                          <a:noFill/>
                        </a:ln>
                        <a:solidFill>
                          <a:schemeClr val="tx1"/>
                        </a:solidFill>
                        <a:effectLst/>
                        <a:latin typeface="宋体" panose="02010600030101010101" pitchFamily="2" charset="-122"/>
                        <a:ea typeface="宋体" panose="02010600030101010101" pitchFamily="2" charset="-122"/>
                      </a:endParaRPr>
                    </a:p>
                  </a:txBody>
                  <a:tcPr marT="45725" marB="45725"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cPr/>
                </a:tc>
                <a:tc hMerge="1">
                  <a:tcPr/>
                </a:tc>
                <a:tc rowSpan="2">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sz="1800" b="1" i="0" u="none" strike="noStrike" cap="none" normalizeH="0" baseline="0" smtClean="0">
                          <a:ln>
                            <a:noFill/>
                          </a:ln>
                          <a:solidFill>
                            <a:schemeClr val="tx1"/>
                          </a:solidFill>
                          <a:effectLst/>
                          <a:latin typeface="宋体" panose="02010600030101010101" pitchFamily="2" charset="-122"/>
                          <a:ea typeface="宋体" panose="02010600030101010101" pitchFamily="2" charset="-122"/>
                        </a:rPr>
                        <a:t>电费</a:t>
                      </a:r>
                      <a:endParaRPr kumimoji="0" lang="zh-CN" sz="1800" b="1" i="0" u="none" strike="noStrike" cap="none" normalizeH="0" baseline="0" smtClean="0">
                        <a:ln>
                          <a:noFill/>
                        </a:ln>
                        <a:solidFill>
                          <a:schemeClr val="tx1"/>
                        </a:solidFill>
                        <a:effectLst/>
                        <a:latin typeface="宋体" panose="02010600030101010101" pitchFamily="2" charset="-122"/>
                        <a:ea typeface="宋体" panose="02010600030101010101" pitchFamily="2" charset="-122"/>
                      </a:endParaRPr>
                    </a:p>
                    <a:p>
                      <a:pPr marL="0" marR="0" lvl="0" indent="0" algn="ctr" defTabSz="914400" rtl="0" eaLnBrk="1" fontAlgn="base" latinLnBrk="0" hangingPunct="1">
                        <a:lnSpc>
                          <a:spcPct val="100000"/>
                        </a:lnSpc>
                        <a:spcBef>
                          <a:spcPct val="0"/>
                        </a:spcBef>
                        <a:spcAft>
                          <a:spcPct val="0"/>
                        </a:spcAft>
                        <a:buClrTx/>
                        <a:buSzTx/>
                        <a:buFontTx/>
                        <a:buNone/>
                      </a:pPr>
                      <a:r>
                        <a:rPr kumimoji="0" lang="zh-CN" sz="1800" b="1" i="0" u="none" strike="noStrike" cap="none" normalizeH="0" baseline="0" smtClean="0">
                          <a:ln>
                            <a:noFill/>
                          </a:ln>
                          <a:solidFill>
                            <a:schemeClr val="tx1"/>
                          </a:solidFill>
                          <a:effectLst/>
                          <a:latin typeface="宋体" panose="02010600030101010101" pitchFamily="2" charset="-122"/>
                          <a:ea typeface="宋体" panose="02010600030101010101" pitchFamily="2" charset="-122"/>
                        </a:rPr>
                        <a:t>单价</a:t>
                      </a:r>
                      <a:endParaRPr kumimoji="0" lang="zh-CN" sz="2800" b="0" i="0" u="none" strike="noStrike" cap="none" normalizeH="0" baseline="0" smtClean="0">
                        <a:ln>
                          <a:noFill/>
                        </a:ln>
                        <a:solidFill>
                          <a:schemeClr val="tx1"/>
                        </a:solidFill>
                        <a:effectLst/>
                        <a:latin typeface="宋体" panose="02010600030101010101" pitchFamily="2" charset="-122"/>
                        <a:ea typeface="宋体" panose="02010600030101010101" pitchFamily="2" charset="-122"/>
                      </a:endParaRPr>
                    </a:p>
                  </a:txBody>
                  <a:tcPr marT="45725" marB="45725"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rowSpan="2">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sz="1800" b="1" i="0" u="none" strike="noStrike" cap="none" normalizeH="0" baseline="0" smtClean="0">
                          <a:ln>
                            <a:noFill/>
                          </a:ln>
                          <a:solidFill>
                            <a:schemeClr val="tx1"/>
                          </a:solidFill>
                          <a:effectLst/>
                          <a:latin typeface="宋体" panose="02010600030101010101" pitchFamily="2" charset="-122"/>
                          <a:ea typeface="宋体" panose="02010600030101010101" pitchFamily="2" charset="-122"/>
                          <a:cs typeface="Times New Roman" panose="02020603050405020304" pitchFamily="18" charset="0"/>
                        </a:rPr>
                        <a:t>合 计</a:t>
                      </a:r>
                      <a:endParaRPr kumimoji="0" lang="zh-CN" sz="2800" b="0" i="0" u="none" strike="noStrike" cap="none" normalizeH="0" baseline="0" smtClean="0">
                        <a:ln>
                          <a:noFill/>
                        </a:ln>
                        <a:solidFill>
                          <a:schemeClr val="tx1"/>
                        </a:solidFill>
                        <a:effectLst/>
                        <a:latin typeface="宋体" panose="02010600030101010101" pitchFamily="2" charset="-122"/>
                        <a:ea typeface="宋体" panose="02010600030101010101" pitchFamily="2" charset="-122"/>
                      </a:endParaRPr>
                    </a:p>
                  </a:txBody>
                  <a:tcPr marT="45725" marB="45725"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914400">
                <a:tc vMerge="1" gridSpan="2">
                  <a:tcPr/>
                </a:tc>
                <a:tc vMerge="1" hMerge="1">
                  <a:tcPr/>
                </a:tc>
                <a:tc vMerge="1">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altLang="en-US" sz="1800" b="1" i="0" u="none" strike="noStrike" cap="none" normalizeH="0" baseline="0" smtClean="0">
                          <a:ln>
                            <a:noFill/>
                          </a:ln>
                          <a:solidFill>
                            <a:schemeClr val="tx1"/>
                          </a:solidFill>
                          <a:effectLst/>
                          <a:latin typeface="宋体" panose="02010600030101010101" pitchFamily="2" charset="-122"/>
                          <a:ea typeface="宋体" panose="02010600030101010101" pitchFamily="2" charset="-122"/>
                          <a:cs typeface="Times New Roman" panose="02020603050405020304" pitchFamily="18" charset="0"/>
                        </a:rPr>
                        <a:t>生产工时</a:t>
                      </a:r>
                      <a:endParaRPr kumimoji="0" lang="en-US" sz="2800" b="0" i="0" u="none" strike="noStrike" cap="none" normalizeH="0" baseline="0" smtClean="0">
                        <a:ln>
                          <a:noFill/>
                        </a:ln>
                        <a:solidFill>
                          <a:schemeClr val="tx1"/>
                        </a:solidFill>
                        <a:effectLst/>
                        <a:latin typeface="宋体" panose="02010600030101010101" pitchFamily="2" charset="-122"/>
                        <a:ea typeface="宋体" panose="02010600030101010101" pitchFamily="2" charset="-122"/>
                      </a:endParaRPr>
                    </a:p>
                  </a:txBody>
                  <a:tcPr marT="45725" marB="45725"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sz="1800" b="1" i="0" u="none" strike="noStrike" cap="none" normalizeH="0" baseline="0" smtClean="0">
                          <a:ln>
                            <a:noFill/>
                          </a:ln>
                          <a:solidFill>
                            <a:schemeClr val="tx1"/>
                          </a:solidFill>
                          <a:effectLst/>
                          <a:latin typeface="宋体" panose="02010600030101010101" pitchFamily="2" charset="-122"/>
                          <a:ea typeface="宋体" panose="02010600030101010101" pitchFamily="2" charset="-122"/>
                          <a:cs typeface="Times New Roman" panose="02020603050405020304" pitchFamily="18" charset="0"/>
                        </a:rPr>
                        <a:t>分配率</a:t>
                      </a:r>
                      <a:endParaRPr kumimoji="0" lang="zh-CN" sz="2800" b="0" i="0" u="none" strike="noStrike" cap="none" normalizeH="0" baseline="0" smtClean="0">
                        <a:ln>
                          <a:noFill/>
                        </a:ln>
                        <a:solidFill>
                          <a:schemeClr val="tx1"/>
                        </a:solidFill>
                        <a:effectLst/>
                        <a:latin typeface="宋体" panose="02010600030101010101" pitchFamily="2" charset="-122"/>
                        <a:ea typeface="宋体" panose="02010600030101010101" pitchFamily="2" charset="-122"/>
                      </a:endParaRPr>
                    </a:p>
                  </a:txBody>
                  <a:tcPr marT="45725" marB="45725"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sz="1800" b="1" i="0" u="none" strike="noStrike" cap="none" normalizeH="0" baseline="0" smtClean="0">
                          <a:ln>
                            <a:noFill/>
                          </a:ln>
                          <a:solidFill>
                            <a:schemeClr val="tx1"/>
                          </a:solidFill>
                          <a:effectLst/>
                          <a:latin typeface="宋体" panose="02010600030101010101" pitchFamily="2" charset="-122"/>
                          <a:ea typeface="宋体" panose="02010600030101010101" pitchFamily="2" charset="-122"/>
                          <a:cs typeface="Times New Roman" panose="02020603050405020304" pitchFamily="18" charset="0"/>
                        </a:rPr>
                        <a:t>分配电量</a:t>
                      </a:r>
                      <a:endParaRPr kumimoji="0" lang="zh-CN" sz="2800" b="0" i="0" u="none" strike="noStrike" cap="none" normalizeH="0" baseline="0" smtClean="0">
                        <a:ln>
                          <a:noFill/>
                        </a:ln>
                        <a:solidFill>
                          <a:schemeClr val="tx1"/>
                        </a:solidFill>
                        <a:effectLst/>
                        <a:latin typeface="宋体" panose="02010600030101010101" pitchFamily="2" charset="-122"/>
                        <a:ea typeface="宋体" panose="02010600030101010101" pitchFamily="2" charset="-122"/>
                      </a:endParaRPr>
                    </a:p>
                  </a:txBody>
                  <a:tcPr marT="45725" marB="45725"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vMerge="1">
                  <a:tcPr/>
                </a:tc>
                <a:tc vMerge="1">
                  <a:tcPr/>
                </a:tc>
              </a:tr>
              <a:tr h="365125">
                <a:tc rowSpan="3">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altLang="en-US" sz="1800" b="1" i="0" u="none" strike="noStrike" cap="none" normalizeH="0" baseline="0" smtClean="0">
                          <a:ln>
                            <a:noFill/>
                          </a:ln>
                          <a:solidFill>
                            <a:schemeClr val="tx1"/>
                          </a:solidFill>
                          <a:effectLst/>
                          <a:latin typeface="宋体" panose="02010600030101010101" pitchFamily="2" charset="-122"/>
                          <a:ea typeface="宋体" panose="02010600030101010101" pitchFamily="2" charset="-122"/>
                          <a:cs typeface="Times New Roman" panose="02020603050405020304" pitchFamily="18" charset="0"/>
                        </a:rPr>
                        <a:t>生产成本</a:t>
                      </a:r>
                      <a:r>
                        <a:rPr kumimoji="0" lang="en-US" sz="1800" b="1" i="0" u="none" strike="noStrike" cap="none" normalizeH="0" baseline="0" smtClean="0">
                          <a:ln>
                            <a:noFill/>
                          </a:ln>
                          <a:solidFill>
                            <a:schemeClr val="tx1"/>
                          </a:solidFill>
                          <a:effectLst/>
                          <a:latin typeface="宋体" panose="02010600030101010101" pitchFamily="2" charset="-122"/>
                          <a:ea typeface="宋体" panose="02010600030101010101" pitchFamily="2" charset="-122"/>
                          <a:cs typeface="Times New Roman" panose="02020603050405020304" pitchFamily="18" charset="0"/>
                        </a:rPr>
                        <a:t>—</a:t>
                      </a:r>
                      <a:r>
                        <a:rPr kumimoji="0" lang="zh-CN" altLang="en-US" sz="1800" b="1" i="0" u="none" strike="noStrike" cap="none" normalizeH="0" baseline="0" smtClean="0">
                          <a:ln>
                            <a:noFill/>
                          </a:ln>
                          <a:solidFill>
                            <a:schemeClr val="tx1"/>
                          </a:solidFill>
                          <a:effectLst/>
                          <a:latin typeface="宋体" panose="02010600030101010101" pitchFamily="2" charset="-122"/>
                          <a:ea typeface="宋体" panose="02010600030101010101" pitchFamily="2" charset="-122"/>
                          <a:cs typeface="Times New Roman" panose="02020603050405020304" pitchFamily="18" charset="0"/>
                        </a:rPr>
                        <a:t>基本成本</a:t>
                      </a:r>
                      <a:endParaRPr kumimoji="0" lang="zh-CN" altLang="en-US" sz="2800" b="0" i="0" u="none" strike="noStrike" cap="none" normalizeH="0" baseline="0" smtClean="0">
                        <a:ln>
                          <a:noFill/>
                        </a:ln>
                        <a:solidFill>
                          <a:schemeClr val="tx1"/>
                        </a:solidFill>
                        <a:effectLst/>
                        <a:latin typeface="宋体" panose="02010600030101010101" pitchFamily="2" charset="-122"/>
                        <a:ea typeface="宋体" panose="02010600030101010101" pitchFamily="2" charset="-122"/>
                      </a:endParaRPr>
                    </a:p>
                  </a:txBody>
                  <a:tcPr marT="45725" marB="45725" anchor="ctr" horzOverflow="overflow">
                    <a:lnL w="952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sz="1800" b="1" i="0" u="none" strike="noStrike" cap="none" normalizeH="0" baseline="0" smtClean="0">
                          <a:ln>
                            <a:noFill/>
                          </a:ln>
                          <a:solidFill>
                            <a:schemeClr val="tx1"/>
                          </a:solidFill>
                          <a:effectLst/>
                          <a:latin typeface="宋体" panose="02010600030101010101" pitchFamily="2" charset="-122"/>
                          <a:ea typeface="宋体" panose="02010600030101010101" pitchFamily="2" charset="-122"/>
                          <a:cs typeface="Times New Roman" panose="02020603050405020304" pitchFamily="18" charset="0"/>
                        </a:rPr>
                        <a:t>甲产品</a:t>
                      </a:r>
                      <a:endParaRPr kumimoji="0" lang="zh-CN" sz="2800" b="0" i="0" u="none" strike="noStrike" cap="none" normalizeH="0" baseline="0" smtClean="0">
                        <a:ln>
                          <a:noFill/>
                        </a:ln>
                        <a:solidFill>
                          <a:schemeClr val="tx1"/>
                        </a:solidFill>
                        <a:effectLst/>
                        <a:latin typeface="宋体" panose="02010600030101010101" pitchFamily="2" charset="-122"/>
                        <a:ea typeface="宋体" panose="02010600030101010101" pitchFamily="2" charset="-122"/>
                      </a:endParaRPr>
                    </a:p>
                  </a:txBody>
                  <a:tcPr marT="45725" marB="45725"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sz="1600" b="1" i="0" u="none" strike="noStrike" cap="none" normalizeH="0" baseline="0" smtClean="0">
                          <a:ln>
                            <a:noFill/>
                          </a:ln>
                          <a:solidFill>
                            <a:schemeClr val="tx1"/>
                          </a:solidFill>
                          <a:effectLst/>
                          <a:latin typeface="宋体" panose="02010600030101010101" pitchFamily="2" charset="-122"/>
                          <a:ea typeface="宋体" panose="02010600030101010101" pitchFamily="2" charset="-122"/>
                          <a:cs typeface="Times New Roman" panose="02020603050405020304" pitchFamily="18" charset="0"/>
                        </a:rPr>
                        <a:t>燃料与动力</a:t>
                      </a:r>
                      <a:endParaRPr kumimoji="0" lang="zh-CN" sz="1600" b="0" i="0" u="none" strike="noStrike" cap="none" normalizeH="0" baseline="0" smtClean="0">
                        <a:ln>
                          <a:noFill/>
                        </a:ln>
                        <a:solidFill>
                          <a:schemeClr val="tx1"/>
                        </a:solidFill>
                        <a:effectLst/>
                        <a:latin typeface="宋体" panose="02010600030101010101" pitchFamily="2" charset="-122"/>
                        <a:ea typeface="宋体" panose="02010600030101010101" pitchFamily="2" charset="-122"/>
                      </a:endParaRPr>
                    </a:p>
                  </a:txBody>
                  <a:tcPr marT="45725" marB="45725"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en-US" sz="1800" b="1" i="0" u="none" strike="noStrike" cap="none" normalizeH="0" baseline="0" smtClean="0">
                          <a:ln>
                            <a:noFill/>
                          </a:ln>
                          <a:solidFill>
                            <a:schemeClr val="tx1"/>
                          </a:solidFill>
                          <a:effectLst/>
                          <a:latin typeface="宋体" panose="02010600030101010101" pitchFamily="2" charset="-122"/>
                          <a:ea typeface="宋体" panose="02010600030101010101" pitchFamily="2" charset="-122"/>
                        </a:rPr>
                        <a:t>10 000</a:t>
                      </a:r>
                      <a:endParaRPr kumimoji="0" lang="en-US" sz="2800" b="0" i="0" u="none" strike="noStrike" cap="none" normalizeH="0" baseline="0" smtClean="0">
                        <a:ln>
                          <a:noFill/>
                        </a:ln>
                        <a:solidFill>
                          <a:schemeClr val="tx1"/>
                        </a:solidFill>
                        <a:effectLst/>
                        <a:latin typeface="宋体" panose="02010600030101010101" pitchFamily="2" charset="-122"/>
                        <a:ea typeface="宋体" panose="02010600030101010101" pitchFamily="2" charset="-122"/>
                      </a:endParaRPr>
                    </a:p>
                  </a:txBody>
                  <a:tcPr marT="45725" marB="45725"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0" lang="en-US" sz="1800" b="1" i="0" u="none" strike="noStrike" cap="none" normalizeH="0" baseline="0" smtClean="0">
                          <a:ln>
                            <a:noFill/>
                          </a:ln>
                          <a:solidFill>
                            <a:schemeClr val="tx1"/>
                          </a:solidFill>
                          <a:effectLst/>
                          <a:latin typeface="宋体" panose="02010600030101010101" pitchFamily="2" charset="-122"/>
                          <a:ea typeface="宋体" panose="02010600030101010101" pitchFamily="2" charset="-122"/>
                        </a:rPr>
                        <a:t>1.25</a:t>
                      </a:r>
                      <a:endParaRPr kumimoji="0" lang="en-US" sz="2800" b="0" i="0" u="none" strike="noStrike" cap="none" normalizeH="0" baseline="0" smtClean="0">
                        <a:ln>
                          <a:noFill/>
                        </a:ln>
                        <a:solidFill>
                          <a:schemeClr val="tx1"/>
                        </a:solidFill>
                        <a:effectLst/>
                        <a:latin typeface="宋体" panose="02010600030101010101" pitchFamily="2" charset="-122"/>
                        <a:ea typeface="宋体" panose="02010600030101010101" pitchFamily="2" charset="-122"/>
                      </a:endParaRPr>
                    </a:p>
                  </a:txBody>
                  <a:tcPr marT="45725" marB="45725"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en-US" sz="1800" b="1" i="0" u="none" strike="noStrike" cap="none" normalizeH="0" baseline="0" smtClean="0">
                          <a:ln>
                            <a:noFill/>
                          </a:ln>
                          <a:solidFill>
                            <a:schemeClr val="tx1"/>
                          </a:solidFill>
                          <a:effectLst/>
                          <a:latin typeface="宋体" panose="02010600030101010101" pitchFamily="2" charset="-122"/>
                          <a:ea typeface="宋体" panose="02010600030101010101" pitchFamily="2" charset="-122"/>
                        </a:rPr>
                        <a:t>12 500</a:t>
                      </a:r>
                      <a:endParaRPr kumimoji="0" lang="en-US" sz="2800" b="0" i="0" u="none" strike="noStrike" cap="none" normalizeH="0" baseline="0" smtClean="0">
                        <a:ln>
                          <a:noFill/>
                        </a:ln>
                        <a:solidFill>
                          <a:schemeClr val="tx1"/>
                        </a:solidFill>
                        <a:effectLst/>
                        <a:latin typeface="宋体" panose="02010600030101010101" pitchFamily="2" charset="-122"/>
                        <a:ea typeface="宋体" panose="02010600030101010101" pitchFamily="2" charset="-122"/>
                      </a:endParaRPr>
                    </a:p>
                  </a:txBody>
                  <a:tcPr marT="45725" marB="45725"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4FA0E"/>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en-US" sz="1800" b="1" i="0" u="none" strike="noStrike" cap="none" normalizeH="0" baseline="0" smtClean="0">
                          <a:ln>
                            <a:noFill/>
                          </a:ln>
                          <a:solidFill>
                            <a:schemeClr val="tx1"/>
                          </a:solidFill>
                          <a:effectLst/>
                          <a:latin typeface="宋体" panose="02010600030101010101" pitchFamily="2" charset="-122"/>
                          <a:ea typeface="宋体" panose="02010600030101010101" pitchFamily="2" charset="-122"/>
                        </a:rPr>
                        <a:t>0.8</a:t>
                      </a:r>
                      <a:endParaRPr kumimoji="0" lang="en-US" sz="2800" b="0" i="0" u="none" strike="noStrike" cap="none" normalizeH="0" baseline="0" smtClean="0">
                        <a:ln>
                          <a:noFill/>
                        </a:ln>
                        <a:solidFill>
                          <a:schemeClr val="tx1"/>
                        </a:solidFill>
                        <a:effectLst/>
                        <a:latin typeface="宋体" panose="02010600030101010101" pitchFamily="2" charset="-122"/>
                        <a:ea typeface="宋体" panose="02010600030101010101" pitchFamily="2" charset="-122"/>
                      </a:endParaRPr>
                    </a:p>
                  </a:txBody>
                  <a:tcPr marT="45725" marB="45725"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en-US" sz="1800" b="1" i="0" u="none" strike="noStrike" cap="none" normalizeH="0" baseline="0" smtClean="0">
                          <a:ln>
                            <a:noFill/>
                          </a:ln>
                          <a:solidFill>
                            <a:schemeClr val="tx1"/>
                          </a:solidFill>
                          <a:effectLst/>
                          <a:latin typeface="宋体" panose="02010600030101010101" pitchFamily="2" charset="-122"/>
                          <a:ea typeface="宋体" panose="02010600030101010101" pitchFamily="2" charset="-122"/>
                        </a:rPr>
                        <a:t>10 000</a:t>
                      </a:r>
                      <a:endParaRPr kumimoji="0" lang="en-US" sz="2800" b="0" i="0" u="none" strike="noStrike" cap="none" normalizeH="0" baseline="0" smtClean="0">
                        <a:ln>
                          <a:noFill/>
                        </a:ln>
                        <a:solidFill>
                          <a:schemeClr val="tx1"/>
                        </a:solidFill>
                        <a:effectLst/>
                        <a:latin typeface="宋体" panose="02010600030101010101" pitchFamily="2" charset="-122"/>
                        <a:ea typeface="宋体" panose="02010600030101010101" pitchFamily="2" charset="-122"/>
                      </a:endParaRPr>
                    </a:p>
                  </a:txBody>
                  <a:tcPr marT="45725" marB="45725" anchor="ctr" horzOverflow="overflow">
                    <a:lnL w="12700"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66713">
                <a:tc vMerge="1">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sz="1800" b="1" i="0" u="none" strike="noStrike" cap="none" normalizeH="0" baseline="0" smtClean="0">
                          <a:ln>
                            <a:noFill/>
                          </a:ln>
                          <a:solidFill>
                            <a:schemeClr val="tx1"/>
                          </a:solidFill>
                          <a:effectLst/>
                          <a:latin typeface="宋体" panose="02010600030101010101" pitchFamily="2" charset="-122"/>
                          <a:ea typeface="宋体" panose="02010600030101010101" pitchFamily="2" charset="-122"/>
                          <a:cs typeface="Times New Roman" panose="02020603050405020304" pitchFamily="18" charset="0"/>
                        </a:rPr>
                        <a:t>乙产品</a:t>
                      </a:r>
                      <a:endParaRPr kumimoji="0" lang="zh-CN" sz="2800" b="0" i="0" u="none" strike="noStrike" cap="none" normalizeH="0" baseline="0" smtClean="0">
                        <a:ln>
                          <a:noFill/>
                        </a:ln>
                        <a:solidFill>
                          <a:schemeClr val="tx1"/>
                        </a:solidFill>
                        <a:effectLst/>
                        <a:latin typeface="宋体" panose="02010600030101010101" pitchFamily="2" charset="-122"/>
                        <a:ea typeface="宋体" panose="02010600030101010101" pitchFamily="2" charset="-122"/>
                      </a:endParaRPr>
                    </a:p>
                  </a:txBody>
                  <a:tcPr marT="45725" marB="45725"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sz="1600" b="1" i="0" u="none" strike="noStrike" cap="none" normalizeH="0" baseline="0" smtClean="0">
                          <a:ln>
                            <a:noFill/>
                          </a:ln>
                          <a:solidFill>
                            <a:schemeClr val="tx1"/>
                          </a:solidFill>
                          <a:effectLst/>
                          <a:latin typeface="宋体" panose="02010600030101010101" pitchFamily="2" charset="-122"/>
                          <a:ea typeface="宋体" panose="02010600030101010101" pitchFamily="2" charset="-122"/>
                          <a:cs typeface="Times New Roman" panose="02020603050405020304" pitchFamily="18" charset="0"/>
                        </a:rPr>
                        <a:t>燃料与动力</a:t>
                      </a:r>
                      <a:endParaRPr kumimoji="0" lang="zh-CN" sz="1600" b="0" i="0" u="none" strike="noStrike" cap="none" normalizeH="0" baseline="0" smtClean="0">
                        <a:ln>
                          <a:noFill/>
                        </a:ln>
                        <a:solidFill>
                          <a:schemeClr val="tx1"/>
                        </a:solidFill>
                        <a:effectLst/>
                        <a:latin typeface="宋体" panose="02010600030101010101" pitchFamily="2" charset="-122"/>
                        <a:ea typeface="宋体" panose="02010600030101010101" pitchFamily="2" charset="-122"/>
                        <a:cs typeface="Times New Roman" panose="02020603050405020304" pitchFamily="18" charset="0"/>
                      </a:endParaRPr>
                    </a:p>
                  </a:txBody>
                  <a:tcPr marT="45725" marB="45725"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en-US" sz="1800" b="1" i="0" u="none" strike="noStrike" cap="none" normalizeH="0" baseline="0" smtClean="0">
                          <a:ln>
                            <a:noFill/>
                          </a:ln>
                          <a:solidFill>
                            <a:schemeClr val="tx1"/>
                          </a:solidFill>
                          <a:effectLst/>
                          <a:latin typeface="宋体" panose="02010600030101010101" pitchFamily="2" charset="-122"/>
                          <a:ea typeface="宋体" panose="02010600030101010101" pitchFamily="2" charset="-122"/>
                        </a:rPr>
                        <a:t>20 000</a:t>
                      </a:r>
                      <a:endParaRPr kumimoji="0" lang="en-US" sz="2800" b="0" i="0" u="none" strike="noStrike" cap="none" normalizeH="0" baseline="0" smtClean="0">
                        <a:ln>
                          <a:noFill/>
                        </a:ln>
                        <a:solidFill>
                          <a:schemeClr val="tx1"/>
                        </a:solidFill>
                        <a:effectLst/>
                        <a:latin typeface="宋体" panose="02010600030101010101" pitchFamily="2" charset="-122"/>
                        <a:ea typeface="宋体" panose="02010600030101010101" pitchFamily="2" charset="-122"/>
                      </a:endParaRPr>
                    </a:p>
                  </a:txBody>
                  <a:tcPr marT="45725" marB="45725"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0" lang="en-US" sz="1800" b="1" i="0" u="none" strike="noStrike" cap="none" normalizeH="0" baseline="0" smtClean="0">
                          <a:ln>
                            <a:noFill/>
                          </a:ln>
                          <a:solidFill>
                            <a:schemeClr val="tx1"/>
                          </a:solidFill>
                          <a:effectLst/>
                          <a:latin typeface="宋体" panose="02010600030101010101" pitchFamily="2" charset="-122"/>
                          <a:ea typeface="宋体" panose="02010600030101010101" pitchFamily="2" charset="-122"/>
                        </a:rPr>
                        <a:t>1.25</a:t>
                      </a:r>
                      <a:endParaRPr kumimoji="0" lang="en-US" sz="2800" b="0" i="0" u="none" strike="noStrike" cap="none" normalizeH="0" baseline="0" smtClean="0">
                        <a:ln>
                          <a:noFill/>
                        </a:ln>
                        <a:solidFill>
                          <a:schemeClr val="tx1"/>
                        </a:solidFill>
                        <a:effectLst/>
                        <a:latin typeface="宋体" panose="02010600030101010101" pitchFamily="2" charset="-122"/>
                        <a:ea typeface="宋体" panose="02010600030101010101" pitchFamily="2" charset="-122"/>
                      </a:endParaRPr>
                    </a:p>
                  </a:txBody>
                  <a:tcPr marT="45725" marB="45725"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en-US" sz="1800" b="1" i="0" u="none" strike="noStrike" cap="none" normalizeH="0" baseline="0" smtClean="0">
                          <a:ln>
                            <a:noFill/>
                          </a:ln>
                          <a:solidFill>
                            <a:schemeClr val="tx1"/>
                          </a:solidFill>
                          <a:effectLst/>
                          <a:latin typeface="宋体" panose="02010600030101010101" pitchFamily="2" charset="-122"/>
                          <a:ea typeface="宋体" panose="02010600030101010101" pitchFamily="2" charset="-122"/>
                        </a:rPr>
                        <a:t>25 000</a:t>
                      </a:r>
                      <a:endParaRPr kumimoji="0" lang="en-US" sz="2800" b="0" i="0" u="none" strike="noStrike" cap="none" normalizeH="0" baseline="0" smtClean="0">
                        <a:ln>
                          <a:noFill/>
                        </a:ln>
                        <a:solidFill>
                          <a:schemeClr val="tx1"/>
                        </a:solidFill>
                        <a:effectLst/>
                        <a:latin typeface="宋体" panose="02010600030101010101" pitchFamily="2" charset="-122"/>
                        <a:ea typeface="宋体" panose="02010600030101010101" pitchFamily="2" charset="-122"/>
                      </a:endParaRPr>
                    </a:p>
                  </a:txBody>
                  <a:tcPr marT="45725" marB="45725"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4FA0E"/>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en-US" sz="1800" b="1" i="0" u="none" strike="noStrike" cap="none" normalizeH="0" baseline="0" smtClean="0">
                          <a:ln>
                            <a:noFill/>
                          </a:ln>
                          <a:solidFill>
                            <a:schemeClr val="tx1"/>
                          </a:solidFill>
                          <a:effectLst/>
                          <a:latin typeface="宋体" panose="02010600030101010101" pitchFamily="2" charset="-122"/>
                          <a:ea typeface="宋体" panose="02010600030101010101" pitchFamily="2" charset="-122"/>
                        </a:rPr>
                        <a:t>0.8</a:t>
                      </a:r>
                      <a:endParaRPr kumimoji="0" lang="en-US" sz="2800" b="0" i="0" u="none" strike="noStrike" cap="none" normalizeH="0" baseline="0" smtClean="0">
                        <a:ln>
                          <a:noFill/>
                        </a:ln>
                        <a:solidFill>
                          <a:schemeClr val="tx1"/>
                        </a:solidFill>
                        <a:effectLst/>
                        <a:latin typeface="宋体" panose="02010600030101010101" pitchFamily="2" charset="-122"/>
                        <a:ea typeface="宋体" panose="02010600030101010101" pitchFamily="2" charset="-122"/>
                      </a:endParaRPr>
                    </a:p>
                  </a:txBody>
                  <a:tcPr marT="45725" marB="45725"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en-US" sz="1800" b="1" i="0" u="none" strike="noStrike" cap="none" normalizeH="0" baseline="0" smtClean="0">
                          <a:ln>
                            <a:noFill/>
                          </a:ln>
                          <a:solidFill>
                            <a:schemeClr val="tx1"/>
                          </a:solidFill>
                          <a:effectLst/>
                          <a:latin typeface="宋体" panose="02010600030101010101" pitchFamily="2" charset="-122"/>
                          <a:ea typeface="宋体" panose="02010600030101010101" pitchFamily="2" charset="-122"/>
                        </a:rPr>
                        <a:t>20 000</a:t>
                      </a:r>
                      <a:endParaRPr kumimoji="0" lang="en-US" sz="2800" b="0" i="0" u="none" strike="noStrike" cap="none" normalizeH="0" baseline="0" smtClean="0">
                        <a:ln>
                          <a:noFill/>
                        </a:ln>
                        <a:solidFill>
                          <a:schemeClr val="tx1"/>
                        </a:solidFill>
                        <a:effectLst/>
                        <a:latin typeface="宋体" panose="02010600030101010101" pitchFamily="2" charset="-122"/>
                        <a:ea typeface="宋体" panose="02010600030101010101" pitchFamily="2" charset="-122"/>
                      </a:endParaRPr>
                    </a:p>
                  </a:txBody>
                  <a:tcPr marT="45725" marB="45725" anchor="ctr" horzOverflow="overflow">
                    <a:lnL w="12700"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66713">
                <a:tc vMerge="1">
                  <a:tcPr/>
                </a:tc>
                <a:tc gridSpan="2">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sz="1800" b="1" i="0" u="none" strike="noStrike" cap="none" normalizeH="0" baseline="0" smtClean="0">
                          <a:ln>
                            <a:noFill/>
                          </a:ln>
                          <a:solidFill>
                            <a:schemeClr val="tx1"/>
                          </a:solidFill>
                          <a:effectLst/>
                          <a:latin typeface="宋体" panose="02010600030101010101" pitchFamily="2" charset="-122"/>
                          <a:ea typeface="宋体" panose="02010600030101010101" pitchFamily="2" charset="-122"/>
                          <a:cs typeface="Times New Roman" panose="02020603050405020304" pitchFamily="18" charset="0"/>
                        </a:rPr>
                        <a:t>小 计</a:t>
                      </a:r>
                      <a:endParaRPr kumimoji="0" lang="zh-CN" sz="2800" b="0" i="0" u="none" strike="noStrike" cap="none" normalizeH="0" baseline="0" smtClean="0">
                        <a:ln>
                          <a:noFill/>
                        </a:ln>
                        <a:solidFill>
                          <a:schemeClr val="tx1"/>
                        </a:solidFill>
                        <a:effectLst/>
                        <a:latin typeface="宋体" panose="02010600030101010101" pitchFamily="2" charset="-122"/>
                        <a:ea typeface="宋体" panose="02010600030101010101" pitchFamily="2" charset="-122"/>
                      </a:endParaRPr>
                    </a:p>
                  </a:txBody>
                  <a:tcPr marT="45725" marB="45725"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en-US" sz="1800" b="1" i="0" u="none" strike="noStrike" cap="none" normalizeH="0" baseline="0" smtClean="0">
                          <a:ln>
                            <a:noFill/>
                          </a:ln>
                          <a:solidFill>
                            <a:schemeClr val="tx1"/>
                          </a:solidFill>
                          <a:effectLst/>
                          <a:latin typeface="宋体" panose="02010600030101010101" pitchFamily="2" charset="-122"/>
                          <a:ea typeface="宋体" panose="02010600030101010101" pitchFamily="2" charset="-122"/>
                        </a:rPr>
                        <a:t>30 000</a:t>
                      </a:r>
                      <a:endParaRPr kumimoji="0" lang="en-US" sz="2800" b="0" i="0" u="none" strike="noStrike" cap="none" normalizeH="0" baseline="0" smtClean="0">
                        <a:ln>
                          <a:noFill/>
                        </a:ln>
                        <a:solidFill>
                          <a:schemeClr val="tx1"/>
                        </a:solidFill>
                        <a:effectLst/>
                        <a:latin typeface="宋体" panose="02010600030101010101" pitchFamily="2" charset="-122"/>
                        <a:ea typeface="宋体" panose="02010600030101010101" pitchFamily="2" charset="-122"/>
                      </a:endParaRPr>
                    </a:p>
                  </a:txBody>
                  <a:tcPr marT="45725" marB="45725"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en-US" sz="1800" b="1" i="0" u="none" strike="noStrike" cap="none" normalizeH="0" baseline="0" smtClean="0">
                          <a:ln>
                            <a:noFill/>
                          </a:ln>
                          <a:solidFill>
                            <a:schemeClr val="tx1"/>
                          </a:solidFill>
                          <a:effectLst/>
                          <a:latin typeface="宋体" panose="02010600030101010101" pitchFamily="2" charset="-122"/>
                          <a:ea typeface="宋体" panose="02010600030101010101" pitchFamily="2" charset="-122"/>
                        </a:rPr>
                        <a:t>1.25</a:t>
                      </a:r>
                      <a:endParaRPr kumimoji="0" lang="en-US" sz="2800" b="0" i="0" u="none" strike="noStrike" cap="none" normalizeH="0" baseline="0" smtClean="0">
                        <a:ln>
                          <a:noFill/>
                        </a:ln>
                        <a:solidFill>
                          <a:schemeClr val="tx1"/>
                        </a:solidFill>
                        <a:effectLst/>
                        <a:latin typeface="宋体" panose="02010600030101010101" pitchFamily="2" charset="-122"/>
                        <a:ea typeface="宋体" panose="02010600030101010101" pitchFamily="2" charset="-122"/>
                      </a:endParaRPr>
                    </a:p>
                  </a:txBody>
                  <a:tcPr marT="45725" marB="45725"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en-US" sz="1800" b="1" i="0" u="none" strike="noStrike" cap="none" normalizeH="0" baseline="0" smtClean="0">
                          <a:ln>
                            <a:noFill/>
                          </a:ln>
                          <a:solidFill>
                            <a:schemeClr val="tx1"/>
                          </a:solidFill>
                          <a:effectLst/>
                          <a:latin typeface="宋体" panose="02010600030101010101" pitchFamily="2" charset="-122"/>
                          <a:ea typeface="宋体" panose="02010600030101010101" pitchFamily="2" charset="-122"/>
                        </a:rPr>
                        <a:t>37 500</a:t>
                      </a:r>
                      <a:endParaRPr kumimoji="0" lang="en-US" sz="2800" b="0" i="0" u="none" strike="noStrike" cap="none" normalizeH="0" baseline="0" smtClean="0">
                        <a:ln>
                          <a:noFill/>
                        </a:ln>
                        <a:solidFill>
                          <a:schemeClr val="tx1"/>
                        </a:solidFill>
                        <a:effectLst/>
                        <a:latin typeface="宋体" panose="02010600030101010101" pitchFamily="2" charset="-122"/>
                        <a:ea typeface="宋体" panose="02010600030101010101" pitchFamily="2" charset="-122"/>
                      </a:endParaRPr>
                    </a:p>
                  </a:txBody>
                  <a:tcPr marT="45725" marB="45725"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en-US" sz="1800" b="1" i="0" u="none" strike="noStrike" cap="none" normalizeH="0" baseline="0" smtClean="0">
                          <a:ln>
                            <a:noFill/>
                          </a:ln>
                          <a:solidFill>
                            <a:schemeClr val="tx1"/>
                          </a:solidFill>
                          <a:effectLst/>
                          <a:latin typeface="宋体" panose="02010600030101010101" pitchFamily="2" charset="-122"/>
                          <a:ea typeface="宋体" panose="02010600030101010101" pitchFamily="2" charset="-122"/>
                        </a:rPr>
                        <a:t>0.8</a:t>
                      </a:r>
                      <a:endParaRPr kumimoji="0" lang="en-US" sz="2800" b="0" i="0" u="none" strike="noStrike" cap="none" normalizeH="0" baseline="0" smtClean="0">
                        <a:ln>
                          <a:noFill/>
                        </a:ln>
                        <a:solidFill>
                          <a:schemeClr val="tx1"/>
                        </a:solidFill>
                        <a:effectLst/>
                        <a:latin typeface="宋体" panose="02010600030101010101" pitchFamily="2" charset="-122"/>
                        <a:ea typeface="宋体" panose="02010600030101010101" pitchFamily="2" charset="-122"/>
                      </a:endParaRPr>
                    </a:p>
                  </a:txBody>
                  <a:tcPr marT="45725" marB="45725"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en-US" sz="1800" b="1" i="0" u="none" strike="noStrike" cap="none" normalizeH="0" baseline="0" smtClean="0">
                          <a:ln>
                            <a:noFill/>
                          </a:ln>
                          <a:solidFill>
                            <a:schemeClr val="tx1"/>
                          </a:solidFill>
                          <a:effectLst/>
                          <a:latin typeface="宋体" panose="02010600030101010101" pitchFamily="2" charset="-122"/>
                          <a:ea typeface="宋体" panose="02010600030101010101" pitchFamily="2" charset="-122"/>
                        </a:rPr>
                        <a:t>30 000</a:t>
                      </a:r>
                      <a:endParaRPr kumimoji="0" lang="en-US" sz="2800" b="0" i="0" u="none" strike="noStrike" cap="none" normalizeH="0" baseline="0" smtClean="0">
                        <a:ln>
                          <a:noFill/>
                        </a:ln>
                        <a:solidFill>
                          <a:schemeClr val="tx1"/>
                        </a:solidFill>
                        <a:effectLst/>
                        <a:latin typeface="宋体" panose="02010600030101010101" pitchFamily="2" charset="-122"/>
                        <a:ea typeface="宋体" panose="02010600030101010101" pitchFamily="2" charset="-122"/>
                      </a:endParaRPr>
                    </a:p>
                  </a:txBody>
                  <a:tcPr marT="45725" marB="45725" anchor="ctr" horzOverflow="overflow">
                    <a:lnL w="12700"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517525">
                <a:tc rowSpan="3">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altLang="en-US" sz="1800" b="1" i="0" u="none" strike="noStrike" cap="none" normalizeH="0" baseline="0" smtClean="0">
                          <a:ln>
                            <a:noFill/>
                          </a:ln>
                          <a:solidFill>
                            <a:schemeClr val="tx1"/>
                          </a:solidFill>
                          <a:effectLst/>
                          <a:latin typeface="宋体" panose="02010600030101010101" pitchFamily="2" charset="-122"/>
                          <a:ea typeface="宋体" panose="02010600030101010101" pitchFamily="2" charset="-122"/>
                          <a:cs typeface="Times New Roman" panose="02020603050405020304" pitchFamily="18" charset="0"/>
                        </a:rPr>
                        <a:t>生产成本</a:t>
                      </a:r>
                      <a:r>
                        <a:rPr kumimoji="0" lang="en-US" sz="1800" b="1" i="0" u="none" strike="noStrike" cap="none" normalizeH="0" baseline="0" smtClean="0">
                          <a:ln>
                            <a:noFill/>
                          </a:ln>
                          <a:solidFill>
                            <a:schemeClr val="tx1"/>
                          </a:solidFill>
                          <a:effectLst/>
                          <a:latin typeface="宋体" panose="02010600030101010101" pitchFamily="2" charset="-122"/>
                          <a:ea typeface="宋体" panose="02010600030101010101" pitchFamily="2" charset="-122"/>
                          <a:cs typeface="Times New Roman" panose="02020603050405020304" pitchFamily="18" charset="0"/>
                        </a:rPr>
                        <a:t>—</a:t>
                      </a:r>
                      <a:r>
                        <a:rPr kumimoji="0" lang="zh-CN" altLang="en-US" sz="1800" b="1" i="0" u="none" strike="noStrike" cap="none" normalizeH="0" baseline="0" smtClean="0">
                          <a:ln>
                            <a:noFill/>
                          </a:ln>
                          <a:solidFill>
                            <a:schemeClr val="tx1"/>
                          </a:solidFill>
                          <a:effectLst/>
                          <a:latin typeface="宋体" panose="02010600030101010101" pitchFamily="2" charset="-122"/>
                          <a:ea typeface="宋体" panose="02010600030101010101" pitchFamily="2" charset="-122"/>
                          <a:cs typeface="Times New Roman" panose="02020603050405020304" pitchFamily="18" charset="0"/>
                        </a:rPr>
                        <a:t>辅助成本</a:t>
                      </a:r>
                      <a:endParaRPr kumimoji="0" lang="zh-CN" altLang="en-US" sz="2800" b="0" i="0" u="none" strike="noStrike" cap="none" normalizeH="0" baseline="0" smtClean="0">
                        <a:ln>
                          <a:noFill/>
                        </a:ln>
                        <a:solidFill>
                          <a:schemeClr val="tx1"/>
                        </a:solidFill>
                        <a:effectLst/>
                        <a:latin typeface="宋体" panose="02010600030101010101" pitchFamily="2" charset="-122"/>
                        <a:ea typeface="宋体" panose="02010600030101010101" pitchFamily="2" charset="-122"/>
                      </a:endParaRPr>
                    </a:p>
                  </a:txBody>
                  <a:tcPr marT="45725" marB="45725" anchor="ctr" horzOverflow="overflow">
                    <a:lnL w="952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altLang="en-US" sz="1800" b="1" i="0" u="none" strike="noStrike" cap="none" normalizeH="0" baseline="0" dirty="0" smtClean="0">
                          <a:ln>
                            <a:noFill/>
                          </a:ln>
                          <a:solidFill>
                            <a:schemeClr val="tx1"/>
                          </a:solidFill>
                          <a:effectLst/>
                          <a:latin typeface="宋体" panose="02010600030101010101" pitchFamily="2" charset="-122"/>
                          <a:ea typeface="宋体" panose="02010600030101010101" pitchFamily="2" charset="-122"/>
                          <a:cs typeface="Times New Roman" panose="02020603050405020304" pitchFamily="18" charset="0"/>
                        </a:rPr>
                        <a:t>供水</a:t>
                      </a:r>
                      <a:r>
                        <a:rPr kumimoji="0" lang="zh-CN" sz="1800" b="1" i="0" u="none" strike="noStrike" cap="none" normalizeH="0" baseline="0" dirty="0" smtClean="0">
                          <a:ln>
                            <a:noFill/>
                          </a:ln>
                          <a:solidFill>
                            <a:schemeClr val="tx1"/>
                          </a:solidFill>
                          <a:effectLst/>
                          <a:latin typeface="宋体" panose="02010600030101010101" pitchFamily="2" charset="-122"/>
                          <a:ea typeface="宋体" panose="02010600030101010101" pitchFamily="2" charset="-122"/>
                          <a:cs typeface="Times New Roman" panose="02020603050405020304" pitchFamily="18" charset="0"/>
                        </a:rPr>
                        <a:t>车间</a:t>
                      </a:r>
                      <a:endParaRPr kumimoji="0" lang="zh-CN" sz="2800" b="0" i="0" u="none" strike="noStrike" cap="none" normalizeH="0" baseline="0" dirty="0" smtClean="0">
                        <a:ln>
                          <a:noFill/>
                        </a:ln>
                        <a:solidFill>
                          <a:schemeClr val="tx1"/>
                        </a:solidFill>
                        <a:effectLst/>
                        <a:latin typeface="宋体" panose="02010600030101010101" pitchFamily="2" charset="-122"/>
                        <a:ea typeface="宋体" panose="02010600030101010101" pitchFamily="2" charset="-122"/>
                      </a:endParaRPr>
                    </a:p>
                  </a:txBody>
                  <a:tcPr marT="45725" marB="45725"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pPr>
                      <a:r>
                        <a:rPr kumimoji="0" lang="zh-CN" sz="1600" b="1" i="0" u="none" strike="noStrike" cap="none" normalizeH="0" baseline="0" smtClean="0">
                          <a:ln>
                            <a:noFill/>
                          </a:ln>
                          <a:solidFill>
                            <a:schemeClr val="tx1"/>
                          </a:solidFill>
                          <a:effectLst/>
                          <a:latin typeface="宋体" panose="02010600030101010101" pitchFamily="2" charset="-122"/>
                          <a:ea typeface="宋体" panose="02010600030101010101" pitchFamily="2" charset="-122"/>
                          <a:cs typeface="Times New Roman" panose="02020603050405020304" pitchFamily="18" charset="0"/>
                        </a:rPr>
                        <a:t>燃料与动力</a:t>
                      </a:r>
                      <a:endParaRPr kumimoji="0" lang="zh-CN" sz="1600" b="0" i="0" u="none" strike="noStrike" cap="none" normalizeH="0" baseline="0" smtClean="0">
                        <a:ln>
                          <a:noFill/>
                        </a:ln>
                        <a:solidFill>
                          <a:schemeClr val="tx1"/>
                        </a:solidFill>
                        <a:effectLst/>
                        <a:latin typeface="宋体" panose="02010600030101010101" pitchFamily="2" charset="-122"/>
                        <a:ea typeface="宋体" panose="02010600030101010101" pitchFamily="2" charset="-122"/>
                        <a:cs typeface="Times New Roman" panose="02020603050405020304" pitchFamily="18" charset="0"/>
                      </a:endParaRPr>
                    </a:p>
                  </a:txBody>
                  <a:tcPr marT="45725" marB="45725"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pPr>
                      <a:endParaRPr kumimoji="0" lang="zh-CN" altLang="zh-CN" sz="2800" b="0" i="0" u="none" strike="noStrike" cap="none" normalizeH="0" baseline="0" smtClean="0">
                        <a:ln>
                          <a:noFill/>
                        </a:ln>
                        <a:solidFill>
                          <a:schemeClr val="tx1"/>
                        </a:solidFill>
                        <a:effectLst/>
                        <a:latin typeface="宋体" panose="02010600030101010101" pitchFamily="2" charset="-122"/>
                        <a:ea typeface="宋体" panose="02010600030101010101" pitchFamily="2" charset="-122"/>
                      </a:endParaRPr>
                    </a:p>
                  </a:txBody>
                  <a:tcPr marT="45725" marB="45725"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pPr>
                      <a:endParaRPr kumimoji="0" lang="zh-CN" altLang="zh-CN" sz="2800" b="0" i="0" u="none" strike="noStrike" cap="none" normalizeH="0" baseline="0" smtClean="0">
                        <a:ln>
                          <a:noFill/>
                        </a:ln>
                        <a:solidFill>
                          <a:schemeClr val="tx1"/>
                        </a:solidFill>
                        <a:effectLst/>
                        <a:latin typeface="宋体" panose="02010600030101010101" pitchFamily="2" charset="-122"/>
                        <a:ea typeface="宋体" panose="02010600030101010101" pitchFamily="2" charset="-122"/>
                      </a:endParaRPr>
                    </a:p>
                  </a:txBody>
                  <a:tcPr marT="45725" marB="45725"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0" lang="zh-CN" altLang="en-US" sz="1800" b="1" i="0" u="none" strike="noStrike" cap="none" normalizeH="0" baseline="0" smtClean="0">
                          <a:ln>
                            <a:noFill/>
                          </a:ln>
                          <a:solidFill>
                            <a:schemeClr val="tx1"/>
                          </a:solidFill>
                          <a:effectLst/>
                          <a:latin typeface="宋体" panose="02010600030101010101" pitchFamily="2" charset="-122"/>
                          <a:ea typeface="宋体" panose="02010600030101010101" pitchFamily="2" charset="-122"/>
                        </a:rPr>
                        <a:t>2 </a:t>
                      </a:r>
                      <a:r>
                        <a:rPr kumimoji="0" lang="en-US" sz="1800" b="1" i="0" u="none" strike="noStrike" cap="none" normalizeH="0" baseline="0" smtClean="0">
                          <a:ln>
                            <a:noFill/>
                          </a:ln>
                          <a:solidFill>
                            <a:schemeClr val="tx1"/>
                          </a:solidFill>
                          <a:effectLst/>
                          <a:latin typeface="宋体" panose="02010600030101010101" pitchFamily="2" charset="-122"/>
                          <a:ea typeface="宋体" panose="02010600030101010101" pitchFamily="2" charset="-122"/>
                        </a:rPr>
                        <a:t>400</a:t>
                      </a:r>
                      <a:endParaRPr kumimoji="0" lang="zh-CN" altLang="en-US" sz="2800" b="0" i="0" u="none" strike="noStrike" cap="none" normalizeH="0" baseline="0" smtClean="0">
                        <a:ln>
                          <a:noFill/>
                        </a:ln>
                        <a:solidFill>
                          <a:schemeClr val="tx1"/>
                        </a:solidFill>
                        <a:effectLst/>
                        <a:latin typeface="宋体" panose="02010600030101010101" pitchFamily="2" charset="-122"/>
                        <a:ea typeface="宋体" panose="02010600030101010101" pitchFamily="2" charset="-122"/>
                      </a:endParaRPr>
                    </a:p>
                  </a:txBody>
                  <a:tcPr marT="45725" marB="45725"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en-US" sz="1800" b="1" i="0" u="none" strike="noStrike" cap="none" normalizeH="0" baseline="0" smtClean="0">
                          <a:ln>
                            <a:noFill/>
                          </a:ln>
                          <a:solidFill>
                            <a:schemeClr val="tx1"/>
                          </a:solidFill>
                          <a:effectLst/>
                          <a:latin typeface="宋体" panose="02010600030101010101" pitchFamily="2" charset="-122"/>
                          <a:ea typeface="宋体" panose="02010600030101010101" pitchFamily="2" charset="-122"/>
                        </a:rPr>
                        <a:t>0.8</a:t>
                      </a:r>
                      <a:endParaRPr kumimoji="0" lang="en-US" sz="2800" b="0" i="0" u="none" strike="noStrike" cap="none" normalizeH="0" baseline="0" smtClean="0">
                        <a:ln>
                          <a:noFill/>
                        </a:ln>
                        <a:solidFill>
                          <a:schemeClr val="tx1"/>
                        </a:solidFill>
                        <a:effectLst/>
                        <a:latin typeface="宋体" panose="02010600030101010101" pitchFamily="2" charset="-122"/>
                        <a:ea typeface="宋体" panose="02010600030101010101" pitchFamily="2" charset="-122"/>
                      </a:endParaRPr>
                    </a:p>
                  </a:txBody>
                  <a:tcPr marT="45725" marB="45725"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en-US" sz="1800" b="1" i="0" u="none" strike="noStrike" cap="none" normalizeH="0" baseline="0" smtClean="0">
                          <a:ln>
                            <a:noFill/>
                          </a:ln>
                          <a:solidFill>
                            <a:schemeClr val="tx1"/>
                          </a:solidFill>
                          <a:effectLst/>
                          <a:latin typeface="宋体" panose="02010600030101010101" pitchFamily="2" charset="-122"/>
                          <a:ea typeface="宋体" panose="02010600030101010101" pitchFamily="2" charset="-122"/>
                        </a:rPr>
                        <a:t> 1 920</a:t>
                      </a:r>
                      <a:endParaRPr kumimoji="0" lang="en-US" sz="2800" b="0" i="0" u="none" strike="noStrike" cap="none" normalizeH="0" baseline="0" smtClean="0">
                        <a:ln>
                          <a:noFill/>
                        </a:ln>
                        <a:solidFill>
                          <a:schemeClr val="tx1"/>
                        </a:solidFill>
                        <a:effectLst/>
                        <a:latin typeface="宋体" panose="02010600030101010101" pitchFamily="2" charset="-122"/>
                        <a:ea typeface="宋体" panose="02010600030101010101" pitchFamily="2" charset="-122"/>
                      </a:endParaRPr>
                    </a:p>
                  </a:txBody>
                  <a:tcPr marT="45725" marB="45725" anchor="ctr" horzOverflow="overflow">
                    <a:lnL w="12700"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519113">
                <a:tc vMerge="1">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sz="1800" b="1" i="0" u="none" strike="noStrike" cap="none" normalizeH="0" baseline="0" smtClean="0">
                          <a:ln>
                            <a:noFill/>
                          </a:ln>
                          <a:solidFill>
                            <a:schemeClr val="tx1"/>
                          </a:solidFill>
                          <a:effectLst/>
                          <a:latin typeface="宋体" panose="02010600030101010101" pitchFamily="2" charset="-122"/>
                          <a:ea typeface="宋体" panose="02010600030101010101" pitchFamily="2" charset="-122"/>
                          <a:cs typeface="Times New Roman" panose="02020603050405020304" pitchFamily="18" charset="0"/>
                        </a:rPr>
                        <a:t>供热车间</a:t>
                      </a:r>
                      <a:endParaRPr kumimoji="0" lang="zh-CN" sz="2800" b="0" i="0" u="none" strike="noStrike" cap="none" normalizeH="0" baseline="0" smtClean="0">
                        <a:ln>
                          <a:noFill/>
                        </a:ln>
                        <a:solidFill>
                          <a:schemeClr val="tx1"/>
                        </a:solidFill>
                        <a:effectLst/>
                        <a:latin typeface="宋体" panose="02010600030101010101" pitchFamily="2" charset="-122"/>
                        <a:ea typeface="宋体" panose="02010600030101010101" pitchFamily="2" charset="-122"/>
                      </a:endParaRPr>
                    </a:p>
                  </a:txBody>
                  <a:tcPr marT="45725" marB="45725"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pPr>
                      <a:r>
                        <a:rPr kumimoji="0" lang="zh-CN" sz="1600" b="1" i="0" u="none" strike="noStrike" cap="none" normalizeH="0" baseline="0" smtClean="0">
                          <a:ln>
                            <a:noFill/>
                          </a:ln>
                          <a:solidFill>
                            <a:schemeClr val="tx1"/>
                          </a:solidFill>
                          <a:effectLst/>
                          <a:latin typeface="宋体" panose="02010600030101010101" pitchFamily="2" charset="-122"/>
                          <a:ea typeface="宋体" panose="02010600030101010101" pitchFamily="2" charset="-122"/>
                          <a:cs typeface="Times New Roman" panose="02020603050405020304" pitchFamily="18" charset="0"/>
                        </a:rPr>
                        <a:t>燃料与动力</a:t>
                      </a:r>
                      <a:endParaRPr kumimoji="0" lang="zh-CN" sz="1600" b="0" i="0" u="none" strike="noStrike" cap="none" normalizeH="0" baseline="0" smtClean="0">
                        <a:ln>
                          <a:noFill/>
                        </a:ln>
                        <a:solidFill>
                          <a:schemeClr val="tx1"/>
                        </a:solidFill>
                        <a:effectLst/>
                        <a:latin typeface="宋体" panose="02010600030101010101" pitchFamily="2" charset="-122"/>
                        <a:ea typeface="宋体" panose="02010600030101010101" pitchFamily="2" charset="-122"/>
                        <a:cs typeface="Times New Roman" panose="02020603050405020304" pitchFamily="18" charset="0"/>
                      </a:endParaRPr>
                    </a:p>
                  </a:txBody>
                  <a:tcPr marT="45725" marB="45725"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pPr>
                      <a:endParaRPr kumimoji="0" lang="zh-CN" altLang="zh-CN" sz="2800" b="0" i="0" u="none" strike="noStrike" cap="none" normalizeH="0" baseline="0" smtClean="0">
                        <a:ln>
                          <a:noFill/>
                        </a:ln>
                        <a:solidFill>
                          <a:schemeClr val="tx1"/>
                        </a:solidFill>
                        <a:effectLst/>
                        <a:latin typeface="宋体" panose="02010600030101010101" pitchFamily="2" charset="-122"/>
                        <a:ea typeface="宋体" panose="02010600030101010101" pitchFamily="2" charset="-122"/>
                      </a:endParaRPr>
                    </a:p>
                  </a:txBody>
                  <a:tcPr marT="45725" marB="45725"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pPr>
                      <a:endParaRPr kumimoji="0" lang="zh-CN" altLang="zh-CN" sz="2800" b="0" i="0" u="none" strike="noStrike" cap="none" normalizeH="0" baseline="0" smtClean="0">
                        <a:ln>
                          <a:noFill/>
                        </a:ln>
                        <a:solidFill>
                          <a:schemeClr val="tx1"/>
                        </a:solidFill>
                        <a:effectLst/>
                        <a:latin typeface="宋体" panose="02010600030101010101" pitchFamily="2" charset="-122"/>
                        <a:ea typeface="宋体" panose="02010600030101010101" pitchFamily="2" charset="-122"/>
                      </a:endParaRPr>
                    </a:p>
                  </a:txBody>
                  <a:tcPr marT="45725" marB="45725"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0" lang="zh-CN" altLang="en-US" sz="1800" b="1" i="0" u="none" strike="noStrike" cap="none" normalizeH="0" baseline="0" smtClean="0">
                          <a:ln>
                            <a:noFill/>
                          </a:ln>
                          <a:solidFill>
                            <a:schemeClr val="tx1"/>
                          </a:solidFill>
                          <a:effectLst/>
                          <a:latin typeface="宋体" panose="02010600030101010101" pitchFamily="2" charset="-122"/>
                          <a:ea typeface="宋体" panose="02010600030101010101" pitchFamily="2" charset="-122"/>
                        </a:rPr>
                        <a:t>6 </a:t>
                      </a:r>
                      <a:r>
                        <a:rPr kumimoji="0" lang="en-US" sz="1800" b="1" i="0" u="none" strike="noStrike" cap="none" normalizeH="0" baseline="0" smtClean="0">
                          <a:ln>
                            <a:noFill/>
                          </a:ln>
                          <a:solidFill>
                            <a:schemeClr val="tx1"/>
                          </a:solidFill>
                          <a:effectLst/>
                          <a:latin typeface="宋体" panose="02010600030101010101" pitchFamily="2" charset="-122"/>
                          <a:ea typeface="宋体" panose="02010600030101010101" pitchFamily="2" charset="-122"/>
                        </a:rPr>
                        <a:t>000</a:t>
                      </a:r>
                      <a:endParaRPr kumimoji="0" lang="zh-CN" altLang="en-US" sz="2800" b="0" i="0" u="none" strike="noStrike" cap="none" normalizeH="0" baseline="0" smtClean="0">
                        <a:ln>
                          <a:noFill/>
                        </a:ln>
                        <a:solidFill>
                          <a:schemeClr val="tx1"/>
                        </a:solidFill>
                        <a:effectLst/>
                        <a:latin typeface="宋体" panose="02010600030101010101" pitchFamily="2" charset="-122"/>
                        <a:ea typeface="宋体" panose="02010600030101010101" pitchFamily="2" charset="-122"/>
                      </a:endParaRPr>
                    </a:p>
                  </a:txBody>
                  <a:tcPr marT="45725" marB="45725"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en-US" sz="1800" b="1" i="0" u="none" strike="noStrike" cap="none" normalizeH="0" baseline="0" smtClean="0">
                          <a:ln>
                            <a:noFill/>
                          </a:ln>
                          <a:solidFill>
                            <a:schemeClr val="tx1"/>
                          </a:solidFill>
                          <a:effectLst/>
                          <a:latin typeface="宋体" panose="02010600030101010101" pitchFamily="2" charset="-122"/>
                          <a:ea typeface="宋体" panose="02010600030101010101" pitchFamily="2" charset="-122"/>
                        </a:rPr>
                        <a:t>0.8</a:t>
                      </a:r>
                      <a:endParaRPr kumimoji="0" lang="en-US" sz="2800" b="0" i="0" u="none" strike="noStrike" cap="none" normalizeH="0" baseline="0" smtClean="0">
                        <a:ln>
                          <a:noFill/>
                        </a:ln>
                        <a:solidFill>
                          <a:schemeClr val="tx1"/>
                        </a:solidFill>
                        <a:effectLst/>
                        <a:latin typeface="宋体" panose="02010600030101010101" pitchFamily="2" charset="-122"/>
                        <a:ea typeface="宋体" panose="02010600030101010101" pitchFamily="2" charset="-122"/>
                      </a:endParaRPr>
                    </a:p>
                  </a:txBody>
                  <a:tcPr marT="45725" marB="45725"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en-US" sz="1800" b="1" i="0" u="none" strike="noStrike" cap="none" normalizeH="0" baseline="0" smtClean="0">
                          <a:ln>
                            <a:noFill/>
                          </a:ln>
                          <a:solidFill>
                            <a:schemeClr val="tx1"/>
                          </a:solidFill>
                          <a:effectLst/>
                          <a:latin typeface="宋体" panose="02010600030101010101" pitchFamily="2" charset="-122"/>
                          <a:ea typeface="宋体" panose="02010600030101010101" pitchFamily="2" charset="-122"/>
                        </a:rPr>
                        <a:t> 4 800</a:t>
                      </a:r>
                      <a:endParaRPr kumimoji="0" lang="en-US" sz="2800" b="0" i="0" u="none" strike="noStrike" cap="none" normalizeH="0" baseline="0" smtClean="0">
                        <a:ln>
                          <a:noFill/>
                        </a:ln>
                        <a:solidFill>
                          <a:schemeClr val="tx1"/>
                        </a:solidFill>
                        <a:effectLst/>
                        <a:latin typeface="宋体" panose="02010600030101010101" pitchFamily="2" charset="-122"/>
                        <a:ea typeface="宋体" panose="02010600030101010101" pitchFamily="2" charset="-122"/>
                      </a:endParaRPr>
                    </a:p>
                  </a:txBody>
                  <a:tcPr marT="45725" marB="45725" anchor="ctr" horzOverflow="overflow">
                    <a:lnL w="12700"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517525">
                <a:tc vMerge="1">
                  <a:tcPr/>
                </a:tc>
                <a:tc gridSpan="2">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sz="1800" b="1" i="0" u="none" strike="noStrike" cap="none" normalizeH="0" baseline="0" smtClean="0">
                          <a:ln>
                            <a:noFill/>
                          </a:ln>
                          <a:solidFill>
                            <a:schemeClr val="tx1"/>
                          </a:solidFill>
                          <a:effectLst/>
                          <a:latin typeface="宋体" panose="02010600030101010101" pitchFamily="2" charset="-122"/>
                          <a:ea typeface="宋体" panose="02010600030101010101" pitchFamily="2" charset="-122"/>
                          <a:cs typeface="Times New Roman" panose="02020603050405020304" pitchFamily="18" charset="0"/>
                        </a:rPr>
                        <a:t>小 计</a:t>
                      </a:r>
                      <a:endParaRPr kumimoji="0" lang="zh-CN" sz="2800" b="0" i="0" u="none" strike="noStrike" cap="none" normalizeH="0" baseline="0" smtClean="0">
                        <a:ln>
                          <a:noFill/>
                        </a:ln>
                        <a:solidFill>
                          <a:schemeClr val="tx1"/>
                        </a:solidFill>
                        <a:effectLst/>
                        <a:latin typeface="宋体" panose="02010600030101010101" pitchFamily="2" charset="-122"/>
                        <a:ea typeface="宋体" panose="02010600030101010101" pitchFamily="2" charset="-122"/>
                      </a:endParaRPr>
                    </a:p>
                  </a:txBody>
                  <a:tcPr marT="45725" marB="45725"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cPr/>
                </a:tc>
                <a:tc>
                  <a:txBody>
                    <a:bodyPr/>
                    <a:lstStyle/>
                    <a:p>
                      <a:pPr marL="0" marR="0" lvl="0" indent="0" algn="l" defTabSz="914400" rtl="0" eaLnBrk="1" fontAlgn="base" latinLnBrk="0" hangingPunct="1">
                        <a:lnSpc>
                          <a:spcPct val="100000"/>
                        </a:lnSpc>
                        <a:spcBef>
                          <a:spcPct val="20000"/>
                        </a:spcBef>
                        <a:spcAft>
                          <a:spcPct val="0"/>
                        </a:spcAft>
                        <a:buClrTx/>
                        <a:buSzTx/>
                        <a:buFontTx/>
                        <a:buNone/>
                      </a:pPr>
                      <a:endParaRPr kumimoji="0" lang="zh-CN" altLang="zh-CN" sz="2800" b="0" i="0" u="none" strike="noStrike" cap="none" normalizeH="0" baseline="0" smtClean="0">
                        <a:ln>
                          <a:noFill/>
                        </a:ln>
                        <a:solidFill>
                          <a:schemeClr val="tx1"/>
                        </a:solidFill>
                        <a:effectLst/>
                        <a:latin typeface="宋体" panose="02010600030101010101" pitchFamily="2" charset="-122"/>
                        <a:ea typeface="宋体" panose="02010600030101010101" pitchFamily="2" charset="-122"/>
                      </a:endParaRPr>
                    </a:p>
                  </a:txBody>
                  <a:tcPr marT="45725" marB="45725"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pPr>
                      <a:endParaRPr kumimoji="0" lang="zh-CN" altLang="zh-CN" sz="2800" b="0" i="0" u="none" strike="noStrike" cap="none" normalizeH="0" baseline="0" smtClean="0">
                        <a:ln>
                          <a:noFill/>
                        </a:ln>
                        <a:solidFill>
                          <a:schemeClr val="tx1"/>
                        </a:solidFill>
                        <a:effectLst/>
                        <a:latin typeface="宋体" panose="02010600030101010101" pitchFamily="2" charset="-122"/>
                        <a:ea typeface="宋体" panose="02010600030101010101" pitchFamily="2" charset="-122"/>
                      </a:endParaRPr>
                    </a:p>
                  </a:txBody>
                  <a:tcPr marT="45725" marB="45725"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0" lang="zh-CN" altLang="en-US" sz="1800" b="1" i="0" u="none" strike="noStrike" cap="none" normalizeH="0" baseline="0" smtClean="0">
                          <a:ln>
                            <a:noFill/>
                          </a:ln>
                          <a:solidFill>
                            <a:schemeClr val="tx1"/>
                          </a:solidFill>
                          <a:effectLst/>
                          <a:latin typeface="宋体" panose="02010600030101010101" pitchFamily="2" charset="-122"/>
                          <a:ea typeface="宋体" panose="02010600030101010101" pitchFamily="2" charset="-122"/>
                        </a:rPr>
                        <a:t>8 </a:t>
                      </a:r>
                      <a:r>
                        <a:rPr kumimoji="0" lang="en-US" sz="1800" b="1" i="0" u="none" strike="noStrike" cap="none" normalizeH="0" baseline="0" smtClean="0">
                          <a:ln>
                            <a:noFill/>
                          </a:ln>
                          <a:solidFill>
                            <a:schemeClr val="tx1"/>
                          </a:solidFill>
                          <a:effectLst/>
                          <a:latin typeface="宋体" panose="02010600030101010101" pitchFamily="2" charset="-122"/>
                          <a:ea typeface="宋体" panose="02010600030101010101" pitchFamily="2" charset="-122"/>
                        </a:rPr>
                        <a:t>400</a:t>
                      </a:r>
                      <a:endParaRPr kumimoji="0" lang="zh-CN" altLang="en-US" sz="2800" b="0" i="0" u="none" strike="noStrike" cap="none" normalizeH="0" baseline="0" smtClean="0">
                        <a:ln>
                          <a:noFill/>
                        </a:ln>
                        <a:solidFill>
                          <a:schemeClr val="tx1"/>
                        </a:solidFill>
                        <a:effectLst/>
                        <a:latin typeface="宋体" panose="02010600030101010101" pitchFamily="2" charset="-122"/>
                        <a:ea typeface="宋体" panose="02010600030101010101" pitchFamily="2" charset="-122"/>
                      </a:endParaRPr>
                    </a:p>
                  </a:txBody>
                  <a:tcPr marT="45725" marB="45725"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en-US" sz="1800" b="1" i="0" u="none" strike="noStrike" cap="none" normalizeH="0" baseline="0" smtClean="0">
                          <a:ln>
                            <a:noFill/>
                          </a:ln>
                          <a:solidFill>
                            <a:schemeClr val="tx1"/>
                          </a:solidFill>
                          <a:effectLst/>
                          <a:latin typeface="宋体" panose="02010600030101010101" pitchFamily="2" charset="-122"/>
                          <a:ea typeface="宋体" panose="02010600030101010101" pitchFamily="2" charset="-122"/>
                        </a:rPr>
                        <a:t>0.8</a:t>
                      </a:r>
                      <a:endParaRPr kumimoji="0" lang="en-US" sz="2800" b="0" i="0" u="none" strike="noStrike" cap="none" normalizeH="0" baseline="0" smtClean="0">
                        <a:ln>
                          <a:noFill/>
                        </a:ln>
                        <a:solidFill>
                          <a:schemeClr val="tx1"/>
                        </a:solidFill>
                        <a:effectLst/>
                        <a:latin typeface="宋体" panose="02010600030101010101" pitchFamily="2" charset="-122"/>
                        <a:ea typeface="宋体" panose="02010600030101010101" pitchFamily="2" charset="-122"/>
                      </a:endParaRPr>
                    </a:p>
                  </a:txBody>
                  <a:tcPr marT="45725" marB="45725"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en-US" sz="1800" b="1" i="0" u="none" strike="noStrike" cap="none" normalizeH="0" baseline="0" smtClean="0">
                          <a:ln>
                            <a:noFill/>
                          </a:ln>
                          <a:solidFill>
                            <a:schemeClr val="tx1"/>
                          </a:solidFill>
                          <a:effectLst/>
                          <a:latin typeface="宋体" panose="02010600030101010101" pitchFamily="2" charset="-122"/>
                          <a:ea typeface="宋体" panose="02010600030101010101" pitchFamily="2" charset="-122"/>
                        </a:rPr>
                        <a:t> 6 720</a:t>
                      </a:r>
                      <a:endParaRPr kumimoji="0" lang="en-US" sz="2800" b="0" i="0" u="none" strike="noStrike" cap="none" normalizeH="0" baseline="0" smtClean="0">
                        <a:ln>
                          <a:noFill/>
                        </a:ln>
                        <a:solidFill>
                          <a:schemeClr val="tx1"/>
                        </a:solidFill>
                        <a:effectLst/>
                        <a:latin typeface="宋体" panose="02010600030101010101" pitchFamily="2" charset="-122"/>
                        <a:ea typeface="宋体" panose="02010600030101010101" pitchFamily="2" charset="-122"/>
                      </a:endParaRPr>
                    </a:p>
                  </a:txBody>
                  <a:tcPr marT="45725" marB="45725" anchor="ctr" horzOverflow="overflow">
                    <a:lnL w="12700"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639763">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sz="1800" b="1" i="0" u="none" strike="noStrike" cap="none" normalizeH="0" baseline="0" smtClean="0">
                          <a:ln>
                            <a:noFill/>
                          </a:ln>
                          <a:solidFill>
                            <a:schemeClr val="tx1"/>
                          </a:solidFill>
                          <a:effectLst/>
                          <a:latin typeface="宋体" panose="02010600030101010101" pitchFamily="2" charset="-122"/>
                          <a:ea typeface="宋体" panose="02010600030101010101" pitchFamily="2" charset="-122"/>
                          <a:cs typeface="Times New Roman" panose="02020603050405020304" pitchFamily="18" charset="0"/>
                        </a:rPr>
                        <a:t>制造费用</a:t>
                      </a:r>
                      <a:endParaRPr kumimoji="0" lang="zh-CN" sz="2800" b="0" i="0" u="none" strike="noStrike" cap="none" normalizeH="0" baseline="0" smtClean="0">
                        <a:ln>
                          <a:noFill/>
                        </a:ln>
                        <a:solidFill>
                          <a:schemeClr val="tx1"/>
                        </a:solidFill>
                        <a:effectLst/>
                        <a:latin typeface="宋体" panose="02010600030101010101" pitchFamily="2" charset="-122"/>
                        <a:ea typeface="宋体" panose="02010600030101010101" pitchFamily="2" charset="-122"/>
                      </a:endParaRPr>
                    </a:p>
                  </a:txBody>
                  <a:tcPr marT="45725" marB="45725" anchor="ctr" horzOverflow="overflow">
                    <a:lnL w="952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sz="1800" b="1" i="0" u="none" strike="noStrike" cap="none" normalizeH="0" baseline="0" smtClean="0">
                          <a:ln>
                            <a:noFill/>
                          </a:ln>
                          <a:solidFill>
                            <a:schemeClr val="tx1"/>
                          </a:solidFill>
                          <a:effectLst/>
                          <a:latin typeface="宋体" panose="02010600030101010101" pitchFamily="2" charset="-122"/>
                          <a:ea typeface="宋体" panose="02010600030101010101" pitchFamily="2" charset="-122"/>
                          <a:cs typeface="Times New Roman" panose="02020603050405020304" pitchFamily="18" charset="0"/>
                        </a:rPr>
                        <a:t>基本车间</a:t>
                      </a:r>
                      <a:endParaRPr kumimoji="0" lang="zh-CN" sz="2800" b="0" i="0" u="none" strike="noStrike" cap="none" normalizeH="0" baseline="0" smtClean="0">
                        <a:ln>
                          <a:noFill/>
                        </a:ln>
                        <a:solidFill>
                          <a:schemeClr val="tx1"/>
                        </a:solidFill>
                        <a:effectLst/>
                        <a:latin typeface="宋体" panose="02010600030101010101" pitchFamily="2" charset="-122"/>
                        <a:ea typeface="宋体" panose="02010600030101010101" pitchFamily="2" charset="-122"/>
                      </a:endParaRPr>
                    </a:p>
                  </a:txBody>
                  <a:tcPr marT="45725" marB="45725"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sz="1800" b="1" i="0" u="none" strike="noStrike" cap="none" normalizeH="0" baseline="0" smtClean="0">
                          <a:ln>
                            <a:noFill/>
                          </a:ln>
                          <a:solidFill>
                            <a:schemeClr val="tx1"/>
                          </a:solidFill>
                          <a:effectLst/>
                          <a:latin typeface="宋体" panose="02010600030101010101" pitchFamily="2" charset="-122"/>
                          <a:ea typeface="宋体" panose="02010600030101010101" pitchFamily="2" charset="-122"/>
                          <a:cs typeface="Times New Roman" panose="02020603050405020304" pitchFamily="18" charset="0"/>
                        </a:rPr>
                        <a:t>水电费</a:t>
                      </a:r>
                      <a:endParaRPr kumimoji="0" lang="zh-CN" sz="2800" b="0" i="0" u="none" strike="noStrike" cap="none" normalizeH="0" baseline="0" smtClean="0">
                        <a:ln>
                          <a:noFill/>
                        </a:ln>
                        <a:solidFill>
                          <a:schemeClr val="tx1"/>
                        </a:solidFill>
                        <a:effectLst/>
                        <a:latin typeface="宋体" panose="02010600030101010101" pitchFamily="2" charset="-122"/>
                        <a:ea typeface="宋体" panose="02010600030101010101" pitchFamily="2" charset="-122"/>
                      </a:endParaRPr>
                    </a:p>
                  </a:txBody>
                  <a:tcPr marT="45725" marB="45725"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pPr>
                      <a:endParaRPr kumimoji="0" lang="zh-CN" altLang="zh-CN" sz="2800" b="0" i="0" u="none" strike="noStrike" cap="none" normalizeH="0" baseline="0" smtClean="0">
                        <a:ln>
                          <a:noFill/>
                        </a:ln>
                        <a:solidFill>
                          <a:schemeClr val="tx1"/>
                        </a:solidFill>
                        <a:effectLst/>
                        <a:latin typeface="宋体" panose="02010600030101010101" pitchFamily="2" charset="-122"/>
                        <a:ea typeface="宋体" panose="02010600030101010101" pitchFamily="2" charset="-122"/>
                      </a:endParaRPr>
                    </a:p>
                  </a:txBody>
                  <a:tcPr marT="45725" marB="45725"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pPr>
                      <a:endParaRPr kumimoji="0" lang="zh-CN" altLang="zh-CN" sz="2800" b="0" i="0" u="none" strike="noStrike" cap="none" normalizeH="0" baseline="0" smtClean="0">
                        <a:ln>
                          <a:noFill/>
                        </a:ln>
                        <a:solidFill>
                          <a:schemeClr val="tx1"/>
                        </a:solidFill>
                        <a:effectLst/>
                        <a:latin typeface="宋体" panose="02010600030101010101" pitchFamily="2" charset="-122"/>
                        <a:ea typeface="宋体" panose="02010600030101010101" pitchFamily="2" charset="-122"/>
                      </a:endParaRPr>
                    </a:p>
                  </a:txBody>
                  <a:tcPr marT="45725" marB="45725"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0" lang="zh-CN" altLang="en-US" sz="1800" b="1" i="0" u="none" strike="noStrike" cap="none" normalizeH="0" baseline="0" smtClean="0">
                          <a:ln>
                            <a:noFill/>
                          </a:ln>
                          <a:solidFill>
                            <a:schemeClr val="tx1"/>
                          </a:solidFill>
                          <a:effectLst/>
                          <a:latin typeface="宋体" panose="02010600030101010101" pitchFamily="2" charset="-122"/>
                          <a:ea typeface="宋体" panose="02010600030101010101" pitchFamily="2" charset="-122"/>
                        </a:rPr>
                        <a:t>1 </a:t>
                      </a:r>
                      <a:r>
                        <a:rPr kumimoji="0" lang="en-US" sz="1800" b="1" i="0" u="none" strike="noStrike" cap="none" normalizeH="0" baseline="0" smtClean="0">
                          <a:ln>
                            <a:noFill/>
                          </a:ln>
                          <a:solidFill>
                            <a:schemeClr val="tx1"/>
                          </a:solidFill>
                          <a:effectLst/>
                          <a:latin typeface="宋体" panose="02010600030101010101" pitchFamily="2" charset="-122"/>
                          <a:ea typeface="宋体" panose="02010600030101010101" pitchFamily="2" charset="-122"/>
                        </a:rPr>
                        <a:t>500</a:t>
                      </a:r>
                      <a:endParaRPr kumimoji="0" lang="zh-CN" altLang="en-US" sz="2800" b="0" i="0" u="none" strike="noStrike" cap="none" normalizeH="0" baseline="0" smtClean="0">
                        <a:ln>
                          <a:noFill/>
                        </a:ln>
                        <a:solidFill>
                          <a:schemeClr val="tx1"/>
                        </a:solidFill>
                        <a:effectLst/>
                        <a:latin typeface="宋体" panose="02010600030101010101" pitchFamily="2" charset="-122"/>
                        <a:ea typeface="宋体" panose="02010600030101010101" pitchFamily="2" charset="-122"/>
                      </a:endParaRPr>
                    </a:p>
                  </a:txBody>
                  <a:tcPr marT="45725" marB="45725"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en-US" sz="1800" b="1" i="0" u="none" strike="noStrike" cap="none" normalizeH="0" baseline="0" smtClean="0">
                          <a:ln>
                            <a:noFill/>
                          </a:ln>
                          <a:solidFill>
                            <a:schemeClr val="tx1"/>
                          </a:solidFill>
                          <a:effectLst/>
                          <a:latin typeface="宋体" panose="02010600030101010101" pitchFamily="2" charset="-122"/>
                          <a:ea typeface="宋体" panose="02010600030101010101" pitchFamily="2" charset="-122"/>
                        </a:rPr>
                        <a:t>0.8</a:t>
                      </a:r>
                      <a:endParaRPr kumimoji="0" lang="en-US" sz="2800" b="0" i="0" u="none" strike="noStrike" cap="none" normalizeH="0" baseline="0" smtClean="0">
                        <a:ln>
                          <a:noFill/>
                        </a:ln>
                        <a:solidFill>
                          <a:schemeClr val="tx1"/>
                        </a:solidFill>
                        <a:effectLst/>
                        <a:latin typeface="宋体" panose="02010600030101010101" pitchFamily="2" charset="-122"/>
                        <a:ea typeface="宋体" panose="02010600030101010101" pitchFamily="2" charset="-122"/>
                      </a:endParaRPr>
                    </a:p>
                  </a:txBody>
                  <a:tcPr marT="45725" marB="45725"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en-US" sz="1800" b="1" i="0" u="none" strike="noStrike" cap="none" normalizeH="0" baseline="0" smtClean="0">
                          <a:ln>
                            <a:noFill/>
                          </a:ln>
                          <a:solidFill>
                            <a:schemeClr val="tx1"/>
                          </a:solidFill>
                          <a:effectLst/>
                          <a:latin typeface="宋体" panose="02010600030101010101" pitchFamily="2" charset="-122"/>
                          <a:ea typeface="宋体" panose="02010600030101010101" pitchFamily="2" charset="-122"/>
                        </a:rPr>
                        <a:t> 1 200</a:t>
                      </a:r>
                      <a:endParaRPr kumimoji="0" lang="en-US" sz="2800" b="0" i="0" u="none" strike="noStrike" cap="none" normalizeH="0" baseline="0" smtClean="0">
                        <a:ln>
                          <a:noFill/>
                        </a:ln>
                        <a:solidFill>
                          <a:schemeClr val="tx1"/>
                        </a:solidFill>
                        <a:effectLst/>
                        <a:latin typeface="宋体" panose="02010600030101010101" pitchFamily="2" charset="-122"/>
                        <a:ea typeface="宋体" panose="02010600030101010101" pitchFamily="2" charset="-122"/>
                      </a:endParaRPr>
                    </a:p>
                  </a:txBody>
                  <a:tcPr marT="45725" marB="45725" anchor="ctr" horzOverflow="overflow">
                    <a:lnL w="12700"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519113">
                <a:tc gridSpan="2">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sz="1800" b="1" i="0" u="none" strike="noStrike" cap="none" normalizeH="0" baseline="0" smtClean="0">
                          <a:ln>
                            <a:noFill/>
                          </a:ln>
                          <a:solidFill>
                            <a:schemeClr val="tx1"/>
                          </a:solidFill>
                          <a:effectLst/>
                          <a:latin typeface="宋体" panose="02010600030101010101" pitchFamily="2" charset="-122"/>
                          <a:ea typeface="宋体" panose="02010600030101010101" pitchFamily="2" charset="-122"/>
                          <a:cs typeface="Times New Roman" panose="02020603050405020304" pitchFamily="18" charset="0"/>
                        </a:rPr>
                        <a:t>管理费用</a:t>
                      </a:r>
                      <a:endParaRPr kumimoji="0" lang="zh-CN" sz="2800" b="0" i="0" u="none" strike="noStrike" cap="none" normalizeH="0" baseline="0" smtClean="0">
                        <a:ln>
                          <a:noFill/>
                        </a:ln>
                        <a:solidFill>
                          <a:schemeClr val="tx1"/>
                        </a:solidFill>
                        <a:effectLst/>
                        <a:latin typeface="宋体" panose="02010600030101010101" pitchFamily="2" charset="-122"/>
                        <a:ea typeface="宋体" panose="02010600030101010101" pitchFamily="2" charset="-122"/>
                      </a:endParaRPr>
                    </a:p>
                  </a:txBody>
                  <a:tcPr marT="45725" marB="45725" anchor="ctr" horzOverflow="overflow">
                    <a:lnL w="952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sz="1800" b="1" i="0" u="none" strike="noStrike" cap="none" normalizeH="0" baseline="0" smtClean="0">
                          <a:ln>
                            <a:noFill/>
                          </a:ln>
                          <a:solidFill>
                            <a:schemeClr val="tx1"/>
                          </a:solidFill>
                          <a:effectLst/>
                          <a:latin typeface="宋体" panose="02010600030101010101" pitchFamily="2" charset="-122"/>
                          <a:ea typeface="宋体" panose="02010600030101010101" pitchFamily="2" charset="-122"/>
                          <a:cs typeface="Times New Roman" panose="02020603050405020304" pitchFamily="18" charset="0"/>
                        </a:rPr>
                        <a:t>水电费</a:t>
                      </a:r>
                      <a:endParaRPr kumimoji="0" lang="zh-CN" sz="2800" b="0" i="0" u="none" strike="noStrike" cap="none" normalizeH="0" baseline="0" smtClean="0">
                        <a:ln>
                          <a:noFill/>
                        </a:ln>
                        <a:solidFill>
                          <a:schemeClr val="tx1"/>
                        </a:solidFill>
                        <a:effectLst/>
                        <a:latin typeface="宋体" panose="02010600030101010101" pitchFamily="2" charset="-122"/>
                        <a:ea typeface="宋体" panose="02010600030101010101" pitchFamily="2" charset="-122"/>
                      </a:endParaRPr>
                    </a:p>
                  </a:txBody>
                  <a:tcPr marT="45725" marB="45725"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pPr>
                      <a:endParaRPr kumimoji="0" lang="zh-CN" altLang="zh-CN" sz="2800" b="0" i="0" u="none" strike="noStrike" cap="none" normalizeH="0" baseline="0" smtClean="0">
                        <a:ln>
                          <a:noFill/>
                        </a:ln>
                        <a:solidFill>
                          <a:schemeClr val="tx1"/>
                        </a:solidFill>
                        <a:effectLst/>
                        <a:latin typeface="宋体" panose="02010600030101010101" pitchFamily="2" charset="-122"/>
                        <a:ea typeface="宋体" panose="02010600030101010101" pitchFamily="2" charset="-122"/>
                      </a:endParaRPr>
                    </a:p>
                  </a:txBody>
                  <a:tcPr marT="45725" marB="45725"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pPr>
                      <a:endParaRPr kumimoji="0" lang="zh-CN" altLang="zh-CN" sz="2800" b="0" i="0" u="none" strike="noStrike" cap="none" normalizeH="0" baseline="0" smtClean="0">
                        <a:ln>
                          <a:noFill/>
                        </a:ln>
                        <a:solidFill>
                          <a:schemeClr val="tx1"/>
                        </a:solidFill>
                        <a:effectLst/>
                        <a:latin typeface="宋体" panose="02010600030101010101" pitchFamily="2" charset="-122"/>
                        <a:ea typeface="宋体" panose="02010600030101010101" pitchFamily="2" charset="-122"/>
                      </a:endParaRPr>
                    </a:p>
                  </a:txBody>
                  <a:tcPr marT="45725" marB="45725"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0" lang="zh-CN" altLang="en-US" sz="1800" b="1" i="0" u="none" strike="noStrike" cap="none" normalizeH="0" baseline="0" smtClean="0">
                          <a:ln>
                            <a:noFill/>
                          </a:ln>
                          <a:solidFill>
                            <a:schemeClr val="tx1"/>
                          </a:solidFill>
                          <a:effectLst/>
                          <a:latin typeface="宋体" panose="02010600030101010101" pitchFamily="2" charset="-122"/>
                          <a:ea typeface="宋体" panose="02010600030101010101" pitchFamily="2" charset="-122"/>
                        </a:rPr>
                        <a:t>2 </a:t>
                      </a:r>
                      <a:r>
                        <a:rPr kumimoji="0" lang="en-US" sz="1800" b="1" i="0" u="none" strike="noStrike" cap="none" normalizeH="0" baseline="0" smtClean="0">
                          <a:ln>
                            <a:noFill/>
                          </a:ln>
                          <a:solidFill>
                            <a:schemeClr val="tx1"/>
                          </a:solidFill>
                          <a:effectLst/>
                          <a:latin typeface="宋体" panose="02010600030101010101" pitchFamily="2" charset="-122"/>
                          <a:ea typeface="宋体" panose="02010600030101010101" pitchFamily="2" charset="-122"/>
                        </a:rPr>
                        <a:t>600</a:t>
                      </a:r>
                      <a:endParaRPr kumimoji="0" lang="zh-CN" altLang="en-US" sz="2800" b="0" i="0" u="none" strike="noStrike" cap="none" normalizeH="0" baseline="0" smtClean="0">
                        <a:ln>
                          <a:noFill/>
                        </a:ln>
                        <a:solidFill>
                          <a:schemeClr val="tx1"/>
                        </a:solidFill>
                        <a:effectLst/>
                        <a:latin typeface="宋体" panose="02010600030101010101" pitchFamily="2" charset="-122"/>
                        <a:ea typeface="宋体" panose="02010600030101010101" pitchFamily="2" charset="-122"/>
                      </a:endParaRPr>
                    </a:p>
                  </a:txBody>
                  <a:tcPr marT="45725" marB="45725"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en-US" sz="1800" b="1" i="0" u="none" strike="noStrike" cap="none" normalizeH="0" baseline="0" smtClean="0">
                          <a:ln>
                            <a:noFill/>
                          </a:ln>
                          <a:solidFill>
                            <a:schemeClr val="tx1"/>
                          </a:solidFill>
                          <a:effectLst/>
                          <a:latin typeface="宋体" panose="02010600030101010101" pitchFamily="2" charset="-122"/>
                          <a:ea typeface="宋体" panose="02010600030101010101" pitchFamily="2" charset="-122"/>
                        </a:rPr>
                        <a:t>0.8</a:t>
                      </a:r>
                      <a:endParaRPr kumimoji="0" lang="en-US" sz="2800" b="0" i="0" u="none" strike="noStrike" cap="none" normalizeH="0" baseline="0" smtClean="0">
                        <a:ln>
                          <a:noFill/>
                        </a:ln>
                        <a:solidFill>
                          <a:schemeClr val="tx1"/>
                        </a:solidFill>
                        <a:effectLst/>
                        <a:latin typeface="宋体" panose="02010600030101010101" pitchFamily="2" charset="-122"/>
                        <a:ea typeface="宋体" panose="02010600030101010101" pitchFamily="2" charset="-122"/>
                      </a:endParaRPr>
                    </a:p>
                  </a:txBody>
                  <a:tcPr marT="45725" marB="45725"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en-US" sz="1800" b="1" i="0" u="none" strike="noStrike" cap="none" normalizeH="0" baseline="0" smtClean="0">
                          <a:ln>
                            <a:noFill/>
                          </a:ln>
                          <a:solidFill>
                            <a:schemeClr val="tx1"/>
                          </a:solidFill>
                          <a:effectLst/>
                          <a:latin typeface="宋体" panose="02010600030101010101" pitchFamily="2" charset="-122"/>
                          <a:ea typeface="宋体" panose="02010600030101010101" pitchFamily="2" charset="-122"/>
                        </a:rPr>
                        <a:t> 2 080</a:t>
                      </a:r>
                      <a:endParaRPr kumimoji="0" lang="en-US" sz="2800" b="0" i="0" u="none" strike="noStrike" cap="none" normalizeH="0" baseline="0" smtClean="0">
                        <a:ln>
                          <a:noFill/>
                        </a:ln>
                        <a:solidFill>
                          <a:schemeClr val="tx1"/>
                        </a:solidFill>
                        <a:effectLst/>
                        <a:latin typeface="宋体" panose="02010600030101010101" pitchFamily="2" charset="-122"/>
                        <a:ea typeface="宋体" panose="02010600030101010101" pitchFamily="2" charset="-122"/>
                      </a:endParaRPr>
                    </a:p>
                  </a:txBody>
                  <a:tcPr marT="45725" marB="45725" anchor="ctr" horzOverflow="overflow">
                    <a:lnL w="12700"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517525">
                <a:tc gridSpan="3">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zh-CN" sz="1800" b="1" i="0" u="none" strike="noStrike" cap="none" normalizeH="0" baseline="0" smtClean="0">
                          <a:ln>
                            <a:noFill/>
                          </a:ln>
                          <a:solidFill>
                            <a:schemeClr val="tx1"/>
                          </a:solidFill>
                          <a:effectLst/>
                          <a:latin typeface="宋体" panose="02010600030101010101" pitchFamily="2" charset="-122"/>
                          <a:ea typeface="宋体" panose="02010600030101010101" pitchFamily="2" charset="-122"/>
                          <a:cs typeface="Times New Roman" panose="02020603050405020304" pitchFamily="18" charset="0"/>
                        </a:rPr>
                        <a:t>合  计</a:t>
                      </a:r>
                      <a:endParaRPr kumimoji="0" lang="zh-CN" sz="2800" b="0" i="0" u="none" strike="noStrike" cap="none" normalizeH="0" baseline="0" smtClean="0">
                        <a:ln>
                          <a:noFill/>
                        </a:ln>
                        <a:solidFill>
                          <a:schemeClr val="tx1"/>
                        </a:solidFill>
                        <a:effectLst/>
                        <a:latin typeface="宋体" panose="02010600030101010101" pitchFamily="2" charset="-122"/>
                        <a:ea typeface="宋体" panose="02010600030101010101" pitchFamily="2" charset="-122"/>
                      </a:endParaRPr>
                    </a:p>
                  </a:txBody>
                  <a:tcPr marT="45725" marB="45725" anchor="ctr" horzOverflow="overflow">
                    <a:lnL w="952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cPr/>
                </a:tc>
                <a:tc hMerge="1">
                  <a:tcPr/>
                </a:tc>
                <a:tc>
                  <a:txBody>
                    <a:bodyPr/>
                    <a:lstStyle/>
                    <a:p>
                      <a:pPr marL="0" marR="0" lvl="0" indent="0" algn="l" defTabSz="914400" rtl="0" eaLnBrk="1" fontAlgn="base" latinLnBrk="0" hangingPunct="1">
                        <a:lnSpc>
                          <a:spcPct val="100000"/>
                        </a:lnSpc>
                        <a:spcBef>
                          <a:spcPct val="20000"/>
                        </a:spcBef>
                        <a:spcAft>
                          <a:spcPct val="0"/>
                        </a:spcAft>
                        <a:buClrTx/>
                        <a:buSzTx/>
                        <a:buFontTx/>
                        <a:buNone/>
                      </a:pPr>
                      <a:endParaRPr kumimoji="0" lang="zh-CN" altLang="zh-CN" sz="2800" b="0" i="0" u="none" strike="noStrike" cap="none" normalizeH="0" baseline="0" smtClean="0">
                        <a:ln>
                          <a:noFill/>
                        </a:ln>
                        <a:solidFill>
                          <a:schemeClr val="tx1"/>
                        </a:solidFill>
                        <a:effectLst/>
                        <a:latin typeface="宋体" panose="02010600030101010101" pitchFamily="2" charset="-122"/>
                        <a:ea typeface="宋体" panose="02010600030101010101" pitchFamily="2" charset="-122"/>
                      </a:endParaRPr>
                    </a:p>
                  </a:txBody>
                  <a:tcPr marT="45725" marB="45725"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pPr>
                      <a:endParaRPr kumimoji="0" lang="zh-CN" altLang="zh-CN" sz="2800" b="0" i="0" u="none" strike="noStrike" cap="none" normalizeH="0" baseline="0" smtClean="0">
                        <a:ln>
                          <a:noFill/>
                        </a:ln>
                        <a:solidFill>
                          <a:schemeClr val="tx1"/>
                        </a:solidFill>
                        <a:effectLst/>
                        <a:latin typeface="宋体" panose="02010600030101010101" pitchFamily="2" charset="-122"/>
                        <a:ea typeface="宋体" panose="02010600030101010101" pitchFamily="2" charset="-122"/>
                      </a:endParaRPr>
                    </a:p>
                  </a:txBody>
                  <a:tcPr marT="45725" marB="45725"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en-US" sz="1800" b="1" i="0" u="none" strike="noStrike" cap="none" normalizeH="0" baseline="0" smtClean="0">
                          <a:ln>
                            <a:noFill/>
                          </a:ln>
                          <a:solidFill>
                            <a:schemeClr val="tx1"/>
                          </a:solidFill>
                          <a:effectLst/>
                          <a:latin typeface="宋体" panose="02010600030101010101" pitchFamily="2" charset="-122"/>
                          <a:ea typeface="宋体" panose="02010600030101010101" pitchFamily="2" charset="-122"/>
                        </a:rPr>
                        <a:t>50 000</a:t>
                      </a:r>
                      <a:endParaRPr kumimoji="0" lang="en-US" sz="2800" b="0" i="0" u="none" strike="noStrike" cap="none" normalizeH="0" baseline="0" smtClean="0">
                        <a:ln>
                          <a:noFill/>
                        </a:ln>
                        <a:solidFill>
                          <a:schemeClr val="tx1"/>
                        </a:solidFill>
                        <a:effectLst/>
                        <a:latin typeface="宋体" panose="02010600030101010101" pitchFamily="2" charset="-122"/>
                        <a:ea typeface="宋体" panose="02010600030101010101" pitchFamily="2" charset="-122"/>
                      </a:endParaRPr>
                    </a:p>
                  </a:txBody>
                  <a:tcPr marT="45725" marB="45725"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en-US" sz="1800" b="1" i="0" u="none" strike="noStrike" cap="none" normalizeH="0" baseline="0" smtClean="0">
                          <a:ln>
                            <a:noFill/>
                          </a:ln>
                          <a:solidFill>
                            <a:schemeClr val="tx1"/>
                          </a:solidFill>
                          <a:effectLst/>
                          <a:latin typeface="宋体" panose="02010600030101010101" pitchFamily="2" charset="-122"/>
                          <a:ea typeface="宋体" panose="02010600030101010101" pitchFamily="2" charset="-122"/>
                        </a:rPr>
                        <a:t>0.8</a:t>
                      </a:r>
                      <a:endParaRPr kumimoji="0" lang="en-US" sz="2800" b="0" i="0" u="none" strike="noStrike" cap="none" normalizeH="0" baseline="0" smtClean="0">
                        <a:ln>
                          <a:noFill/>
                        </a:ln>
                        <a:solidFill>
                          <a:schemeClr val="tx1"/>
                        </a:solidFill>
                        <a:effectLst/>
                        <a:latin typeface="宋体" panose="02010600030101010101" pitchFamily="2" charset="-122"/>
                        <a:ea typeface="宋体" panose="02010600030101010101" pitchFamily="2" charset="-122"/>
                      </a:endParaRPr>
                    </a:p>
                  </a:txBody>
                  <a:tcPr marT="45725" marB="45725"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pPr>
                      <a:r>
                        <a:rPr kumimoji="0" lang="en-US" sz="1800" b="1" i="0" u="none" strike="noStrike" cap="none" normalizeH="0" baseline="0" smtClean="0">
                          <a:ln>
                            <a:noFill/>
                          </a:ln>
                          <a:solidFill>
                            <a:schemeClr val="tx1"/>
                          </a:solidFill>
                          <a:effectLst/>
                          <a:latin typeface="宋体" panose="02010600030101010101" pitchFamily="2" charset="-122"/>
                          <a:ea typeface="宋体" panose="02010600030101010101" pitchFamily="2" charset="-122"/>
                        </a:rPr>
                        <a:t>40 000</a:t>
                      </a:r>
                      <a:endParaRPr kumimoji="0" lang="en-US" sz="2800" b="0" i="0" u="none" strike="noStrike" cap="none" normalizeH="0" baseline="0" smtClean="0">
                        <a:ln>
                          <a:noFill/>
                        </a:ln>
                        <a:solidFill>
                          <a:schemeClr val="tx1"/>
                        </a:solidFill>
                        <a:effectLst/>
                        <a:latin typeface="宋体" panose="02010600030101010101" pitchFamily="2" charset="-122"/>
                        <a:ea typeface="宋体" panose="02010600030101010101" pitchFamily="2" charset="-122"/>
                      </a:endParaRPr>
                    </a:p>
                  </a:txBody>
                  <a:tcPr marT="45725" marB="45725" anchor="ctr" horzOverflow="overflow">
                    <a:lnL w="12700"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39011" name="Rectangle 102"/>
          <p:cNvSpPr>
            <a:spLocks noChangeArrowheads="1"/>
          </p:cNvSpPr>
          <p:nvPr/>
        </p:nvSpPr>
        <p:spPr bwMode="auto">
          <a:xfrm>
            <a:off x="900113" y="333375"/>
            <a:ext cx="6648450"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indent="2400300">
              <a:spcBef>
                <a:spcPct val="0"/>
              </a:spcBef>
            </a:pPr>
            <a:r>
              <a:rPr lang="en-US" dirty="0" smtClean="0"/>
              <a:t> </a:t>
            </a:r>
            <a:r>
              <a:rPr lang="zh-CN" altLang="en-US" dirty="0"/>
              <a:t>外购动力费用分配表</a:t>
            </a:r>
            <a:endParaRPr lang="zh-CN" altLang="en-US" dirty="0"/>
          </a:p>
          <a:p>
            <a:pPr indent="2400300">
              <a:spcBef>
                <a:spcPct val="0"/>
              </a:spcBef>
            </a:pPr>
            <a:r>
              <a:rPr lang="en-US" dirty="0"/>
              <a:t>20××</a:t>
            </a:r>
            <a:r>
              <a:rPr lang="zh-CN" altLang="en-US" dirty="0"/>
              <a:t>年</a:t>
            </a:r>
            <a:r>
              <a:rPr lang="en-US" dirty="0"/>
              <a:t>1</a:t>
            </a:r>
            <a:r>
              <a:rPr lang="zh-CN" altLang="en-US" dirty="0"/>
              <a:t>月                      金额单位：元</a:t>
            </a:r>
            <a:endParaRPr lang="zh-CN" alt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图示 6"/>
          <p:cNvGraphicFramePr/>
          <p:nvPr/>
        </p:nvGraphicFramePr>
        <p:xfrm>
          <a:off x="1475656" y="1340768"/>
          <a:ext cx="7416824" cy="4176464"/>
        </p:xfrm>
        <a:graphic>
          <a:graphicData uri="http://schemas.openxmlformats.org/drawingml/2006/diagram">
            <dgm:relIds xmlns:dgm="http://schemas.openxmlformats.org/drawingml/2006/diagram" xmlns:r="http://schemas.openxmlformats.org/officeDocument/2006/relationships" r:dm="rId1" r:lo="rId2" r:qs="rId3" r:cs="rId4"/>
          </a:graphicData>
        </a:graphic>
      </p:graphicFrame>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4"/>
          <p:cNvSpPr>
            <a:spLocks noChangeArrowheads="1"/>
          </p:cNvSpPr>
          <p:nvPr/>
        </p:nvSpPr>
        <p:spPr bwMode="auto">
          <a:xfrm>
            <a:off x="611188" y="962025"/>
            <a:ext cx="8064500" cy="4086225"/>
          </a:xfrm>
          <a:prstGeom prst="rect">
            <a:avLst/>
          </a:prstGeom>
          <a:gradFill rotWithShape="1">
            <a:gsLst>
              <a:gs pos="0">
                <a:srgbClr val="F6C0A8"/>
              </a:gs>
              <a:gs pos="50000">
                <a:schemeClr val="bg1"/>
              </a:gs>
              <a:gs pos="100000">
                <a:srgbClr val="F6C0A8"/>
              </a:gs>
            </a:gsLst>
            <a:lin ang="5400000" scaled="1"/>
          </a:gradFill>
          <a:ln w="38100" cmpd="dbl">
            <a:solidFill>
              <a:srgbClr val="E559CA"/>
            </a:solidFill>
            <a:prstDash val="lgDashDot"/>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indent="533400">
              <a:spcBef>
                <a:spcPct val="0"/>
              </a:spcBef>
            </a:pPr>
            <a:endParaRPr lang="en-US" sz="2000" dirty="0">
              <a:latin typeface="楷体_GB2312" pitchFamily="1" charset="-122"/>
              <a:ea typeface="楷体_GB2312" pitchFamily="1" charset="-122"/>
            </a:endParaRPr>
          </a:p>
          <a:p>
            <a:pPr indent="533400">
              <a:lnSpc>
                <a:spcPct val="120000"/>
              </a:lnSpc>
              <a:spcBef>
                <a:spcPct val="0"/>
              </a:spcBef>
            </a:pPr>
            <a:r>
              <a:rPr lang="zh-CN" altLang="en-US" sz="2000" dirty="0">
                <a:latin typeface="楷体_GB2312" pitchFamily="1" charset="-122"/>
                <a:ea typeface="楷体_GB2312" pitchFamily="1" charset="-122"/>
              </a:rPr>
              <a:t>根据</a:t>
            </a:r>
            <a:r>
              <a:rPr lang="zh-CN" altLang="en-US" sz="2000" dirty="0">
                <a:ea typeface="楷体_GB2312" pitchFamily="1" charset="-122"/>
              </a:rPr>
              <a:t>“</a:t>
            </a:r>
            <a:r>
              <a:rPr lang="zh-CN" altLang="en-US" sz="2000" dirty="0">
                <a:latin typeface="楷体_GB2312" pitchFamily="1" charset="-122"/>
                <a:ea typeface="楷体_GB2312" pitchFamily="1" charset="-122"/>
              </a:rPr>
              <a:t>外购动力费用分配表</a:t>
            </a:r>
            <a:r>
              <a:rPr lang="zh-CN" altLang="en-US" sz="2000" dirty="0">
                <a:ea typeface="楷体_GB2312" pitchFamily="1" charset="-122"/>
              </a:rPr>
              <a:t>”</a:t>
            </a:r>
            <a:r>
              <a:rPr lang="zh-CN" altLang="en-US" sz="2000" dirty="0">
                <a:latin typeface="楷体_GB2312" pitchFamily="1" charset="-122"/>
                <a:ea typeface="楷体_GB2312" pitchFamily="1" charset="-122"/>
              </a:rPr>
              <a:t>填制转账凭证，编制会计分录</a:t>
            </a:r>
            <a:endParaRPr lang="zh-CN" altLang="en-US" sz="2000" dirty="0">
              <a:latin typeface="楷体_GB2312" pitchFamily="1" charset="-122"/>
              <a:ea typeface="楷体_GB2312" pitchFamily="1" charset="-122"/>
            </a:endParaRPr>
          </a:p>
          <a:p>
            <a:pPr indent="533400">
              <a:lnSpc>
                <a:spcPct val="120000"/>
              </a:lnSpc>
              <a:spcBef>
                <a:spcPct val="0"/>
              </a:spcBef>
            </a:pPr>
            <a:endParaRPr lang="zh-CN" altLang="en-US" sz="2000" dirty="0">
              <a:latin typeface="楷体_GB2312" pitchFamily="1" charset="-122"/>
              <a:ea typeface="楷体_GB2312" pitchFamily="1" charset="-122"/>
            </a:endParaRPr>
          </a:p>
          <a:p>
            <a:pPr indent="533400">
              <a:lnSpc>
                <a:spcPct val="120000"/>
              </a:lnSpc>
              <a:spcBef>
                <a:spcPct val="0"/>
              </a:spcBef>
            </a:pPr>
            <a:r>
              <a:rPr lang="zh-CN" altLang="en-US" sz="2000" dirty="0">
                <a:latin typeface="楷体_GB2312" pitchFamily="1" charset="-122"/>
                <a:ea typeface="楷体_GB2312" pitchFamily="1" charset="-122"/>
              </a:rPr>
              <a:t>借：生产成本</a:t>
            </a:r>
            <a:r>
              <a:rPr lang="en-US" sz="2000" dirty="0">
                <a:ea typeface="楷体_GB2312" pitchFamily="1" charset="-122"/>
              </a:rPr>
              <a:t>—</a:t>
            </a:r>
            <a:r>
              <a:rPr lang="zh-CN" altLang="en-US" sz="2000" dirty="0">
                <a:latin typeface="楷体_GB2312" pitchFamily="1" charset="-122"/>
                <a:ea typeface="楷体_GB2312" pitchFamily="1" charset="-122"/>
              </a:rPr>
              <a:t>基本生产</a:t>
            </a:r>
            <a:r>
              <a:rPr lang="en-US" sz="2000" dirty="0">
                <a:ea typeface="楷体_GB2312" pitchFamily="1" charset="-122"/>
              </a:rPr>
              <a:t>—</a:t>
            </a:r>
            <a:r>
              <a:rPr lang="zh-CN" altLang="en-US" sz="2000" dirty="0">
                <a:latin typeface="楷体_GB2312" pitchFamily="1" charset="-122"/>
                <a:ea typeface="楷体_GB2312" pitchFamily="1" charset="-122"/>
              </a:rPr>
              <a:t>甲产品（燃料与动力） </a:t>
            </a:r>
            <a:r>
              <a:rPr lang="en-US" sz="2000" dirty="0">
                <a:latin typeface="楷体_GB2312" pitchFamily="1" charset="-122"/>
                <a:ea typeface="楷体_GB2312" pitchFamily="1" charset="-122"/>
              </a:rPr>
              <a:t>10 000</a:t>
            </a:r>
            <a:endParaRPr lang="en-US" sz="2000" dirty="0">
              <a:latin typeface="楷体_GB2312" pitchFamily="1" charset="-122"/>
              <a:ea typeface="楷体_GB2312" pitchFamily="1" charset="-122"/>
            </a:endParaRPr>
          </a:p>
          <a:p>
            <a:pPr indent="533400">
              <a:lnSpc>
                <a:spcPct val="120000"/>
              </a:lnSpc>
              <a:spcBef>
                <a:spcPct val="0"/>
              </a:spcBef>
            </a:pPr>
            <a:r>
              <a:rPr lang="en-US" sz="2000" dirty="0">
                <a:latin typeface="楷体_GB2312" pitchFamily="1" charset="-122"/>
                <a:ea typeface="楷体_GB2312" pitchFamily="1" charset="-122"/>
              </a:rPr>
              <a:t>            </a:t>
            </a:r>
            <a:r>
              <a:rPr lang="en-US" sz="2000" dirty="0">
                <a:ea typeface="楷体_GB2312" pitchFamily="1" charset="-122"/>
              </a:rPr>
              <a:t>—</a:t>
            </a:r>
            <a:r>
              <a:rPr lang="zh-CN" altLang="en-US" sz="2000" dirty="0">
                <a:latin typeface="楷体_GB2312" pitchFamily="1" charset="-122"/>
                <a:ea typeface="楷体_GB2312" pitchFamily="1" charset="-122"/>
              </a:rPr>
              <a:t>基本生产</a:t>
            </a:r>
            <a:r>
              <a:rPr lang="en-US" sz="2000" dirty="0">
                <a:ea typeface="楷体_GB2312" pitchFamily="1" charset="-122"/>
              </a:rPr>
              <a:t>—</a:t>
            </a:r>
            <a:r>
              <a:rPr lang="zh-CN" altLang="en-US" sz="2000" dirty="0">
                <a:latin typeface="楷体_GB2312" pitchFamily="1" charset="-122"/>
                <a:ea typeface="楷体_GB2312" pitchFamily="1" charset="-122"/>
              </a:rPr>
              <a:t>乙产品（燃料与动力） </a:t>
            </a:r>
            <a:r>
              <a:rPr lang="en-US" sz="2000" dirty="0">
                <a:latin typeface="楷体_GB2312" pitchFamily="1" charset="-122"/>
                <a:ea typeface="楷体_GB2312" pitchFamily="1" charset="-122"/>
              </a:rPr>
              <a:t>20 000</a:t>
            </a:r>
            <a:endParaRPr lang="en-US" sz="2000" dirty="0">
              <a:latin typeface="楷体_GB2312" pitchFamily="1" charset="-122"/>
              <a:ea typeface="楷体_GB2312" pitchFamily="1" charset="-122"/>
            </a:endParaRPr>
          </a:p>
          <a:p>
            <a:pPr indent="533400">
              <a:lnSpc>
                <a:spcPct val="120000"/>
              </a:lnSpc>
              <a:spcBef>
                <a:spcPct val="0"/>
              </a:spcBef>
            </a:pPr>
            <a:r>
              <a:rPr lang="zh-CN" altLang="en-US" sz="2000" dirty="0">
                <a:latin typeface="楷体_GB2312" pitchFamily="1" charset="-122"/>
                <a:ea typeface="楷体_GB2312" pitchFamily="1" charset="-122"/>
              </a:rPr>
              <a:t>    生产成本</a:t>
            </a:r>
            <a:r>
              <a:rPr lang="en-US" sz="2000" dirty="0">
                <a:ea typeface="楷体_GB2312" pitchFamily="1" charset="-122"/>
              </a:rPr>
              <a:t>—</a:t>
            </a:r>
            <a:r>
              <a:rPr lang="zh-CN" altLang="en-US" sz="2000" dirty="0">
                <a:latin typeface="楷体_GB2312" pitchFamily="1" charset="-122"/>
                <a:ea typeface="楷体_GB2312" pitchFamily="1" charset="-122"/>
              </a:rPr>
              <a:t>辅助生产成本</a:t>
            </a:r>
            <a:r>
              <a:rPr lang="en-US" sz="2000" dirty="0" smtClean="0">
                <a:ea typeface="楷体_GB2312" pitchFamily="1" charset="-122"/>
              </a:rPr>
              <a:t>—</a:t>
            </a:r>
            <a:r>
              <a:rPr lang="zh-CN" altLang="en-US" sz="2000" dirty="0" smtClean="0">
                <a:ea typeface="楷体_GB2312" pitchFamily="1" charset="-122"/>
              </a:rPr>
              <a:t>供水</a:t>
            </a:r>
            <a:r>
              <a:rPr lang="zh-CN" altLang="en-US" sz="2000" dirty="0" smtClean="0">
                <a:latin typeface="楷体_GB2312" pitchFamily="1" charset="-122"/>
                <a:ea typeface="楷体_GB2312" pitchFamily="1" charset="-122"/>
              </a:rPr>
              <a:t>车间          </a:t>
            </a:r>
            <a:r>
              <a:rPr lang="en-US" sz="2000" dirty="0">
                <a:latin typeface="楷体_GB2312" pitchFamily="1" charset="-122"/>
                <a:ea typeface="楷体_GB2312" pitchFamily="1" charset="-122"/>
              </a:rPr>
              <a:t>1 920</a:t>
            </a:r>
            <a:endParaRPr lang="en-US" sz="2000" dirty="0">
              <a:latin typeface="楷体_GB2312" pitchFamily="1" charset="-122"/>
              <a:ea typeface="楷体_GB2312" pitchFamily="1" charset="-122"/>
            </a:endParaRPr>
          </a:p>
          <a:p>
            <a:pPr indent="533400">
              <a:lnSpc>
                <a:spcPct val="120000"/>
              </a:lnSpc>
              <a:spcBef>
                <a:spcPct val="0"/>
              </a:spcBef>
            </a:pPr>
            <a:r>
              <a:rPr lang="en-US" sz="2000" dirty="0">
                <a:latin typeface="楷体_GB2312" pitchFamily="1" charset="-122"/>
                <a:ea typeface="楷体_GB2312" pitchFamily="1" charset="-122"/>
              </a:rPr>
              <a:t>            </a:t>
            </a:r>
            <a:r>
              <a:rPr lang="en-US" sz="2000" dirty="0">
                <a:ea typeface="楷体_GB2312" pitchFamily="1" charset="-122"/>
              </a:rPr>
              <a:t>—</a:t>
            </a:r>
            <a:r>
              <a:rPr lang="zh-CN" altLang="en-US" sz="2000" dirty="0">
                <a:latin typeface="楷体_GB2312" pitchFamily="1" charset="-122"/>
                <a:ea typeface="楷体_GB2312" pitchFamily="1" charset="-122"/>
              </a:rPr>
              <a:t>辅助生产成本</a:t>
            </a:r>
            <a:r>
              <a:rPr lang="en-US" sz="2000" dirty="0">
                <a:ea typeface="楷体_GB2312" pitchFamily="1" charset="-122"/>
              </a:rPr>
              <a:t>—</a:t>
            </a:r>
            <a:r>
              <a:rPr lang="zh-CN" altLang="en-US" sz="2000" dirty="0">
                <a:latin typeface="楷体_GB2312" pitchFamily="1" charset="-122"/>
                <a:ea typeface="楷体_GB2312" pitchFamily="1" charset="-122"/>
              </a:rPr>
              <a:t>供热车间          </a:t>
            </a:r>
            <a:r>
              <a:rPr lang="en-US" sz="2000" dirty="0">
                <a:latin typeface="楷体_GB2312" pitchFamily="1" charset="-122"/>
                <a:ea typeface="楷体_GB2312" pitchFamily="1" charset="-122"/>
              </a:rPr>
              <a:t>4 800</a:t>
            </a:r>
            <a:endParaRPr lang="en-US" sz="2000" dirty="0">
              <a:latin typeface="楷体_GB2312" pitchFamily="1" charset="-122"/>
              <a:ea typeface="楷体_GB2312" pitchFamily="1" charset="-122"/>
            </a:endParaRPr>
          </a:p>
          <a:p>
            <a:pPr indent="533400">
              <a:lnSpc>
                <a:spcPct val="120000"/>
              </a:lnSpc>
              <a:spcBef>
                <a:spcPct val="0"/>
              </a:spcBef>
            </a:pPr>
            <a:r>
              <a:rPr lang="en-US" sz="2000" dirty="0">
                <a:latin typeface="楷体_GB2312" pitchFamily="1" charset="-122"/>
                <a:ea typeface="楷体_GB2312" pitchFamily="1" charset="-122"/>
              </a:rPr>
              <a:t>    </a:t>
            </a:r>
            <a:r>
              <a:rPr lang="zh-CN" altLang="en-US" sz="2000" dirty="0">
                <a:latin typeface="楷体_GB2312" pitchFamily="1" charset="-122"/>
                <a:ea typeface="楷体_GB2312" pitchFamily="1" charset="-122"/>
              </a:rPr>
              <a:t>制造费用</a:t>
            </a:r>
            <a:r>
              <a:rPr lang="en-US" sz="2000" dirty="0">
                <a:ea typeface="楷体_GB2312" pitchFamily="1" charset="-122"/>
              </a:rPr>
              <a:t>—</a:t>
            </a:r>
            <a:r>
              <a:rPr lang="zh-CN" altLang="en-US" sz="2000" dirty="0">
                <a:latin typeface="楷体_GB2312" pitchFamily="1" charset="-122"/>
                <a:ea typeface="楷体_GB2312" pitchFamily="1" charset="-122"/>
              </a:rPr>
              <a:t>基本生产车间</a:t>
            </a:r>
            <a:r>
              <a:rPr lang="en-US" sz="2000" dirty="0">
                <a:ea typeface="楷体_GB2312" pitchFamily="1" charset="-122"/>
              </a:rPr>
              <a:t>—</a:t>
            </a:r>
            <a:r>
              <a:rPr lang="zh-CN" altLang="en-US" sz="2000" dirty="0">
                <a:latin typeface="楷体_GB2312" pitchFamily="1" charset="-122"/>
                <a:ea typeface="楷体_GB2312" pitchFamily="1" charset="-122"/>
              </a:rPr>
              <a:t>水电费            </a:t>
            </a:r>
            <a:r>
              <a:rPr lang="en-US" sz="2000" dirty="0">
                <a:latin typeface="楷体_GB2312" pitchFamily="1" charset="-122"/>
                <a:ea typeface="楷体_GB2312" pitchFamily="1" charset="-122"/>
              </a:rPr>
              <a:t>1 200</a:t>
            </a:r>
            <a:endParaRPr lang="en-US" sz="2000" dirty="0">
              <a:latin typeface="楷体_GB2312" pitchFamily="1" charset="-122"/>
              <a:ea typeface="楷体_GB2312" pitchFamily="1" charset="-122"/>
            </a:endParaRPr>
          </a:p>
          <a:p>
            <a:pPr indent="533400">
              <a:lnSpc>
                <a:spcPct val="120000"/>
              </a:lnSpc>
              <a:spcBef>
                <a:spcPct val="0"/>
              </a:spcBef>
            </a:pPr>
            <a:r>
              <a:rPr lang="en-US" sz="2000" dirty="0">
                <a:latin typeface="楷体_GB2312" pitchFamily="1" charset="-122"/>
                <a:ea typeface="楷体_GB2312" pitchFamily="1" charset="-122"/>
              </a:rPr>
              <a:t>    </a:t>
            </a:r>
            <a:r>
              <a:rPr lang="zh-CN" altLang="en-US" sz="2000" dirty="0">
                <a:latin typeface="楷体_GB2312" pitchFamily="1" charset="-122"/>
                <a:ea typeface="楷体_GB2312" pitchFamily="1" charset="-122"/>
              </a:rPr>
              <a:t>管理费用                                  </a:t>
            </a:r>
            <a:r>
              <a:rPr lang="en-US" sz="2000" dirty="0">
                <a:latin typeface="楷体_GB2312" pitchFamily="1" charset="-122"/>
                <a:ea typeface="楷体_GB2312" pitchFamily="1" charset="-122"/>
              </a:rPr>
              <a:t>2 080</a:t>
            </a:r>
            <a:endParaRPr lang="en-US" sz="2000" dirty="0">
              <a:latin typeface="楷体_GB2312" pitchFamily="1" charset="-122"/>
              <a:ea typeface="楷体_GB2312" pitchFamily="1" charset="-122"/>
            </a:endParaRPr>
          </a:p>
          <a:p>
            <a:pPr indent="533400">
              <a:lnSpc>
                <a:spcPct val="120000"/>
              </a:lnSpc>
              <a:spcBef>
                <a:spcPct val="0"/>
              </a:spcBef>
            </a:pPr>
            <a:r>
              <a:rPr lang="en-US" sz="2000" dirty="0">
                <a:latin typeface="楷体_GB2312" pitchFamily="1" charset="-122"/>
                <a:ea typeface="楷体_GB2312" pitchFamily="1" charset="-122"/>
              </a:rPr>
              <a:t>    </a:t>
            </a:r>
            <a:r>
              <a:rPr lang="zh-CN" altLang="en-US" sz="2000" dirty="0">
                <a:latin typeface="楷体_GB2312" pitchFamily="1" charset="-122"/>
                <a:ea typeface="楷体_GB2312" pitchFamily="1" charset="-122"/>
              </a:rPr>
              <a:t>贷：应付账款                                 </a:t>
            </a:r>
            <a:r>
              <a:rPr lang="en-US" sz="2000" dirty="0">
                <a:latin typeface="楷体_GB2312" pitchFamily="1" charset="-122"/>
                <a:ea typeface="楷体_GB2312" pitchFamily="1" charset="-122"/>
              </a:rPr>
              <a:t>40 000</a:t>
            </a:r>
            <a:endParaRPr lang="en-US" sz="2000" dirty="0">
              <a:latin typeface="楷体_GB2312" pitchFamily="1" charset="-122"/>
              <a:ea typeface="楷体_GB2312" pitchFamily="1" charset="-122"/>
            </a:endParaRPr>
          </a:p>
          <a:p>
            <a:pPr indent="533400">
              <a:lnSpc>
                <a:spcPct val="120000"/>
              </a:lnSpc>
              <a:spcBef>
                <a:spcPct val="0"/>
              </a:spcBef>
            </a:pPr>
            <a:endParaRPr lang="en-US" sz="2000" dirty="0">
              <a:latin typeface="楷体_GB2312" pitchFamily="1" charset="-122"/>
              <a:ea typeface="楷体_GB2312" pitchFamily="1" charset="-122"/>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763688" y="2636912"/>
            <a:ext cx="6768752" cy="2308324"/>
          </a:xfrm>
          <a:prstGeom prst="rect">
            <a:avLst/>
          </a:prstGeom>
          <a:noFill/>
          <a:ln>
            <a:solidFill>
              <a:schemeClr val="accent1">
                <a:lumMod val="40000"/>
                <a:lumOff val="60000"/>
              </a:schemeClr>
            </a:solidFill>
          </a:ln>
        </p:spPr>
        <p:txBody>
          <a:bodyPr wrap="square" rtlCol="0">
            <a:spAutoFit/>
          </a:bodyPr>
          <a:lstStyle/>
          <a:p>
            <a:pPr lvl="1">
              <a:lnSpc>
                <a:spcPct val="150000"/>
              </a:lnSpc>
            </a:pPr>
            <a:endParaRPr lang="en-US" altLang="zh-CN" sz="3200" b="1" dirty="0" smtClean="0">
              <a:effectLst>
                <a:outerShdw blurRad="38100" dist="38100" dir="2700000" algn="tl">
                  <a:srgbClr val="000000">
                    <a:alpha val="43137"/>
                  </a:srgbClr>
                </a:outerShdw>
              </a:effectLst>
            </a:endParaRPr>
          </a:p>
          <a:p>
            <a:pPr lvl="1">
              <a:lnSpc>
                <a:spcPct val="150000"/>
              </a:lnSpc>
            </a:pPr>
            <a:r>
              <a:rPr lang="zh-CN" altLang="en-US" sz="3200" b="1" dirty="0" smtClean="0">
                <a:effectLst>
                  <a:outerShdw blurRad="38100" dist="38100" dir="2700000" algn="tl">
                    <a:srgbClr val="000000">
                      <a:alpha val="43137"/>
                    </a:srgbClr>
                  </a:outerShdw>
                </a:effectLst>
              </a:rPr>
              <a:t>任务</a:t>
            </a:r>
            <a:r>
              <a:rPr lang="zh-CN" altLang="en-US" sz="3200" b="1" dirty="0">
                <a:effectLst>
                  <a:outerShdw blurRad="38100" dist="38100" dir="2700000" algn="tl">
                    <a:srgbClr val="000000">
                      <a:alpha val="43137"/>
                    </a:srgbClr>
                  </a:outerShdw>
                </a:effectLst>
              </a:rPr>
              <a:t>二</a:t>
            </a:r>
            <a:r>
              <a:rPr lang="zh-CN" altLang="en-US" sz="3200" b="1" dirty="0" smtClean="0">
                <a:effectLst>
                  <a:outerShdw blurRad="38100" dist="38100" dir="2700000" algn="tl">
                    <a:srgbClr val="000000">
                      <a:alpha val="43137"/>
                    </a:srgbClr>
                  </a:outerShdw>
                </a:effectLst>
              </a:rPr>
              <a:t>  核算职工薪酬及其他费用</a:t>
            </a:r>
            <a:endParaRPr lang="en-US" altLang="zh-CN" sz="3200" b="1" dirty="0" smtClean="0">
              <a:effectLst>
                <a:outerShdw blurRad="38100" dist="38100" dir="2700000" algn="tl">
                  <a:srgbClr val="000000">
                    <a:alpha val="43137"/>
                  </a:srgbClr>
                </a:outerShdw>
              </a:effectLst>
            </a:endParaRPr>
          </a:p>
          <a:p>
            <a:pPr lvl="1">
              <a:lnSpc>
                <a:spcPct val="150000"/>
              </a:lnSpc>
            </a:pPr>
            <a:endParaRPr lang="zh-CN" altLang="en-US" sz="3200" b="1" dirty="0">
              <a:effectLst>
                <a:outerShdw blurRad="38100" dist="38100" dir="2700000" algn="tl">
                  <a:srgbClr val="000000">
                    <a:alpha val="43137"/>
                  </a:srgbClr>
                </a:outerShdw>
              </a:effectLst>
            </a:endParaRPr>
          </a:p>
        </p:txBody>
      </p:sp>
      <p:sp>
        <p:nvSpPr>
          <p:cNvPr id="6" name="TextBox 4"/>
          <p:cNvSpPr txBox="1"/>
          <p:nvPr/>
        </p:nvSpPr>
        <p:spPr>
          <a:xfrm>
            <a:off x="4495052" y="2375302"/>
            <a:ext cx="1584176" cy="523220"/>
          </a:xfrm>
          <a:prstGeom prst="rect">
            <a:avLst/>
          </a:prstGeom>
          <a:solidFill>
            <a:schemeClr val="bg1"/>
          </a:solidFill>
        </p:spPr>
        <p:txBody>
          <a:bodyPr wrap="square" rtlCol="0">
            <a:spAutoFit/>
          </a:bodyPr>
          <a:lstStyle/>
          <a:p>
            <a:r>
              <a:rPr lang="zh-CN" altLang="en-US" sz="2800" b="1" dirty="0" smtClean="0">
                <a:effectLst>
                  <a:outerShdw blurRad="38100" dist="38100" dir="2700000" algn="tl">
                    <a:srgbClr val="000000">
                      <a:alpha val="43137"/>
                    </a:srgbClr>
                  </a:outerShdw>
                </a:effectLst>
              </a:rPr>
              <a:t> 项目</a:t>
            </a:r>
            <a:r>
              <a:rPr lang="zh-CN" altLang="en-US" sz="2800" b="1" dirty="0">
                <a:effectLst>
                  <a:outerShdw blurRad="38100" dist="38100" dir="2700000" algn="tl">
                    <a:srgbClr val="000000">
                      <a:alpha val="43137"/>
                    </a:srgbClr>
                  </a:outerShdw>
                </a:effectLst>
              </a:rPr>
              <a:t>二</a:t>
            </a:r>
            <a:endParaRPr lang="zh-CN" altLang="en-US" sz="2800" b="1" dirty="0">
              <a:effectLst>
                <a:outerShdw blurRad="38100" dist="38100" dir="2700000" algn="tl">
                  <a:srgbClr val="000000">
                    <a:alpha val="43137"/>
                  </a:srgbClr>
                </a:outerShdw>
              </a:effectLst>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2699792" y="1844824"/>
            <a:ext cx="1029161" cy="3384376"/>
          </a:xfrm>
          <a:custGeom>
            <a:avLst/>
            <a:gdLst>
              <a:gd name="connsiteX0" fmla="*/ 2047 w 1838342"/>
              <a:gd name="connsiteY0" fmla="*/ 0 h 3672590"/>
              <a:gd name="connsiteX1" fmla="*/ 1838342 w 1838342"/>
              <a:gd name="connsiteY1" fmla="*/ 1836295 h 3672590"/>
              <a:gd name="connsiteX2" fmla="*/ 2047 w 1838342"/>
              <a:gd name="connsiteY2" fmla="*/ 3672590 h 3672590"/>
              <a:gd name="connsiteX3" fmla="*/ 2047 w 1838342"/>
              <a:gd name="connsiteY3" fmla="*/ 20411 h 3672590"/>
              <a:gd name="connsiteX4" fmla="*/ 0 w 1838342"/>
              <a:gd name="connsiteY4" fmla="*/ 103 h 3672590"/>
              <a:gd name="connsiteX0-1" fmla="*/ 2047 w 1838342"/>
              <a:gd name="connsiteY0-2" fmla="*/ 0 h 3672590"/>
              <a:gd name="connsiteX1-3" fmla="*/ 1838342 w 1838342"/>
              <a:gd name="connsiteY1-4" fmla="*/ 1836295 h 3672590"/>
              <a:gd name="connsiteX2-5" fmla="*/ 2047 w 1838342"/>
              <a:gd name="connsiteY2-6" fmla="*/ 3672590 h 3672590"/>
              <a:gd name="connsiteX3-7" fmla="*/ 2047 w 1838342"/>
              <a:gd name="connsiteY3-8" fmla="*/ 20411 h 3672590"/>
              <a:gd name="connsiteX4-9" fmla="*/ 0 w 1838342"/>
              <a:gd name="connsiteY4-10" fmla="*/ 103 h 3672590"/>
              <a:gd name="connsiteX5" fmla="*/ 93487 w 1838342"/>
              <a:gd name="connsiteY5" fmla="*/ 91440 h 3672590"/>
              <a:gd name="connsiteX0-11" fmla="*/ 2047 w 1838342"/>
              <a:gd name="connsiteY0-12" fmla="*/ 0 h 3672590"/>
              <a:gd name="connsiteX1-13" fmla="*/ 1838342 w 1838342"/>
              <a:gd name="connsiteY1-14" fmla="*/ 1836295 h 3672590"/>
              <a:gd name="connsiteX2-15" fmla="*/ 2047 w 1838342"/>
              <a:gd name="connsiteY2-16" fmla="*/ 3672590 h 3672590"/>
              <a:gd name="connsiteX3-17" fmla="*/ 2047 w 1838342"/>
              <a:gd name="connsiteY3-18" fmla="*/ 20411 h 3672590"/>
              <a:gd name="connsiteX4-19" fmla="*/ 0 w 1838342"/>
              <a:gd name="connsiteY4-20" fmla="*/ 103 h 3672590"/>
              <a:gd name="connsiteX0-21" fmla="*/ 0 w 1836295"/>
              <a:gd name="connsiteY0-22" fmla="*/ 0 h 3672590"/>
              <a:gd name="connsiteX1-23" fmla="*/ 1836295 w 1836295"/>
              <a:gd name="connsiteY1-24" fmla="*/ 1836295 h 3672590"/>
              <a:gd name="connsiteX2-25" fmla="*/ 0 w 1836295"/>
              <a:gd name="connsiteY2-26" fmla="*/ 3672590 h 3672590"/>
              <a:gd name="connsiteX3-27" fmla="*/ 0 w 1836295"/>
              <a:gd name="connsiteY3-28" fmla="*/ 20411 h 3672590"/>
              <a:gd name="connsiteX0-29" fmla="*/ 0 w 1836295"/>
              <a:gd name="connsiteY0-30" fmla="*/ 0 h 3672590"/>
              <a:gd name="connsiteX1-31" fmla="*/ 1836295 w 1836295"/>
              <a:gd name="connsiteY1-32" fmla="*/ 1836295 h 3672590"/>
              <a:gd name="connsiteX2-33" fmla="*/ 0 w 1836295"/>
              <a:gd name="connsiteY2-34" fmla="*/ 3672590 h 3672590"/>
            </a:gdLst>
            <a:ahLst/>
            <a:cxnLst>
              <a:cxn ang="0">
                <a:pos x="connsiteX0-1" y="connsiteY0-2"/>
              </a:cxn>
              <a:cxn ang="0">
                <a:pos x="connsiteX1-3" y="connsiteY1-4"/>
              </a:cxn>
              <a:cxn ang="0">
                <a:pos x="connsiteX2-5" y="connsiteY2-6"/>
              </a:cxn>
            </a:cxnLst>
            <a:rect l="l" t="t" r="r" b="b"/>
            <a:pathLst>
              <a:path w="1836295" h="3672590">
                <a:moveTo>
                  <a:pt x="0" y="0"/>
                </a:moveTo>
                <a:cubicBezTo>
                  <a:pt x="1014158" y="0"/>
                  <a:pt x="1836295" y="822137"/>
                  <a:pt x="1836295" y="1836295"/>
                </a:cubicBezTo>
                <a:cubicBezTo>
                  <a:pt x="1836295" y="2850453"/>
                  <a:pt x="1014158" y="3672590"/>
                  <a:pt x="0" y="3672590"/>
                </a:cubicBezTo>
              </a:path>
            </a:pathLst>
          </a:custGeom>
          <a:no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Light" panose="020B0502040204020203" pitchFamily="34" charset="-122"/>
            </a:endParaRPr>
          </a:p>
        </p:txBody>
      </p:sp>
      <p:sp>
        <p:nvSpPr>
          <p:cNvPr id="4" name="椭圆 3"/>
          <p:cNvSpPr/>
          <p:nvPr/>
        </p:nvSpPr>
        <p:spPr>
          <a:xfrm>
            <a:off x="1362087" y="2507333"/>
            <a:ext cx="1704634" cy="1857771"/>
          </a:xfrm>
          <a:prstGeom prst="ellipse">
            <a:avLst/>
          </a:prstGeom>
          <a:no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Light" panose="020B0502040204020203" pitchFamily="34" charset="-122"/>
            </a:endParaRPr>
          </a:p>
        </p:txBody>
      </p:sp>
      <p:grpSp>
        <p:nvGrpSpPr>
          <p:cNvPr id="8" name="组合 7"/>
          <p:cNvGrpSpPr/>
          <p:nvPr/>
        </p:nvGrpSpPr>
        <p:grpSpPr>
          <a:xfrm>
            <a:off x="3410041" y="2222473"/>
            <a:ext cx="4415179" cy="569720"/>
            <a:chOff x="5238248" y="2731928"/>
            <a:chExt cx="6114337" cy="569720"/>
          </a:xfrm>
          <a:solidFill>
            <a:schemeClr val="bg2">
              <a:lumMod val="90000"/>
            </a:schemeClr>
          </a:solidFill>
        </p:grpSpPr>
        <p:sp>
          <p:nvSpPr>
            <p:cNvPr id="9" name="圆角矩形 8"/>
            <p:cNvSpPr/>
            <p:nvPr/>
          </p:nvSpPr>
          <p:spPr>
            <a:xfrm>
              <a:off x="5329643" y="2736269"/>
              <a:ext cx="6022942" cy="561038"/>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2400" b="1" dirty="0" smtClean="0">
                  <a:solidFill>
                    <a:schemeClr val="accent2">
                      <a:lumMod val="50000"/>
                    </a:schemeClr>
                  </a:solidFill>
                  <a:latin typeface="+mn-ea"/>
                </a:rPr>
                <a:t>  </a:t>
              </a:r>
              <a:r>
                <a:rPr lang="zh-CN" altLang="en-US" sz="2400" b="1" dirty="0">
                  <a:solidFill>
                    <a:schemeClr val="accent2">
                      <a:lumMod val="50000"/>
                    </a:schemeClr>
                  </a:solidFill>
                  <a:latin typeface="+mn-ea"/>
                </a:rPr>
                <a:t>职</a:t>
              </a:r>
              <a:r>
                <a:rPr lang="zh-CN" altLang="en-US" sz="2400" b="1" dirty="0" smtClean="0">
                  <a:solidFill>
                    <a:schemeClr val="accent2">
                      <a:lumMod val="50000"/>
                    </a:schemeClr>
                  </a:solidFill>
                  <a:latin typeface="+mn-ea"/>
                </a:rPr>
                <a:t>工薪酬费用的核算</a:t>
              </a:r>
              <a:endParaRPr lang="zh-CN" altLang="en-US" sz="2400" b="1" dirty="0">
                <a:solidFill>
                  <a:schemeClr val="accent2">
                    <a:lumMod val="50000"/>
                  </a:schemeClr>
                </a:solidFill>
                <a:latin typeface="+mn-ea"/>
              </a:endParaRPr>
            </a:p>
          </p:txBody>
        </p:sp>
        <p:sp>
          <p:nvSpPr>
            <p:cNvPr id="10" name="椭圆 9"/>
            <p:cNvSpPr/>
            <p:nvPr/>
          </p:nvSpPr>
          <p:spPr>
            <a:xfrm>
              <a:off x="5238248" y="2731928"/>
              <a:ext cx="569720" cy="569720"/>
            </a:xfrm>
            <a:prstGeom prst="ellipse">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2400" b="1" dirty="0">
                <a:solidFill>
                  <a:schemeClr val="accent2">
                    <a:lumMod val="50000"/>
                  </a:schemeClr>
                </a:solidFill>
                <a:latin typeface="+mn-ea"/>
              </a:endParaRPr>
            </a:p>
          </p:txBody>
        </p:sp>
      </p:grpSp>
      <p:sp>
        <p:nvSpPr>
          <p:cNvPr id="20" name="TextBox 19"/>
          <p:cNvSpPr txBox="1"/>
          <p:nvPr/>
        </p:nvSpPr>
        <p:spPr>
          <a:xfrm>
            <a:off x="1445874" y="3262599"/>
            <a:ext cx="1537059" cy="523220"/>
          </a:xfrm>
          <a:prstGeom prst="rect">
            <a:avLst/>
          </a:prstGeom>
          <a:noFill/>
          <a:ln>
            <a:solidFill>
              <a:schemeClr val="accent1"/>
            </a:solidFill>
          </a:ln>
        </p:spPr>
        <p:txBody>
          <a:bodyPr wrap="square" rtlCol="0">
            <a:spAutoFit/>
          </a:bodyPr>
          <a:lstStyle/>
          <a:p>
            <a:r>
              <a:rPr lang="zh-CN" altLang="en-US" sz="2800" b="1" dirty="0" smtClean="0"/>
              <a:t>任务</a:t>
            </a:r>
            <a:r>
              <a:rPr lang="en-US" altLang="zh-CN" sz="2800" b="1" dirty="0" smtClean="0"/>
              <a:t>2.2</a:t>
            </a:r>
            <a:endParaRPr lang="zh-CN" altLang="en-US" sz="2800" b="1" dirty="0"/>
          </a:p>
        </p:txBody>
      </p:sp>
      <p:grpSp>
        <p:nvGrpSpPr>
          <p:cNvPr id="2" name="组合 1"/>
          <p:cNvGrpSpPr/>
          <p:nvPr/>
        </p:nvGrpSpPr>
        <p:grpSpPr>
          <a:xfrm>
            <a:off x="3450129" y="3903750"/>
            <a:ext cx="4327638" cy="569720"/>
            <a:chOff x="3450129" y="3903750"/>
            <a:chExt cx="4327638" cy="569720"/>
          </a:xfrm>
        </p:grpSpPr>
        <p:sp>
          <p:nvSpPr>
            <p:cNvPr id="17" name="圆角矩形 16"/>
            <p:cNvSpPr/>
            <p:nvPr/>
          </p:nvSpPr>
          <p:spPr>
            <a:xfrm>
              <a:off x="3523491" y="3903750"/>
              <a:ext cx="4254276" cy="561038"/>
            </a:xfrm>
            <a:prstGeom prst="roundRect">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2400" b="1" dirty="0" smtClean="0">
                  <a:solidFill>
                    <a:schemeClr val="accent2">
                      <a:lumMod val="50000"/>
                    </a:schemeClr>
                  </a:solidFill>
                  <a:latin typeface="+mn-ea"/>
                </a:rPr>
                <a:t>  折旧及其他费用的核算</a:t>
              </a:r>
              <a:endParaRPr lang="zh-CN" altLang="en-US" sz="2400" b="1" dirty="0">
                <a:solidFill>
                  <a:schemeClr val="accent2">
                    <a:lumMod val="50000"/>
                  </a:schemeClr>
                </a:solidFill>
                <a:latin typeface="+mn-ea"/>
              </a:endParaRPr>
            </a:p>
          </p:txBody>
        </p:sp>
        <p:sp>
          <p:nvSpPr>
            <p:cNvPr id="18" name="椭圆 17"/>
            <p:cNvSpPr/>
            <p:nvPr/>
          </p:nvSpPr>
          <p:spPr>
            <a:xfrm>
              <a:off x="3450129" y="3903750"/>
              <a:ext cx="434207" cy="569720"/>
            </a:xfrm>
            <a:prstGeom prst="ellipse">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2400" b="1" dirty="0">
                <a:solidFill>
                  <a:schemeClr val="accent2">
                    <a:lumMod val="50000"/>
                  </a:schemeClr>
                </a:solidFill>
                <a:latin typeface="+mn-ea"/>
              </a:endParaRPr>
            </a:p>
          </p:txBody>
        </p:sp>
      </p:gr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txBox="1"/>
          <p:nvPr/>
        </p:nvSpPr>
        <p:spPr>
          <a:xfrm>
            <a:off x="467544" y="404664"/>
            <a:ext cx="5877036" cy="651346"/>
          </a:xfrm>
          <a:prstGeom prst="rect">
            <a:avLst/>
          </a:prstGeom>
          <a:ln>
            <a:solidFill>
              <a:schemeClr val="accent1">
                <a:lumMod val="75000"/>
              </a:schemeClr>
            </a:solidFill>
          </a:ln>
        </p:spPr>
        <p:txBody>
          <a:bodyPr/>
          <a:lstStyle>
            <a:lvl1pPr algn="l" rtl="0" eaLnBrk="1" latinLnBrk="0" hangingPunct="1">
              <a:spcBef>
                <a:spcPct val="0"/>
              </a:spcBef>
              <a:buNone/>
              <a:defRPr kumimoji="0" sz="3000" b="0" kern="1200" cap="small" baseline="0">
                <a:solidFill>
                  <a:schemeClr val="tx2"/>
                </a:solidFill>
                <a:latin typeface="+mj-lt"/>
                <a:ea typeface="+mj-ea"/>
                <a:cs typeface="+mj-cs"/>
              </a:defRPr>
            </a:lvl1pPr>
          </a:lstStyle>
          <a:p>
            <a:r>
              <a:rPr lang="zh-CN" altLang="en-US" b="1" dirty="0" smtClean="0"/>
              <a:t>一、职工薪酬费用的核算</a:t>
            </a:r>
            <a:endParaRPr lang="zh-CN" altLang="en-US" b="1" dirty="0"/>
          </a:p>
        </p:txBody>
      </p:sp>
      <p:sp>
        <p:nvSpPr>
          <p:cNvPr id="3" name="文本占位符 3"/>
          <p:cNvSpPr txBox="1"/>
          <p:nvPr/>
        </p:nvSpPr>
        <p:spPr>
          <a:xfrm>
            <a:off x="466632" y="1340376"/>
            <a:ext cx="4393399" cy="658368"/>
          </a:xfrm>
          <a:prstGeom prst="roundRect">
            <a:avLst>
              <a:gd name="adj" fmla="val 16667"/>
            </a:avLst>
          </a:prstGeom>
          <a:solidFill>
            <a:schemeClr val="accent1">
              <a:lumMod val="20000"/>
              <a:lumOff val="80000"/>
            </a:schemeClr>
          </a:solidFill>
        </p:spPr>
        <p:txBody>
          <a:bodyPr/>
          <a:lstStyle>
            <a:lvl1pPr marL="274320" indent="-274320" algn="l" rtl="0" eaLnBrk="1" latinLnBrk="0" hangingPunct="1">
              <a:spcBef>
                <a:spcPts val="600"/>
              </a:spcBef>
              <a:buClr>
                <a:schemeClr val="accent1"/>
              </a:buClr>
              <a:buSzPct val="70000"/>
              <a:buFont typeface="Wingdings" panose="05000000000000000000"/>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panose="05020102010507070707"/>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panose="05000000000000000000"/>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panose="05000000000000000000"/>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panose="05020102010507070707"/>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panose="05000000000000000000"/>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a:lstStyle>
          <a:p>
            <a:pPr marL="0" indent="0">
              <a:lnSpc>
                <a:spcPct val="150000"/>
              </a:lnSpc>
              <a:buNone/>
            </a:pPr>
            <a:r>
              <a:rPr lang="en-US" altLang="zh-CN" b="1" dirty="0" smtClean="0">
                <a:solidFill>
                  <a:schemeClr val="accent2">
                    <a:lumMod val="75000"/>
                  </a:schemeClr>
                </a:solidFill>
              </a:rPr>
              <a:t>1.</a:t>
            </a:r>
            <a:r>
              <a:rPr lang="zh-CN" altLang="en-US" b="1" dirty="0" smtClean="0">
                <a:solidFill>
                  <a:schemeClr val="accent2">
                    <a:lumMod val="75000"/>
                  </a:schemeClr>
                </a:solidFill>
              </a:rPr>
              <a:t>职工薪酬的内容</a:t>
            </a:r>
            <a:endParaRPr lang="zh-CN" altLang="en-US" b="1" dirty="0">
              <a:solidFill>
                <a:schemeClr val="accent2">
                  <a:lumMod val="75000"/>
                </a:schemeClr>
              </a:solidFill>
            </a:endParaRPr>
          </a:p>
        </p:txBody>
      </p:sp>
      <p:sp>
        <p:nvSpPr>
          <p:cNvPr id="4" name="内容占位符 4"/>
          <p:cNvSpPr txBox="1"/>
          <p:nvPr/>
        </p:nvSpPr>
        <p:spPr>
          <a:xfrm>
            <a:off x="466633" y="2132856"/>
            <a:ext cx="7849783" cy="4032448"/>
          </a:xfrm>
          <a:prstGeom prst="rect">
            <a:avLst/>
          </a:prstGeom>
          <a:ln w="6350">
            <a:solidFill>
              <a:srgbClr val="92D050"/>
            </a:solidFill>
          </a:ln>
        </p:spPr>
        <p:txBody>
          <a:bodyPr/>
          <a:lstStyle>
            <a:lvl1pPr marL="274320" indent="-274320" algn="l" rtl="0" eaLnBrk="1" latinLnBrk="0" hangingPunct="1">
              <a:spcBef>
                <a:spcPts val="600"/>
              </a:spcBef>
              <a:buClr>
                <a:schemeClr val="accent1"/>
              </a:buClr>
              <a:buSzPct val="70000"/>
              <a:buFont typeface="Wingdings" panose="05000000000000000000"/>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panose="05020102010507070707"/>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panose="05000000000000000000"/>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panose="05000000000000000000"/>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panose="05020102010507070707"/>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panose="05000000000000000000"/>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a:lstStyle>
          <a:p>
            <a:pPr marL="0" indent="0">
              <a:lnSpc>
                <a:spcPct val="150000"/>
              </a:lnSpc>
              <a:buFont typeface="Wingdings" panose="05000000000000000000"/>
              <a:buNone/>
            </a:pPr>
            <a:r>
              <a:rPr lang="zh-CN" altLang="en-US" sz="2000" dirty="0" smtClean="0"/>
              <a:t>职工薪酬。指企业为获得职工提供的服务或解除劳动关系而给予职工的各种形式的报酬和补偿。</a:t>
            </a:r>
            <a:endParaRPr lang="en-US" altLang="zh-CN" sz="2000" dirty="0" smtClean="0"/>
          </a:p>
          <a:p>
            <a:pPr marL="0" indent="0">
              <a:lnSpc>
                <a:spcPct val="150000"/>
              </a:lnSpc>
              <a:buFont typeface="Wingdings" panose="05000000000000000000"/>
              <a:buNone/>
            </a:pPr>
            <a:r>
              <a:rPr lang="zh-CN" altLang="en-US" sz="2000" dirty="0" smtClean="0"/>
              <a:t>包括：短期薪酬、离职后福利、辞退福利和其他长期职工福利。</a:t>
            </a:r>
            <a:endParaRPr lang="en-US" altLang="zh-CN" sz="2000" dirty="0" smtClean="0"/>
          </a:p>
          <a:p>
            <a:pPr marL="0" indent="0">
              <a:lnSpc>
                <a:spcPct val="150000"/>
              </a:lnSpc>
              <a:buNone/>
            </a:pPr>
            <a:r>
              <a:rPr lang="en-US" altLang="zh-CN" sz="2000" dirty="0"/>
              <a:t> </a:t>
            </a:r>
            <a:r>
              <a:rPr lang="en-US" altLang="zh-CN" sz="2000" dirty="0" smtClean="0"/>
              <a:t>      </a:t>
            </a:r>
            <a:r>
              <a:rPr lang="zh-CN" altLang="en-US" sz="2000" dirty="0" smtClean="0"/>
              <a:t>短期薪酬，包括</a:t>
            </a:r>
            <a:r>
              <a:rPr lang="zh-CN" altLang="en-US" sz="2000" dirty="0"/>
              <a:t>职工工资、奖金津贴和补贴，职工福利费，医疗保险费、工伤保险费和生育保险费等社会保险费，住房公积金，工会经费和职工教育经费，短期带薪缺勤，短期利润分享计划，非货币性福利以及其他短期薪酬</a:t>
            </a:r>
            <a:r>
              <a:rPr lang="zh-CN" altLang="en-US" sz="2000" dirty="0" smtClean="0"/>
              <a:t>。</a:t>
            </a:r>
            <a:endParaRPr lang="en-US" altLang="zh-CN" sz="2000" dirty="0" smtClean="0"/>
          </a:p>
          <a:p>
            <a:pPr marL="0" indent="0">
              <a:lnSpc>
                <a:spcPct val="150000"/>
              </a:lnSpc>
              <a:buFont typeface="Wingdings" panose="05000000000000000000"/>
              <a:buNone/>
            </a:pPr>
            <a:endParaRPr lang="zh-CN" altLang="en-US" sz="2000"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1"/>
          <p:cNvSpPr txBox="1"/>
          <p:nvPr/>
        </p:nvSpPr>
        <p:spPr>
          <a:xfrm>
            <a:off x="467544" y="404664"/>
            <a:ext cx="5877036" cy="651346"/>
          </a:xfrm>
          <a:prstGeom prst="rect">
            <a:avLst/>
          </a:prstGeom>
          <a:ln>
            <a:solidFill>
              <a:schemeClr val="accent1">
                <a:lumMod val="75000"/>
              </a:schemeClr>
            </a:solidFill>
          </a:ln>
        </p:spPr>
        <p:txBody>
          <a:bodyPr/>
          <a:lstStyle>
            <a:lvl1pPr algn="l" rtl="0" eaLnBrk="1" latinLnBrk="0" hangingPunct="1">
              <a:spcBef>
                <a:spcPct val="0"/>
              </a:spcBef>
              <a:buNone/>
              <a:defRPr kumimoji="0" sz="3000" b="0" kern="1200" cap="small" baseline="0">
                <a:solidFill>
                  <a:schemeClr val="tx2"/>
                </a:solidFill>
                <a:latin typeface="+mj-lt"/>
                <a:ea typeface="+mj-ea"/>
                <a:cs typeface="+mj-cs"/>
              </a:defRPr>
            </a:lvl1pPr>
          </a:lstStyle>
          <a:p>
            <a:r>
              <a:rPr lang="zh-CN" altLang="en-US" b="1" dirty="0" smtClean="0"/>
              <a:t>一、职工薪酬费用的核算</a:t>
            </a:r>
            <a:endParaRPr lang="zh-CN" altLang="en-US" b="1" dirty="0"/>
          </a:p>
        </p:txBody>
      </p:sp>
      <p:sp>
        <p:nvSpPr>
          <p:cNvPr id="4" name="文本占位符 3"/>
          <p:cNvSpPr txBox="1"/>
          <p:nvPr/>
        </p:nvSpPr>
        <p:spPr>
          <a:xfrm>
            <a:off x="466632" y="1340376"/>
            <a:ext cx="4393399" cy="658368"/>
          </a:xfrm>
          <a:prstGeom prst="roundRect">
            <a:avLst>
              <a:gd name="adj" fmla="val 16667"/>
            </a:avLst>
          </a:prstGeom>
          <a:solidFill>
            <a:schemeClr val="accent1">
              <a:lumMod val="20000"/>
              <a:lumOff val="80000"/>
            </a:schemeClr>
          </a:solidFill>
        </p:spPr>
        <p:txBody>
          <a:bodyPr/>
          <a:lstStyle>
            <a:lvl1pPr marL="274320" indent="-274320" algn="l" rtl="0" eaLnBrk="1" latinLnBrk="0" hangingPunct="1">
              <a:spcBef>
                <a:spcPts val="600"/>
              </a:spcBef>
              <a:buClr>
                <a:schemeClr val="accent1"/>
              </a:buClr>
              <a:buSzPct val="70000"/>
              <a:buFont typeface="Wingdings" panose="05000000000000000000"/>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panose="05020102010507070707"/>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panose="05000000000000000000"/>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panose="05000000000000000000"/>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panose="05020102010507070707"/>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panose="05000000000000000000"/>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a:lstStyle>
          <a:p>
            <a:pPr marL="0" indent="0">
              <a:lnSpc>
                <a:spcPct val="150000"/>
              </a:lnSpc>
              <a:buNone/>
            </a:pPr>
            <a:r>
              <a:rPr lang="en-US" altLang="zh-CN" b="1" dirty="0" smtClean="0">
                <a:solidFill>
                  <a:schemeClr val="accent2">
                    <a:lumMod val="75000"/>
                  </a:schemeClr>
                </a:solidFill>
              </a:rPr>
              <a:t>1.</a:t>
            </a:r>
            <a:r>
              <a:rPr lang="zh-CN" altLang="en-US" b="1" dirty="0" smtClean="0">
                <a:solidFill>
                  <a:schemeClr val="accent2">
                    <a:lumMod val="75000"/>
                  </a:schemeClr>
                </a:solidFill>
              </a:rPr>
              <a:t>职工薪酬的内容</a:t>
            </a:r>
            <a:endParaRPr lang="zh-CN" altLang="en-US" b="1" dirty="0">
              <a:solidFill>
                <a:schemeClr val="accent2">
                  <a:lumMod val="75000"/>
                </a:schemeClr>
              </a:solidFill>
            </a:endParaRPr>
          </a:p>
        </p:txBody>
      </p:sp>
      <p:sp>
        <p:nvSpPr>
          <p:cNvPr id="5" name="内容占位符 4"/>
          <p:cNvSpPr txBox="1"/>
          <p:nvPr/>
        </p:nvSpPr>
        <p:spPr>
          <a:xfrm>
            <a:off x="466633" y="2132856"/>
            <a:ext cx="7849783" cy="4032448"/>
          </a:xfrm>
          <a:prstGeom prst="rect">
            <a:avLst/>
          </a:prstGeom>
          <a:ln w="6350">
            <a:solidFill>
              <a:srgbClr val="92D050"/>
            </a:solidFill>
          </a:ln>
        </p:spPr>
        <p:txBody>
          <a:bodyPr/>
          <a:lstStyle>
            <a:lvl1pPr marL="274320" indent="-274320" algn="l" rtl="0" eaLnBrk="1" latinLnBrk="0" hangingPunct="1">
              <a:spcBef>
                <a:spcPts val="600"/>
              </a:spcBef>
              <a:buClr>
                <a:schemeClr val="accent1"/>
              </a:buClr>
              <a:buSzPct val="70000"/>
              <a:buFont typeface="Wingdings" panose="05000000000000000000"/>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panose="05020102010507070707"/>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panose="05000000000000000000"/>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panose="05000000000000000000"/>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panose="05020102010507070707"/>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panose="05000000000000000000"/>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a:lstStyle>
          <a:p>
            <a:pPr marL="0" indent="0">
              <a:lnSpc>
                <a:spcPct val="150000"/>
              </a:lnSpc>
              <a:buNone/>
            </a:pPr>
            <a:r>
              <a:rPr lang="zh-CN" altLang="en-US" sz="2000" dirty="0" smtClean="0"/>
              <a:t>       离职</a:t>
            </a:r>
            <a:r>
              <a:rPr lang="zh-CN" altLang="en-US" sz="2000" dirty="0"/>
              <a:t>后</a:t>
            </a:r>
            <a:r>
              <a:rPr lang="zh-CN" altLang="en-US" sz="2000" dirty="0" smtClean="0"/>
              <a:t>福利：</a:t>
            </a:r>
            <a:r>
              <a:rPr lang="zh-CN" altLang="en-US" sz="2000" dirty="0"/>
              <a:t>包括退休福利</a:t>
            </a:r>
            <a:r>
              <a:rPr lang="en-US" altLang="zh-CN" sz="2000" dirty="0"/>
              <a:t>(</a:t>
            </a:r>
            <a:r>
              <a:rPr lang="zh-CN" altLang="en-US" sz="2000" dirty="0"/>
              <a:t>如养老金和一次性的退休支付</a:t>
            </a:r>
            <a:r>
              <a:rPr lang="en-US" altLang="zh-CN" sz="2000" dirty="0"/>
              <a:t>)</a:t>
            </a:r>
            <a:r>
              <a:rPr lang="zh-CN" altLang="en-US" sz="2000" dirty="0"/>
              <a:t>及其他离职后福利</a:t>
            </a:r>
            <a:r>
              <a:rPr lang="en-US" altLang="zh-CN" sz="2000" dirty="0"/>
              <a:t>(</a:t>
            </a:r>
            <a:r>
              <a:rPr lang="zh-CN" altLang="en-US" sz="2000" dirty="0"/>
              <a:t>如离职后人寿保险和离职后医疗保障</a:t>
            </a:r>
            <a:r>
              <a:rPr lang="en-US" altLang="zh-CN" sz="2000" dirty="0" smtClean="0"/>
              <a:t>)</a:t>
            </a:r>
            <a:endParaRPr lang="en-US" altLang="zh-CN" sz="2000" dirty="0" smtClean="0"/>
          </a:p>
          <a:p>
            <a:pPr marL="0" indent="0">
              <a:lnSpc>
                <a:spcPct val="150000"/>
              </a:lnSpc>
              <a:buNone/>
            </a:pPr>
            <a:r>
              <a:rPr lang="en-US" altLang="zh-CN" sz="2000" dirty="0"/>
              <a:t> </a:t>
            </a:r>
            <a:r>
              <a:rPr lang="en-US" altLang="zh-CN" sz="2000" dirty="0" smtClean="0"/>
              <a:t>       </a:t>
            </a:r>
            <a:r>
              <a:rPr lang="zh-CN" altLang="en-US" sz="2000" dirty="0" smtClean="0"/>
              <a:t>辞退福利：</a:t>
            </a:r>
            <a:r>
              <a:rPr lang="zh-CN" altLang="en-US" sz="2000" dirty="0"/>
              <a:t>是指企业在职工劳动合同到期之前解除与职工的劳动关系，或者为鼓励职工自愿接受裁减而给予职工的</a:t>
            </a:r>
            <a:r>
              <a:rPr lang="zh-CN" altLang="en-US" sz="2000" dirty="0" smtClean="0"/>
              <a:t>补偿。</a:t>
            </a:r>
            <a:endParaRPr lang="en-US" altLang="zh-CN" sz="2000" dirty="0" smtClean="0"/>
          </a:p>
          <a:p>
            <a:pPr marL="0" indent="0">
              <a:lnSpc>
                <a:spcPct val="150000"/>
              </a:lnSpc>
              <a:buNone/>
            </a:pPr>
            <a:r>
              <a:rPr lang="en-US" altLang="zh-CN" sz="2000" dirty="0"/>
              <a:t> </a:t>
            </a:r>
            <a:r>
              <a:rPr lang="en-US" altLang="zh-CN" sz="2000" dirty="0" smtClean="0"/>
              <a:t>       </a:t>
            </a:r>
            <a:r>
              <a:rPr lang="zh-CN" altLang="en-US" sz="2000" dirty="0" smtClean="0"/>
              <a:t>其他长期职工福利：</a:t>
            </a:r>
            <a:r>
              <a:rPr lang="zh-CN" altLang="en-US" sz="2000" dirty="0"/>
              <a:t>是指除短期薪酬、离职后福利、辞退福利之外所有的职工薪酬，包括长期带薪缺勤、长期残疾福利、长期利润分享计划等。</a:t>
            </a:r>
            <a:endParaRPr lang="en-US" altLang="zh-CN" sz="2000" dirty="0" smtClean="0"/>
          </a:p>
          <a:p>
            <a:pPr marL="0" indent="0">
              <a:lnSpc>
                <a:spcPct val="150000"/>
              </a:lnSpc>
              <a:buFont typeface="Wingdings" panose="05000000000000000000"/>
              <a:buNone/>
            </a:pPr>
            <a:endParaRPr lang="zh-CN" altLang="en-US" sz="2000"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txBox="1"/>
          <p:nvPr/>
        </p:nvSpPr>
        <p:spPr>
          <a:xfrm>
            <a:off x="467544" y="404664"/>
            <a:ext cx="5877036" cy="651346"/>
          </a:xfrm>
          <a:prstGeom prst="rect">
            <a:avLst/>
          </a:prstGeom>
          <a:ln>
            <a:solidFill>
              <a:schemeClr val="accent1">
                <a:lumMod val="75000"/>
              </a:schemeClr>
            </a:solidFill>
          </a:ln>
        </p:spPr>
        <p:txBody>
          <a:bodyPr/>
          <a:lstStyle>
            <a:lvl1pPr algn="l" rtl="0" eaLnBrk="1" latinLnBrk="0" hangingPunct="1">
              <a:spcBef>
                <a:spcPct val="0"/>
              </a:spcBef>
              <a:buNone/>
              <a:defRPr kumimoji="0" sz="3000" b="0" kern="1200" cap="small" baseline="0">
                <a:solidFill>
                  <a:schemeClr val="tx2"/>
                </a:solidFill>
                <a:latin typeface="+mj-lt"/>
                <a:ea typeface="+mj-ea"/>
                <a:cs typeface="+mj-cs"/>
              </a:defRPr>
            </a:lvl1pPr>
          </a:lstStyle>
          <a:p>
            <a:r>
              <a:rPr lang="zh-CN" altLang="en-US" b="1" dirty="0" smtClean="0"/>
              <a:t>一、职工薪酬费用的核算</a:t>
            </a:r>
            <a:endParaRPr lang="zh-CN" altLang="en-US" b="1" dirty="0"/>
          </a:p>
        </p:txBody>
      </p:sp>
      <p:sp>
        <p:nvSpPr>
          <p:cNvPr id="3" name="文本占位符 3"/>
          <p:cNvSpPr txBox="1"/>
          <p:nvPr/>
        </p:nvSpPr>
        <p:spPr>
          <a:xfrm>
            <a:off x="466632" y="1340376"/>
            <a:ext cx="4393399" cy="658368"/>
          </a:xfrm>
          <a:prstGeom prst="roundRect">
            <a:avLst>
              <a:gd name="adj" fmla="val 16667"/>
            </a:avLst>
          </a:prstGeom>
          <a:solidFill>
            <a:schemeClr val="accent1">
              <a:lumMod val="20000"/>
              <a:lumOff val="80000"/>
            </a:schemeClr>
          </a:solidFill>
        </p:spPr>
        <p:txBody>
          <a:bodyPr/>
          <a:lstStyle>
            <a:lvl1pPr marL="274320" indent="-274320" algn="l" rtl="0" eaLnBrk="1" latinLnBrk="0" hangingPunct="1">
              <a:spcBef>
                <a:spcPts val="600"/>
              </a:spcBef>
              <a:buClr>
                <a:schemeClr val="accent1"/>
              </a:buClr>
              <a:buSzPct val="70000"/>
              <a:buFont typeface="Wingdings" panose="05000000000000000000"/>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panose="05020102010507070707"/>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panose="05000000000000000000"/>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panose="05000000000000000000"/>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panose="05020102010507070707"/>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panose="05000000000000000000"/>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a:lstStyle>
          <a:p>
            <a:pPr marL="0" indent="0">
              <a:lnSpc>
                <a:spcPct val="150000"/>
              </a:lnSpc>
              <a:buNone/>
            </a:pPr>
            <a:r>
              <a:rPr lang="en-US" altLang="zh-CN" b="1" dirty="0" smtClean="0">
                <a:solidFill>
                  <a:schemeClr val="accent2">
                    <a:lumMod val="75000"/>
                  </a:schemeClr>
                </a:solidFill>
              </a:rPr>
              <a:t>2.</a:t>
            </a:r>
            <a:r>
              <a:rPr lang="zh-CN" altLang="en-US" b="1" dirty="0" smtClean="0">
                <a:solidFill>
                  <a:schemeClr val="accent2">
                    <a:lumMod val="75000"/>
                  </a:schemeClr>
                </a:solidFill>
              </a:rPr>
              <a:t>职工薪酬</a:t>
            </a:r>
            <a:r>
              <a:rPr lang="zh-CN" altLang="en-US" b="1" dirty="0">
                <a:solidFill>
                  <a:schemeClr val="accent2">
                    <a:lumMod val="75000"/>
                  </a:schemeClr>
                </a:solidFill>
              </a:rPr>
              <a:t>费用</a:t>
            </a:r>
            <a:r>
              <a:rPr lang="zh-CN" altLang="en-US" b="1" dirty="0" smtClean="0">
                <a:solidFill>
                  <a:schemeClr val="accent2">
                    <a:lumMod val="75000"/>
                  </a:schemeClr>
                </a:solidFill>
              </a:rPr>
              <a:t>的核算</a:t>
            </a:r>
            <a:endParaRPr lang="zh-CN" altLang="en-US" b="1" dirty="0">
              <a:solidFill>
                <a:schemeClr val="accent2">
                  <a:lumMod val="75000"/>
                </a:schemeClr>
              </a:solidFill>
            </a:endParaRPr>
          </a:p>
        </p:txBody>
      </p:sp>
      <p:sp>
        <p:nvSpPr>
          <p:cNvPr id="4" name="内容占位符 4"/>
          <p:cNvSpPr txBox="1"/>
          <p:nvPr/>
        </p:nvSpPr>
        <p:spPr>
          <a:xfrm>
            <a:off x="466633" y="2132856"/>
            <a:ext cx="7849783" cy="4032448"/>
          </a:xfrm>
          <a:prstGeom prst="rect">
            <a:avLst/>
          </a:prstGeom>
          <a:ln w="6350">
            <a:solidFill>
              <a:srgbClr val="92D050"/>
            </a:solidFill>
          </a:ln>
        </p:spPr>
        <p:txBody>
          <a:bodyPr/>
          <a:lstStyle>
            <a:lvl1pPr marL="274320" indent="-274320" algn="l" rtl="0" eaLnBrk="1" latinLnBrk="0" hangingPunct="1">
              <a:spcBef>
                <a:spcPts val="600"/>
              </a:spcBef>
              <a:buClr>
                <a:schemeClr val="accent1"/>
              </a:buClr>
              <a:buSzPct val="70000"/>
              <a:buFont typeface="Wingdings" panose="05000000000000000000"/>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panose="05020102010507070707"/>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panose="05000000000000000000"/>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panose="05000000000000000000"/>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panose="05020102010507070707"/>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panose="05000000000000000000"/>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a:lstStyle>
          <a:p>
            <a:pPr>
              <a:spcBef>
                <a:spcPct val="0"/>
              </a:spcBef>
            </a:pPr>
            <a:r>
              <a:rPr lang="zh-CN" altLang="en-US" sz="2000" dirty="0">
                <a:latin typeface="黑体" panose="02010609060101010101" pitchFamily="49" charset="-122"/>
                <a:ea typeface="黑体" panose="02010609060101010101" pitchFamily="49" charset="-122"/>
              </a:rPr>
              <a:t>账户设置</a:t>
            </a:r>
            <a:endParaRPr lang="zh-CN" altLang="en-US" sz="2000" dirty="0">
              <a:latin typeface="黑体" panose="02010609060101010101" pitchFamily="49" charset="-122"/>
              <a:ea typeface="黑体" panose="02010609060101010101" pitchFamily="49" charset="-122"/>
            </a:endParaRPr>
          </a:p>
          <a:p>
            <a:pPr>
              <a:spcBef>
                <a:spcPct val="0"/>
              </a:spcBef>
            </a:pPr>
            <a:endParaRPr lang="zh-CN" altLang="en-US" sz="2000" dirty="0">
              <a:latin typeface="楷体_GB2312" pitchFamily="1" charset="-122"/>
              <a:ea typeface="楷体_GB2312" pitchFamily="1" charset="-122"/>
            </a:endParaRPr>
          </a:p>
          <a:p>
            <a:pPr>
              <a:spcBef>
                <a:spcPct val="0"/>
              </a:spcBef>
            </a:pPr>
            <a:r>
              <a:rPr lang="zh-CN" altLang="en-US" sz="2000" dirty="0">
                <a:latin typeface="楷体_GB2312" pitchFamily="1" charset="-122"/>
                <a:ea typeface="楷体_GB2312" pitchFamily="1" charset="-122"/>
              </a:rPr>
              <a:t>应付职工薪酬</a:t>
            </a:r>
            <a:r>
              <a:rPr lang="en-US" altLang="zh-CN" sz="2000" dirty="0">
                <a:ea typeface="楷体_GB2312" pitchFamily="1" charset="-122"/>
              </a:rPr>
              <a:t>——</a:t>
            </a:r>
            <a:r>
              <a:rPr lang="zh-CN" altLang="en-US" sz="2000" dirty="0">
                <a:latin typeface="楷体_GB2312" pitchFamily="1" charset="-122"/>
                <a:ea typeface="楷体_GB2312" pitchFamily="1" charset="-122"/>
              </a:rPr>
              <a:t>工资</a:t>
            </a:r>
            <a:endParaRPr lang="zh-CN" altLang="en-US" sz="2000" dirty="0">
              <a:latin typeface="楷体_GB2312" pitchFamily="1" charset="-122"/>
              <a:ea typeface="楷体_GB2312" pitchFamily="1" charset="-122"/>
            </a:endParaRPr>
          </a:p>
          <a:p>
            <a:pPr>
              <a:spcBef>
                <a:spcPct val="0"/>
              </a:spcBef>
            </a:pPr>
            <a:r>
              <a:rPr lang="zh-CN" altLang="en-US" sz="2000" dirty="0">
                <a:latin typeface="楷体_GB2312" pitchFamily="1" charset="-122"/>
                <a:ea typeface="楷体_GB2312" pitchFamily="1" charset="-122"/>
              </a:rPr>
              <a:t>            </a:t>
            </a:r>
            <a:r>
              <a:rPr lang="en-US" altLang="zh-CN" sz="2000" dirty="0">
                <a:ea typeface="楷体_GB2312" pitchFamily="1" charset="-122"/>
              </a:rPr>
              <a:t>——</a:t>
            </a:r>
            <a:r>
              <a:rPr lang="zh-CN" altLang="en-US" sz="2000" dirty="0">
                <a:latin typeface="楷体_GB2312" pitchFamily="1" charset="-122"/>
                <a:ea typeface="楷体_GB2312" pitchFamily="1" charset="-122"/>
              </a:rPr>
              <a:t>职工福利</a:t>
            </a:r>
            <a:endParaRPr lang="zh-CN" altLang="en-US" sz="2000" dirty="0">
              <a:latin typeface="楷体_GB2312" pitchFamily="1" charset="-122"/>
              <a:ea typeface="楷体_GB2312" pitchFamily="1" charset="-122"/>
            </a:endParaRPr>
          </a:p>
          <a:p>
            <a:pPr>
              <a:spcBef>
                <a:spcPct val="0"/>
              </a:spcBef>
            </a:pPr>
            <a:r>
              <a:rPr lang="zh-CN" altLang="en-US" sz="2000" dirty="0">
                <a:latin typeface="楷体_GB2312" pitchFamily="1" charset="-122"/>
                <a:ea typeface="楷体_GB2312" pitchFamily="1" charset="-122"/>
              </a:rPr>
              <a:t>            </a:t>
            </a:r>
            <a:r>
              <a:rPr lang="en-US" altLang="zh-CN" sz="2000" dirty="0">
                <a:ea typeface="楷体_GB2312" pitchFamily="1" charset="-122"/>
              </a:rPr>
              <a:t>——</a:t>
            </a:r>
            <a:r>
              <a:rPr lang="zh-CN" altLang="en-US" sz="2000" dirty="0">
                <a:latin typeface="楷体_GB2312" pitchFamily="1" charset="-122"/>
                <a:ea typeface="楷体_GB2312" pitchFamily="1" charset="-122"/>
              </a:rPr>
              <a:t>社会保险费</a:t>
            </a:r>
            <a:endParaRPr lang="zh-CN" altLang="en-US" sz="2000" dirty="0">
              <a:latin typeface="楷体_GB2312" pitchFamily="1" charset="-122"/>
              <a:ea typeface="楷体_GB2312" pitchFamily="1" charset="-122"/>
            </a:endParaRPr>
          </a:p>
          <a:p>
            <a:pPr>
              <a:spcBef>
                <a:spcPct val="0"/>
              </a:spcBef>
            </a:pPr>
            <a:r>
              <a:rPr lang="zh-CN" altLang="en-US" sz="2000" dirty="0">
                <a:latin typeface="楷体_GB2312" pitchFamily="1" charset="-122"/>
                <a:ea typeface="楷体_GB2312" pitchFamily="1" charset="-122"/>
              </a:rPr>
              <a:t>            </a:t>
            </a:r>
            <a:r>
              <a:rPr lang="en-US" altLang="zh-CN" sz="2000" dirty="0">
                <a:ea typeface="楷体_GB2312" pitchFamily="1" charset="-122"/>
              </a:rPr>
              <a:t>——</a:t>
            </a:r>
            <a:r>
              <a:rPr lang="zh-CN" altLang="en-US" sz="2000" dirty="0">
                <a:latin typeface="楷体_GB2312" pitchFamily="1" charset="-122"/>
                <a:ea typeface="楷体_GB2312" pitchFamily="1" charset="-122"/>
              </a:rPr>
              <a:t>住房公积金</a:t>
            </a:r>
            <a:endParaRPr lang="zh-CN" altLang="en-US" sz="2000" dirty="0">
              <a:latin typeface="楷体_GB2312" pitchFamily="1" charset="-122"/>
              <a:ea typeface="楷体_GB2312" pitchFamily="1" charset="-122"/>
            </a:endParaRPr>
          </a:p>
          <a:p>
            <a:pPr>
              <a:spcBef>
                <a:spcPct val="0"/>
              </a:spcBef>
            </a:pPr>
            <a:r>
              <a:rPr lang="zh-CN" altLang="en-US" sz="2000" dirty="0">
                <a:latin typeface="楷体_GB2312" pitchFamily="1" charset="-122"/>
                <a:ea typeface="楷体_GB2312" pitchFamily="1" charset="-122"/>
              </a:rPr>
              <a:t>            </a:t>
            </a:r>
            <a:r>
              <a:rPr lang="en-US" altLang="zh-CN" sz="2000" dirty="0">
                <a:ea typeface="楷体_GB2312" pitchFamily="1" charset="-122"/>
              </a:rPr>
              <a:t>——</a:t>
            </a:r>
            <a:r>
              <a:rPr lang="zh-CN" altLang="en-US" sz="2000" dirty="0">
                <a:latin typeface="楷体_GB2312" pitchFamily="1" charset="-122"/>
                <a:ea typeface="楷体_GB2312" pitchFamily="1" charset="-122"/>
              </a:rPr>
              <a:t>工会经费</a:t>
            </a:r>
            <a:endParaRPr lang="zh-CN" altLang="en-US" sz="2000" dirty="0">
              <a:latin typeface="楷体_GB2312" pitchFamily="1" charset="-122"/>
              <a:ea typeface="楷体_GB2312" pitchFamily="1" charset="-122"/>
            </a:endParaRPr>
          </a:p>
          <a:p>
            <a:pPr>
              <a:spcBef>
                <a:spcPct val="0"/>
              </a:spcBef>
            </a:pPr>
            <a:r>
              <a:rPr lang="zh-CN" altLang="en-US" sz="2000" dirty="0">
                <a:latin typeface="楷体_GB2312" pitchFamily="1" charset="-122"/>
                <a:ea typeface="楷体_GB2312" pitchFamily="1" charset="-122"/>
              </a:rPr>
              <a:t>            </a:t>
            </a:r>
            <a:r>
              <a:rPr lang="en-US" altLang="zh-CN" sz="2000" dirty="0">
                <a:ea typeface="楷体_GB2312" pitchFamily="1" charset="-122"/>
              </a:rPr>
              <a:t>——</a:t>
            </a:r>
            <a:r>
              <a:rPr lang="zh-CN" altLang="en-US" sz="2000" dirty="0">
                <a:latin typeface="楷体_GB2312" pitchFamily="1" charset="-122"/>
                <a:ea typeface="楷体_GB2312" pitchFamily="1" charset="-122"/>
              </a:rPr>
              <a:t>职工教育经费</a:t>
            </a:r>
            <a:endParaRPr lang="zh-CN" altLang="en-US" sz="2000" dirty="0">
              <a:latin typeface="楷体_GB2312" pitchFamily="1" charset="-122"/>
              <a:ea typeface="楷体_GB2312" pitchFamily="1" charset="-122"/>
            </a:endParaRPr>
          </a:p>
          <a:p>
            <a:pPr>
              <a:spcBef>
                <a:spcPct val="0"/>
              </a:spcBef>
            </a:pPr>
            <a:r>
              <a:rPr lang="zh-CN" altLang="en-US" sz="2000" dirty="0">
                <a:latin typeface="楷体_GB2312" pitchFamily="1" charset="-122"/>
                <a:ea typeface="楷体_GB2312" pitchFamily="1" charset="-122"/>
              </a:rPr>
              <a:t>            </a:t>
            </a:r>
            <a:r>
              <a:rPr lang="en-US" altLang="zh-CN" sz="2000" dirty="0">
                <a:ea typeface="楷体_GB2312" pitchFamily="1" charset="-122"/>
              </a:rPr>
              <a:t>——</a:t>
            </a:r>
            <a:r>
              <a:rPr lang="zh-CN" altLang="en-US" sz="2000" dirty="0">
                <a:latin typeface="楷体_GB2312" pitchFamily="1" charset="-122"/>
                <a:ea typeface="楷体_GB2312" pitchFamily="1" charset="-122"/>
              </a:rPr>
              <a:t>非货币性福利</a:t>
            </a:r>
            <a:endParaRPr lang="zh-CN" altLang="en-US" sz="2000" dirty="0">
              <a:latin typeface="楷体_GB2312" pitchFamily="1" charset="-122"/>
              <a:ea typeface="楷体_GB2312" pitchFamily="1" charset="-122"/>
            </a:endParaRPr>
          </a:p>
          <a:p>
            <a:pPr>
              <a:spcBef>
                <a:spcPct val="0"/>
              </a:spcBef>
            </a:pPr>
            <a:r>
              <a:rPr lang="zh-CN" altLang="en-US" sz="2000" dirty="0">
                <a:latin typeface="楷体_GB2312" pitchFamily="1" charset="-122"/>
                <a:ea typeface="楷体_GB2312" pitchFamily="1" charset="-122"/>
              </a:rPr>
              <a:t>            </a:t>
            </a:r>
            <a:r>
              <a:rPr lang="en-US" altLang="zh-CN" sz="2000" dirty="0">
                <a:ea typeface="楷体_GB2312" pitchFamily="1" charset="-122"/>
              </a:rPr>
              <a:t>——</a:t>
            </a:r>
            <a:r>
              <a:rPr lang="zh-CN" altLang="en-US" sz="2000" dirty="0">
                <a:latin typeface="楷体_GB2312" pitchFamily="1" charset="-122"/>
                <a:ea typeface="楷体_GB2312" pitchFamily="1" charset="-122"/>
              </a:rPr>
              <a:t>辞退福利</a:t>
            </a:r>
            <a:endParaRPr lang="zh-CN" altLang="en-US" sz="2000" dirty="0">
              <a:latin typeface="楷体_GB2312" pitchFamily="1" charset="-122"/>
              <a:ea typeface="楷体_GB2312" pitchFamily="1" charset="-122"/>
            </a:endParaRPr>
          </a:p>
          <a:p>
            <a:pPr>
              <a:spcBef>
                <a:spcPct val="0"/>
              </a:spcBef>
            </a:pPr>
            <a:r>
              <a:rPr lang="zh-CN" altLang="en-US" sz="2000" dirty="0">
                <a:latin typeface="楷体_GB2312" pitchFamily="1" charset="-122"/>
                <a:ea typeface="楷体_GB2312" pitchFamily="1" charset="-122"/>
              </a:rPr>
              <a:t>            </a:t>
            </a:r>
            <a:r>
              <a:rPr lang="en-US" altLang="zh-CN" sz="2000" dirty="0">
                <a:latin typeface="楷体_GB2312" pitchFamily="1" charset="-122"/>
                <a:ea typeface="楷体_GB2312" pitchFamily="1" charset="-122"/>
              </a:rPr>
              <a:t>——</a:t>
            </a:r>
            <a:r>
              <a:rPr lang="zh-CN" altLang="en-US" sz="2000" dirty="0">
                <a:latin typeface="楷体_GB2312" pitchFamily="1" charset="-122"/>
                <a:ea typeface="楷体_GB2312" pitchFamily="1" charset="-122"/>
              </a:rPr>
              <a:t>累计带薪休假</a:t>
            </a:r>
            <a:endParaRPr lang="zh-CN" altLang="en-US" sz="2000" dirty="0">
              <a:latin typeface="楷体_GB2312" pitchFamily="1" charset="-122"/>
              <a:ea typeface="楷体_GB2312" pitchFamily="1" charset="-122"/>
            </a:endParaRPr>
          </a:p>
          <a:p>
            <a:pPr>
              <a:spcBef>
                <a:spcPct val="0"/>
              </a:spcBef>
            </a:pPr>
            <a:r>
              <a:rPr lang="zh-CN" altLang="en-US" sz="2000" dirty="0">
                <a:latin typeface="楷体_GB2312" pitchFamily="1" charset="-122"/>
                <a:ea typeface="楷体_GB2312" pitchFamily="1" charset="-122"/>
              </a:rPr>
              <a:t>            </a:t>
            </a:r>
            <a:r>
              <a:rPr lang="en-US" altLang="zh-CN" sz="2000" dirty="0">
                <a:latin typeface="楷体_GB2312" pitchFamily="1" charset="-122"/>
                <a:ea typeface="楷体_GB2312" pitchFamily="1" charset="-122"/>
              </a:rPr>
              <a:t>——</a:t>
            </a:r>
            <a:r>
              <a:rPr lang="zh-CN" altLang="en-US" sz="2000" dirty="0">
                <a:latin typeface="楷体_GB2312" pitchFamily="1" charset="-122"/>
                <a:ea typeface="楷体_GB2312" pitchFamily="1" charset="-122"/>
              </a:rPr>
              <a:t>非累积带薪休假</a:t>
            </a:r>
            <a:endParaRPr lang="zh-CN" altLang="en-US" sz="2000" dirty="0">
              <a:latin typeface="楷体_GB2312" pitchFamily="1" charset="-122"/>
              <a:ea typeface="楷体_GB2312" pitchFamily="1" charset="-122"/>
            </a:endParaRPr>
          </a:p>
          <a:p>
            <a:pPr marL="0" indent="0">
              <a:lnSpc>
                <a:spcPct val="150000"/>
              </a:lnSpc>
              <a:buFont typeface="Wingdings" panose="05000000000000000000"/>
              <a:buNone/>
            </a:pPr>
            <a:endParaRPr lang="zh-CN" altLang="en-US" sz="2000"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4"/>
          <p:cNvSpPr txBox="1"/>
          <p:nvPr/>
        </p:nvSpPr>
        <p:spPr>
          <a:xfrm>
            <a:off x="466633" y="2132856"/>
            <a:ext cx="3629025" cy="3816424"/>
          </a:xfrm>
          <a:prstGeom prst="rect">
            <a:avLst/>
          </a:prstGeom>
          <a:ln w="6350">
            <a:solidFill>
              <a:srgbClr val="92D050"/>
            </a:solidFill>
          </a:ln>
        </p:spPr>
        <p:txBody>
          <a:bodyPr/>
          <a:lstStyle>
            <a:lvl1pPr marL="274320" indent="-274320" algn="l" rtl="0" eaLnBrk="1" latinLnBrk="0" hangingPunct="1">
              <a:spcBef>
                <a:spcPts val="600"/>
              </a:spcBef>
              <a:buClr>
                <a:schemeClr val="accent1"/>
              </a:buClr>
              <a:buSzPct val="70000"/>
              <a:buFont typeface="Wingdings" panose="05000000000000000000"/>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panose="05020102010507070707"/>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panose="05000000000000000000"/>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panose="05000000000000000000"/>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panose="05020102010507070707"/>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panose="05000000000000000000"/>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a:lstStyle>
          <a:p>
            <a:pPr marL="0" indent="0">
              <a:spcBef>
                <a:spcPct val="0"/>
              </a:spcBef>
              <a:buNone/>
            </a:pPr>
            <a:r>
              <a:rPr lang="zh-CN" altLang="en-US" sz="1800" dirty="0" smtClean="0">
                <a:latin typeface="黑体" panose="02010609060101010101" pitchFamily="49" charset="-122"/>
                <a:ea typeface="黑体" panose="02010609060101010101" pitchFamily="49" charset="-122"/>
              </a:rPr>
              <a:t>（</a:t>
            </a:r>
            <a:r>
              <a:rPr lang="en-US" altLang="zh-CN" sz="1800" dirty="0" smtClean="0">
                <a:latin typeface="黑体" panose="02010609060101010101" pitchFamily="49" charset="-122"/>
                <a:ea typeface="黑体" panose="02010609060101010101" pitchFamily="49" charset="-122"/>
              </a:rPr>
              <a:t>1</a:t>
            </a:r>
            <a:r>
              <a:rPr lang="zh-CN" altLang="en-US" sz="1800" dirty="0" smtClean="0">
                <a:latin typeface="黑体" panose="02010609060101010101" pitchFamily="49" charset="-122"/>
                <a:ea typeface="黑体" panose="02010609060101010101" pitchFamily="49" charset="-122"/>
              </a:rPr>
              <a:t>）职</a:t>
            </a:r>
            <a:r>
              <a:rPr lang="zh-CN" altLang="en-US" sz="1800" dirty="0">
                <a:latin typeface="黑体" panose="02010609060101010101" pitchFamily="49" charset="-122"/>
                <a:ea typeface="黑体" panose="02010609060101010101" pitchFamily="49" charset="-122"/>
              </a:rPr>
              <a:t>工薪酬费用分配</a:t>
            </a:r>
            <a:r>
              <a:rPr lang="zh-CN" altLang="en-US" sz="1800" dirty="0" smtClean="0">
                <a:latin typeface="黑体" panose="02010609060101010101" pitchFamily="49" charset="-122"/>
                <a:ea typeface="黑体" panose="02010609060101010101" pitchFamily="49" charset="-122"/>
              </a:rPr>
              <a:t>方法</a:t>
            </a:r>
            <a:endParaRPr lang="zh-CN" altLang="en-US" sz="1800" dirty="0">
              <a:latin typeface="楷体_GB2312" pitchFamily="1" charset="-122"/>
              <a:ea typeface="楷体_GB2312" pitchFamily="1" charset="-122"/>
            </a:endParaRPr>
          </a:p>
          <a:p>
            <a:pPr marL="0" indent="0">
              <a:spcBef>
                <a:spcPct val="0"/>
              </a:spcBef>
              <a:buNone/>
            </a:pPr>
            <a:endParaRPr lang="en-US" altLang="zh-CN" sz="1800" dirty="0" smtClean="0">
              <a:latin typeface="楷体_GB2312" pitchFamily="1" charset="-122"/>
              <a:ea typeface="楷体_GB2312" pitchFamily="1" charset="-122"/>
            </a:endParaRPr>
          </a:p>
          <a:p>
            <a:pPr marL="0" indent="0">
              <a:spcBef>
                <a:spcPct val="0"/>
              </a:spcBef>
              <a:buNone/>
            </a:pPr>
            <a:r>
              <a:rPr lang="zh-CN" altLang="en-US" sz="1800" dirty="0" smtClean="0">
                <a:latin typeface="楷体_GB2312" pitchFamily="1" charset="-122"/>
                <a:ea typeface="楷体_GB2312" pitchFamily="1" charset="-122"/>
              </a:rPr>
              <a:t>①</a:t>
            </a:r>
            <a:r>
              <a:rPr lang="zh-CN" altLang="en-US" sz="1800" dirty="0">
                <a:latin typeface="楷体_GB2312" pitchFamily="1" charset="-122"/>
                <a:ea typeface="楷体_GB2312" pitchFamily="1" charset="-122"/>
              </a:rPr>
              <a:t>计时工资形式下工资</a:t>
            </a:r>
            <a:r>
              <a:rPr lang="zh-CN" altLang="en-US" sz="1800" dirty="0" smtClean="0">
                <a:latin typeface="楷体_GB2312" pitchFamily="1" charset="-122"/>
                <a:ea typeface="楷体_GB2312" pitchFamily="1" charset="-122"/>
              </a:rPr>
              <a:t>分配</a:t>
            </a:r>
            <a:endParaRPr lang="en-US" altLang="zh-CN" sz="1800" dirty="0">
              <a:latin typeface="楷体_GB2312" pitchFamily="1" charset="-122"/>
              <a:ea typeface="楷体_GB2312" pitchFamily="1" charset="-122"/>
            </a:endParaRPr>
          </a:p>
          <a:p>
            <a:pPr marL="0" indent="0">
              <a:spcBef>
                <a:spcPct val="0"/>
              </a:spcBef>
              <a:buNone/>
            </a:pPr>
            <a:r>
              <a:rPr lang="zh-CN" altLang="en-US" sz="1800" dirty="0">
                <a:latin typeface="楷体_GB2312" pitchFamily="1" charset="-122"/>
                <a:ea typeface="楷体_GB2312" pitchFamily="1" charset="-122"/>
              </a:rPr>
              <a:t>可按产品生产的实际工时或定额工时</a:t>
            </a:r>
            <a:r>
              <a:rPr lang="zh-CN" altLang="en-US" sz="1800" dirty="0" smtClean="0">
                <a:latin typeface="楷体_GB2312" pitchFamily="1" charset="-122"/>
                <a:ea typeface="楷体_GB2312" pitchFamily="1" charset="-122"/>
              </a:rPr>
              <a:t>分配</a:t>
            </a:r>
            <a:endParaRPr lang="zh-CN" altLang="en-US" sz="1800" dirty="0">
              <a:latin typeface="楷体_GB2312" pitchFamily="1" charset="-122"/>
              <a:ea typeface="楷体_GB2312" pitchFamily="1" charset="-122"/>
            </a:endParaRPr>
          </a:p>
          <a:p>
            <a:pPr marL="0" indent="0">
              <a:spcBef>
                <a:spcPct val="0"/>
              </a:spcBef>
              <a:buNone/>
            </a:pPr>
            <a:r>
              <a:rPr lang="zh-CN" altLang="en-US" sz="1800" dirty="0">
                <a:latin typeface="楷体_GB2312" pitchFamily="1" charset="-122"/>
                <a:ea typeface="楷体_GB2312" pitchFamily="1" charset="-122"/>
              </a:rPr>
              <a:t>②计件工资形式下工资分配</a:t>
            </a:r>
            <a:endParaRPr lang="zh-CN" altLang="en-US" sz="1800" dirty="0">
              <a:latin typeface="楷体_GB2312" pitchFamily="1" charset="-122"/>
              <a:ea typeface="楷体_GB2312" pitchFamily="1" charset="-122"/>
            </a:endParaRPr>
          </a:p>
          <a:p>
            <a:pPr marL="0" indent="0">
              <a:spcBef>
                <a:spcPct val="0"/>
              </a:spcBef>
              <a:buNone/>
            </a:pPr>
            <a:r>
              <a:rPr lang="zh-CN" altLang="en-US" sz="1800" dirty="0">
                <a:latin typeface="楷体_GB2312" pitchFamily="1" charset="-122"/>
                <a:ea typeface="楷体_GB2312" pitchFamily="1" charset="-122"/>
              </a:rPr>
              <a:t>生产工人的计件工资与产品生产直接联系，因此，发生时直接记入基本生产成本账户的</a:t>
            </a:r>
            <a:r>
              <a:rPr lang="zh-CN" altLang="en-US" sz="1800" dirty="0">
                <a:ea typeface="楷体_GB2312" pitchFamily="1" charset="-122"/>
              </a:rPr>
              <a:t>“</a:t>
            </a:r>
            <a:r>
              <a:rPr lang="zh-CN" altLang="en-US" sz="1800" dirty="0">
                <a:latin typeface="楷体_GB2312" pitchFamily="1" charset="-122"/>
                <a:ea typeface="楷体_GB2312" pitchFamily="1" charset="-122"/>
              </a:rPr>
              <a:t>直接工资</a:t>
            </a:r>
            <a:r>
              <a:rPr lang="zh-CN" altLang="en-US" sz="1800" dirty="0">
                <a:ea typeface="楷体_GB2312" pitchFamily="1" charset="-122"/>
              </a:rPr>
              <a:t>”</a:t>
            </a:r>
            <a:r>
              <a:rPr lang="zh-CN" altLang="en-US" sz="1800" dirty="0">
                <a:latin typeface="楷体_GB2312" pitchFamily="1" charset="-122"/>
                <a:ea typeface="楷体_GB2312" pitchFamily="1" charset="-122"/>
              </a:rPr>
              <a:t>成本项目</a:t>
            </a:r>
            <a:r>
              <a:rPr lang="zh-CN" altLang="en-US" sz="1800" dirty="0" smtClean="0">
                <a:latin typeface="楷体_GB2312" pitchFamily="1" charset="-122"/>
                <a:ea typeface="楷体_GB2312" pitchFamily="1" charset="-122"/>
              </a:rPr>
              <a:t>。</a:t>
            </a:r>
            <a:endParaRPr lang="zh-CN" altLang="en-US" sz="1800" dirty="0">
              <a:latin typeface="楷体_GB2312" pitchFamily="1" charset="-122"/>
              <a:ea typeface="楷体_GB2312" pitchFamily="1" charset="-122"/>
            </a:endParaRPr>
          </a:p>
          <a:p>
            <a:pPr marL="0" indent="0">
              <a:spcBef>
                <a:spcPct val="0"/>
              </a:spcBef>
              <a:buNone/>
            </a:pPr>
            <a:r>
              <a:rPr lang="zh-CN" altLang="en-US" sz="1800" dirty="0">
                <a:latin typeface="楷体_GB2312" pitchFamily="1" charset="-122"/>
                <a:ea typeface="楷体_GB2312" pitchFamily="1" charset="-122"/>
              </a:rPr>
              <a:t>在实际工作中，工资费用的分配，一般是通过编制</a:t>
            </a:r>
            <a:r>
              <a:rPr lang="zh-CN" altLang="en-US" sz="1800" dirty="0">
                <a:ea typeface="楷体_GB2312" pitchFamily="1" charset="-122"/>
              </a:rPr>
              <a:t>“</a:t>
            </a:r>
            <a:r>
              <a:rPr lang="zh-CN" altLang="en-US" sz="1800" dirty="0">
                <a:latin typeface="楷体_GB2312" pitchFamily="1" charset="-122"/>
                <a:ea typeface="楷体_GB2312" pitchFamily="1" charset="-122"/>
              </a:rPr>
              <a:t>工资费用分配表</a:t>
            </a:r>
            <a:r>
              <a:rPr lang="zh-CN" altLang="en-US" sz="1800" dirty="0">
                <a:ea typeface="楷体_GB2312" pitchFamily="1" charset="-122"/>
              </a:rPr>
              <a:t>”</a:t>
            </a:r>
            <a:r>
              <a:rPr lang="zh-CN" altLang="en-US" sz="1800" dirty="0">
                <a:latin typeface="楷体_GB2312" pitchFamily="1" charset="-122"/>
                <a:ea typeface="楷体_GB2312" pitchFamily="1" charset="-122"/>
              </a:rPr>
              <a:t>进行的。编制的依据是工资结算单。</a:t>
            </a:r>
            <a:endParaRPr lang="zh-CN" altLang="en-US" sz="1800" dirty="0">
              <a:latin typeface="楷体_GB2312" pitchFamily="1" charset="-122"/>
              <a:ea typeface="楷体_GB2312" pitchFamily="1" charset="-122"/>
            </a:endParaRPr>
          </a:p>
          <a:p>
            <a:pPr marL="0" indent="0">
              <a:buFont typeface="Wingdings" panose="05000000000000000000"/>
              <a:buNone/>
            </a:pPr>
            <a:endParaRPr lang="en-US" altLang="zh-CN" sz="1800" dirty="0" smtClean="0"/>
          </a:p>
          <a:p>
            <a:pPr marL="0" indent="0">
              <a:buFont typeface="Wingdings" panose="05000000000000000000"/>
              <a:buNone/>
            </a:pPr>
            <a:endParaRPr lang="zh-CN" altLang="en-US" sz="1800" dirty="0"/>
          </a:p>
        </p:txBody>
      </p:sp>
      <p:sp>
        <p:nvSpPr>
          <p:cNvPr id="3" name="内容占位符 6"/>
          <p:cNvSpPr txBox="1"/>
          <p:nvPr/>
        </p:nvSpPr>
        <p:spPr>
          <a:xfrm>
            <a:off x="4381408" y="2132856"/>
            <a:ext cx="3629025" cy="3816424"/>
          </a:xfrm>
          <a:prstGeom prst="rect">
            <a:avLst/>
          </a:prstGeom>
          <a:ln w="6350">
            <a:solidFill>
              <a:srgbClr val="92D050"/>
            </a:solidFill>
          </a:ln>
        </p:spPr>
        <p:txBody>
          <a:bodyPr>
            <a:normAutofit/>
          </a:bodyPr>
          <a:lstStyle>
            <a:lvl1pPr marL="274320" indent="-274320" algn="l" rtl="0" eaLnBrk="1" latinLnBrk="0" hangingPunct="1">
              <a:spcBef>
                <a:spcPts val="600"/>
              </a:spcBef>
              <a:buClr>
                <a:schemeClr val="accent1"/>
              </a:buClr>
              <a:buSzPct val="70000"/>
              <a:buFont typeface="Wingdings" panose="05000000000000000000"/>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panose="05020102010507070707"/>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panose="05000000000000000000"/>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panose="05000000000000000000"/>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panose="05020102010507070707"/>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panose="05000000000000000000"/>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a:lstStyle>
          <a:p>
            <a:pPr marL="0" indent="0">
              <a:lnSpc>
                <a:spcPct val="150000"/>
              </a:lnSpc>
              <a:spcBef>
                <a:spcPct val="0"/>
              </a:spcBef>
              <a:buNone/>
            </a:pPr>
            <a:r>
              <a:rPr lang="zh-CN" altLang="en-US" sz="1800" dirty="0">
                <a:latin typeface="黑体" panose="02010609060101010101" pitchFamily="49" charset="-122"/>
                <a:ea typeface="黑体" panose="02010609060101010101" pitchFamily="49" charset="-122"/>
              </a:rPr>
              <a:t>（</a:t>
            </a:r>
            <a:r>
              <a:rPr lang="en-US" altLang="zh-CN" sz="1800" dirty="0">
                <a:latin typeface="黑体" panose="02010609060101010101" pitchFamily="49" charset="-122"/>
                <a:ea typeface="黑体" panose="02010609060101010101" pitchFamily="49" charset="-122"/>
              </a:rPr>
              <a:t>2</a:t>
            </a:r>
            <a:r>
              <a:rPr lang="zh-CN" altLang="en-US" sz="1800" dirty="0">
                <a:latin typeface="黑体" panose="02010609060101010101" pitchFamily="49" charset="-122"/>
                <a:ea typeface="黑体" panose="02010609060101010101" pitchFamily="49" charset="-122"/>
              </a:rPr>
              <a:t>）职工薪酬费用分配的核算</a:t>
            </a:r>
            <a:endParaRPr lang="zh-CN" altLang="en-US" sz="1800" dirty="0">
              <a:latin typeface="黑体" panose="02010609060101010101" pitchFamily="49" charset="-122"/>
              <a:ea typeface="黑体" panose="02010609060101010101" pitchFamily="49" charset="-122"/>
            </a:endParaRPr>
          </a:p>
          <a:p>
            <a:pPr marL="0" indent="0">
              <a:lnSpc>
                <a:spcPct val="150000"/>
              </a:lnSpc>
              <a:spcBef>
                <a:spcPct val="0"/>
              </a:spcBef>
              <a:buNone/>
            </a:pPr>
            <a:r>
              <a:rPr lang="zh-CN" altLang="en-US" sz="1800" dirty="0" smtClean="0">
                <a:latin typeface="楷体_GB2312" pitchFamily="1" charset="-122"/>
                <a:ea typeface="楷体_GB2312" pitchFamily="1" charset="-122"/>
              </a:rPr>
              <a:t> 工资</a:t>
            </a:r>
            <a:r>
              <a:rPr lang="zh-CN" altLang="en-US" sz="1800" dirty="0">
                <a:latin typeface="楷体_GB2312" pitchFamily="1" charset="-122"/>
                <a:ea typeface="楷体_GB2312" pitchFamily="1" charset="-122"/>
              </a:rPr>
              <a:t>费用的分配核算，通过编制</a:t>
            </a:r>
            <a:r>
              <a:rPr lang="zh-CN" altLang="en-US" sz="1800" dirty="0">
                <a:ea typeface="楷体_GB2312" pitchFamily="1" charset="-122"/>
              </a:rPr>
              <a:t>“</a:t>
            </a:r>
            <a:r>
              <a:rPr lang="zh-CN" altLang="en-US" sz="1800" dirty="0">
                <a:latin typeface="楷体_GB2312" pitchFamily="1" charset="-122"/>
                <a:ea typeface="楷体_GB2312" pitchFamily="1" charset="-122"/>
              </a:rPr>
              <a:t>工资费用分配表</a:t>
            </a:r>
            <a:r>
              <a:rPr lang="zh-CN" altLang="en-US" sz="1800" dirty="0">
                <a:ea typeface="楷体_GB2312" pitchFamily="1" charset="-122"/>
              </a:rPr>
              <a:t>”</a:t>
            </a:r>
            <a:r>
              <a:rPr lang="zh-CN" altLang="en-US" sz="1800" dirty="0">
                <a:latin typeface="楷体_GB2312" pitchFamily="1" charset="-122"/>
                <a:ea typeface="楷体_GB2312" pitchFamily="1" charset="-122"/>
              </a:rPr>
              <a:t>进行的</a:t>
            </a:r>
            <a:r>
              <a:rPr lang="zh-CN" altLang="en-US" sz="1800" dirty="0" smtClean="0">
                <a:latin typeface="楷体_GB2312" pitchFamily="1" charset="-122"/>
                <a:ea typeface="楷体_GB2312" pitchFamily="1" charset="-122"/>
              </a:rPr>
              <a:t>。</a:t>
            </a:r>
            <a:endParaRPr lang="en-US" altLang="zh-CN" sz="1800" dirty="0" smtClean="0">
              <a:latin typeface="楷体_GB2312" pitchFamily="1" charset="-122"/>
              <a:ea typeface="楷体_GB2312" pitchFamily="1" charset="-122"/>
            </a:endParaRPr>
          </a:p>
          <a:p>
            <a:pPr marL="0" indent="0">
              <a:lnSpc>
                <a:spcPct val="150000"/>
              </a:lnSpc>
              <a:spcBef>
                <a:spcPct val="0"/>
              </a:spcBef>
              <a:buNone/>
            </a:pPr>
            <a:r>
              <a:rPr lang="zh-CN" altLang="en-US" sz="1800" dirty="0" smtClean="0">
                <a:latin typeface="楷体_GB2312" pitchFamily="1" charset="-122"/>
                <a:ea typeface="楷体_GB2312" pitchFamily="1" charset="-122"/>
              </a:rPr>
              <a:t>产品生产用的</a:t>
            </a:r>
            <a:r>
              <a:rPr lang="zh-CN" altLang="en-US" sz="1800" dirty="0" smtClean="0">
                <a:latin typeface="楷体_GB2312" pitchFamily="1" charset="-122"/>
                <a:ea typeface="楷体_GB2312" pitchFamily="1" charset="-122"/>
                <a:sym typeface="Wingdings 3" panose="05040102010807070707"/>
              </a:rPr>
              <a:t>基本生产成本</a:t>
            </a:r>
            <a:endParaRPr lang="en-US" altLang="zh-CN" sz="1800" dirty="0" smtClean="0">
              <a:latin typeface="楷体_GB2312" pitchFamily="1" charset="-122"/>
              <a:ea typeface="楷体_GB2312" pitchFamily="1" charset="-122"/>
              <a:sym typeface="Wingdings 3" panose="05040102010807070707"/>
            </a:endParaRPr>
          </a:p>
          <a:p>
            <a:pPr marL="0" indent="0">
              <a:lnSpc>
                <a:spcPct val="150000"/>
              </a:lnSpc>
              <a:spcBef>
                <a:spcPct val="0"/>
              </a:spcBef>
              <a:buNone/>
            </a:pPr>
            <a:r>
              <a:rPr lang="zh-CN" altLang="en-US" sz="1800" dirty="0" smtClean="0">
                <a:latin typeface="楷体_GB2312" pitchFamily="1" charset="-122"/>
                <a:ea typeface="楷体_GB2312" pitchFamily="1" charset="-122"/>
                <a:sym typeface="Wingdings 3" panose="05040102010807070707"/>
              </a:rPr>
              <a:t>辅助生产用的辅助生产成本</a:t>
            </a:r>
            <a:endParaRPr lang="en-US" altLang="zh-CN" sz="1800" dirty="0" smtClean="0">
              <a:latin typeface="楷体_GB2312" pitchFamily="1" charset="-122"/>
              <a:ea typeface="楷体_GB2312" pitchFamily="1" charset="-122"/>
              <a:sym typeface="Wingdings 3" panose="05040102010807070707"/>
            </a:endParaRPr>
          </a:p>
          <a:p>
            <a:pPr marL="0" indent="0">
              <a:lnSpc>
                <a:spcPct val="150000"/>
              </a:lnSpc>
              <a:spcBef>
                <a:spcPct val="0"/>
              </a:spcBef>
              <a:buNone/>
            </a:pPr>
            <a:r>
              <a:rPr lang="zh-CN" altLang="en-US" sz="1800" dirty="0" smtClean="0">
                <a:latin typeface="楷体_GB2312" pitchFamily="1" charset="-122"/>
                <a:ea typeface="楷体_GB2312" pitchFamily="1" charset="-122"/>
                <a:sym typeface="Wingdings 3" panose="05040102010807070707"/>
              </a:rPr>
              <a:t>车间管理用的制造费用</a:t>
            </a:r>
            <a:endParaRPr lang="en-US" altLang="zh-CN" sz="1800" dirty="0" smtClean="0">
              <a:latin typeface="楷体_GB2312" pitchFamily="1" charset="-122"/>
              <a:ea typeface="楷体_GB2312" pitchFamily="1" charset="-122"/>
              <a:sym typeface="Wingdings 3" panose="05040102010807070707"/>
            </a:endParaRPr>
          </a:p>
          <a:p>
            <a:pPr marL="0" indent="0">
              <a:lnSpc>
                <a:spcPct val="150000"/>
              </a:lnSpc>
              <a:spcBef>
                <a:spcPct val="0"/>
              </a:spcBef>
              <a:buNone/>
            </a:pPr>
            <a:r>
              <a:rPr lang="zh-CN" altLang="en-US" sz="1800" dirty="0" smtClean="0">
                <a:latin typeface="楷体_GB2312" pitchFamily="1" charset="-122"/>
                <a:ea typeface="楷体_GB2312" pitchFamily="1" charset="-122"/>
                <a:sym typeface="Wingdings 3" panose="05040102010807070707"/>
              </a:rPr>
              <a:t>企业管理用的管理费用</a:t>
            </a:r>
            <a:endParaRPr lang="zh-CN" altLang="en-US" sz="1800" dirty="0">
              <a:latin typeface="楷体_GB2312" pitchFamily="1" charset="-122"/>
              <a:ea typeface="楷体_GB2312" pitchFamily="1" charset="-122"/>
            </a:endParaRPr>
          </a:p>
        </p:txBody>
      </p:sp>
      <p:sp>
        <p:nvSpPr>
          <p:cNvPr id="4" name="标题 1"/>
          <p:cNvSpPr txBox="1"/>
          <p:nvPr/>
        </p:nvSpPr>
        <p:spPr>
          <a:xfrm>
            <a:off x="467544" y="404664"/>
            <a:ext cx="5877036" cy="651346"/>
          </a:xfrm>
          <a:prstGeom prst="rect">
            <a:avLst/>
          </a:prstGeom>
          <a:ln>
            <a:solidFill>
              <a:schemeClr val="accent1">
                <a:lumMod val="75000"/>
              </a:schemeClr>
            </a:solidFill>
          </a:ln>
        </p:spPr>
        <p:txBody>
          <a:bodyPr/>
          <a:lstStyle>
            <a:lvl1pPr algn="l" rtl="0" eaLnBrk="1" latinLnBrk="0" hangingPunct="1">
              <a:spcBef>
                <a:spcPct val="0"/>
              </a:spcBef>
              <a:buNone/>
              <a:defRPr kumimoji="0" sz="3000" b="0" kern="1200" cap="small" baseline="0">
                <a:solidFill>
                  <a:schemeClr val="tx2"/>
                </a:solidFill>
                <a:latin typeface="+mj-lt"/>
                <a:ea typeface="+mj-ea"/>
                <a:cs typeface="+mj-cs"/>
              </a:defRPr>
            </a:lvl1pPr>
          </a:lstStyle>
          <a:p>
            <a:r>
              <a:rPr lang="zh-CN" altLang="en-US" b="1" dirty="0" smtClean="0"/>
              <a:t>一、职工薪酬费用的核算</a:t>
            </a:r>
            <a:endParaRPr lang="zh-CN" altLang="en-US" b="1" dirty="0"/>
          </a:p>
        </p:txBody>
      </p:sp>
      <p:sp>
        <p:nvSpPr>
          <p:cNvPr id="5" name="文本占位符 3"/>
          <p:cNvSpPr txBox="1"/>
          <p:nvPr/>
        </p:nvSpPr>
        <p:spPr>
          <a:xfrm>
            <a:off x="466632" y="1340376"/>
            <a:ext cx="4393399" cy="658368"/>
          </a:xfrm>
          <a:prstGeom prst="roundRect">
            <a:avLst>
              <a:gd name="adj" fmla="val 16667"/>
            </a:avLst>
          </a:prstGeom>
          <a:solidFill>
            <a:schemeClr val="accent1">
              <a:lumMod val="20000"/>
              <a:lumOff val="80000"/>
            </a:schemeClr>
          </a:solidFill>
        </p:spPr>
        <p:txBody>
          <a:bodyPr/>
          <a:lstStyle>
            <a:lvl1pPr marL="274320" indent="-274320" algn="l" rtl="0" eaLnBrk="1" latinLnBrk="0" hangingPunct="1">
              <a:spcBef>
                <a:spcPts val="600"/>
              </a:spcBef>
              <a:buClr>
                <a:schemeClr val="accent1"/>
              </a:buClr>
              <a:buSzPct val="70000"/>
              <a:buFont typeface="Wingdings" panose="05000000000000000000"/>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panose="05020102010507070707"/>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panose="05000000000000000000"/>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panose="05000000000000000000"/>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panose="05020102010507070707"/>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panose="05000000000000000000"/>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a:lstStyle>
          <a:p>
            <a:pPr marL="0" indent="0">
              <a:lnSpc>
                <a:spcPct val="150000"/>
              </a:lnSpc>
              <a:buNone/>
            </a:pPr>
            <a:r>
              <a:rPr lang="en-US" altLang="zh-CN" b="1" dirty="0" smtClean="0">
                <a:solidFill>
                  <a:schemeClr val="accent2">
                    <a:lumMod val="75000"/>
                  </a:schemeClr>
                </a:solidFill>
              </a:rPr>
              <a:t>2.</a:t>
            </a:r>
            <a:r>
              <a:rPr lang="zh-CN" altLang="en-US" b="1" dirty="0" smtClean="0">
                <a:solidFill>
                  <a:schemeClr val="accent2">
                    <a:lumMod val="75000"/>
                  </a:schemeClr>
                </a:solidFill>
              </a:rPr>
              <a:t>职工薪酬</a:t>
            </a:r>
            <a:r>
              <a:rPr lang="zh-CN" altLang="en-US" b="1" dirty="0">
                <a:solidFill>
                  <a:schemeClr val="accent2">
                    <a:lumMod val="75000"/>
                  </a:schemeClr>
                </a:solidFill>
              </a:rPr>
              <a:t>费用</a:t>
            </a:r>
            <a:r>
              <a:rPr lang="zh-CN" altLang="en-US" b="1" dirty="0" smtClean="0">
                <a:solidFill>
                  <a:schemeClr val="accent2">
                    <a:lumMod val="75000"/>
                  </a:schemeClr>
                </a:solidFill>
              </a:rPr>
              <a:t>的核算</a:t>
            </a:r>
            <a:endParaRPr lang="zh-CN" altLang="en-US" b="1" dirty="0">
              <a:solidFill>
                <a:schemeClr val="accent2">
                  <a:lumMod val="75000"/>
                </a:schemeClr>
              </a:solidFill>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4"/>
          <p:cNvSpPr>
            <a:spLocks noChangeArrowheads="1"/>
          </p:cNvSpPr>
          <p:nvPr/>
        </p:nvSpPr>
        <p:spPr bwMode="auto">
          <a:xfrm>
            <a:off x="595389" y="1484784"/>
            <a:ext cx="7848600" cy="2790187"/>
          </a:xfrm>
          <a:prstGeom prst="rect">
            <a:avLst/>
          </a:prstGeom>
          <a:noFill/>
          <a:ln w="38100" cmpd="dbl">
            <a:solidFill>
              <a:srgbClr val="F74515"/>
            </a:solidFill>
            <a:prstDash val="lgDashDot"/>
            <a:miter lim="800000"/>
          </a:ln>
          <a:effectLst/>
        </p:spPr>
        <p:txBody>
          <a:bodyPr anchor="ctr">
            <a:spAutoFit/>
          </a:bodyPr>
          <a:lstStyle/>
          <a:p>
            <a:pPr>
              <a:lnSpc>
                <a:spcPct val="150000"/>
              </a:lnSpc>
              <a:spcBef>
                <a:spcPct val="0"/>
              </a:spcBef>
            </a:pPr>
            <a:r>
              <a:rPr lang="en-US" sz="2000" dirty="0" smtClean="0">
                <a:latin typeface="楷体_GB2312" pitchFamily="1" charset="-122"/>
                <a:ea typeface="楷体_GB2312" pitchFamily="1" charset="-122"/>
              </a:rPr>
              <a:t>【</a:t>
            </a:r>
            <a:r>
              <a:rPr lang="zh-CN" altLang="en-US" sz="2000" dirty="0">
                <a:latin typeface="楷体_GB2312" pitchFamily="1" charset="-122"/>
                <a:ea typeface="楷体_GB2312" pitchFamily="1" charset="-122"/>
              </a:rPr>
              <a:t>例</a:t>
            </a:r>
            <a:r>
              <a:rPr lang="en-US" sz="2000" dirty="0">
                <a:latin typeface="楷体_GB2312" pitchFamily="1" charset="-122"/>
                <a:ea typeface="楷体_GB2312" pitchFamily="1" charset="-122"/>
              </a:rPr>
              <a:t>】</a:t>
            </a:r>
            <a:r>
              <a:rPr lang="zh-CN" altLang="en-US" sz="2000" dirty="0">
                <a:latin typeface="楷体_GB2312" pitchFamily="1" charset="-122"/>
                <a:ea typeface="楷体_GB2312" pitchFamily="1" charset="-122"/>
              </a:rPr>
              <a:t>新华公司</a:t>
            </a:r>
            <a:r>
              <a:rPr lang="en-US" sz="2000" dirty="0">
                <a:latin typeface="楷体_GB2312" pitchFamily="1" charset="-122"/>
                <a:ea typeface="楷体_GB2312" pitchFamily="1" charset="-122"/>
              </a:rPr>
              <a:t>20××</a:t>
            </a:r>
            <a:r>
              <a:rPr lang="zh-CN" altLang="en-US" sz="2000" dirty="0">
                <a:latin typeface="楷体_GB2312" pitchFamily="1" charset="-122"/>
                <a:ea typeface="楷体_GB2312" pitchFamily="1" charset="-122"/>
              </a:rPr>
              <a:t>年</a:t>
            </a:r>
            <a:r>
              <a:rPr lang="en-US" sz="2000" dirty="0">
                <a:latin typeface="楷体_GB2312" pitchFamily="1" charset="-122"/>
                <a:ea typeface="楷体_GB2312" pitchFamily="1" charset="-122"/>
              </a:rPr>
              <a:t>1</a:t>
            </a:r>
            <a:r>
              <a:rPr lang="zh-CN" altLang="en-US" sz="2000" dirty="0">
                <a:latin typeface="楷体_GB2312" pitchFamily="1" charset="-122"/>
                <a:ea typeface="楷体_GB2312" pitchFamily="1" charset="-122"/>
              </a:rPr>
              <a:t>月共支付职工工资</a:t>
            </a:r>
            <a:r>
              <a:rPr lang="en-US" sz="2000" dirty="0">
                <a:latin typeface="楷体_GB2312" pitchFamily="1" charset="-122"/>
                <a:ea typeface="楷体_GB2312" pitchFamily="1" charset="-122"/>
              </a:rPr>
              <a:t>80 000</a:t>
            </a:r>
            <a:r>
              <a:rPr lang="zh-CN" altLang="en-US" sz="2000" dirty="0">
                <a:latin typeface="楷体_GB2312" pitchFamily="1" charset="-122"/>
                <a:ea typeface="楷体_GB2312" pitchFamily="1" charset="-122"/>
              </a:rPr>
              <a:t>元。其中</a:t>
            </a:r>
            <a:r>
              <a:rPr lang="zh-CN" altLang="en-US" sz="2000" u="sng" dirty="0">
                <a:latin typeface="楷体_GB2312" pitchFamily="1" charset="-122"/>
                <a:ea typeface="楷体_GB2312" pitchFamily="1" charset="-122"/>
              </a:rPr>
              <a:t>基本生产车间生产工人工资</a:t>
            </a:r>
            <a:r>
              <a:rPr lang="en-US" sz="2000" u="sng" dirty="0">
                <a:latin typeface="楷体_GB2312" pitchFamily="1" charset="-122"/>
                <a:ea typeface="楷体_GB2312" pitchFamily="1" charset="-122"/>
              </a:rPr>
              <a:t>61 200</a:t>
            </a:r>
            <a:r>
              <a:rPr lang="zh-CN" altLang="en-US" sz="2000" u="sng" dirty="0">
                <a:latin typeface="楷体_GB2312" pitchFamily="1" charset="-122"/>
                <a:ea typeface="楷体_GB2312" pitchFamily="1" charset="-122"/>
              </a:rPr>
              <a:t>元</a:t>
            </a:r>
            <a:r>
              <a:rPr lang="zh-CN" altLang="en-US" sz="2000" dirty="0">
                <a:latin typeface="楷体_GB2312" pitchFamily="1" charset="-122"/>
                <a:ea typeface="楷体_GB2312" pitchFamily="1" charset="-122"/>
              </a:rPr>
              <a:t>，管理人员工资</a:t>
            </a:r>
            <a:r>
              <a:rPr lang="en-US" sz="2000" dirty="0">
                <a:latin typeface="楷体_GB2312" pitchFamily="1" charset="-122"/>
                <a:ea typeface="楷体_GB2312" pitchFamily="1" charset="-122"/>
              </a:rPr>
              <a:t>2 900</a:t>
            </a:r>
            <a:r>
              <a:rPr lang="zh-CN" altLang="en-US" sz="2000" dirty="0">
                <a:latin typeface="楷体_GB2312" pitchFamily="1" charset="-122"/>
                <a:ea typeface="楷体_GB2312" pitchFamily="1" charset="-122"/>
              </a:rPr>
              <a:t>元</a:t>
            </a:r>
            <a:r>
              <a:rPr lang="zh-CN" altLang="en-US" sz="2000" dirty="0" smtClean="0">
                <a:latin typeface="楷体_GB2312" pitchFamily="1" charset="-122"/>
                <a:ea typeface="楷体_GB2312" pitchFamily="1" charset="-122"/>
              </a:rPr>
              <a:t>；</a:t>
            </a:r>
            <a:r>
              <a:rPr lang="zh-CN" altLang="en-US" sz="2000" dirty="0">
                <a:latin typeface="楷体_GB2312" pitchFamily="1" charset="-122"/>
                <a:ea typeface="楷体_GB2312" pitchFamily="1" charset="-122"/>
              </a:rPr>
              <a:t>供水</a:t>
            </a:r>
            <a:r>
              <a:rPr lang="zh-CN" altLang="en-US" sz="2000" dirty="0" smtClean="0">
                <a:latin typeface="楷体_GB2312" pitchFamily="1" charset="-122"/>
                <a:ea typeface="楷体_GB2312" pitchFamily="1" charset="-122"/>
              </a:rPr>
              <a:t>车间</a:t>
            </a:r>
            <a:r>
              <a:rPr lang="zh-CN" altLang="en-US" sz="2000" dirty="0">
                <a:latin typeface="楷体_GB2312" pitchFamily="1" charset="-122"/>
                <a:ea typeface="楷体_GB2312" pitchFamily="1" charset="-122"/>
              </a:rPr>
              <a:t>工人工资</a:t>
            </a:r>
            <a:r>
              <a:rPr lang="en-US" sz="2000" dirty="0">
                <a:latin typeface="楷体_GB2312" pitchFamily="1" charset="-122"/>
                <a:ea typeface="楷体_GB2312" pitchFamily="1" charset="-122"/>
              </a:rPr>
              <a:t>3 100</a:t>
            </a:r>
            <a:r>
              <a:rPr lang="zh-CN" altLang="en-US" sz="2000" dirty="0">
                <a:latin typeface="楷体_GB2312" pitchFamily="1" charset="-122"/>
                <a:ea typeface="楷体_GB2312" pitchFamily="1" charset="-122"/>
              </a:rPr>
              <a:t>元；供热车间工人工资</a:t>
            </a:r>
            <a:r>
              <a:rPr lang="en-US" sz="2000" dirty="0">
                <a:latin typeface="楷体_GB2312" pitchFamily="1" charset="-122"/>
                <a:ea typeface="楷体_GB2312" pitchFamily="1" charset="-122"/>
              </a:rPr>
              <a:t>4 300</a:t>
            </a:r>
            <a:r>
              <a:rPr lang="zh-CN" altLang="en-US" sz="2000" dirty="0">
                <a:latin typeface="楷体_GB2312" pitchFamily="1" charset="-122"/>
                <a:ea typeface="楷体_GB2312" pitchFamily="1" charset="-122"/>
              </a:rPr>
              <a:t>元；行政管理人员工资</a:t>
            </a:r>
            <a:r>
              <a:rPr lang="en-US" sz="2000" dirty="0">
                <a:latin typeface="楷体_GB2312" pitchFamily="1" charset="-122"/>
                <a:ea typeface="楷体_GB2312" pitchFamily="1" charset="-122"/>
              </a:rPr>
              <a:t>8 500</a:t>
            </a:r>
            <a:r>
              <a:rPr lang="zh-CN" altLang="en-US" sz="2000" dirty="0">
                <a:latin typeface="楷体_GB2312" pitchFamily="1" charset="-122"/>
                <a:ea typeface="楷体_GB2312" pitchFamily="1" charset="-122"/>
              </a:rPr>
              <a:t>元。要求用甲、乙两种产品的生产工时比例分配基本生产车间工人工资费用。（生产甲、乙两种产品分别耗用工时</a:t>
            </a:r>
            <a:r>
              <a:rPr lang="en-US" sz="2000" dirty="0">
                <a:latin typeface="楷体_GB2312" pitchFamily="1" charset="-122"/>
                <a:ea typeface="楷体_GB2312" pitchFamily="1" charset="-122"/>
              </a:rPr>
              <a:t>10 000</a:t>
            </a:r>
            <a:r>
              <a:rPr lang="zh-CN" altLang="en-US" sz="2000" dirty="0">
                <a:latin typeface="楷体_GB2312" pitchFamily="1" charset="-122"/>
                <a:ea typeface="楷体_GB2312" pitchFamily="1" charset="-122"/>
              </a:rPr>
              <a:t>工时和</a:t>
            </a:r>
            <a:r>
              <a:rPr lang="en-US" sz="2000" dirty="0">
                <a:latin typeface="楷体_GB2312" pitchFamily="1" charset="-122"/>
                <a:ea typeface="楷体_GB2312" pitchFamily="1" charset="-122"/>
              </a:rPr>
              <a:t>20 000</a:t>
            </a:r>
            <a:r>
              <a:rPr lang="zh-CN" altLang="en-US" sz="2000" dirty="0">
                <a:latin typeface="楷体_GB2312" pitchFamily="1" charset="-122"/>
                <a:ea typeface="楷体_GB2312" pitchFamily="1" charset="-122"/>
              </a:rPr>
              <a:t>工时</a:t>
            </a:r>
            <a:r>
              <a:rPr lang="zh-CN" altLang="en-US" sz="2000" dirty="0" smtClean="0">
                <a:latin typeface="楷体_GB2312" pitchFamily="1" charset="-122"/>
                <a:ea typeface="楷体_GB2312" pitchFamily="1" charset="-122"/>
              </a:rPr>
              <a:t>）</a:t>
            </a:r>
            <a:endParaRPr lang="en-US" sz="2000" dirty="0">
              <a:latin typeface="楷体_GB2312" pitchFamily="1" charset="-122"/>
              <a:ea typeface="楷体_GB2312" pitchFamily="1" charset="-122"/>
            </a:endParaRPr>
          </a:p>
        </p:txBody>
      </p:sp>
      <p:sp>
        <p:nvSpPr>
          <p:cNvPr id="47107" name="Rectangle 10"/>
          <p:cNvSpPr>
            <a:spLocks noChangeArrowheads="1"/>
          </p:cNvSpPr>
          <p:nvPr/>
        </p:nvSpPr>
        <p:spPr bwMode="auto">
          <a:xfrm>
            <a:off x="1116013" y="5252393"/>
            <a:ext cx="6800850" cy="885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indent="266700" algn="ctr">
              <a:lnSpc>
                <a:spcPct val="130000"/>
              </a:lnSpc>
              <a:spcBef>
                <a:spcPct val="0"/>
              </a:spcBef>
            </a:pPr>
            <a:r>
              <a:rPr lang="zh-CN" altLang="en-US" sz="2000">
                <a:latin typeface="楷体_GB2312" pitchFamily="1" charset="-122"/>
                <a:ea typeface="楷体_GB2312" pitchFamily="1" charset="-122"/>
              </a:rPr>
              <a:t>甲产品应分配的工资费用＝</a:t>
            </a:r>
            <a:r>
              <a:rPr lang="en-US" sz="2000">
                <a:latin typeface="楷体_GB2312" pitchFamily="1" charset="-122"/>
                <a:ea typeface="楷体_GB2312" pitchFamily="1" charset="-122"/>
              </a:rPr>
              <a:t>10 000×2.04</a:t>
            </a:r>
            <a:r>
              <a:rPr lang="zh-CN" altLang="en-US" sz="2000">
                <a:latin typeface="楷体_GB2312" pitchFamily="1" charset="-122"/>
                <a:ea typeface="楷体_GB2312" pitchFamily="1" charset="-122"/>
              </a:rPr>
              <a:t>＝</a:t>
            </a:r>
            <a:r>
              <a:rPr lang="en-US" sz="2000">
                <a:latin typeface="楷体_GB2312" pitchFamily="1" charset="-122"/>
                <a:ea typeface="楷体_GB2312" pitchFamily="1" charset="-122"/>
              </a:rPr>
              <a:t>20 400</a:t>
            </a:r>
            <a:r>
              <a:rPr lang="zh-CN" altLang="en-US" sz="2000">
                <a:latin typeface="楷体_GB2312" pitchFamily="1" charset="-122"/>
                <a:ea typeface="楷体_GB2312" pitchFamily="1" charset="-122"/>
              </a:rPr>
              <a:t>（元）</a:t>
            </a:r>
            <a:endParaRPr lang="zh-CN" altLang="en-US" sz="2000">
              <a:latin typeface="楷体_GB2312" pitchFamily="1" charset="-122"/>
              <a:ea typeface="楷体_GB2312" pitchFamily="1" charset="-122"/>
            </a:endParaRPr>
          </a:p>
          <a:p>
            <a:pPr indent="266700" algn="ctr">
              <a:lnSpc>
                <a:spcPct val="130000"/>
              </a:lnSpc>
              <a:spcBef>
                <a:spcPct val="0"/>
              </a:spcBef>
            </a:pPr>
            <a:r>
              <a:rPr lang="zh-CN" altLang="en-US" sz="2000">
                <a:latin typeface="楷体_GB2312" pitchFamily="1" charset="-122"/>
                <a:ea typeface="楷体_GB2312" pitchFamily="1" charset="-122"/>
              </a:rPr>
              <a:t>乙产品应分配的工资费用＝</a:t>
            </a:r>
            <a:r>
              <a:rPr lang="en-US" sz="2000">
                <a:latin typeface="楷体_GB2312" pitchFamily="1" charset="-122"/>
                <a:ea typeface="楷体_GB2312" pitchFamily="1" charset="-122"/>
              </a:rPr>
              <a:t>20 000×2.04</a:t>
            </a:r>
            <a:r>
              <a:rPr lang="zh-CN" altLang="en-US" sz="2000">
                <a:latin typeface="楷体_GB2312" pitchFamily="1" charset="-122"/>
                <a:ea typeface="楷体_GB2312" pitchFamily="1" charset="-122"/>
              </a:rPr>
              <a:t>＝</a:t>
            </a:r>
            <a:r>
              <a:rPr lang="en-US" sz="2000">
                <a:latin typeface="楷体_GB2312" pitchFamily="1" charset="-122"/>
                <a:ea typeface="楷体_GB2312" pitchFamily="1" charset="-122"/>
              </a:rPr>
              <a:t>40 800</a:t>
            </a:r>
            <a:r>
              <a:rPr lang="zh-CN" altLang="en-US" sz="2000">
                <a:latin typeface="楷体_GB2312" pitchFamily="1" charset="-122"/>
                <a:ea typeface="楷体_GB2312" pitchFamily="1" charset="-122"/>
              </a:rPr>
              <a:t>（元）</a:t>
            </a:r>
            <a:endParaRPr lang="zh-CN" altLang="en-US" sz="2000">
              <a:latin typeface="楷体_GB2312" pitchFamily="1" charset="-122"/>
              <a:ea typeface="楷体_GB2312" pitchFamily="1" charset="-122"/>
            </a:endParaRPr>
          </a:p>
        </p:txBody>
      </p:sp>
      <p:grpSp>
        <p:nvGrpSpPr>
          <p:cNvPr id="47108" name="Group 4"/>
          <p:cNvGrpSpPr/>
          <p:nvPr/>
        </p:nvGrpSpPr>
        <p:grpSpPr bwMode="auto">
          <a:xfrm>
            <a:off x="1763713" y="4437747"/>
            <a:ext cx="4752975" cy="620712"/>
            <a:chOff x="0" y="0"/>
            <a:chExt cx="2994" cy="391"/>
          </a:xfrm>
        </p:grpSpPr>
        <p:graphicFrame>
          <p:nvGraphicFramePr>
            <p:cNvPr id="47109" name="Object 5"/>
            <p:cNvGraphicFramePr>
              <a:graphicFrameLocks noChangeAspect="1"/>
            </p:cNvGraphicFramePr>
            <p:nvPr/>
          </p:nvGraphicFramePr>
          <p:xfrm>
            <a:off x="1315" y="0"/>
            <a:ext cx="991" cy="391"/>
          </p:xfrm>
          <a:graphic>
            <a:graphicData uri="http://schemas.openxmlformats.org/presentationml/2006/ole">
              <mc:AlternateContent xmlns:mc="http://schemas.openxmlformats.org/markup-compatibility/2006">
                <mc:Choice xmlns:v="urn:schemas-microsoft-com:vml" Requires="v">
                  <p:oleObj spid="_x0000_s7179" name="" r:id="rId1" imgW="584200" imgH="228600" progId="Equation.3">
                    <p:embed/>
                  </p:oleObj>
                </mc:Choice>
                <mc:Fallback>
                  <p:oleObj name="" r:id="rId1" imgW="584200" imgH="228600" progId="Equation.3">
                    <p:embed/>
                    <p:pic>
                      <p:nvPicPr>
                        <p:cNvPr id="0" name="图片 7178"/>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15" y="0"/>
                          <a:ext cx="991" cy="3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47110" name="Text Box 7"/>
            <p:cNvSpPr txBox="1">
              <a:spLocks noChangeArrowheads="1"/>
            </p:cNvSpPr>
            <p:nvPr/>
          </p:nvSpPr>
          <p:spPr bwMode="auto">
            <a:xfrm>
              <a:off x="0" y="91"/>
              <a:ext cx="1406" cy="231"/>
            </a:xfrm>
            <a:prstGeom prst="rect">
              <a:avLst/>
            </a:prstGeom>
            <a:noFill/>
            <a:ln>
              <a:noFill/>
            </a:ln>
            <a:effectLst>
              <a:prstShdw prst="shdw12">
                <a:schemeClr val="bg2">
                  <a:alpha val="50000"/>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1">
                  <a:solidFill>
                    <a:schemeClr val="tx1"/>
                  </a:solidFill>
                  <a:latin typeface="Arial" panose="020B0604020202020204" pitchFamily="34" charset="0"/>
                  <a:ea typeface="宋体" panose="02010600030101010101" pitchFamily="2" charset="-122"/>
                </a:defRPr>
              </a:lvl1pPr>
              <a:lvl2pPr marL="742950" indent="-285750" eaLnBrk="0" hangingPunct="0">
                <a:defRPr b="1">
                  <a:solidFill>
                    <a:schemeClr val="tx1"/>
                  </a:solidFill>
                  <a:latin typeface="Arial" panose="020B0604020202020204" pitchFamily="34" charset="0"/>
                  <a:ea typeface="宋体" panose="02010600030101010101" pitchFamily="2" charset="-122"/>
                </a:defRPr>
              </a:lvl2pPr>
              <a:lvl3pPr marL="1143000" indent="-228600" eaLnBrk="0" hangingPunct="0">
                <a:defRPr b="1">
                  <a:solidFill>
                    <a:schemeClr val="tx1"/>
                  </a:solidFill>
                  <a:latin typeface="Arial" panose="020B0604020202020204" pitchFamily="34" charset="0"/>
                  <a:ea typeface="宋体" panose="02010600030101010101" pitchFamily="2" charset="-122"/>
                </a:defRPr>
              </a:lvl3pPr>
              <a:lvl4pPr marL="1600200" indent="-228600" eaLnBrk="0" hangingPunct="0">
                <a:defRPr b="1">
                  <a:solidFill>
                    <a:schemeClr val="tx1"/>
                  </a:solidFill>
                  <a:latin typeface="Arial" panose="020B0604020202020204" pitchFamily="34" charset="0"/>
                  <a:ea typeface="宋体" panose="02010600030101010101" pitchFamily="2" charset="-122"/>
                </a:defRPr>
              </a:lvl4pPr>
              <a:lvl5pPr marL="2057400" indent="-228600" eaLnBrk="0" hangingPunct="0">
                <a:defRPr b="1">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50000"/>
                </a:spcBef>
                <a:spcAft>
                  <a:spcPct val="0"/>
                </a:spcAft>
                <a:buFont typeface="Arial" panose="020B0604020202020204" pitchFamily="34" charset="0"/>
                <a:defRPr b="1">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50000"/>
                </a:spcBef>
                <a:spcAft>
                  <a:spcPct val="0"/>
                </a:spcAft>
                <a:buFont typeface="Arial" panose="020B0604020202020204" pitchFamily="34" charset="0"/>
                <a:defRPr b="1">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50000"/>
                </a:spcBef>
                <a:spcAft>
                  <a:spcPct val="0"/>
                </a:spcAft>
                <a:buFont typeface="Arial" panose="020B0604020202020204" pitchFamily="34" charset="0"/>
                <a:defRPr b="1">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50000"/>
                </a:spcBef>
                <a:spcAft>
                  <a:spcPct val="0"/>
                </a:spcAft>
                <a:buFont typeface="Arial" panose="020B0604020202020204" pitchFamily="34" charset="0"/>
                <a:defRPr b="1">
                  <a:solidFill>
                    <a:schemeClr val="tx1"/>
                  </a:solidFill>
                  <a:latin typeface="Arial" panose="020B0604020202020204" pitchFamily="34" charset="0"/>
                  <a:ea typeface="宋体" panose="02010600030101010101" pitchFamily="2" charset="-122"/>
                </a:defRPr>
              </a:lvl9pPr>
            </a:lstStyle>
            <a:p>
              <a:pPr eaLnBrk="1" hangingPunct="1"/>
              <a:r>
                <a:rPr lang="zh-CN" altLang="en-US"/>
                <a:t>工资费用分配率 ＝</a:t>
              </a:r>
              <a:endParaRPr lang="zh-CN" altLang="en-US"/>
            </a:p>
          </p:txBody>
        </p:sp>
        <p:sp>
          <p:nvSpPr>
            <p:cNvPr id="47111" name="Text Box 8"/>
            <p:cNvSpPr txBox="1">
              <a:spLocks noChangeArrowheads="1"/>
            </p:cNvSpPr>
            <p:nvPr/>
          </p:nvSpPr>
          <p:spPr bwMode="auto">
            <a:xfrm>
              <a:off x="2268" y="91"/>
              <a:ext cx="726" cy="231"/>
            </a:xfrm>
            <a:prstGeom prst="rect">
              <a:avLst/>
            </a:prstGeom>
            <a:noFill/>
            <a:ln>
              <a:noFill/>
            </a:ln>
            <a:effectLst>
              <a:prstShdw prst="shdw12">
                <a:schemeClr val="bg2">
                  <a:alpha val="50000"/>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b="1">
                  <a:solidFill>
                    <a:schemeClr val="tx1"/>
                  </a:solidFill>
                  <a:latin typeface="Arial" panose="020B0604020202020204" pitchFamily="34" charset="0"/>
                  <a:ea typeface="宋体" panose="02010600030101010101" pitchFamily="2" charset="-122"/>
                </a:defRPr>
              </a:lvl1pPr>
              <a:lvl2pPr marL="742950" indent="-285750" eaLnBrk="0" hangingPunct="0">
                <a:defRPr b="1">
                  <a:solidFill>
                    <a:schemeClr val="tx1"/>
                  </a:solidFill>
                  <a:latin typeface="Arial" panose="020B0604020202020204" pitchFamily="34" charset="0"/>
                  <a:ea typeface="宋体" panose="02010600030101010101" pitchFamily="2" charset="-122"/>
                </a:defRPr>
              </a:lvl2pPr>
              <a:lvl3pPr marL="1143000" indent="-228600" eaLnBrk="0" hangingPunct="0">
                <a:defRPr b="1">
                  <a:solidFill>
                    <a:schemeClr val="tx1"/>
                  </a:solidFill>
                  <a:latin typeface="Arial" panose="020B0604020202020204" pitchFamily="34" charset="0"/>
                  <a:ea typeface="宋体" panose="02010600030101010101" pitchFamily="2" charset="-122"/>
                </a:defRPr>
              </a:lvl3pPr>
              <a:lvl4pPr marL="1600200" indent="-228600" eaLnBrk="0" hangingPunct="0">
                <a:defRPr b="1">
                  <a:solidFill>
                    <a:schemeClr val="tx1"/>
                  </a:solidFill>
                  <a:latin typeface="Arial" panose="020B0604020202020204" pitchFamily="34" charset="0"/>
                  <a:ea typeface="宋体" panose="02010600030101010101" pitchFamily="2" charset="-122"/>
                </a:defRPr>
              </a:lvl4pPr>
              <a:lvl5pPr marL="2057400" indent="-228600" eaLnBrk="0" hangingPunct="0">
                <a:defRPr b="1">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50000"/>
                </a:spcBef>
                <a:spcAft>
                  <a:spcPct val="0"/>
                </a:spcAft>
                <a:buFont typeface="Arial" panose="020B0604020202020204" pitchFamily="34" charset="0"/>
                <a:defRPr b="1">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50000"/>
                </a:spcBef>
                <a:spcAft>
                  <a:spcPct val="0"/>
                </a:spcAft>
                <a:buFont typeface="Arial" panose="020B0604020202020204" pitchFamily="34" charset="0"/>
                <a:defRPr b="1">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50000"/>
                </a:spcBef>
                <a:spcAft>
                  <a:spcPct val="0"/>
                </a:spcAft>
                <a:buFont typeface="Arial" panose="020B0604020202020204" pitchFamily="34" charset="0"/>
                <a:defRPr b="1">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50000"/>
                </a:spcBef>
                <a:spcAft>
                  <a:spcPct val="0"/>
                </a:spcAft>
                <a:buFont typeface="Arial" panose="020B0604020202020204" pitchFamily="34" charset="0"/>
                <a:defRPr b="1">
                  <a:solidFill>
                    <a:schemeClr val="tx1"/>
                  </a:solidFill>
                  <a:latin typeface="Arial" panose="020B0604020202020204" pitchFamily="34" charset="0"/>
                  <a:ea typeface="宋体" panose="02010600030101010101" pitchFamily="2" charset="-122"/>
                </a:defRPr>
              </a:lvl9pPr>
            </a:lstStyle>
            <a:p>
              <a:pPr eaLnBrk="1" hangingPunct="1"/>
              <a:r>
                <a:rPr lang="zh-CN" altLang="en-US"/>
                <a:t>＝ </a:t>
              </a:r>
              <a:r>
                <a:rPr lang="en-US"/>
                <a:t>2.04</a:t>
              </a:r>
              <a:endParaRPr lang="en-US"/>
            </a:p>
          </p:txBody>
        </p:sp>
      </p:grpSp>
      <p:sp>
        <p:nvSpPr>
          <p:cNvPr id="8" name="标题 1"/>
          <p:cNvSpPr txBox="1"/>
          <p:nvPr/>
        </p:nvSpPr>
        <p:spPr>
          <a:xfrm>
            <a:off x="467544" y="404664"/>
            <a:ext cx="5877036" cy="651346"/>
          </a:xfrm>
          <a:prstGeom prst="rect">
            <a:avLst/>
          </a:prstGeom>
          <a:ln>
            <a:solidFill>
              <a:schemeClr val="accent1">
                <a:lumMod val="75000"/>
              </a:schemeClr>
            </a:solidFill>
          </a:ln>
        </p:spPr>
        <p:txBody>
          <a:bodyPr/>
          <a:lstStyle>
            <a:lvl1pPr algn="l" rtl="0" eaLnBrk="1" latinLnBrk="0" hangingPunct="1">
              <a:spcBef>
                <a:spcPct val="0"/>
              </a:spcBef>
              <a:buNone/>
              <a:defRPr kumimoji="0" sz="3000" b="0" kern="1200" cap="small" baseline="0">
                <a:solidFill>
                  <a:schemeClr val="tx2"/>
                </a:solidFill>
                <a:latin typeface="+mj-lt"/>
                <a:ea typeface="+mj-ea"/>
                <a:cs typeface="+mj-cs"/>
              </a:defRPr>
            </a:lvl1pPr>
          </a:lstStyle>
          <a:p>
            <a:r>
              <a:rPr lang="zh-CN" altLang="en-US" b="1" dirty="0" smtClean="0"/>
              <a:t>一、职工薪酬费用的核算</a:t>
            </a:r>
            <a:endParaRPr lang="zh-CN" altLang="en-US" b="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47108"/>
                                        </p:tgtEl>
                                        <p:attrNameLst>
                                          <p:attrName>style.visibility</p:attrName>
                                        </p:attrNameLst>
                                      </p:cBhvr>
                                      <p:to>
                                        <p:strVal val="visible"/>
                                      </p:to>
                                    </p:set>
                                    <p:animEffect transition="in" filter="wipe(left)">
                                      <p:cBhvr>
                                        <p:cTn id="7" dur="2000"/>
                                        <p:tgtEl>
                                          <p:spTgt spid="47108"/>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47107">
                                            <p:txEl>
                                              <p:pRg st="0" end="0"/>
                                            </p:txEl>
                                          </p:spTgt>
                                        </p:tgtEl>
                                        <p:attrNameLst>
                                          <p:attrName>style.visibility</p:attrName>
                                        </p:attrNameLst>
                                      </p:cBhvr>
                                      <p:to>
                                        <p:strVal val="visible"/>
                                      </p:to>
                                    </p:set>
                                    <p:animEffect transition="in" filter="wipe(left)">
                                      <p:cBhvr>
                                        <p:cTn id="12" dur="500"/>
                                        <p:tgtEl>
                                          <p:spTgt spid="47107">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nodeType="clickEffect">
                                  <p:stCondLst>
                                    <p:cond delay="0"/>
                                  </p:stCondLst>
                                  <p:childTnLst>
                                    <p:set>
                                      <p:cBhvr>
                                        <p:cTn id="16" dur="1" fill="hold">
                                          <p:stCondLst>
                                            <p:cond delay="0"/>
                                          </p:stCondLst>
                                        </p:cTn>
                                        <p:tgtEl>
                                          <p:spTgt spid="47107">
                                            <p:txEl>
                                              <p:pRg st="1" end="1"/>
                                            </p:txEl>
                                          </p:spTgt>
                                        </p:tgtEl>
                                        <p:attrNameLst>
                                          <p:attrName>style.visibility</p:attrName>
                                        </p:attrNameLst>
                                      </p:cBhvr>
                                      <p:to>
                                        <p:strVal val="visible"/>
                                      </p:to>
                                    </p:set>
                                    <p:animEffect transition="in" filter="wipe(left)">
                                      <p:cBhvr>
                                        <p:cTn id="17" dur="500"/>
                                        <p:tgtEl>
                                          <p:spTgt spid="47107">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102"/>
          <p:cNvSpPr>
            <a:spLocks noChangeArrowheads="1"/>
          </p:cNvSpPr>
          <p:nvPr/>
        </p:nvSpPr>
        <p:spPr bwMode="auto">
          <a:xfrm>
            <a:off x="971600" y="1063308"/>
            <a:ext cx="6648450"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indent="2400300">
              <a:spcBef>
                <a:spcPct val="0"/>
              </a:spcBef>
            </a:pPr>
            <a:r>
              <a:rPr lang="zh-CN" altLang="en-US" dirty="0"/>
              <a:t>表</a:t>
            </a:r>
            <a:r>
              <a:rPr lang="en-US" dirty="0"/>
              <a:t>2-6  </a:t>
            </a:r>
            <a:r>
              <a:rPr lang="zh-CN" altLang="en-US" dirty="0"/>
              <a:t>职工薪酬（工资）分配表</a:t>
            </a:r>
            <a:endParaRPr lang="zh-CN" altLang="en-US" dirty="0"/>
          </a:p>
          <a:p>
            <a:pPr indent="2400300">
              <a:spcBef>
                <a:spcPct val="0"/>
              </a:spcBef>
            </a:pPr>
            <a:r>
              <a:rPr lang="en-US" dirty="0"/>
              <a:t>20××</a:t>
            </a:r>
            <a:r>
              <a:rPr lang="zh-CN" altLang="en-US" dirty="0"/>
              <a:t>年</a:t>
            </a:r>
            <a:r>
              <a:rPr lang="en-US" dirty="0"/>
              <a:t>1</a:t>
            </a:r>
            <a:r>
              <a:rPr lang="zh-CN" altLang="en-US" dirty="0"/>
              <a:t>月                      金额单位：元</a:t>
            </a:r>
            <a:endParaRPr lang="zh-CN" altLang="en-US" dirty="0"/>
          </a:p>
        </p:txBody>
      </p:sp>
      <p:graphicFrame>
        <p:nvGraphicFramePr>
          <p:cNvPr id="48131" name="Group 3"/>
          <p:cNvGraphicFramePr>
            <a:graphicFrameLocks noGrp="1"/>
          </p:cNvGraphicFramePr>
          <p:nvPr/>
        </p:nvGraphicFramePr>
        <p:xfrm>
          <a:off x="827089" y="1773239"/>
          <a:ext cx="7705352" cy="4763315"/>
        </p:xfrm>
        <a:graphic>
          <a:graphicData uri="http://schemas.openxmlformats.org/drawingml/2006/table">
            <a:tbl>
              <a:tblPr/>
              <a:tblGrid>
                <a:gridCol w="1809662"/>
                <a:gridCol w="1255651"/>
                <a:gridCol w="1336610"/>
                <a:gridCol w="1258827"/>
                <a:gridCol w="1022301"/>
                <a:gridCol w="1022301"/>
              </a:tblGrid>
              <a:tr h="314850">
                <a:tc gridSpan="2">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0" lang="zh-CN" sz="1800" b="0" i="0" u="none" strike="noStrike" cap="none" normalizeH="0" baseline="0" dirty="0" smtClean="0">
                          <a:ln>
                            <a:noFill/>
                          </a:ln>
                          <a:solidFill>
                            <a:schemeClr val="tx1"/>
                          </a:solidFill>
                          <a:effectLst/>
                          <a:latin typeface="Arial" panose="020B0604020202020204" pitchFamily="34" charset="0"/>
                          <a:ea typeface="楷体_GB2312" pitchFamily="1" charset="-122"/>
                        </a:rPr>
                        <a:t>分配对象</a:t>
                      </a:r>
                      <a:endParaRPr kumimoji="0" lang="zh-CN" sz="1800" b="0" i="0" u="none" strike="noStrike" cap="none" normalizeH="0" baseline="0" dirty="0" smtClean="0">
                        <a:ln>
                          <a:noFill/>
                        </a:ln>
                        <a:solidFill>
                          <a:schemeClr val="tx1"/>
                        </a:solidFill>
                        <a:effectLst/>
                        <a:latin typeface="Arial" panose="020B0604020202020204" pitchFamily="34" charset="0"/>
                        <a:ea typeface="楷体_GB2312" pitchFamily="1" charset="-122"/>
                      </a:endParaRPr>
                    </a:p>
                  </a:txBody>
                  <a:tcPr marT="45719" marB="45719"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cPr/>
                </a:tc>
                <a:tc rowSpan="2">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0" lang="zh-CN" sz="1800" b="0" i="0" u="none" strike="noStrike" cap="none" normalizeH="0" baseline="0" smtClean="0">
                          <a:ln>
                            <a:noFill/>
                          </a:ln>
                          <a:solidFill>
                            <a:schemeClr val="tx1"/>
                          </a:solidFill>
                          <a:effectLst/>
                          <a:latin typeface="Arial" panose="020B0604020202020204" pitchFamily="34" charset="0"/>
                          <a:ea typeface="楷体_GB2312" pitchFamily="1" charset="-122"/>
                        </a:rPr>
                        <a:t>成本项目</a:t>
                      </a:r>
                      <a:endParaRPr kumimoji="0" lang="zh-CN" sz="1800" b="0" i="0" u="none" strike="noStrike" cap="none" normalizeH="0" baseline="0" smtClean="0">
                        <a:ln>
                          <a:noFill/>
                        </a:ln>
                        <a:solidFill>
                          <a:schemeClr val="tx1"/>
                        </a:solidFill>
                        <a:effectLst/>
                        <a:latin typeface="Arial" panose="020B0604020202020204" pitchFamily="34" charset="0"/>
                        <a:ea typeface="楷体_GB2312" pitchFamily="1" charset="-122"/>
                      </a:endParaRPr>
                    </a:p>
                  </a:txBody>
                  <a:tcPr marT="45719" marB="45719"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gridSpan="3">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0" lang="zh-CN" sz="1800" b="0" i="0" u="none" strike="noStrike" cap="none" normalizeH="0" baseline="0" smtClean="0">
                          <a:ln>
                            <a:noFill/>
                          </a:ln>
                          <a:solidFill>
                            <a:schemeClr val="tx1"/>
                          </a:solidFill>
                          <a:effectLst/>
                          <a:latin typeface="Arial" panose="020B0604020202020204" pitchFamily="34" charset="0"/>
                          <a:ea typeface="楷体_GB2312" pitchFamily="1" charset="-122"/>
                        </a:rPr>
                        <a:t>工   资</a:t>
                      </a:r>
                      <a:endParaRPr kumimoji="0" lang="zh-CN" sz="1800" b="0" i="0" u="none" strike="noStrike" cap="none" normalizeH="0" baseline="0" smtClean="0">
                        <a:ln>
                          <a:noFill/>
                        </a:ln>
                        <a:solidFill>
                          <a:schemeClr val="tx1"/>
                        </a:solidFill>
                        <a:effectLst/>
                        <a:latin typeface="Arial" panose="020B0604020202020204" pitchFamily="34" charset="0"/>
                        <a:ea typeface="楷体_GB2312" pitchFamily="1" charset="-122"/>
                      </a:endParaRPr>
                    </a:p>
                  </a:txBody>
                  <a:tcPr marT="45719" marB="45719"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cPr/>
                </a:tc>
                <a:tc hMerge="1">
                  <a:tcPr/>
                </a:tc>
              </a:tr>
              <a:tr h="547185">
                <a:tc>
                  <a:txBody>
                    <a:bodyPr/>
                    <a:lstStyle/>
                    <a:p>
                      <a:pPr marL="0" marR="0" lvl="0" indent="0" algn="l" defTabSz="914400" rtl="0" eaLnBrk="1" fontAlgn="base" latinLnBrk="0" hangingPunct="1">
                        <a:lnSpc>
                          <a:spcPct val="100000"/>
                        </a:lnSpc>
                        <a:spcBef>
                          <a:spcPct val="20000"/>
                        </a:spcBef>
                        <a:spcAft>
                          <a:spcPct val="0"/>
                        </a:spcAft>
                        <a:buClrTx/>
                        <a:buSzTx/>
                        <a:buFontTx/>
                        <a:buNone/>
                      </a:pPr>
                      <a:r>
                        <a:rPr kumimoji="0" lang="zh-CN" sz="1800" b="0" i="0" u="none" strike="noStrike" cap="none" normalizeH="0" baseline="0" dirty="0" smtClean="0">
                          <a:ln>
                            <a:noFill/>
                          </a:ln>
                          <a:solidFill>
                            <a:schemeClr val="tx1"/>
                          </a:solidFill>
                          <a:effectLst/>
                          <a:latin typeface="Arial" panose="020B0604020202020204" pitchFamily="34" charset="0"/>
                          <a:ea typeface="楷体_GB2312" pitchFamily="1" charset="-122"/>
                        </a:rPr>
                        <a:t>会计科目</a:t>
                      </a:r>
                      <a:endParaRPr kumimoji="0" lang="zh-CN" sz="1800" b="0" i="0" u="none" strike="noStrike" cap="none" normalizeH="0" baseline="0" dirty="0" smtClean="0">
                        <a:ln>
                          <a:noFill/>
                        </a:ln>
                        <a:solidFill>
                          <a:schemeClr val="tx1"/>
                        </a:solidFill>
                        <a:effectLst/>
                        <a:latin typeface="Arial" panose="020B0604020202020204" pitchFamily="34" charset="0"/>
                        <a:ea typeface="楷体_GB2312" pitchFamily="1" charset="-122"/>
                      </a:endParaRPr>
                    </a:p>
                  </a:txBody>
                  <a:tcPr marT="45719" marB="45719"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pPr>
                      <a:r>
                        <a:rPr kumimoji="0" lang="zh-CN" sz="1800" b="0" i="0" u="none" strike="noStrike" cap="none" normalizeH="0" baseline="0" dirty="0" smtClean="0">
                          <a:ln>
                            <a:noFill/>
                          </a:ln>
                          <a:solidFill>
                            <a:schemeClr val="tx1"/>
                          </a:solidFill>
                          <a:effectLst/>
                          <a:latin typeface="Arial" panose="020B0604020202020204" pitchFamily="34" charset="0"/>
                          <a:ea typeface="楷体_GB2312" pitchFamily="1" charset="-122"/>
                        </a:rPr>
                        <a:t>明细科目</a:t>
                      </a:r>
                      <a:endParaRPr kumimoji="0" lang="zh-CN" sz="1800" b="0" i="0" u="none" strike="noStrike" cap="none" normalizeH="0" baseline="0" dirty="0" smtClean="0">
                        <a:ln>
                          <a:noFill/>
                        </a:ln>
                        <a:solidFill>
                          <a:schemeClr val="tx1"/>
                        </a:solidFill>
                        <a:effectLst/>
                        <a:latin typeface="Arial" panose="020B0604020202020204" pitchFamily="34" charset="0"/>
                        <a:ea typeface="楷体_GB2312" pitchFamily="1" charset="-122"/>
                      </a:endParaRPr>
                    </a:p>
                  </a:txBody>
                  <a:tcPr marT="45719" marB="45719"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vMerge="1">
                  <a:tcPr/>
                </a:tc>
                <a:tc>
                  <a:txBody>
                    <a:bodyPr/>
                    <a:lstStyle/>
                    <a:p>
                      <a:pPr marL="0" marR="0" lvl="0" indent="0" algn="l" defTabSz="914400" rtl="0" eaLnBrk="1" fontAlgn="base" latinLnBrk="0" hangingPunct="1">
                        <a:lnSpc>
                          <a:spcPct val="100000"/>
                        </a:lnSpc>
                        <a:spcBef>
                          <a:spcPct val="20000"/>
                        </a:spcBef>
                        <a:spcAft>
                          <a:spcPct val="0"/>
                        </a:spcAft>
                        <a:buClrTx/>
                        <a:buSzTx/>
                        <a:buFontTx/>
                        <a:buNone/>
                      </a:pPr>
                      <a:r>
                        <a:rPr kumimoji="0" lang="zh-CN" sz="1800" b="0" i="0" u="none" strike="noStrike" cap="none" normalizeH="0" baseline="0" smtClean="0">
                          <a:ln>
                            <a:noFill/>
                          </a:ln>
                          <a:solidFill>
                            <a:schemeClr val="tx1"/>
                          </a:solidFill>
                          <a:effectLst/>
                          <a:latin typeface="Arial" panose="020B0604020202020204" pitchFamily="34" charset="0"/>
                          <a:ea typeface="楷体_GB2312" pitchFamily="1" charset="-122"/>
                        </a:rPr>
                        <a:t>分配标准（工时）</a:t>
                      </a:r>
                      <a:endParaRPr kumimoji="0" lang="zh-CN" sz="1800" b="0" i="0" u="none" strike="noStrike" cap="none" normalizeH="0" baseline="0" smtClean="0">
                        <a:ln>
                          <a:noFill/>
                        </a:ln>
                        <a:solidFill>
                          <a:schemeClr val="tx1"/>
                        </a:solidFill>
                        <a:effectLst/>
                        <a:latin typeface="Arial" panose="020B0604020202020204" pitchFamily="34" charset="0"/>
                        <a:ea typeface="楷体_GB2312" pitchFamily="1" charset="-122"/>
                      </a:endParaRPr>
                    </a:p>
                  </a:txBody>
                  <a:tcPr marT="45719" marB="45719"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pPr>
                      <a:r>
                        <a:rPr kumimoji="0" lang="zh-CN" sz="1800" b="0" i="0" u="none" strike="noStrike" cap="none" normalizeH="0" baseline="0" smtClean="0">
                          <a:ln>
                            <a:noFill/>
                          </a:ln>
                          <a:solidFill>
                            <a:schemeClr val="tx1"/>
                          </a:solidFill>
                          <a:effectLst/>
                          <a:latin typeface="Arial" panose="020B0604020202020204" pitchFamily="34" charset="0"/>
                          <a:ea typeface="楷体_GB2312" pitchFamily="1" charset="-122"/>
                        </a:rPr>
                        <a:t>分配率</a:t>
                      </a:r>
                      <a:endParaRPr kumimoji="0" lang="zh-CN" sz="1800" b="0" i="0" u="none" strike="noStrike" cap="none" normalizeH="0" baseline="0" smtClean="0">
                        <a:ln>
                          <a:noFill/>
                        </a:ln>
                        <a:solidFill>
                          <a:schemeClr val="tx1"/>
                        </a:solidFill>
                        <a:effectLst/>
                        <a:latin typeface="Arial" panose="020B0604020202020204" pitchFamily="34" charset="0"/>
                        <a:ea typeface="楷体_GB2312" pitchFamily="1" charset="-122"/>
                      </a:endParaRPr>
                    </a:p>
                  </a:txBody>
                  <a:tcPr marT="45719" marB="45719"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pPr>
                      <a:r>
                        <a:rPr kumimoji="0" lang="zh-CN" sz="1800" b="0" i="0" u="none" strike="noStrike" cap="none" normalizeH="0" baseline="0" smtClean="0">
                          <a:ln>
                            <a:noFill/>
                          </a:ln>
                          <a:solidFill>
                            <a:schemeClr val="tx1"/>
                          </a:solidFill>
                          <a:effectLst/>
                          <a:latin typeface="Arial" panose="020B0604020202020204" pitchFamily="34" charset="0"/>
                          <a:ea typeface="楷体_GB2312" pitchFamily="1" charset="-122"/>
                        </a:rPr>
                        <a:t>分配额</a:t>
                      </a:r>
                      <a:endParaRPr kumimoji="0" lang="zh-CN" sz="1800" b="0" i="0" u="none" strike="noStrike" cap="none" normalizeH="0" baseline="0" smtClean="0">
                        <a:ln>
                          <a:noFill/>
                        </a:ln>
                        <a:solidFill>
                          <a:schemeClr val="tx1"/>
                        </a:solidFill>
                        <a:effectLst/>
                        <a:latin typeface="Arial" panose="020B0604020202020204" pitchFamily="34" charset="0"/>
                        <a:ea typeface="楷体_GB2312" pitchFamily="1" charset="-122"/>
                      </a:endParaRPr>
                    </a:p>
                  </a:txBody>
                  <a:tcPr marT="45719" marB="45719"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314850">
                <a:tc rowSpan="3">
                  <a:txBody>
                    <a:bodyPr/>
                    <a:lstStyle/>
                    <a:p>
                      <a:pPr marL="0" marR="0" lvl="0" indent="0" algn="l" defTabSz="914400" rtl="0" eaLnBrk="1" fontAlgn="base" latinLnBrk="0" hangingPunct="1">
                        <a:lnSpc>
                          <a:spcPct val="100000"/>
                        </a:lnSpc>
                        <a:spcBef>
                          <a:spcPct val="20000"/>
                        </a:spcBef>
                        <a:spcAft>
                          <a:spcPct val="0"/>
                        </a:spcAft>
                        <a:buClrTx/>
                        <a:buSzTx/>
                        <a:buFontTx/>
                        <a:buNone/>
                      </a:pPr>
                      <a:r>
                        <a:rPr kumimoji="0" lang="zh-CN" altLang="en-US" sz="1800" b="0" i="0" u="none" strike="noStrike" cap="none" normalizeH="0" baseline="0" smtClean="0">
                          <a:ln>
                            <a:noFill/>
                          </a:ln>
                          <a:solidFill>
                            <a:schemeClr val="tx1"/>
                          </a:solidFill>
                          <a:effectLst/>
                          <a:latin typeface="Arial" panose="020B0604020202020204" pitchFamily="34" charset="0"/>
                          <a:ea typeface="楷体_GB2312" pitchFamily="1" charset="-122"/>
                        </a:rPr>
                        <a:t>生产成本</a:t>
                      </a:r>
                      <a:endParaRPr kumimoji="0" lang="zh-CN" altLang="en-US" sz="1800" b="0" i="0" u="none" strike="noStrike" cap="none" normalizeH="0" baseline="0" smtClean="0">
                        <a:ln>
                          <a:noFill/>
                        </a:ln>
                        <a:solidFill>
                          <a:schemeClr val="tx1"/>
                        </a:solidFill>
                        <a:effectLst/>
                        <a:latin typeface="Arial" panose="020B0604020202020204" pitchFamily="34" charset="0"/>
                        <a:ea typeface="楷体_GB2312" pitchFamily="1" charset="-122"/>
                      </a:endParaRPr>
                    </a:p>
                    <a:p>
                      <a:pPr marL="0" marR="0" lvl="0" indent="0" algn="l" defTabSz="914400" rtl="0" eaLnBrk="1" fontAlgn="base" latinLnBrk="0" hangingPunct="1">
                        <a:lnSpc>
                          <a:spcPct val="100000"/>
                        </a:lnSpc>
                        <a:spcBef>
                          <a:spcPct val="20000"/>
                        </a:spcBef>
                        <a:spcAft>
                          <a:spcPct val="0"/>
                        </a:spcAft>
                        <a:buClrTx/>
                        <a:buSzTx/>
                        <a:buFontTx/>
                        <a:buNone/>
                      </a:pPr>
                      <a:r>
                        <a:rPr kumimoji="0" lang="en-US" sz="1800" b="0" i="0" u="none" strike="noStrike" cap="none" normalizeH="0" baseline="0" smtClean="0">
                          <a:ln>
                            <a:noFill/>
                          </a:ln>
                          <a:solidFill>
                            <a:schemeClr val="tx1"/>
                          </a:solidFill>
                          <a:effectLst/>
                          <a:latin typeface="Arial" panose="020B0604020202020204" pitchFamily="34" charset="0"/>
                          <a:ea typeface="楷体_GB2312" pitchFamily="1" charset="-122"/>
                        </a:rPr>
                        <a:t>  —</a:t>
                      </a:r>
                      <a:r>
                        <a:rPr kumimoji="0" lang="zh-CN" altLang="en-US" sz="1800" b="0" i="0" u="none" strike="noStrike" cap="none" normalizeH="0" baseline="0" smtClean="0">
                          <a:ln>
                            <a:noFill/>
                          </a:ln>
                          <a:solidFill>
                            <a:schemeClr val="tx1"/>
                          </a:solidFill>
                          <a:effectLst/>
                          <a:latin typeface="Arial" panose="020B0604020202020204" pitchFamily="34" charset="0"/>
                          <a:ea typeface="楷体_GB2312" pitchFamily="1" charset="-122"/>
                        </a:rPr>
                        <a:t>基本生产</a:t>
                      </a:r>
                      <a:endParaRPr kumimoji="0" lang="zh-CN" altLang="en-US" sz="1800" b="0" i="0" u="none" strike="noStrike" cap="none" normalizeH="0" baseline="0" smtClean="0">
                        <a:ln>
                          <a:noFill/>
                        </a:ln>
                        <a:solidFill>
                          <a:schemeClr val="tx1"/>
                        </a:solidFill>
                        <a:effectLst/>
                        <a:latin typeface="Arial" panose="020B0604020202020204" pitchFamily="34" charset="0"/>
                        <a:ea typeface="楷体_GB2312" pitchFamily="1" charset="-122"/>
                      </a:endParaRPr>
                    </a:p>
                  </a:txBody>
                  <a:tcPr marT="45719" marB="45719"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pPr>
                      <a:r>
                        <a:rPr kumimoji="0" lang="zh-CN" sz="1800" b="0" i="0" u="none" strike="noStrike" cap="none" normalizeH="0" baseline="0" smtClean="0">
                          <a:ln>
                            <a:noFill/>
                          </a:ln>
                          <a:solidFill>
                            <a:schemeClr val="tx1"/>
                          </a:solidFill>
                          <a:effectLst/>
                          <a:latin typeface="Arial" panose="020B0604020202020204" pitchFamily="34" charset="0"/>
                          <a:ea typeface="楷体_GB2312" pitchFamily="1" charset="-122"/>
                        </a:rPr>
                        <a:t>甲产品</a:t>
                      </a:r>
                      <a:endParaRPr kumimoji="0" lang="zh-CN" sz="1800" b="0" i="0" u="none" strike="noStrike" cap="none" normalizeH="0" baseline="30000" smtClean="0">
                        <a:ln>
                          <a:noFill/>
                        </a:ln>
                        <a:solidFill>
                          <a:schemeClr val="tx1"/>
                        </a:solidFill>
                        <a:effectLst/>
                        <a:latin typeface="Arial" panose="020B0604020202020204" pitchFamily="34" charset="0"/>
                        <a:ea typeface="楷体_GB2312" pitchFamily="1" charset="-122"/>
                      </a:endParaRPr>
                    </a:p>
                  </a:txBody>
                  <a:tcPr marT="45719" marB="45719"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pPr>
                      <a:r>
                        <a:rPr kumimoji="0" lang="zh-CN" sz="1800" b="0" i="0" u="none" strike="noStrike" cap="none" normalizeH="0" baseline="0" dirty="0" smtClean="0">
                          <a:ln>
                            <a:noFill/>
                          </a:ln>
                          <a:solidFill>
                            <a:schemeClr val="tx1"/>
                          </a:solidFill>
                          <a:effectLst/>
                          <a:latin typeface="Arial" panose="020B0604020202020204" pitchFamily="34" charset="0"/>
                          <a:ea typeface="楷体_GB2312" pitchFamily="1" charset="-122"/>
                        </a:rPr>
                        <a:t>直接人工</a:t>
                      </a:r>
                      <a:endParaRPr kumimoji="0" lang="zh-CN" sz="1800" b="0" i="0" u="none" strike="noStrike" cap="none" normalizeH="0" baseline="0" dirty="0" smtClean="0">
                        <a:ln>
                          <a:noFill/>
                        </a:ln>
                        <a:solidFill>
                          <a:schemeClr val="tx1"/>
                        </a:solidFill>
                        <a:effectLst/>
                        <a:latin typeface="Arial" panose="020B0604020202020204" pitchFamily="34" charset="0"/>
                        <a:ea typeface="楷体_GB2312" pitchFamily="1" charset="-122"/>
                      </a:endParaRPr>
                    </a:p>
                  </a:txBody>
                  <a:tcPr marT="45719" marB="45719"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pPr>
                      <a:r>
                        <a:rPr kumimoji="0" lang="en-US" sz="1800" b="0" i="0" u="none" strike="noStrike" cap="none" normalizeH="0" baseline="0" smtClean="0">
                          <a:ln>
                            <a:noFill/>
                          </a:ln>
                          <a:solidFill>
                            <a:schemeClr val="tx1"/>
                          </a:solidFill>
                          <a:effectLst/>
                          <a:latin typeface="Arial" panose="020B0604020202020204" pitchFamily="34" charset="0"/>
                          <a:ea typeface="楷体_GB2312" pitchFamily="1" charset="-122"/>
                        </a:rPr>
                        <a:t> 10 000</a:t>
                      </a:r>
                      <a:endParaRPr kumimoji="0" lang="en-US" sz="1800" b="0" i="0" u="none" strike="noStrike" cap="none" normalizeH="0" baseline="0" smtClean="0">
                        <a:ln>
                          <a:noFill/>
                        </a:ln>
                        <a:solidFill>
                          <a:schemeClr val="tx1"/>
                        </a:solidFill>
                        <a:effectLst/>
                        <a:latin typeface="Arial" panose="020B0604020202020204" pitchFamily="34" charset="0"/>
                        <a:ea typeface="楷体_GB2312" pitchFamily="1" charset="-122"/>
                      </a:endParaRPr>
                    </a:p>
                  </a:txBody>
                  <a:tcPr marT="45719" marB="45719"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0" lang="en-US" sz="1800" b="0" i="0" u="none" strike="noStrike" cap="none" normalizeH="0" baseline="0" smtClean="0">
                          <a:ln>
                            <a:noFill/>
                          </a:ln>
                          <a:solidFill>
                            <a:schemeClr val="tx1"/>
                          </a:solidFill>
                          <a:effectLst/>
                          <a:latin typeface="Arial" panose="020B0604020202020204" pitchFamily="34" charset="0"/>
                          <a:ea typeface="楷体_GB2312" pitchFamily="1" charset="-122"/>
                        </a:rPr>
                        <a:t>2.04</a:t>
                      </a:r>
                      <a:endParaRPr kumimoji="0" lang="zh-CN" altLang="en-US" sz="1800" b="0" i="0" u="none" strike="noStrike" cap="none" normalizeH="0" baseline="0" smtClean="0">
                        <a:ln>
                          <a:noFill/>
                        </a:ln>
                        <a:solidFill>
                          <a:schemeClr val="tx1"/>
                        </a:solidFill>
                        <a:effectLst/>
                        <a:latin typeface="Arial" panose="020B0604020202020204" pitchFamily="34" charset="0"/>
                        <a:ea typeface="楷体_GB2312" pitchFamily="1" charset="-122"/>
                      </a:endParaRPr>
                    </a:p>
                  </a:txBody>
                  <a:tcPr marT="45719" marB="45719"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pPr>
                      <a:r>
                        <a:rPr kumimoji="0" lang="en-US" sz="1800" b="0" i="0" u="none" strike="noStrike" cap="none" normalizeH="0" baseline="0" smtClean="0">
                          <a:ln>
                            <a:noFill/>
                          </a:ln>
                          <a:solidFill>
                            <a:schemeClr val="tx1"/>
                          </a:solidFill>
                          <a:effectLst/>
                          <a:latin typeface="Arial" panose="020B0604020202020204" pitchFamily="34" charset="0"/>
                          <a:ea typeface="楷体_GB2312" pitchFamily="1" charset="-122"/>
                        </a:rPr>
                        <a:t>20 400</a:t>
                      </a:r>
                      <a:endParaRPr kumimoji="0" lang="en-US" sz="1800" b="0" i="0" u="none" strike="noStrike" cap="none" normalizeH="0" baseline="0" smtClean="0">
                        <a:ln>
                          <a:noFill/>
                        </a:ln>
                        <a:solidFill>
                          <a:schemeClr val="tx1"/>
                        </a:solidFill>
                        <a:effectLst/>
                        <a:latin typeface="Arial" panose="020B0604020202020204" pitchFamily="34" charset="0"/>
                        <a:ea typeface="楷体_GB2312" pitchFamily="1" charset="-122"/>
                      </a:endParaRPr>
                    </a:p>
                  </a:txBody>
                  <a:tcPr marT="45719" marB="45719"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4FA0E"/>
                    </a:solidFill>
                  </a:tcPr>
                </a:tc>
              </a:tr>
              <a:tr h="313493">
                <a:tc vMerge="1">
                  <a:tcPr/>
                </a:tc>
                <a:tc>
                  <a:txBody>
                    <a:bodyPr/>
                    <a:lstStyle/>
                    <a:p>
                      <a:pPr marL="0" marR="0" lvl="0" indent="0" algn="l" defTabSz="914400" rtl="0" eaLnBrk="1" fontAlgn="base" latinLnBrk="0" hangingPunct="1">
                        <a:lnSpc>
                          <a:spcPct val="100000"/>
                        </a:lnSpc>
                        <a:spcBef>
                          <a:spcPct val="20000"/>
                        </a:spcBef>
                        <a:spcAft>
                          <a:spcPct val="0"/>
                        </a:spcAft>
                        <a:buClrTx/>
                        <a:buSzTx/>
                        <a:buFontTx/>
                        <a:buNone/>
                      </a:pPr>
                      <a:r>
                        <a:rPr kumimoji="0" lang="zh-CN" sz="1800" b="0" i="0" u="none" strike="noStrike" cap="none" normalizeH="0" baseline="0" smtClean="0">
                          <a:ln>
                            <a:noFill/>
                          </a:ln>
                          <a:solidFill>
                            <a:schemeClr val="tx1"/>
                          </a:solidFill>
                          <a:effectLst/>
                          <a:latin typeface="Arial" panose="020B0604020202020204" pitchFamily="34" charset="0"/>
                          <a:ea typeface="楷体_GB2312" pitchFamily="1" charset="-122"/>
                        </a:rPr>
                        <a:t>乙产品</a:t>
                      </a:r>
                      <a:endParaRPr kumimoji="0" lang="zh-CN" sz="1800" b="0" i="0" u="none" strike="noStrike" cap="none" normalizeH="0" baseline="30000" smtClean="0">
                        <a:ln>
                          <a:noFill/>
                        </a:ln>
                        <a:solidFill>
                          <a:schemeClr val="tx1"/>
                        </a:solidFill>
                        <a:effectLst/>
                        <a:latin typeface="Arial" panose="020B0604020202020204" pitchFamily="34" charset="0"/>
                        <a:ea typeface="楷体_GB2312" pitchFamily="1" charset="-122"/>
                      </a:endParaRPr>
                    </a:p>
                  </a:txBody>
                  <a:tcPr marT="45719" marB="45719"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pPr>
                      <a:r>
                        <a:rPr kumimoji="0" lang="zh-CN" sz="1800" b="0" i="0" u="none" strike="noStrike" cap="none" normalizeH="0" baseline="0" dirty="0" smtClean="0">
                          <a:ln>
                            <a:noFill/>
                          </a:ln>
                          <a:solidFill>
                            <a:schemeClr val="tx1"/>
                          </a:solidFill>
                          <a:effectLst/>
                          <a:latin typeface="Arial" panose="020B0604020202020204" pitchFamily="34" charset="0"/>
                          <a:ea typeface="楷体_GB2312" pitchFamily="1" charset="-122"/>
                        </a:rPr>
                        <a:t>直接人工</a:t>
                      </a:r>
                      <a:endParaRPr kumimoji="0" lang="zh-CN" sz="1800" b="0" i="0" u="none" strike="noStrike" cap="none" normalizeH="0" baseline="0" dirty="0" smtClean="0">
                        <a:ln>
                          <a:noFill/>
                        </a:ln>
                        <a:solidFill>
                          <a:schemeClr val="tx1"/>
                        </a:solidFill>
                        <a:effectLst/>
                        <a:latin typeface="Arial" panose="020B0604020202020204" pitchFamily="34" charset="0"/>
                        <a:ea typeface="楷体_GB2312" pitchFamily="1" charset="-122"/>
                      </a:endParaRPr>
                    </a:p>
                  </a:txBody>
                  <a:tcPr marT="45719" marB="45719"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pPr>
                      <a:r>
                        <a:rPr kumimoji="0" lang="en-US" sz="1800" b="0" i="0" u="none" strike="noStrike" cap="none" normalizeH="0" baseline="0" smtClean="0">
                          <a:ln>
                            <a:noFill/>
                          </a:ln>
                          <a:solidFill>
                            <a:schemeClr val="tx1"/>
                          </a:solidFill>
                          <a:effectLst/>
                          <a:latin typeface="Arial" panose="020B0604020202020204" pitchFamily="34" charset="0"/>
                          <a:ea typeface="楷体_GB2312" pitchFamily="1" charset="-122"/>
                        </a:rPr>
                        <a:t>  20 000</a:t>
                      </a:r>
                      <a:endParaRPr kumimoji="0" lang="en-US" sz="1800" b="0" i="0" u="none" strike="noStrike" cap="none" normalizeH="0" baseline="0" smtClean="0">
                        <a:ln>
                          <a:noFill/>
                        </a:ln>
                        <a:solidFill>
                          <a:schemeClr val="tx1"/>
                        </a:solidFill>
                        <a:effectLst/>
                        <a:latin typeface="Arial" panose="020B0604020202020204" pitchFamily="34" charset="0"/>
                        <a:ea typeface="楷体_GB2312" pitchFamily="1" charset="-122"/>
                      </a:endParaRPr>
                    </a:p>
                  </a:txBody>
                  <a:tcPr marT="45719" marB="45719"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0" lang="en-US" sz="1800" b="0" i="0" u="none" strike="noStrike" cap="none" normalizeH="0" baseline="0" smtClean="0">
                          <a:ln>
                            <a:noFill/>
                          </a:ln>
                          <a:solidFill>
                            <a:schemeClr val="tx1"/>
                          </a:solidFill>
                          <a:effectLst/>
                          <a:latin typeface="Arial" panose="020B0604020202020204" pitchFamily="34" charset="0"/>
                          <a:ea typeface="楷体_GB2312" pitchFamily="1" charset="-122"/>
                        </a:rPr>
                        <a:t>2.04</a:t>
                      </a:r>
                      <a:endParaRPr kumimoji="0" lang="zh-CN" altLang="en-US" sz="1800" b="0" i="0" u="none" strike="noStrike" cap="none" normalizeH="0" baseline="0" smtClean="0">
                        <a:ln>
                          <a:noFill/>
                        </a:ln>
                        <a:solidFill>
                          <a:schemeClr val="tx1"/>
                        </a:solidFill>
                        <a:effectLst/>
                        <a:latin typeface="Arial" panose="020B0604020202020204" pitchFamily="34" charset="0"/>
                        <a:ea typeface="楷体_GB2312" pitchFamily="1" charset="-122"/>
                      </a:endParaRPr>
                    </a:p>
                  </a:txBody>
                  <a:tcPr marT="45719" marB="45719"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pPr>
                      <a:r>
                        <a:rPr kumimoji="0" lang="en-US" sz="1800" b="0" i="0" u="none" strike="noStrike" cap="none" normalizeH="0" baseline="0" smtClean="0">
                          <a:ln>
                            <a:noFill/>
                          </a:ln>
                          <a:solidFill>
                            <a:schemeClr val="tx1"/>
                          </a:solidFill>
                          <a:effectLst/>
                          <a:latin typeface="Arial" panose="020B0604020202020204" pitchFamily="34" charset="0"/>
                          <a:ea typeface="楷体_GB2312" pitchFamily="1" charset="-122"/>
                        </a:rPr>
                        <a:t>40 800</a:t>
                      </a:r>
                      <a:endParaRPr kumimoji="0" lang="en-US" sz="1800" b="0" i="0" u="none" strike="noStrike" cap="none" normalizeH="0" baseline="0" smtClean="0">
                        <a:ln>
                          <a:noFill/>
                        </a:ln>
                        <a:solidFill>
                          <a:schemeClr val="tx1"/>
                        </a:solidFill>
                        <a:effectLst/>
                        <a:latin typeface="Arial" panose="020B0604020202020204" pitchFamily="34" charset="0"/>
                        <a:ea typeface="楷体_GB2312" pitchFamily="1" charset="-122"/>
                      </a:endParaRPr>
                    </a:p>
                  </a:txBody>
                  <a:tcPr marT="45719" marB="45719"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4FA0E"/>
                    </a:solidFill>
                  </a:tcPr>
                </a:tc>
              </a:tr>
              <a:tr h="313493">
                <a:tc vMerge="1">
                  <a:tcPr/>
                </a:tc>
                <a:tc gridSpan="2">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0" lang="zh-CN" sz="1800" b="0" i="0" u="none" strike="noStrike" cap="none" normalizeH="0" baseline="0" dirty="0" smtClean="0">
                          <a:ln>
                            <a:noFill/>
                          </a:ln>
                          <a:solidFill>
                            <a:schemeClr val="tx1"/>
                          </a:solidFill>
                          <a:effectLst/>
                          <a:latin typeface="Arial" panose="020B0604020202020204" pitchFamily="34" charset="0"/>
                          <a:ea typeface="楷体_GB2312" pitchFamily="1" charset="-122"/>
                        </a:rPr>
                        <a:t>小   计</a:t>
                      </a:r>
                      <a:endParaRPr kumimoji="0" lang="zh-CN" sz="1800" b="0" i="0" u="none" strike="noStrike" cap="none" normalizeH="0" baseline="0" dirty="0" smtClean="0">
                        <a:ln>
                          <a:noFill/>
                        </a:ln>
                        <a:solidFill>
                          <a:schemeClr val="tx1"/>
                        </a:solidFill>
                        <a:effectLst/>
                        <a:latin typeface="Arial" panose="020B0604020202020204" pitchFamily="34" charset="0"/>
                        <a:ea typeface="楷体_GB2312" pitchFamily="1" charset="-122"/>
                      </a:endParaRPr>
                    </a:p>
                  </a:txBody>
                  <a:tcPr marT="45719" marB="45719"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0" lang="en-US" sz="1800" b="0" i="0" u="none" strike="noStrike" cap="none" normalizeH="0" baseline="0" dirty="0" smtClean="0">
                          <a:ln>
                            <a:noFill/>
                          </a:ln>
                          <a:solidFill>
                            <a:schemeClr val="tx1"/>
                          </a:solidFill>
                          <a:effectLst/>
                          <a:latin typeface="Arial" panose="020B0604020202020204" pitchFamily="34" charset="0"/>
                          <a:ea typeface="楷体_GB2312" pitchFamily="1" charset="-122"/>
                        </a:rPr>
                        <a:t>30 000</a:t>
                      </a:r>
                      <a:endParaRPr kumimoji="0" lang="en-US" sz="1800" b="0" i="0" u="none" strike="noStrike" cap="none" normalizeH="0" baseline="0" dirty="0" smtClean="0">
                        <a:ln>
                          <a:noFill/>
                        </a:ln>
                        <a:solidFill>
                          <a:schemeClr val="tx1"/>
                        </a:solidFill>
                        <a:effectLst/>
                        <a:latin typeface="Arial" panose="020B0604020202020204" pitchFamily="34" charset="0"/>
                        <a:ea typeface="楷体_GB2312" pitchFamily="1" charset="-122"/>
                      </a:endParaRPr>
                    </a:p>
                  </a:txBody>
                  <a:tcPr marT="45719" marB="45719"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0" lang="en-US" sz="1800" b="0" i="0" u="none" strike="noStrike" cap="none" normalizeH="0" baseline="0" smtClean="0">
                          <a:ln>
                            <a:noFill/>
                          </a:ln>
                          <a:solidFill>
                            <a:schemeClr val="tx1"/>
                          </a:solidFill>
                          <a:effectLst/>
                          <a:latin typeface="Arial" panose="020B0604020202020204" pitchFamily="34" charset="0"/>
                          <a:ea typeface="楷体_GB2312" pitchFamily="1" charset="-122"/>
                        </a:rPr>
                        <a:t>2.04</a:t>
                      </a:r>
                      <a:endParaRPr kumimoji="0" lang="en-US" sz="1800" b="0" i="0" u="none" strike="noStrike" cap="none" normalizeH="0" baseline="0" smtClean="0">
                        <a:ln>
                          <a:noFill/>
                        </a:ln>
                        <a:solidFill>
                          <a:schemeClr val="tx1"/>
                        </a:solidFill>
                        <a:effectLst/>
                        <a:latin typeface="Arial" panose="020B0604020202020204" pitchFamily="34" charset="0"/>
                        <a:ea typeface="楷体_GB2312" pitchFamily="1" charset="-122"/>
                      </a:endParaRPr>
                    </a:p>
                  </a:txBody>
                  <a:tcPr marT="45719" marB="45719"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pPr>
                      <a:r>
                        <a:rPr kumimoji="0" lang="en-US" sz="1800" b="0" i="0" u="none" strike="noStrike" cap="none" normalizeH="0" baseline="0" smtClean="0">
                          <a:ln>
                            <a:noFill/>
                          </a:ln>
                          <a:solidFill>
                            <a:schemeClr val="tx1"/>
                          </a:solidFill>
                          <a:effectLst/>
                          <a:latin typeface="Arial" panose="020B0604020202020204" pitchFamily="34" charset="0"/>
                          <a:ea typeface="楷体_GB2312" pitchFamily="1" charset="-122"/>
                        </a:rPr>
                        <a:t>61 200</a:t>
                      </a:r>
                      <a:endParaRPr kumimoji="0" lang="en-US" sz="1800" b="0" i="0" u="none" strike="noStrike" cap="none" normalizeH="0" baseline="0" smtClean="0">
                        <a:ln>
                          <a:noFill/>
                        </a:ln>
                        <a:solidFill>
                          <a:schemeClr val="tx1"/>
                        </a:solidFill>
                        <a:effectLst/>
                        <a:latin typeface="Arial" panose="020B0604020202020204" pitchFamily="34" charset="0"/>
                        <a:ea typeface="楷体_GB2312" pitchFamily="1" charset="-122"/>
                      </a:endParaRPr>
                    </a:p>
                  </a:txBody>
                  <a:tcPr marT="45719" marB="45719"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43776">
                <a:tc rowSpan="3">
                  <a:txBody>
                    <a:bodyPr/>
                    <a:lstStyle/>
                    <a:p>
                      <a:pPr marL="0" marR="0" lvl="0" indent="0" algn="l" defTabSz="914400" rtl="0" eaLnBrk="1" fontAlgn="base" latinLnBrk="0" hangingPunct="1">
                        <a:lnSpc>
                          <a:spcPct val="100000"/>
                        </a:lnSpc>
                        <a:spcBef>
                          <a:spcPct val="20000"/>
                        </a:spcBef>
                        <a:spcAft>
                          <a:spcPct val="0"/>
                        </a:spcAft>
                        <a:buClrTx/>
                        <a:buSzTx/>
                        <a:buFontTx/>
                        <a:buNone/>
                      </a:pPr>
                      <a:r>
                        <a:rPr kumimoji="0" lang="zh-CN" altLang="en-US" sz="1800" b="0" i="0" u="none" strike="noStrike" cap="none" normalizeH="0" baseline="0" smtClean="0">
                          <a:ln>
                            <a:noFill/>
                          </a:ln>
                          <a:solidFill>
                            <a:schemeClr val="tx1"/>
                          </a:solidFill>
                          <a:effectLst/>
                          <a:latin typeface="Arial" panose="020B0604020202020204" pitchFamily="34" charset="0"/>
                          <a:ea typeface="楷体_GB2312" pitchFamily="1" charset="-122"/>
                        </a:rPr>
                        <a:t>生产成本</a:t>
                      </a:r>
                      <a:endParaRPr kumimoji="0" lang="zh-CN" altLang="en-US" sz="1800" b="0" i="0" u="none" strike="noStrike" cap="none" normalizeH="0" baseline="0" smtClean="0">
                        <a:ln>
                          <a:noFill/>
                        </a:ln>
                        <a:solidFill>
                          <a:schemeClr val="tx1"/>
                        </a:solidFill>
                        <a:effectLst/>
                        <a:latin typeface="Arial" panose="020B0604020202020204" pitchFamily="34" charset="0"/>
                        <a:ea typeface="楷体_GB2312" pitchFamily="1" charset="-122"/>
                      </a:endParaRPr>
                    </a:p>
                    <a:p>
                      <a:pPr marL="0" marR="0" lvl="0" indent="0" algn="l" defTabSz="914400" rtl="0" eaLnBrk="1" fontAlgn="base" latinLnBrk="0" hangingPunct="1">
                        <a:lnSpc>
                          <a:spcPct val="100000"/>
                        </a:lnSpc>
                        <a:spcBef>
                          <a:spcPct val="20000"/>
                        </a:spcBef>
                        <a:spcAft>
                          <a:spcPct val="0"/>
                        </a:spcAft>
                        <a:buClrTx/>
                        <a:buSzTx/>
                        <a:buFontTx/>
                        <a:buNone/>
                      </a:pPr>
                      <a:r>
                        <a:rPr kumimoji="0" lang="en-US" sz="1800" b="0" i="0" u="none" strike="noStrike" cap="none" normalizeH="0" baseline="0" smtClean="0">
                          <a:ln>
                            <a:noFill/>
                          </a:ln>
                          <a:solidFill>
                            <a:schemeClr val="tx1"/>
                          </a:solidFill>
                          <a:effectLst/>
                          <a:latin typeface="Arial" panose="020B0604020202020204" pitchFamily="34" charset="0"/>
                          <a:ea typeface="楷体_GB2312" pitchFamily="1" charset="-122"/>
                        </a:rPr>
                        <a:t>  —</a:t>
                      </a:r>
                      <a:r>
                        <a:rPr kumimoji="0" lang="zh-CN" altLang="en-US" sz="1800" b="0" i="0" u="none" strike="noStrike" cap="none" normalizeH="0" baseline="0" smtClean="0">
                          <a:ln>
                            <a:noFill/>
                          </a:ln>
                          <a:solidFill>
                            <a:schemeClr val="tx1"/>
                          </a:solidFill>
                          <a:effectLst/>
                          <a:latin typeface="Arial" panose="020B0604020202020204" pitchFamily="34" charset="0"/>
                          <a:ea typeface="楷体_GB2312" pitchFamily="1" charset="-122"/>
                        </a:rPr>
                        <a:t>辅助成本</a:t>
                      </a:r>
                      <a:endParaRPr kumimoji="0" lang="zh-CN" altLang="en-US" sz="1800" b="0" i="0" u="none" strike="noStrike" cap="none" normalizeH="0" baseline="0" smtClean="0">
                        <a:ln>
                          <a:noFill/>
                        </a:ln>
                        <a:solidFill>
                          <a:schemeClr val="tx1"/>
                        </a:solidFill>
                        <a:effectLst/>
                        <a:latin typeface="Arial" panose="020B0604020202020204" pitchFamily="34" charset="0"/>
                        <a:ea typeface="楷体_GB2312" pitchFamily="1" charset="-122"/>
                      </a:endParaRPr>
                    </a:p>
                  </a:txBody>
                  <a:tcPr marT="45719" marB="45719"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pPr>
                      <a:r>
                        <a:rPr kumimoji="0" lang="zh-CN" altLang="en-US" sz="1800" b="0" i="0" u="none" strike="noStrike" cap="none" normalizeH="0" baseline="0" dirty="0" smtClean="0">
                          <a:ln>
                            <a:noFill/>
                          </a:ln>
                          <a:solidFill>
                            <a:schemeClr val="tx1"/>
                          </a:solidFill>
                          <a:effectLst/>
                          <a:latin typeface="Arial" panose="020B0604020202020204" pitchFamily="34" charset="0"/>
                          <a:ea typeface="楷体_GB2312" pitchFamily="1" charset="-122"/>
                        </a:rPr>
                        <a:t>供水</a:t>
                      </a:r>
                      <a:r>
                        <a:rPr kumimoji="0" lang="zh-CN" sz="1800" b="0" i="0" u="none" strike="noStrike" cap="none" normalizeH="0" baseline="0" dirty="0" smtClean="0">
                          <a:ln>
                            <a:noFill/>
                          </a:ln>
                          <a:solidFill>
                            <a:schemeClr val="tx1"/>
                          </a:solidFill>
                          <a:effectLst/>
                          <a:latin typeface="Arial" panose="020B0604020202020204" pitchFamily="34" charset="0"/>
                          <a:ea typeface="楷体_GB2312" pitchFamily="1" charset="-122"/>
                        </a:rPr>
                        <a:t>车间</a:t>
                      </a:r>
                      <a:endParaRPr kumimoji="0" lang="zh-CN" sz="1800" b="0" i="0" u="none" strike="noStrike" cap="none" normalizeH="0" baseline="0" dirty="0" smtClean="0">
                        <a:ln>
                          <a:noFill/>
                        </a:ln>
                        <a:solidFill>
                          <a:schemeClr val="tx1"/>
                        </a:solidFill>
                        <a:effectLst/>
                        <a:latin typeface="Arial" panose="020B0604020202020204" pitchFamily="34" charset="0"/>
                        <a:ea typeface="楷体_GB2312" pitchFamily="1" charset="-122"/>
                      </a:endParaRPr>
                    </a:p>
                  </a:txBody>
                  <a:tcPr marT="45719" marB="45719"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pPr>
                      <a:r>
                        <a:rPr kumimoji="0" lang="zh-CN" sz="1800" b="0" i="0" u="none" strike="noStrike" cap="none" normalizeH="0" baseline="0" smtClean="0">
                          <a:ln>
                            <a:noFill/>
                          </a:ln>
                          <a:solidFill>
                            <a:schemeClr val="tx1"/>
                          </a:solidFill>
                          <a:effectLst/>
                          <a:latin typeface="Arial" panose="020B0604020202020204" pitchFamily="34" charset="0"/>
                          <a:ea typeface="楷体_GB2312" pitchFamily="1" charset="-122"/>
                        </a:rPr>
                        <a:t>直接人工</a:t>
                      </a:r>
                      <a:endParaRPr kumimoji="0" lang="zh-CN" sz="1800" b="0" i="0" u="none" strike="noStrike" cap="none" normalizeH="0" baseline="0" smtClean="0">
                        <a:ln>
                          <a:noFill/>
                        </a:ln>
                        <a:solidFill>
                          <a:schemeClr val="tx1"/>
                        </a:solidFill>
                        <a:effectLst/>
                        <a:latin typeface="Arial" panose="020B0604020202020204" pitchFamily="34" charset="0"/>
                        <a:ea typeface="楷体_GB2312" pitchFamily="1" charset="-122"/>
                      </a:endParaRPr>
                    </a:p>
                  </a:txBody>
                  <a:tcPr marT="45719" marB="45719"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pPr>
                      <a:endParaRPr kumimoji="0" lang="zh-CN" altLang="zh-CN" sz="1800" b="0" i="0" u="none" strike="noStrike" cap="none" normalizeH="0" baseline="0" dirty="0" smtClean="0">
                        <a:ln>
                          <a:noFill/>
                        </a:ln>
                        <a:solidFill>
                          <a:schemeClr val="tx1"/>
                        </a:solidFill>
                        <a:effectLst/>
                        <a:latin typeface="Arial" panose="020B0604020202020204" pitchFamily="34" charset="0"/>
                        <a:ea typeface="楷体_GB2312" pitchFamily="1" charset="-122"/>
                      </a:endParaRPr>
                    </a:p>
                  </a:txBody>
                  <a:tcPr marT="45719" marB="45719"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pPr>
                      <a:endParaRPr kumimoji="0" lang="zh-CN" altLang="zh-CN" sz="1800" b="0" i="0" u="none" strike="noStrike" cap="none" normalizeH="0" baseline="0" smtClean="0">
                        <a:ln>
                          <a:noFill/>
                        </a:ln>
                        <a:solidFill>
                          <a:schemeClr val="tx1"/>
                        </a:solidFill>
                        <a:effectLst/>
                        <a:latin typeface="Arial" panose="020B0604020202020204" pitchFamily="34" charset="0"/>
                        <a:ea typeface="楷体_GB2312" pitchFamily="1" charset="-122"/>
                      </a:endParaRPr>
                    </a:p>
                  </a:txBody>
                  <a:tcPr marT="45719" marB="45719"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pPr>
                      <a:r>
                        <a:rPr kumimoji="0" lang="en-US" sz="1800" b="0" i="0" u="none" strike="noStrike" cap="none" normalizeH="0" baseline="0" smtClean="0">
                          <a:ln>
                            <a:noFill/>
                          </a:ln>
                          <a:solidFill>
                            <a:schemeClr val="tx1"/>
                          </a:solidFill>
                          <a:effectLst/>
                          <a:latin typeface="Arial" panose="020B0604020202020204" pitchFamily="34" charset="0"/>
                          <a:ea typeface="楷体_GB2312" pitchFamily="1" charset="-122"/>
                        </a:rPr>
                        <a:t>  3 100</a:t>
                      </a:r>
                      <a:endParaRPr kumimoji="0" lang="en-US" sz="1800" b="0" i="0" u="none" strike="noStrike" cap="none" normalizeH="0" baseline="0" smtClean="0">
                        <a:ln>
                          <a:noFill/>
                        </a:ln>
                        <a:solidFill>
                          <a:schemeClr val="tx1"/>
                        </a:solidFill>
                        <a:effectLst/>
                        <a:latin typeface="Arial" panose="020B0604020202020204" pitchFamily="34" charset="0"/>
                        <a:ea typeface="楷体_GB2312" pitchFamily="1" charset="-122"/>
                      </a:endParaRPr>
                    </a:p>
                  </a:txBody>
                  <a:tcPr marT="45719" marB="45719"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42959">
                <a:tc vMerge="1">
                  <a:tcPr/>
                </a:tc>
                <a:tc>
                  <a:txBody>
                    <a:bodyPr/>
                    <a:lstStyle/>
                    <a:p>
                      <a:pPr marL="0" marR="0" lvl="0" indent="0" algn="l" defTabSz="914400" rtl="0" eaLnBrk="1" fontAlgn="base" latinLnBrk="0" hangingPunct="1">
                        <a:lnSpc>
                          <a:spcPct val="100000"/>
                        </a:lnSpc>
                        <a:spcBef>
                          <a:spcPct val="20000"/>
                        </a:spcBef>
                        <a:spcAft>
                          <a:spcPct val="0"/>
                        </a:spcAft>
                        <a:buClrTx/>
                        <a:buSzTx/>
                        <a:buFontTx/>
                        <a:buNone/>
                      </a:pPr>
                      <a:r>
                        <a:rPr kumimoji="0" lang="zh-CN" sz="1800" b="0" i="0" u="none" strike="noStrike" cap="none" normalizeH="0" baseline="0" smtClean="0">
                          <a:ln>
                            <a:noFill/>
                          </a:ln>
                          <a:solidFill>
                            <a:schemeClr val="tx1"/>
                          </a:solidFill>
                          <a:effectLst/>
                          <a:latin typeface="Arial" panose="020B0604020202020204" pitchFamily="34" charset="0"/>
                          <a:ea typeface="楷体_GB2312" pitchFamily="1" charset="-122"/>
                        </a:rPr>
                        <a:t>供热车间</a:t>
                      </a:r>
                      <a:endParaRPr kumimoji="0" lang="zh-CN" sz="1800" b="0" i="0" u="none" strike="noStrike" cap="none" normalizeH="0" baseline="0" smtClean="0">
                        <a:ln>
                          <a:noFill/>
                        </a:ln>
                        <a:solidFill>
                          <a:schemeClr val="tx1"/>
                        </a:solidFill>
                        <a:effectLst/>
                        <a:latin typeface="Arial" panose="020B0604020202020204" pitchFamily="34" charset="0"/>
                        <a:ea typeface="楷体_GB2312" pitchFamily="1" charset="-122"/>
                      </a:endParaRPr>
                    </a:p>
                  </a:txBody>
                  <a:tcPr marT="45719" marB="45719"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pPr>
                      <a:r>
                        <a:rPr kumimoji="0" lang="zh-CN" sz="1800" b="0" i="0" u="none" strike="noStrike" cap="none" normalizeH="0" baseline="0" smtClean="0">
                          <a:ln>
                            <a:noFill/>
                          </a:ln>
                          <a:solidFill>
                            <a:schemeClr val="tx1"/>
                          </a:solidFill>
                          <a:effectLst/>
                          <a:latin typeface="Arial" panose="020B0604020202020204" pitchFamily="34" charset="0"/>
                          <a:ea typeface="楷体_GB2312" pitchFamily="1" charset="-122"/>
                        </a:rPr>
                        <a:t>直接人工</a:t>
                      </a:r>
                      <a:endParaRPr kumimoji="0" lang="zh-CN" sz="1800" b="0" i="0" u="none" strike="noStrike" cap="none" normalizeH="0" baseline="0" smtClean="0">
                        <a:ln>
                          <a:noFill/>
                        </a:ln>
                        <a:solidFill>
                          <a:schemeClr val="tx1"/>
                        </a:solidFill>
                        <a:effectLst/>
                        <a:latin typeface="Arial" panose="020B0604020202020204" pitchFamily="34" charset="0"/>
                        <a:ea typeface="楷体_GB2312" pitchFamily="1" charset="-122"/>
                      </a:endParaRPr>
                    </a:p>
                  </a:txBody>
                  <a:tcPr marT="45719" marB="45719"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pPr>
                      <a:endParaRPr kumimoji="0" lang="zh-CN" altLang="zh-CN" sz="1800" b="0" i="0" u="none" strike="noStrike" cap="none" normalizeH="0" baseline="0" dirty="0" smtClean="0">
                        <a:ln>
                          <a:noFill/>
                        </a:ln>
                        <a:solidFill>
                          <a:schemeClr val="tx1"/>
                        </a:solidFill>
                        <a:effectLst/>
                        <a:latin typeface="Arial" panose="020B0604020202020204" pitchFamily="34" charset="0"/>
                        <a:ea typeface="楷体_GB2312" pitchFamily="1" charset="-122"/>
                      </a:endParaRPr>
                    </a:p>
                  </a:txBody>
                  <a:tcPr marT="45719" marB="45719"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pPr>
                      <a:endParaRPr kumimoji="0" lang="zh-CN" altLang="zh-CN" sz="1800" b="0" i="0" u="none" strike="noStrike" cap="none" normalizeH="0" baseline="0" smtClean="0">
                        <a:ln>
                          <a:noFill/>
                        </a:ln>
                        <a:solidFill>
                          <a:schemeClr val="tx1"/>
                        </a:solidFill>
                        <a:effectLst/>
                        <a:latin typeface="Arial" panose="020B0604020202020204" pitchFamily="34" charset="0"/>
                        <a:ea typeface="楷体_GB2312" pitchFamily="1" charset="-122"/>
                      </a:endParaRPr>
                    </a:p>
                  </a:txBody>
                  <a:tcPr marT="45719" marB="45719"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pPr>
                      <a:r>
                        <a:rPr kumimoji="0" lang="en-US" sz="1800" b="0" i="0" u="none" strike="noStrike" cap="none" normalizeH="0" baseline="0" smtClean="0">
                          <a:ln>
                            <a:noFill/>
                          </a:ln>
                          <a:solidFill>
                            <a:schemeClr val="tx1"/>
                          </a:solidFill>
                          <a:effectLst/>
                          <a:latin typeface="Arial" panose="020B0604020202020204" pitchFamily="34" charset="0"/>
                          <a:ea typeface="楷体_GB2312" pitchFamily="1" charset="-122"/>
                        </a:rPr>
                        <a:t>  4 300</a:t>
                      </a:r>
                      <a:endParaRPr kumimoji="0" lang="en-US" sz="1800" b="0" i="0" u="none" strike="noStrike" cap="none" normalizeH="0" baseline="0" smtClean="0">
                        <a:ln>
                          <a:noFill/>
                        </a:ln>
                        <a:solidFill>
                          <a:schemeClr val="tx1"/>
                        </a:solidFill>
                        <a:effectLst/>
                        <a:latin typeface="Arial" panose="020B0604020202020204" pitchFamily="34" charset="0"/>
                        <a:ea typeface="楷体_GB2312" pitchFamily="1" charset="-122"/>
                      </a:endParaRPr>
                    </a:p>
                  </a:txBody>
                  <a:tcPr marT="45719" marB="45719"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42959">
                <a:tc vMerge="1">
                  <a:tcPr/>
                </a:tc>
                <a:tc gridSpan="2">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0" lang="zh-CN" sz="1800" b="0" i="0" u="none" strike="noStrike" cap="none" normalizeH="0" baseline="0" smtClean="0">
                          <a:ln>
                            <a:noFill/>
                          </a:ln>
                          <a:solidFill>
                            <a:schemeClr val="tx1"/>
                          </a:solidFill>
                          <a:effectLst/>
                          <a:latin typeface="Arial" panose="020B0604020202020204" pitchFamily="34" charset="0"/>
                          <a:ea typeface="楷体_GB2312" pitchFamily="1" charset="-122"/>
                        </a:rPr>
                        <a:t>小   计</a:t>
                      </a:r>
                      <a:endParaRPr kumimoji="0" lang="zh-CN" sz="1800" b="0" i="0" u="none" strike="noStrike" cap="none" normalizeH="0" baseline="0" smtClean="0">
                        <a:ln>
                          <a:noFill/>
                        </a:ln>
                        <a:solidFill>
                          <a:schemeClr val="tx1"/>
                        </a:solidFill>
                        <a:effectLst/>
                        <a:latin typeface="Arial" panose="020B0604020202020204" pitchFamily="34" charset="0"/>
                        <a:ea typeface="楷体_GB2312" pitchFamily="1" charset="-122"/>
                      </a:endParaRPr>
                    </a:p>
                  </a:txBody>
                  <a:tcPr marT="45719" marB="45719"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cPr/>
                </a:tc>
                <a:tc>
                  <a:txBody>
                    <a:bodyPr/>
                    <a:lstStyle/>
                    <a:p>
                      <a:pPr marL="0" marR="0" lvl="0" indent="0" algn="l" defTabSz="914400" rtl="0" eaLnBrk="1" fontAlgn="base" latinLnBrk="0" hangingPunct="1">
                        <a:lnSpc>
                          <a:spcPct val="100000"/>
                        </a:lnSpc>
                        <a:spcBef>
                          <a:spcPct val="20000"/>
                        </a:spcBef>
                        <a:spcAft>
                          <a:spcPct val="0"/>
                        </a:spcAft>
                        <a:buClrTx/>
                        <a:buSzTx/>
                        <a:buFontTx/>
                        <a:buNone/>
                      </a:pPr>
                      <a:endParaRPr kumimoji="0" lang="zh-CN" altLang="zh-CN" sz="1800" b="0" i="0" u="none" strike="noStrike" cap="none" normalizeH="0" baseline="0" dirty="0" smtClean="0">
                        <a:ln>
                          <a:noFill/>
                        </a:ln>
                        <a:solidFill>
                          <a:schemeClr val="tx1"/>
                        </a:solidFill>
                        <a:effectLst/>
                        <a:latin typeface="Arial" panose="020B0604020202020204" pitchFamily="34" charset="0"/>
                        <a:ea typeface="楷体_GB2312" pitchFamily="1" charset="-122"/>
                      </a:endParaRPr>
                    </a:p>
                  </a:txBody>
                  <a:tcPr marT="45719" marB="45719"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pPr>
                      <a:endParaRPr kumimoji="0" lang="zh-CN" altLang="zh-CN" sz="1800" b="0" i="0" u="none" strike="noStrike" cap="none" normalizeH="0" baseline="0" dirty="0" smtClean="0">
                        <a:ln>
                          <a:noFill/>
                        </a:ln>
                        <a:solidFill>
                          <a:schemeClr val="tx1"/>
                        </a:solidFill>
                        <a:effectLst/>
                        <a:latin typeface="Arial" panose="020B0604020202020204" pitchFamily="34" charset="0"/>
                        <a:ea typeface="楷体_GB2312" pitchFamily="1" charset="-122"/>
                      </a:endParaRPr>
                    </a:p>
                  </a:txBody>
                  <a:tcPr marT="45719" marB="45719"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pPr>
                      <a:r>
                        <a:rPr kumimoji="0" lang="en-US" sz="1800" b="0" i="0" u="none" strike="noStrike" cap="none" normalizeH="0" baseline="0" smtClean="0">
                          <a:ln>
                            <a:noFill/>
                          </a:ln>
                          <a:solidFill>
                            <a:schemeClr val="tx1"/>
                          </a:solidFill>
                          <a:effectLst/>
                          <a:latin typeface="Arial" panose="020B0604020202020204" pitchFamily="34" charset="0"/>
                          <a:ea typeface="楷体_GB2312" pitchFamily="1" charset="-122"/>
                        </a:rPr>
                        <a:t>  7 400</a:t>
                      </a:r>
                      <a:endParaRPr kumimoji="0" lang="en-US" sz="1800" b="0" i="0" u="none" strike="noStrike" cap="none" normalizeH="0" baseline="0" smtClean="0">
                        <a:ln>
                          <a:noFill/>
                        </a:ln>
                        <a:solidFill>
                          <a:schemeClr val="tx1"/>
                        </a:solidFill>
                        <a:effectLst/>
                        <a:latin typeface="Arial" panose="020B0604020202020204" pitchFamily="34" charset="0"/>
                        <a:ea typeface="楷体_GB2312" pitchFamily="1" charset="-122"/>
                      </a:endParaRPr>
                    </a:p>
                  </a:txBody>
                  <a:tcPr marT="45719" marB="45719"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43776">
                <a:tc>
                  <a:txBody>
                    <a:bodyPr/>
                    <a:lstStyle/>
                    <a:p>
                      <a:pPr marL="0" marR="0" lvl="0" indent="0" algn="l" defTabSz="914400" rtl="0" eaLnBrk="1" fontAlgn="base" latinLnBrk="0" hangingPunct="1">
                        <a:lnSpc>
                          <a:spcPct val="100000"/>
                        </a:lnSpc>
                        <a:spcBef>
                          <a:spcPct val="20000"/>
                        </a:spcBef>
                        <a:spcAft>
                          <a:spcPct val="0"/>
                        </a:spcAft>
                        <a:buClrTx/>
                        <a:buSzTx/>
                        <a:buFontTx/>
                        <a:buNone/>
                      </a:pPr>
                      <a:r>
                        <a:rPr kumimoji="0" lang="zh-CN" sz="1800" b="0" i="0" u="none" strike="noStrike" cap="none" normalizeH="0" baseline="0" smtClean="0">
                          <a:ln>
                            <a:noFill/>
                          </a:ln>
                          <a:solidFill>
                            <a:schemeClr val="tx1"/>
                          </a:solidFill>
                          <a:effectLst/>
                          <a:latin typeface="Arial" panose="020B0604020202020204" pitchFamily="34" charset="0"/>
                          <a:ea typeface="楷体_GB2312" pitchFamily="1" charset="-122"/>
                        </a:rPr>
                        <a:t>制造费用</a:t>
                      </a:r>
                      <a:endParaRPr kumimoji="0" lang="zh-CN" sz="1800" b="0" i="0" u="none" strike="noStrike" cap="none" normalizeH="0" baseline="0" smtClean="0">
                        <a:ln>
                          <a:noFill/>
                        </a:ln>
                        <a:solidFill>
                          <a:schemeClr val="tx1"/>
                        </a:solidFill>
                        <a:effectLst/>
                        <a:latin typeface="Arial" panose="020B0604020202020204" pitchFamily="34" charset="0"/>
                        <a:ea typeface="楷体_GB2312" pitchFamily="1" charset="-122"/>
                      </a:endParaRPr>
                    </a:p>
                  </a:txBody>
                  <a:tcPr marT="45719" marB="45719"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pPr>
                      <a:r>
                        <a:rPr kumimoji="0" lang="zh-CN" sz="1800" b="0" i="0" u="none" strike="noStrike" cap="none" normalizeH="0" baseline="0" smtClean="0">
                          <a:ln>
                            <a:noFill/>
                          </a:ln>
                          <a:solidFill>
                            <a:schemeClr val="tx1"/>
                          </a:solidFill>
                          <a:effectLst/>
                          <a:latin typeface="Arial" panose="020B0604020202020204" pitchFamily="34" charset="0"/>
                          <a:ea typeface="楷体_GB2312" pitchFamily="1" charset="-122"/>
                        </a:rPr>
                        <a:t>基本车间</a:t>
                      </a:r>
                      <a:endParaRPr kumimoji="0" lang="zh-CN" sz="1800" b="0" i="0" u="none" strike="noStrike" cap="none" normalizeH="0" baseline="0" smtClean="0">
                        <a:ln>
                          <a:noFill/>
                        </a:ln>
                        <a:solidFill>
                          <a:schemeClr val="tx1"/>
                        </a:solidFill>
                        <a:effectLst/>
                        <a:latin typeface="Arial" panose="020B0604020202020204" pitchFamily="34" charset="0"/>
                        <a:ea typeface="楷体_GB2312" pitchFamily="1" charset="-122"/>
                      </a:endParaRPr>
                    </a:p>
                  </a:txBody>
                  <a:tcPr marT="45719" marB="45719"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pPr>
                      <a:r>
                        <a:rPr kumimoji="0" lang="zh-CN" sz="1800" b="0" i="0" u="none" strike="noStrike" cap="none" normalizeH="0" baseline="0" smtClean="0">
                          <a:ln>
                            <a:noFill/>
                          </a:ln>
                          <a:solidFill>
                            <a:schemeClr val="tx1"/>
                          </a:solidFill>
                          <a:effectLst/>
                          <a:latin typeface="Arial" panose="020B0604020202020204" pitchFamily="34" charset="0"/>
                          <a:ea typeface="楷体_GB2312" pitchFamily="1" charset="-122"/>
                        </a:rPr>
                        <a:t>工资费用</a:t>
                      </a:r>
                      <a:endParaRPr kumimoji="0" lang="zh-CN" sz="1800" b="0" i="0" u="none" strike="noStrike" cap="none" normalizeH="0" baseline="0" smtClean="0">
                        <a:ln>
                          <a:noFill/>
                        </a:ln>
                        <a:solidFill>
                          <a:schemeClr val="tx1"/>
                        </a:solidFill>
                        <a:effectLst/>
                        <a:latin typeface="Arial" panose="020B0604020202020204" pitchFamily="34" charset="0"/>
                        <a:ea typeface="楷体_GB2312" pitchFamily="1" charset="-122"/>
                      </a:endParaRPr>
                    </a:p>
                  </a:txBody>
                  <a:tcPr marT="45719" marB="45719"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pPr>
                      <a:endParaRPr kumimoji="0" lang="zh-CN" altLang="zh-CN" sz="1800" b="0" i="0" u="none" strike="noStrike" cap="none" normalizeH="0" baseline="0" smtClean="0">
                        <a:ln>
                          <a:noFill/>
                        </a:ln>
                        <a:solidFill>
                          <a:schemeClr val="tx1"/>
                        </a:solidFill>
                        <a:effectLst/>
                        <a:latin typeface="Arial" panose="020B0604020202020204" pitchFamily="34" charset="0"/>
                        <a:ea typeface="楷体_GB2312" pitchFamily="1" charset="-122"/>
                      </a:endParaRPr>
                    </a:p>
                  </a:txBody>
                  <a:tcPr marT="45719" marB="45719"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pPr>
                      <a:endParaRPr kumimoji="0" lang="zh-CN" altLang="zh-CN" sz="1800" b="0" i="0" u="none" strike="noStrike" cap="none" normalizeH="0" baseline="0" dirty="0" smtClean="0">
                        <a:ln>
                          <a:noFill/>
                        </a:ln>
                        <a:solidFill>
                          <a:schemeClr val="tx1"/>
                        </a:solidFill>
                        <a:effectLst/>
                        <a:latin typeface="Arial" panose="020B0604020202020204" pitchFamily="34" charset="0"/>
                        <a:ea typeface="楷体_GB2312" pitchFamily="1" charset="-122"/>
                      </a:endParaRPr>
                    </a:p>
                  </a:txBody>
                  <a:tcPr marT="45719" marB="45719"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pPr>
                      <a:r>
                        <a:rPr kumimoji="0" lang="en-US" sz="1800" b="0" i="0" u="none" strike="noStrike" cap="none" normalizeH="0" baseline="0" smtClean="0">
                          <a:ln>
                            <a:noFill/>
                          </a:ln>
                          <a:solidFill>
                            <a:schemeClr val="tx1"/>
                          </a:solidFill>
                          <a:effectLst/>
                          <a:latin typeface="Arial" panose="020B0604020202020204" pitchFamily="34" charset="0"/>
                          <a:ea typeface="楷体_GB2312" pitchFamily="1" charset="-122"/>
                        </a:rPr>
                        <a:t>  2 900</a:t>
                      </a:r>
                      <a:endParaRPr kumimoji="0" lang="en-US" sz="1800" b="0" i="0" u="none" strike="noStrike" cap="none" normalizeH="0" baseline="0" smtClean="0">
                        <a:ln>
                          <a:noFill/>
                        </a:ln>
                        <a:solidFill>
                          <a:schemeClr val="tx1"/>
                        </a:solidFill>
                        <a:effectLst/>
                        <a:latin typeface="Arial" panose="020B0604020202020204" pitchFamily="34" charset="0"/>
                        <a:ea typeface="楷体_GB2312" pitchFamily="1" charset="-122"/>
                      </a:endParaRPr>
                    </a:p>
                  </a:txBody>
                  <a:tcPr marT="45719" marB="45719"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42959">
                <a:tc gridSpan="2">
                  <a:txBody>
                    <a:bodyPr/>
                    <a:lstStyle/>
                    <a:p>
                      <a:pPr marL="0" marR="0" lvl="0" indent="0" algn="l" defTabSz="914400" rtl="0" eaLnBrk="1" fontAlgn="base" latinLnBrk="0" hangingPunct="1">
                        <a:lnSpc>
                          <a:spcPct val="100000"/>
                        </a:lnSpc>
                        <a:spcBef>
                          <a:spcPct val="20000"/>
                        </a:spcBef>
                        <a:spcAft>
                          <a:spcPct val="0"/>
                        </a:spcAft>
                        <a:buClrTx/>
                        <a:buSzTx/>
                        <a:buFontTx/>
                        <a:buNone/>
                      </a:pPr>
                      <a:r>
                        <a:rPr kumimoji="0" lang="zh-CN" sz="1800" b="0" i="0" u="none" strike="noStrike" cap="none" normalizeH="0" baseline="0" smtClean="0">
                          <a:ln>
                            <a:noFill/>
                          </a:ln>
                          <a:solidFill>
                            <a:schemeClr val="tx1"/>
                          </a:solidFill>
                          <a:effectLst/>
                          <a:latin typeface="Arial" panose="020B0604020202020204" pitchFamily="34" charset="0"/>
                          <a:ea typeface="楷体_GB2312" pitchFamily="1" charset="-122"/>
                        </a:rPr>
                        <a:t>管理费用</a:t>
                      </a:r>
                      <a:endParaRPr kumimoji="0" lang="zh-CN" sz="1800" b="0" i="0" u="none" strike="noStrike" cap="none" normalizeH="0" baseline="0" smtClean="0">
                        <a:ln>
                          <a:noFill/>
                        </a:ln>
                        <a:solidFill>
                          <a:schemeClr val="tx1"/>
                        </a:solidFill>
                        <a:effectLst/>
                        <a:latin typeface="Arial" panose="020B0604020202020204" pitchFamily="34" charset="0"/>
                        <a:ea typeface="楷体_GB2312" pitchFamily="1" charset="-122"/>
                      </a:endParaRPr>
                    </a:p>
                  </a:txBody>
                  <a:tcPr marT="45719" marB="45719"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cPr/>
                </a:tc>
                <a:tc>
                  <a:txBody>
                    <a:bodyPr/>
                    <a:lstStyle/>
                    <a:p>
                      <a:pPr marL="0" marR="0" lvl="0" indent="0" algn="l" defTabSz="914400" rtl="0" eaLnBrk="1" fontAlgn="base" latinLnBrk="0" hangingPunct="1">
                        <a:lnSpc>
                          <a:spcPct val="100000"/>
                        </a:lnSpc>
                        <a:spcBef>
                          <a:spcPct val="20000"/>
                        </a:spcBef>
                        <a:spcAft>
                          <a:spcPct val="0"/>
                        </a:spcAft>
                        <a:buClrTx/>
                        <a:buSzTx/>
                        <a:buFontTx/>
                        <a:buNone/>
                      </a:pPr>
                      <a:r>
                        <a:rPr kumimoji="0" lang="zh-CN" sz="1800" b="0" i="0" u="none" strike="noStrike" cap="none" normalizeH="0" baseline="0" smtClean="0">
                          <a:ln>
                            <a:noFill/>
                          </a:ln>
                          <a:solidFill>
                            <a:schemeClr val="tx1"/>
                          </a:solidFill>
                          <a:effectLst/>
                          <a:latin typeface="Arial" panose="020B0604020202020204" pitchFamily="34" charset="0"/>
                          <a:ea typeface="楷体_GB2312" pitchFamily="1" charset="-122"/>
                        </a:rPr>
                        <a:t>工资费用</a:t>
                      </a:r>
                      <a:endParaRPr kumimoji="0" lang="zh-CN" sz="1800" b="0" i="0" u="none" strike="noStrike" cap="none" normalizeH="0" baseline="0" smtClean="0">
                        <a:ln>
                          <a:noFill/>
                        </a:ln>
                        <a:solidFill>
                          <a:schemeClr val="tx1"/>
                        </a:solidFill>
                        <a:effectLst/>
                        <a:latin typeface="Arial" panose="020B0604020202020204" pitchFamily="34" charset="0"/>
                        <a:ea typeface="楷体_GB2312" pitchFamily="1" charset="-122"/>
                      </a:endParaRPr>
                    </a:p>
                  </a:txBody>
                  <a:tcPr marT="45719" marB="45719"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pPr>
                      <a:endParaRPr kumimoji="0" lang="zh-CN" altLang="zh-CN" sz="1800" b="0" i="0" u="none" strike="noStrike" cap="none" normalizeH="0" baseline="0" smtClean="0">
                        <a:ln>
                          <a:noFill/>
                        </a:ln>
                        <a:solidFill>
                          <a:schemeClr val="tx1"/>
                        </a:solidFill>
                        <a:effectLst/>
                        <a:latin typeface="Arial" panose="020B0604020202020204" pitchFamily="34" charset="0"/>
                        <a:ea typeface="楷体_GB2312" pitchFamily="1" charset="-122"/>
                      </a:endParaRPr>
                    </a:p>
                  </a:txBody>
                  <a:tcPr marT="45719" marB="45719"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pPr>
                      <a:endParaRPr kumimoji="0" lang="zh-CN" altLang="zh-CN" sz="1800" b="0" i="0" u="none" strike="noStrike" cap="none" normalizeH="0" baseline="0" smtClean="0">
                        <a:ln>
                          <a:noFill/>
                        </a:ln>
                        <a:solidFill>
                          <a:schemeClr val="tx1"/>
                        </a:solidFill>
                        <a:effectLst/>
                        <a:latin typeface="Arial" panose="020B0604020202020204" pitchFamily="34" charset="0"/>
                        <a:ea typeface="楷体_GB2312" pitchFamily="1" charset="-122"/>
                      </a:endParaRPr>
                    </a:p>
                  </a:txBody>
                  <a:tcPr marT="45719" marB="45719"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pPr>
                      <a:r>
                        <a:rPr kumimoji="0" lang="en-US" sz="1800" b="0" i="0" u="none" strike="noStrike" cap="none" normalizeH="0" baseline="0" dirty="0" smtClean="0">
                          <a:ln>
                            <a:noFill/>
                          </a:ln>
                          <a:solidFill>
                            <a:schemeClr val="tx1"/>
                          </a:solidFill>
                          <a:effectLst/>
                          <a:latin typeface="Arial" panose="020B0604020202020204" pitchFamily="34" charset="0"/>
                          <a:ea typeface="楷体_GB2312" pitchFamily="1" charset="-122"/>
                        </a:rPr>
                        <a:t>  8 500</a:t>
                      </a:r>
                      <a:endParaRPr kumimoji="0" lang="en-US" sz="1800" b="0" i="0" u="none" strike="noStrike" cap="none" normalizeH="0" baseline="0" dirty="0" smtClean="0">
                        <a:ln>
                          <a:noFill/>
                        </a:ln>
                        <a:solidFill>
                          <a:schemeClr val="tx1"/>
                        </a:solidFill>
                        <a:effectLst/>
                        <a:latin typeface="Arial" panose="020B0604020202020204" pitchFamily="34" charset="0"/>
                        <a:ea typeface="楷体_GB2312" pitchFamily="1" charset="-122"/>
                      </a:endParaRPr>
                    </a:p>
                  </a:txBody>
                  <a:tcPr marT="45719" marB="45719"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43776">
                <a:tc gridSpan="3">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0" lang="zh-CN" sz="1800" b="0" i="0" u="none" strike="noStrike" cap="none" normalizeH="0" baseline="0" smtClean="0">
                          <a:ln>
                            <a:noFill/>
                          </a:ln>
                          <a:solidFill>
                            <a:schemeClr val="tx1"/>
                          </a:solidFill>
                          <a:effectLst/>
                          <a:latin typeface="Arial" panose="020B0604020202020204" pitchFamily="34" charset="0"/>
                          <a:ea typeface="楷体_GB2312" pitchFamily="1" charset="-122"/>
                        </a:rPr>
                        <a:t>合   计</a:t>
                      </a:r>
                      <a:endParaRPr kumimoji="0" lang="zh-CN" sz="1800" b="0" i="0" u="none" strike="noStrike" cap="none" normalizeH="0" baseline="0" smtClean="0">
                        <a:ln>
                          <a:noFill/>
                        </a:ln>
                        <a:solidFill>
                          <a:schemeClr val="tx1"/>
                        </a:solidFill>
                        <a:effectLst/>
                        <a:latin typeface="Arial" panose="020B0604020202020204" pitchFamily="34" charset="0"/>
                        <a:ea typeface="楷体_GB2312" pitchFamily="1" charset="-122"/>
                      </a:endParaRPr>
                    </a:p>
                  </a:txBody>
                  <a:tcPr marT="45719" marB="45719"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hMerge="1">
                  <a:tcPr/>
                </a:tc>
                <a:tc hMerge="1">
                  <a:tcPr/>
                </a:tc>
                <a:tc>
                  <a:txBody>
                    <a:bodyPr/>
                    <a:lstStyle/>
                    <a:p>
                      <a:pPr marL="0" marR="0" lvl="0" indent="0" algn="l" defTabSz="914400" rtl="0" eaLnBrk="1" fontAlgn="base" latinLnBrk="0" hangingPunct="1">
                        <a:lnSpc>
                          <a:spcPct val="100000"/>
                        </a:lnSpc>
                        <a:spcBef>
                          <a:spcPct val="20000"/>
                        </a:spcBef>
                        <a:spcAft>
                          <a:spcPct val="0"/>
                        </a:spcAft>
                        <a:buClrTx/>
                        <a:buSzTx/>
                        <a:buFontTx/>
                        <a:buNone/>
                      </a:pPr>
                      <a:endParaRPr kumimoji="0" lang="zh-CN" altLang="zh-CN" sz="1800" b="0" i="0" u="none" strike="noStrike" cap="none" normalizeH="0" baseline="0" smtClean="0">
                        <a:ln>
                          <a:noFill/>
                        </a:ln>
                        <a:solidFill>
                          <a:schemeClr val="tx1"/>
                        </a:solidFill>
                        <a:effectLst/>
                        <a:latin typeface="Arial" panose="020B0604020202020204" pitchFamily="34" charset="0"/>
                        <a:ea typeface="楷体_GB2312" pitchFamily="1" charset="-122"/>
                      </a:endParaRPr>
                    </a:p>
                  </a:txBody>
                  <a:tcPr marT="45719" marB="45719"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pPr>
                      <a:endParaRPr kumimoji="0" lang="zh-CN" altLang="zh-CN" sz="1800" b="0" i="0" u="none" strike="noStrike" cap="none" normalizeH="0" baseline="0" smtClean="0">
                        <a:ln>
                          <a:noFill/>
                        </a:ln>
                        <a:solidFill>
                          <a:schemeClr val="tx1"/>
                        </a:solidFill>
                        <a:effectLst/>
                        <a:latin typeface="Arial" panose="020B0604020202020204" pitchFamily="34" charset="0"/>
                        <a:ea typeface="楷体_GB2312" pitchFamily="1" charset="-122"/>
                      </a:endParaRPr>
                    </a:p>
                  </a:txBody>
                  <a:tcPr marT="45719" marB="45719"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pPr>
                      <a:r>
                        <a:rPr kumimoji="0" lang="en-US" sz="1800" b="0" i="0" u="none" strike="noStrike" cap="none" normalizeH="0" baseline="0" dirty="0" smtClean="0">
                          <a:ln>
                            <a:noFill/>
                          </a:ln>
                          <a:solidFill>
                            <a:schemeClr val="tx1"/>
                          </a:solidFill>
                          <a:effectLst/>
                          <a:latin typeface="Arial" panose="020B0604020202020204" pitchFamily="34" charset="0"/>
                          <a:ea typeface="楷体_GB2312" pitchFamily="1" charset="-122"/>
                        </a:rPr>
                        <a:t>80 000</a:t>
                      </a:r>
                      <a:endParaRPr kumimoji="0" lang="en-US" sz="1800" b="0" i="0" u="none" strike="noStrike" cap="none" normalizeH="0" baseline="0" dirty="0" smtClean="0">
                        <a:ln>
                          <a:noFill/>
                        </a:ln>
                        <a:solidFill>
                          <a:schemeClr val="tx1"/>
                        </a:solidFill>
                        <a:effectLst/>
                        <a:latin typeface="Arial" panose="020B0604020202020204" pitchFamily="34" charset="0"/>
                        <a:ea typeface="楷体_GB2312" pitchFamily="1" charset="-122"/>
                      </a:endParaRPr>
                    </a:p>
                  </a:txBody>
                  <a:tcPr marT="45719" marB="45719"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4" name="标题 1"/>
          <p:cNvSpPr txBox="1"/>
          <p:nvPr/>
        </p:nvSpPr>
        <p:spPr>
          <a:xfrm>
            <a:off x="467544" y="404664"/>
            <a:ext cx="5877036" cy="651346"/>
          </a:xfrm>
          <a:prstGeom prst="rect">
            <a:avLst/>
          </a:prstGeom>
          <a:ln>
            <a:solidFill>
              <a:schemeClr val="accent1">
                <a:lumMod val="75000"/>
              </a:schemeClr>
            </a:solidFill>
          </a:ln>
        </p:spPr>
        <p:txBody>
          <a:bodyPr/>
          <a:lstStyle>
            <a:lvl1pPr algn="l" rtl="0" eaLnBrk="1" latinLnBrk="0" hangingPunct="1">
              <a:spcBef>
                <a:spcPct val="0"/>
              </a:spcBef>
              <a:buNone/>
              <a:defRPr kumimoji="0" sz="3000" b="0" kern="1200" cap="small" baseline="0">
                <a:solidFill>
                  <a:schemeClr val="tx2"/>
                </a:solidFill>
                <a:latin typeface="+mj-lt"/>
                <a:ea typeface="+mj-ea"/>
                <a:cs typeface="+mj-cs"/>
              </a:defRPr>
            </a:lvl1pPr>
          </a:lstStyle>
          <a:p>
            <a:r>
              <a:rPr lang="zh-CN" altLang="en-US" b="1" dirty="0" smtClean="0"/>
              <a:t>一、职工薪酬费用的核算</a:t>
            </a:r>
            <a:endParaRPr lang="zh-CN" altLang="en-US" b="1" dirty="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4"/>
          <p:cNvSpPr>
            <a:spLocks noChangeArrowheads="1"/>
          </p:cNvSpPr>
          <p:nvPr/>
        </p:nvSpPr>
        <p:spPr bwMode="auto">
          <a:xfrm>
            <a:off x="666278" y="1285300"/>
            <a:ext cx="7763664" cy="4247317"/>
          </a:xfrm>
          <a:prstGeom prst="rect">
            <a:avLst/>
          </a:prstGeom>
          <a:noFill/>
          <a:ln w="38100" cmpd="dbl">
            <a:solidFill>
              <a:srgbClr val="F74515"/>
            </a:solidFill>
            <a:prstDash val="dash"/>
            <a:miter lim="800000"/>
          </a:ln>
          <a:effectLst/>
        </p:spPr>
        <p:txBody>
          <a:bodyPr wrap="none" anchor="ctr">
            <a:spAutoFit/>
          </a:bodyPr>
          <a:lstStyle/>
          <a:p>
            <a:pPr indent="266700">
              <a:lnSpc>
                <a:spcPct val="150000"/>
              </a:lnSpc>
              <a:spcBef>
                <a:spcPct val="0"/>
              </a:spcBef>
            </a:pPr>
            <a:endParaRPr lang="en-US" sz="2000" dirty="0">
              <a:latin typeface="楷体_GB2312" pitchFamily="1" charset="-122"/>
              <a:ea typeface="楷体_GB2312" pitchFamily="1" charset="-122"/>
            </a:endParaRPr>
          </a:p>
          <a:p>
            <a:pPr indent="266700">
              <a:lnSpc>
                <a:spcPct val="150000"/>
              </a:lnSpc>
              <a:spcBef>
                <a:spcPct val="0"/>
              </a:spcBef>
            </a:pPr>
            <a:r>
              <a:rPr lang="zh-CN" altLang="en-US" sz="2000" dirty="0">
                <a:latin typeface="楷体_GB2312" pitchFamily="1" charset="-122"/>
                <a:ea typeface="楷体_GB2312" pitchFamily="1" charset="-122"/>
              </a:rPr>
              <a:t>借：生产成本</a:t>
            </a:r>
            <a:r>
              <a:rPr lang="en-US" sz="2000" dirty="0">
                <a:ea typeface="楷体_GB2312" pitchFamily="1" charset="-122"/>
              </a:rPr>
              <a:t>—</a:t>
            </a:r>
            <a:r>
              <a:rPr lang="zh-CN" altLang="en-US" sz="2000" dirty="0">
                <a:latin typeface="楷体_GB2312" pitchFamily="1" charset="-122"/>
                <a:ea typeface="楷体_GB2312" pitchFamily="1" charset="-122"/>
              </a:rPr>
              <a:t>基本生产</a:t>
            </a:r>
            <a:r>
              <a:rPr lang="en-US" sz="2000" dirty="0">
                <a:ea typeface="楷体_GB2312" pitchFamily="1" charset="-122"/>
              </a:rPr>
              <a:t>—</a:t>
            </a:r>
            <a:r>
              <a:rPr lang="zh-CN" altLang="en-US" sz="2000" dirty="0">
                <a:latin typeface="楷体_GB2312" pitchFamily="1" charset="-122"/>
                <a:ea typeface="楷体_GB2312" pitchFamily="1" charset="-122"/>
              </a:rPr>
              <a:t>甲产品（直接人工） </a:t>
            </a:r>
            <a:r>
              <a:rPr lang="en-US" sz="2000" dirty="0">
                <a:latin typeface="楷体_GB2312" pitchFamily="1" charset="-122"/>
                <a:ea typeface="楷体_GB2312" pitchFamily="1" charset="-122"/>
              </a:rPr>
              <a:t>20 400</a:t>
            </a:r>
            <a:endParaRPr lang="en-US" sz="2000" dirty="0">
              <a:latin typeface="楷体_GB2312" pitchFamily="1" charset="-122"/>
              <a:ea typeface="楷体_GB2312" pitchFamily="1" charset="-122"/>
            </a:endParaRPr>
          </a:p>
          <a:p>
            <a:pPr indent="266700">
              <a:lnSpc>
                <a:spcPct val="150000"/>
              </a:lnSpc>
              <a:spcBef>
                <a:spcPct val="0"/>
              </a:spcBef>
            </a:pPr>
            <a:r>
              <a:rPr lang="en-US" sz="2000" dirty="0">
                <a:latin typeface="楷体_GB2312" pitchFamily="1" charset="-122"/>
                <a:ea typeface="楷体_GB2312" pitchFamily="1" charset="-122"/>
              </a:rPr>
              <a:t>            </a:t>
            </a:r>
            <a:r>
              <a:rPr lang="en-US" sz="2000" dirty="0">
                <a:ea typeface="楷体_GB2312" pitchFamily="1" charset="-122"/>
              </a:rPr>
              <a:t>—</a:t>
            </a:r>
            <a:r>
              <a:rPr lang="zh-CN" altLang="en-US" sz="2000" dirty="0">
                <a:latin typeface="楷体_GB2312" pitchFamily="1" charset="-122"/>
                <a:ea typeface="楷体_GB2312" pitchFamily="1" charset="-122"/>
              </a:rPr>
              <a:t>基本生产</a:t>
            </a:r>
            <a:r>
              <a:rPr lang="en-US" sz="2000" dirty="0">
                <a:ea typeface="楷体_GB2312" pitchFamily="1" charset="-122"/>
              </a:rPr>
              <a:t>—</a:t>
            </a:r>
            <a:r>
              <a:rPr lang="zh-CN" altLang="en-US" sz="2000" dirty="0">
                <a:latin typeface="楷体_GB2312" pitchFamily="1" charset="-122"/>
                <a:ea typeface="楷体_GB2312" pitchFamily="1" charset="-122"/>
              </a:rPr>
              <a:t>乙产品（直接人工） </a:t>
            </a:r>
            <a:r>
              <a:rPr lang="en-US" sz="2000" dirty="0">
                <a:latin typeface="楷体_GB2312" pitchFamily="1" charset="-122"/>
                <a:ea typeface="楷体_GB2312" pitchFamily="1" charset="-122"/>
              </a:rPr>
              <a:t>40 800</a:t>
            </a:r>
            <a:endParaRPr lang="en-US" sz="2000" dirty="0">
              <a:latin typeface="楷体_GB2312" pitchFamily="1" charset="-122"/>
              <a:ea typeface="楷体_GB2312" pitchFamily="1" charset="-122"/>
            </a:endParaRPr>
          </a:p>
          <a:p>
            <a:pPr indent="266700">
              <a:lnSpc>
                <a:spcPct val="150000"/>
              </a:lnSpc>
              <a:spcBef>
                <a:spcPct val="0"/>
              </a:spcBef>
            </a:pPr>
            <a:r>
              <a:rPr lang="en-US" sz="2000" dirty="0">
                <a:latin typeface="楷体_GB2312" pitchFamily="1" charset="-122"/>
                <a:ea typeface="楷体_GB2312" pitchFamily="1" charset="-122"/>
              </a:rPr>
              <a:t>    </a:t>
            </a:r>
            <a:r>
              <a:rPr lang="zh-CN" altLang="en-US" sz="2000" dirty="0">
                <a:latin typeface="楷体_GB2312" pitchFamily="1" charset="-122"/>
                <a:ea typeface="楷体_GB2312" pitchFamily="1" charset="-122"/>
              </a:rPr>
              <a:t>生产成本</a:t>
            </a:r>
            <a:r>
              <a:rPr lang="en-US" sz="2000" dirty="0">
                <a:ea typeface="楷体_GB2312" pitchFamily="1" charset="-122"/>
              </a:rPr>
              <a:t>—</a:t>
            </a:r>
            <a:r>
              <a:rPr lang="zh-CN" altLang="en-US" sz="2000" dirty="0">
                <a:latin typeface="楷体_GB2312" pitchFamily="1" charset="-122"/>
                <a:ea typeface="楷体_GB2312" pitchFamily="1" charset="-122"/>
              </a:rPr>
              <a:t>辅助生产</a:t>
            </a:r>
            <a:r>
              <a:rPr lang="en-US" sz="2000" dirty="0" smtClean="0">
                <a:ea typeface="楷体_GB2312" pitchFamily="1" charset="-122"/>
              </a:rPr>
              <a:t>—</a:t>
            </a:r>
            <a:r>
              <a:rPr lang="zh-CN" altLang="en-US" sz="2000" dirty="0" smtClean="0">
                <a:ea typeface="楷体_GB2312" pitchFamily="1" charset="-122"/>
              </a:rPr>
              <a:t>供水</a:t>
            </a:r>
            <a:r>
              <a:rPr lang="zh-CN" altLang="en-US" sz="2000" dirty="0" smtClean="0">
                <a:latin typeface="楷体_GB2312" pitchFamily="1" charset="-122"/>
                <a:ea typeface="楷体_GB2312" pitchFamily="1" charset="-122"/>
              </a:rPr>
              <a:t>车间            </a:t>
            </a:r>
            <a:r>
              <a:rPr lang="en-US" sz="2000" dirty="0">
                <a:latin typeface="楷体_GB2312" pitchFamily="1" charset="-122"/>
                <a:ea typeface="楷体_GB2312" pitchFamily="1" charset="-122"/>
              </a:rPr>
              <a:t>3 100</a:t>
            </a:r>
            <a:endParaRPr lang="en-US" sz="2000" dirty="0">
              <a:latin typeface="楷体_GB2312" pitchFamily="1" charset="-122"/>
              <a:ea typeface="楷体_GB2312" pitchFamily="1" charset="-122"/>
            </a:endParaRPr>
          </a:p>
          <a:p>
            <a:pPr indent="266700">
              <a:lnSpc>
                <a:spcPct val="150000"/>
              </a:lnSpc>
              <a:spcBef>
                <a:spcPct val="0"/>
              </a:spcBef>
            </a:pPr>
            <a:r>
              <a:rPr lang="en-US" sz="2000" dirty="0">
                <a:latin typeface="楷体_GB2312" pitchFamily="1" charset="-122"/>
                <a:ea typeface="楷体_GB2312" pitchFamily="1" charset="-122"/>
              </a:rPr>
              <a:t>            </a:t>
            </a:r>
            <a:r>
              <a:rPr lang="en-US" sz="2000" dirty="0">
                <a:ea typeface="楷体_GB2312" pitchFamily="1" charset="-122"/>
              </a:rPr>
              <a:t>—</a:t>
            </a:r>
            <a:r>
              <a:rPr lang="zh-CN" altLang="en-US" sz="2000" dirty="0">
                <a:latin typeface="楷体_GB2312" pitchFamily="1" charset="-122"/>
                <a:ea typeface="楷体_GB2312" pitchFamily="1" charset="-122"/>
              </a:rPr>
              <a:t>辅助生产</a:t>
            </a:r>
            <a:r>
              <a:rPr lang="en-US" sz="2000" dirty="0">
                <a:ea typeface="楷体_GB2312" pitchFamily="1" charset="-122"/>
              </a:rPr>
              <a:t>—</a:t>
            </a:r>
            <a:r>
              <a:rPr lang="zh-CN" altLang="en-US" sz="2000" dirty="0">
                <a:latin typeface="楷体_GB2312" pitchFamily="1" charset="-122"/>
                <a:ea typeface="楷体_GB2312" pitchFamily="1" charset="-122"/>
              </a:rPr>
              <a:t>供热车间            </a:t>
            </a:r>
            <a:r>
              <a:rPr lang="en-US" sz="2000" dirty="0">
                <a:latin typeface="楷体_GB2312" pitchFamily="1" charset="-122"/>
                <a:ea typeface="楷体_GB2312" pitchFamily="1" charset="-122"/>
              </a:rPr>
              <a:t>4 300</a:t>
            </a:r>
            <a:endParaRPr lang="en-US" sz="2000" dirty="0">
              <a:latin typeface="楷体_GB2312" pitchFamily="1" charset="-122"/>
              <a:ea typeface="楷体_GB2312" pitchFamily="1" charset="-122"/>
            </a:endParaRPr>
          </a:p>
          <a:p>
            <a:pPr indent="266700">
              <a:lnSpc>
                <a:spcPct val="150000"/>
              </a:lnSpc>
              <a:spcBef>
                <a:spcPct val="0"/>
              </a:spcBef>
            </a:pPr>
            <a:r>
              <a:rPr lang="en-US" sz="2000" dirty="0">
                <a:latin typeface="楷体_GB2312" pitchFamily="1" charset="-122"/>
                <a:ea typeface="楷体_GB2312" pitchFamily="1" charset="-122"/>
              </a:rPr>
              <a:t>    </a:t>
            </a:r>
            <a:r>
              <a:rPr lang="zh-CN" altLang="en-US" sz="2000" dirty="0">
                <a:latin typeface="楷体_GB2312" pitchFamily="1" charset="-122"/>
                <a:ea typeface="楷体_GB2312" pitchFamily="1" charset="-122"/>
              </a:rPr>
              <a:t>制造费用</a:t>
            </a:r>
            <a:r>
              <a:rPr lang="en-US" sz="2000" dirty="0">
                <a:ea typeface="楷体_GB2312" pitchFamily="1" charset="-122"/>
              </a:rPr>
              <a:t>—</a:t>
            </a:r>
            <a:r>
              <a:rPr lang="zh-CN" altLang="en-US" sz="2000" dirty="0">
                <a:latin typeface="楷体_GB2312" pitchFamily="1" charset="-122"/>
                <a:ea typeface="楷体_GB2312" pitchFamily="1" charset="-122"/>
              </a:rPr>
              <a:t>基本生产车间</a:t>
            </a:r>
            <a:r>
              <a:rPr lang="en-US" sz="2000" dirty="0">
                <a:ea typeface="楷体_GB2312" pitchFamily="1" charset="-122"/>
              </a:rPr>
              <a:t>—</a:t>
            </a:r>
            <a:r>
              <a:rPr lang="zh-CN" altLang="en-US" sz="2000" dirty="0">
                <a:latin typeface="楷体_GB2312" pitchFamily="1" charset="-122"/>
                <a:ea typeface="楷体_GB2312" pitchFamily="1" charset="-122"/>
              </a:rPr>
              <a:t>工资费用        </a:t>
            </a:r>
            <a:r>
              <a:rPr lang="en-US" sz="2000" dirty="0">
                <a:latin typeface="楷体_GB2312" pitchFamily="1" charset="-122"/>
                <a:ea typeface="楷体_GB2312" pitchFamily="1" charset="-122"/>
              </a:rPr>
              <a:t>2 900</a:t>
            </a:r>
            <a:endParaRPr lang="en-US" sz="2000" dirty="0">
              <a:latin typeface="楷体_GB2312" pitchFamily="1" charset="-122"/>
              <a:ea typeface="楷体_GB2312" pitchFamily="1" charset="-122"/>
            </a:endParaRPr>
          </a:p>
          <a:p>
            <a:pPr indent="266700">
              <a:lnSpc>
                <a:spcPct val="150000"/>
              </a:lnSpc>
              <a:spcBef>
                <a:spcPct val="0"/>
              </a:spcBef>
            </a:pPr>
            <a:r>
              <a:rPr lang="en-US" sz="2000" dirty="0">
                <a:latin typeface="楷体_GB2312" pitchFamily="1" charset="-122"/>
                <a:ea typeface="楷体_GB2312" pitchFamily="1" charset="-122"/>
              </a:rPr>
              <a:t>    </a:t>
            </a:r>
            <a:r>
              <a:rPr lang="zh-CN" altLang="en-US" sz="2000" dirty="0">
                <a:latin typeface="楷体_GB2312" pitchFamily="1" charset="-122"/>
                <a:ea typeface="楷体_GB2312" pitchFamily="1" charset="-122"/>
              </a:rPr>
              <a:t>管理费用</a:t>
            </a:r>
            <a:r>
              <a:rPr lang="en-US" sz="2000" dirty="0">
                <a:ea typeface="楷体_GB2312" pitchFamily="1" charset="-122"/>
              </a:rPr>
              <a:t>—</a:t>
            </a:r>
            <a:r>
              <a:rPr lang="zh-CN" altLang="en-US" sz="2000" dirty="0">
                <a:latin typeface="楷体_GB2312" pitchFamily="1" charset="-122"/>
                <a:ea typeface="楷体_GB2312" pitchFamily="1" charset="-122"/>
              </a:rPr>
              <a:t>工资费用                      </a:t>
            </a:r>
            <a:r>
              <a:rPr lang="en-US" sz="2000" dirty="0">
                <a:latin typeface="楷体_GB2312" pitchFamily="1" charset="-122"/>
                <a:ea typeface="楷体_GB2312" pitchFamily="1" charset="-122"/>
              </a:rPr>
              <a:t>8 500</a:t>
            </a:r>
            <a:endParaRPr lang="en-US" sz="2000" dirty="0">
              <a:latin typeface="楷体_GB2312" pitchFamily="1" charset="-122"/>
              <a:ea typeface="楷体_GB2312" pitchFamily="1" charset="-122"/>
            </a:endParaRPr>
          </a:p>
          <a:p>
            <a:pPr indent="266700">
              <a:lnSpc>
                <a:spcPct val="150000"/>
              </a:lnSpc>
              <a:spcBef>
                <a:spcPct val="0"/>
              </a:spcBef>
            </a:pPr>
            <a:r>
              <a:rPr lang="en-US" sz="2000" dirty="0">
                <a:latin typeface="楷体_GB2312" pitchFamily="1" charset="-122"/>
                <a:ea typeface="楷体_GB2312" pitchFamily="1" charset="-122"/>
              </a:rPr>
              <a:t>    </a:t>
            </a:r>
            <a:r>
              <a:rPr lang="zh-CN" altLang="en-US" sz="2000" dirty="0">
                <a:latin typeface="楷体_GB2312" pitchFamily="1" charset="-122"/>
                <a:ea typeface="楷体_GB2312" pitchFamily="1" charset="-122"/>
              </a:rPr>
              <a:t>贷：应付职工薪酬</a:t>
            </a:r>
            <a:r>
              <a:rPr lang="en-US" sz="2000" dirty="0">
                <a:ea typeface="楷体_GB2312" pitchFamily="1" charset="-122"/>
              </a:rPr>
              <a:t>—</a:t>
            </a:r>
            <a:r>
              <a:rPr lang="zh-CN" altLang="en-US" sz="2000" dirty="0">
                <a:latin typeface="楷体_GB2312" pitchFamily="1" charset="-122"/>
                <a:ea typeface="楷体_GB2312" pitchFamily="1" charset="-122"/>
              </a:rPr>
              <a:t>工资                       </a:t>
            </a:r>
            <a:r>
              <a:rPr lang="en-US" sz="2000" dirty="0">
                <a:latin typeface="楷体_GB2312" pitchFamily="1" charset="-122"/>
                <a:ea typeface="楷体_GB2312" pitchFamily="1" charset="-122"/>
              </a:rPr>
              <a:t>80 000  </a:t>
            </a:r>
            <a:endParaRPr lang="en-US" sz="2000" dirty="0">
              <a:latin typeface="楷体_GB2312" pitchFamily="1" charset="-122"/>
              <a:ea typeface="楷体_GB2312" pitchFamily="1" charset="-122"/>
            </a:endParaRPr>
          </a:p>
          <a:p>
            <a:pPr indent="266700">
              <a:lnSpc>
                <a:spcPct val="150000"/>
              </a:lnSpc>
              <a:spcBef>
                <a:spcPct val="0"/>
              </a:spcBef>
            </a:pPr>
            <a:endParaRPr lang="en-US" sz="2000" dirty="0">
              <a:latin typeface="楷体_GB2312" pitchFamily="1" charset="-122"/>
              <a:ea typeface="楷体_GB2312" pitchFamily="1" charset="-122"/>
            </a:endParaRPr>
          </a:p>
        </p:txBody>
      </p:sp>
      <p:sp>
        <p:nvSpPr>
          <p:cNvPr id="3" name="标题 1"/>
          <p:cNvSpPr txBox="1"/>
          <p:nvPr/>
        </p:nvSpPr>
        <p:spPr>
          <a:xfrm>
            <a:off x="467544" y="404664"/>
            <a:ext cx="5877036" cy="651346"/>
          </a:xfrm>
          <a:prstGeom prst="rect">
            <a:avLst/>
          </a:prstGeom>
          <a:ln>
            <a:solidFill>
              <a:schemeClr val="accent1">
                <a:lumMod val="75000"/>
              </a:schemeClr>
            </a:solidFill>
          </a:ln>
        </p:spPr>
        <p:txBody>
          <a:bodyPr/>
          <a:lstStyle>
            <a:lvl1pPr algn="l" rtl="0" eaLnBrk="1" latinLnBrk="0" hangingPunct="1">
              <a:spcBef>
                <a:spcPct val="0"/>
              </a:spcBef>
              <a:buNone/>
              <a:defRPr kumimoji="0" sz="3000" b="0" kern="1200" cap="small" baseline="0">
                <a:solidFill>
                  <a:schemeClr val="tx2"/>
                </a:solidFill>
                <a:latin typeface="+mj-lt"/>
                <a:ea typeface="+mj-ea"/>
                <a:cs typeface="+mj-cs"/>
              </a:defRPr>
            </a:lvl1pPr>
          </a:lstStyle>
          <a:p>
            <a:r>
              <a:rPr lang="zh-CN" altLang="en-US" b="1" dirty="0" smtClean="0"/>
              <a:t>一、职工薪酬费用的核算</a:t>
            </a:r>
            <a:endParaRPr lang="zh-CN" altLang="en-US" b="1"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483768" y="2636912"/>
            <a:ext cx="5606745" cy="2308324"/>
          </a:xfrm>
          <a:prstGeom prst="rect">
            <a:avLst/>
          </a:prstGeom>
          <a:noFill/>
          <a:ln>
            <a:solidFill>
              <a:schemeClr val="accent1">
                <a:lumMod val="40000"/>
                <a:lumOff val="60000"/>
              </a:schemeClr>
            </a:solidFill>
          </a:ln>
        </p:spPr>
        <p:txBody>
          <a:bodyPr wrap="square" rtlCol="0">
            <a:spAutoFit/>
          </a:bodyPr>
          <a:lstStyle/>
          <a:p>
            <a:pPr lvl="1">
              <a:lnSpc>
                <a:spcPct val="150000"/>
              </a:lnSpc>
            </a:pPr>
            <a:endParaRPr lang="en-US" altLang="zh-CN" sz="3200" b="1" dirty="0" smtClean="0">
              <a:effectLst>
                <a:outerShdw blurRad="38100" dist="38100" dir="2700000" algn="tl">
                  <a:srgbClr val="000000">
                    <a:alpha val="43137"/>
                  </a:srgbClr>
                </a:outerShdw>
              </a:effectLst>
            </a:endParaRPr>
          </a:p>
          <a:p>
            <a:pPr lvl="1">
              <a:lnSpc>
                <a:spcPct val="150000"/>
              </a:lnSpc>
            </a:pPr>
            <a:r>
              <a:rPr lang="zh-CN" altLang="en-US" sz="3200" b="1" dirty="0" smtClean="0">
                <a:effectLst>
                  <a:outerShdw blurRad="38100" dist="38100" dir="2700000" algn="tl">
                    <a:srgbClr val="000000">
                      <a:alpha val="43137"/>
                    </a:srgbClr>
                  </a:outerShdw>
                </a:effectLst>
              </a:rPr>
              <a:t>任务一  核算材料费用</a:t>
            </a:r>
            <a:endParaRPr lang="en-US" altLang="zh-CN" sz="3200" b="1" dirty="0" smtClean="0">
              <a:effectLst>
                <a:outerShdw blurRad="38100" dist="38100" dir="2700000" algn="tl">
                  <a:srgbClr val="000000">
                    <a:alpha val="43137"/>
                  </a:srgbClr>
                </a:outerShdw>
              </a:effectLst>
            </a:endParaRPr>
          </a:p>
          <a:p>
            <a:pPr lvl="1">
              <a:lnSpc>
                <a:spcPct val="150000"/>
              </a:lnSpc>
            </a:pPr>
            <a:endParaRPr lang="zh-CN" altLang="en-US" sz="3200" b="1" dirty="0">
              <a:effectLst>
                <a:outerShdw blurRad="38100" dist="38100" dir="2700000" algn="tl">
                  <a:srgbClr val="000000">
                    <a:alpha val="43137"/>
                  </a:srgbClr>
                </a:outerShdw>
              </a:effectLst>
            </a:endParaRPr>
          </a:p>
        </p:txBody>
      </p:sp>
      <p:sp>
        <p:nvSpPr>
          <p:cNvPr id="6" name="TextBox 4"/>
          <p:cNvSpPr txBox="1"/>
          <p:nvPr/>
        </p:nvSpPr>
        <p:spPr>
          <a:xfrm>
            <a:off x="4495052" y="2375302"/>
            <a:ext cx="1584176" cy="523220"/>
          </a:xfrm>
          <a:prstGeom prst="rect">
            <a:avLst/>
          </a:prstGeom>
          <a:solidFill>
            <a:schemeClr val="bg1"/>
          </a:solidFill>
        </p:spPr>
        <p:txBody>
          <a:bodyPr wrap="square" rtlCol="0">
            <a:spAutoFit/>
          </a:bodyPr>
          <a:lstStyle/>
          <a:p>
            <a:r>
              <a:rPr lang="zh-CN" altLang="en-US" sz="2800" b="1" dirty="0" smtClean="0">
                <a:effectLst>
                  <a:outerShdw blurRad="38100" dist="38100" dir="2700000" algn="tl">
                    <a:srgbClr val="000000">
                      <a:alpha val="43137"/>
                    </a:srgbClr>
                  </a:outerShdw>
                </a:effectLst>
              </a:rPr>
              <a:t> 项目</a:t>
            </a:r>
            <a:r>
              <a:rPr lang="zh-CN" altLang="en-US" sz="2800" b="1" dirty="0">
                <a:effectLst>
                  <a:outerShdw blurRad="38100" dist="38100" dir="2700000" algn="tl">
                    <a:srgbClr val="000000">
                      <a:alpha val="43137"/>
                    </a:srgbClr>
                  </a:outerShdw>
                </a:effectLst>
              </a:rPr>
              <a:t>二</a:t>
            </a:r>
            <a:endParaRPr lang="zh-CN" altLang="en-US" sz="2800" b="1" dirty="0">
              <a:effectLst>
                <a:outerShdw blurRad="38100" dist="38100" dir="2700000" algn="tl">
                  <a:srgbClr val="000000">
                    <a:alpha val="43137"/>
                  </a:srgbClr>
                </a:outerShdw>
              </a:effectLst>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txBox="1"/>
          <p:nvPr/>
        </p:nvSpPr>
        <p:spPr>
          <a:xfrm>
            <a:off x="467544" y="404664"/>
            <a:ext cx="5877036" cy="651346"/>
          </a:xfrm>
          <a:prstGeom prst="rect">
            <a:avLst/>
          </a:prstGeom>
          <a:ln>
            <a:solidFill>
              <a:schemeClr val="accent1">
                <a:lumMod val="75000"/>
              </a:schemeClr>
            </a:solidFill>
          </a:ln>
        </p:spPr>
        <p:txBody>
          <a:bodyPr/>
          <a:lstStyle>
            <a:lvl1pPr algn="l" rtl="0" eaLnBrk="1" latinLnBrk="0" hangingPunct="1">
              <a:spcBef>
                <a:spcPct val="0"/>
              </a:spcBef>
              <a:buNone/>
              <a:defRPr kumimoji="0" sz="3000" b="0" kern="1200" cap="small" baseline="0">
                <a:solidFill>
                  <a:schemeClr val="tx2"/>
                </a:solidFill>
                <a:latin typeface="+mj-lt"/>
                <a:ea typeface="+mj-ea"/>
                <a:cs typeface="+mj-cs"/>
              </a:defRPr>
            </a:lvl1pPr>
          </a:lstStyle>
          <a:p>
            <a:r>
              <a:rPr lang="zh-CN" altLang="en-US" b="1" dirty="0" smtClean="0"/>
              <a:t>二、折旧及其他费用的核算</a:t>
            </a:r>
            <a:endParaRPr lang="zh-CN" altLang="en-US" b="1" dirty="0"/>
          </a:p>
        </p:txBody>
      </p:sp>
      <p:sp>
        <p:nvSpPr>
          <p:cNvPr id="5" name="内容占位符 4"/>
          <p:cNvSpPr txBox="1"/>
          <p:nvPr/>
        </p:nvSpPr>
        <p:spPr>
          <a:xfrm>
            <a:off x="466633" y="2132856"/>
            <a:ext cx="3629025" cy="3816424"/>
          </a:xfrm>
          <a:prstGeom prst="rect">
            <a:avLst/>
          </a:prstGeom>
          <a:ln w="6350">
            <a:solidFill>
              <a:srgbClr val="92D050"/>
            </a:solidFill>
          </a:ln>
        </p:spPr>
        <p:txBody>
          <a:bodyPr/>
          <a:lstStyle>
            <a:lvl1pPr marL="274320" indent="-274320" algn="l" rtl="0" eaLnBrk="1" latinLnBrk="0" hangingPunct="1">
              <a:spcBef>
                <a:spcPts val="600"/>
              </a:spcBef>
              <a:buClr>
                <a:schemeClr val="accent1"/>
              </a:buClr>
              <a:buSzPct val="70000"/>
              <a:buFont typeface="Wingdings" panose="05000000000000000000"/>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panose="05020102010507070707"/>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panose="05000000000000000000"/>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panose="05000000000000000000"/>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panose="05020102010507070707"/>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panose="05000000000000000000"/>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a:lstStyle>
          <a:p>
            <a:pPr marL="0" indent="0">
              <a:spcBef>
                <a:spcPct val="0"/>
              </a:spcBef>
              <a:buNone/>
            </a:pPr>
            <a:endParaRPr lang="zh-CN" altLang="en-US" sz="1800" dirty="0"/>
          </a:p>
        </p:txBody>
      </p:sp>
      <p:sp>
        <p:nvSpPr>
          <p:cNvPr id="6" name="内容占位符 6"/>
          <p:cNvSpPr txBox="1"/>
          <p:nvPr/>
        </p:nvSpPr>
        <p:spPr>
          <a:xfrm>
            <a:off x="4381408" y="2132856"/>
            <a:ext cx="3629025" cy="3816424"/>
          </a:xfrm>
          <a:prstGeom prst="rect">
            <a:avLst/>
          </a:prstGeom>
          <a:ln w="6350">
            <a:solidFill>
              <a:srgbClr val="92D050"/>
            </a:solidFill>
          </a:ln>
        </p:spPr>
        <p:txBody>
          <a:bodyPr>
            <a:normAutofit fontScale="85000" lnSpcReduction="10000"/>
          </a:bodyPr>
          <a:lstStyle>
            <a:lvl1pPr marL="274320" indent="-274320" algn="l" rtl="0" eaLnBrk="1" latinLnBrk="0" hangingPunct="1">
              <a:spcBef>
                <a:spcPts val="600"/>
              </a:spcBef>
              <a:buClr>
                <a:schemeClr val="accent1"/>
              </a:buClr>
              <a:buSzPct val="70000"/>
              <a:buFont typeface="Wingdings" panose="05000000000000000000"/>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panose="05020102010507070707"/>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panose="05000000000000000000"/>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panose="05000000000000000000"/>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panose="05020102010507070707"/>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panose="05000000000000000000"/>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a:lstStyle>
          <a:p>
            <a:pPr marL="0" indent="0">
              <a:lnSpc>
                <a:spcPct val="130000"/>
              </a:lnSpc>
              <a:spcBef>
                <a:spcPct val="0"/>
              </a:spcBef>
              <a:buNone/>
            </a:pPr>
            <a:r>
              <a:rPr lang="zh-CN" altLang="en-US" sz="1800" dirty="0" smtClean="0">
                <a:ea typeface="楷体_GB2312" pitchFamily="1" charset="-122"/>
              </a:rPr>
              <a:t>       其他</a:t>
            </a:r>
            <a:r>
              <a:rPr lang="zh-CN" altLang="en-US" sz="1800" dirty="0">
                <a:ea typeface="楷体_GB2312" pitchFamily="1" charset="-122"/>
              </a:rPr>
              <a:t>费用是指除前述要素费用以外的要素费用，具体包括差旅费、办公用品费、报刊资料费、邮电费、租赁费、误餐补贴费、交通补助费、职工技术补助费、排污费、实验检验费、利息及有关税金等。费用种类繁多，发生较为频繁，但数额不大。</a:t>
            </a:r>
            <a:endParaRPr lang="zh-CN" altLang="en-US" sz="1800" dirty="0">
              <a:ea typeface="楷体_GB2312" pitchFamily="1" charset="-122"/>
            </a:endParaRPr>
          </a:p>
          <a:p>
            <a:pPr marL="0" indent="0">
              <a:lnSpc>
                <a:spcPct val="130000"/>
              </a:lnSpc>
              <a:spcBef>
                <a:spcPct val="0"/>
              </a:spcBef>
              <a:buNone/>
            </a:pPr>
            <a:r>
              <a:rPr lang="zh-CN" altLang="en-US" sz="1800" dirty="0">
                <a:ea typeface="楷体_GB2312" pitchFamily="1" charset="-122"/>
              </a:rPr>
              <a:t>   </a:t>
            </a:r>
            <a:endParaRPr lang="zh-CN" altLang="en-US" sz="1800" dirty="0">
              <a:ea typeface="楷体_GB2312" pitchFamily="1" charset="-122"/>
            </a:endParaRPr>
          </a:p>
          <a:p>
            <a:pPr marL="0" indent="0">
              <a:lnSpc>
                <a:spcPct val="130000"/>
              </a:lnSpc>
              <a:spcBef>
                <a:spcPct val="0"/>
              </a:spcBef>
              <a:buNone/>
            </a:pPr>
            <a:r>
              <a:rPr lang="zh-CN" altLang="en-US" sz="1800" dirty="0">
                <a:ea typeface="楷体_GB2312" pitchFamily="1" charset="-122"/>
              </a:rPr>
              <a:t>    在这些费用发生时，按发生的地点和用途进行归集和分配。应计入产品成本的费用，在发生时记入“制造费用”账户；应计入期间费用的，在发生时记入“管理费用”等有关账户。</a:t>
            </a:r>
            <a:endParaRPr lang="zh-CN" altLang="en-US" sz="1800" dirty="0">
              <a:ea typeface="楷体_GB2312" pitchFamily="1" charset="-122"/>
            </a:endParaRPr>
          </a:p>
        </p:txBody>
      </p:sp>
      <p:sp>
        <p:nvSpPr>
          <p:cNvPr id="7" name="文本占位符 3"/>
          <p:cNvSpPr txBox="1"/>
          <p:nvPr/>
        </p:nvSpPr>
        <p:spPr>
          <a:xfrm>
            <a:off x="466633" y="1340376"/>
            <a:ext cx="3657600" cy="658368"/>
          </a:xfrm>
          <a:prstGeom prst="roundRect">
            <a:avLst>
              <a:gd name="adj" fmla="val 16667"/>
            </a:avLst>
          </a:prstGeom>
          <a:solidFill>
            <a:schemeClr val="accent1">
              <a:lumMod val="20000"/>
              <a:lumOff val="80000"/>
            </a:schemeClr>
          </a:solidFill>
        </p:spPr>
        <p:txBody>
          <a:bodyPr/>
          <a:lstStyle>
            <a:lvl1pPr marL="274320" indent="-274320" algn="l" rtl="0" eaLnBrk="1" latinLnBrk="0" hangingPunct="1">
              <a:spcBef>
                <a:spcPts val="600"/>
              </a:spcBef>
              <a:buClr>
                <a:schemeClr val="accent1"/>
              </a:buClr>
              <a:buSzPct val="70000"/>
              <a:buFont typeface="Wingdings" panose="05000000000000000000"/>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panose="05020102010507070707"/>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panose="05000000000000000000"/>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panose="05000000000000000000"/>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panose="05020102010507070707"/>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panose="05000000000000000000"/>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a:lstStyle>
          <a:p>
            <a:pPr marL="0" indent="0">
              <a:buNone/>
            </a:pPr>
            <a:r>
              <a:rPr lang="en-US" altLang="zh-CN" b="1" dirty="0" smtClean="0">
                <a:solidFill>
                  <a:schemeClr val="accent2">
                    <a:lumMod val="75000"/>
                  </a:schemeClr>
                </a:solidFill>
              </a:rPr>
              <a:t>1.</a:t>
            </a:r>
            <a:r>
              <a:rPr lang="zh-CN" altLang="en-US" b="1" dirty="0" smtClean="0">
                <a:solidFill>
                  <a:schemeClr val="accent2">
                    <a:lumMod val="75000"/>
                  </a:schemeClr>
                </a:solidFill>
              </a:rPr>
              <a:t>折旧费用的核算</a:t>
            </a:r>
            <a:endParaRPr lang="zh-CN" altLang="en-US" b="1" dirty="0">
              <a:solidFill>
                <a:schemeClr val="accent2">
                  <a:lumMod val="75000"/>
                </a:schemeClr>
              </a:solidFill>
            </a:endParaRPr>
          </a:p>
        </p:txBody>
      </p:sp>
      <p:sp>
        <p:nvSpPr>
          <p:cNvPr id="8" name="文本占位符 5"/>
          <p:cNvSpPr txBox="1"/>
          <p:nvPr/>
        </p:nvSpPr>
        <p:spPr>
          <a:xfrm>
            <a:off x="4352833" y="1340376"/>
            <a:ext cx="3657600" cy="658368"/>
          </a:xfrm>
          <a:prstGeom prst="roundRect">
            <a:avLst>
              <a:gd name="adj" fmla="val 16667"/>
            </a:avLst>
          </a:prstGeom>
          <a:solidFill>
            <a:schemeClr val="accent1">
              <a:lumMod val="20000"/>
              <a:lumOff val="80000"/>
            </a:schemeClr>
          </a:solidFill>
        </p:spPr>
        <p:txBody>
          <a:bodyPr/>
          <a:lstStyle>
            <a:lvl1pPr marL="274320" indent="-274320" algn="l" rtl="0" eaLnBrk="1" latinLnBrk="0" hangingPunct="1">
              <a:spcBef>
                <a:spcPts val="600"/>
              </a:spcBef>
              <a:buClr>
                <a:schemeClr val="accent1"/>
              </a:buClr>
              <a:buSzPct val="70000"/>
              <a:buFont typeface="Wingdings" panose="05000000000000000000"/>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panose="05020102010507070707"/>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panose="05000000000000000000"/>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panose="05000000000000000000"/>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panose="05020102010507070707"/>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panose="05000000000000000000"/>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a:lstStyle>
          <a:p>
            <a:pPr marL="0" indent="0">
              <a:buNone/>
            </a:pPr>
            <a:r>
              <a:rPr lang="en-US" altLang="zh-CN" b="1" dirty="0" smtClean="0">
                <a:solidFill>
                  <a:schemeClr val="accent2">
                    <a:lumMod val="75000"/>
                  </a:schemeClr>
                </a:solidFill>
              </a:rPr>
              <a:t>2.</a:t>
            </a:r>
            <a:r>
              <a:rPr lang="zh-CN" altLang="en-US" b="1" dirty="0" smtClean="0">
                <a:solidFill>
                  <a:schemeClr val="accent2">
                    <a:lumMod val="75000"/>
                  </a:schemeClr>
                </a:solidFill>
              </a:rPr>
              <a:t>其他费用的核算</a:t>
            </a:r>
            <a:endParaRPr lang="zh-CN" altLang="en-US" b="1" dirty="0">
              <a:solidFill>
                <a:schemeClr val="accent2">
                  <a:lumMod val="75000"/>
                </a:schemeClr>
              </a:solidFill>
            </a:endParaRPr>
          </a:p>
        </p:txBody>
      </p:sp>
      <p:sp>
        <p:nvSpPr>
          <p:cNvPr id="9" name="矩形 8"/>
          <p:cNvSpPr/>
          <p:nvPr/>
        </p:nvSpPr>
        <p:spPr>
          <a:xfrm>
            <a:off x="467544" y="2286448"/>
            <a:ext cx="3628114" cy="2308324"/>
          </a:xfrm>
          <a:prstGeom prst="rect">
            <a:avLst/>
          </a:prstGeom>
        </p:spPr>
        <p:txBody>
          <a:bodyPr wrap="square">
            <a:spAutoFit/>
          </a:bodyPr>
          <a:lstStyle/>
          <a:p>
            <a:r>
              <a:rPr kumimoji="1" lang="zh-CN" altLang="en-US" dirty="0" smtClean="0">
                <a:latin typeface="楷体_GB2312" pitchFamily="1" charset="-122"/>
                <a:ea typeface="楷体_GB2312" pitchFamily="1" charset="-122"/>
              </a:rPr>
              <a:t>    折旧费</a:t>
            </a:r>
            <a:r>
              <a:rPr kumimoji="1" lang="zh-CN" altLang="en-US" dirty="0">
                <a:latin typeface="楷体_GB2312" pitchFamily="1" charset="-122"/>
                <a:ea typeface="楷体_GB2312" pitchFamily="1" charset="-122"/>
              </a:rPr>
              <a:t>用的归集通常采用</a:t>
            </a:r>
            <a:r>
              <a:rPr kumimoji="1" lang="zh-CN" altLang="en-US" dirty="0">
                <a:ea typeface="楷体_GB2312" pitchFamily="1" charset="-122"/>
              </a:rPr>
              <a:t>“</a:t>
            </a:r>
            <a:r>
              <a:rPr kumimoji="1" lang="zh-CN" altLang="en-US" dirty="0">
                <a:latin typeface="楷体_GB2312" pitchFamily="1" charset="-122"/>
                <a:ea typeface="楷体_GB2312" pitchFamily="1" charset="-122"/>
              </a:rPr>
              <a:t>固定资产折旧计算表</a:t>
            </a:r>
            <a:r>
              <a:rPr kumimoji="1" lang="zh-CN" altLang="en-US" dirty="0">
                <a:ea typeface="楷体_GB2312" pitchFamily="1" charset="-122"/>
              </a:rPr>
              <a:t>”</a:t>
            </a:r>
            <a:r>
              <a:rPr kumimoji="1" lang="zh-CN" altLang="en-US" dirty="0">
                <a:latin typeface="楷体_GB2312" pitchFamily="1" charset="-122"/>
                <a:ea typeface="楷体_GB2312" pitchFamily="1" charset="-122"/>
              </a:rPr>
              <a:t>形式进行的。而折旧费用的分配一般通过编制折旧费用分配表进行。折旧费用一般应按固定资产使用的车间、部门分别记入</a:t>
            </a:r>
            <a:r>
              <a:rPr kumimoji="1" lang="zh-CN" altLang="en-US" dirty="0">
                <a:ea typeface="楷体_GB2312" pitchFamily="1" charset="-122"/>
              </a:rPr>
              <a:t>“</a:t>
            </a:r>
            <a:r>
              <a:rPr kumimoji="1" lang="zh-CN" altLang="en-US" dirty="0">
                <a:latin typeface="楷体_GB2312" pitchFamily="1" charset="-122"/>
                <a:ea typeface="楷体_GB2312" pitchFamily="1" charset="-122"/>
              </a:rPr>
              <a:t>制造费用</a:t>
            </a:r>
            <a:r>
              <a:rPr kumimoji="1" lang="zh-CN" altLang="en-US" dirty="0">
                <a:ea typeface="楷体_GB2312" pitchFamily="1" charset="-122"/>
              </a:rPr>
              <a:t>”</a:t>
            </a:r>
            <a:r>
              <a:rPr kumimoji="1" lang="zh-CN" altLang="en-US" dirty="0">
                <a:latin typeface="楷体_GB2312" pitchFamily="1" charset="-122"/>
                <a:ea typeface="楷体_GB2312" pitchFamily="1" charset="-122"/>
              </a:rPr>
              <a:t>和</a:t>
            </a:r>
            <a:r>
              <a:rPr kumimoji="1" lang="zh-CN" altLang="en-US" dirty="0">
                <a:ea typeface="楷体_GB2312" pitchFamily="1" charset="-122"/>
              </a:rPr>
              <a:t>“</a:t>
            </a:r>
            <a:r>
              <a:rPr kumimoji="1" lang="zh-CN" altLang="en-US" dirty="0">
                <a:latin typeface="楷体_GB2312" pitchFamily="1" charset="-122"/>
                <a:ea typeface="楷体_GB2312" pitchFamily="1" charset="-122"/>
              </a:rPr>
              <a:t>管理费用</a:t>
            </a:r>
            <a:r>
              <a:rPr kumimoji="1" lang="zh-CN" altLang="en-US" dirty="0">
                <a:ea typeface="楷体_GB2312" pitchFamily="1" charset="-122"/>
              </a:rPr>
              <a:t>”</a:t>
            </a:r>
            <a:r>
              <a:rPr kumimoji="1" lang="zh-CN" altLang="en-US" dirty="0">
                <a:latin typeface="楷体_GB2312" pitchFamily="1" charset="-122"/>
                <a:ea typeface="楷体_GB2312" pitchFamily="1" charset="-122"/>
              </a:rPr>
              <a:t>等帐户。折旧总额应记入</a:t>
            </a:r>
            <a:r>
              <a:rPr kumimoji="1" lang="zh-CN" altLang="en-US" dirty="0">
                <a:ea typeface="楷体_GB2312" pitchFamily="1" charset="-122"/>
              </a:rPr>
              <a:t>“</a:t>
            </a:r>
            <a:r>
              <a:rPr kumimoji="1" lang="zh-CN" altLang="en-US" dirty="0">
                <a:latin typeface="楷体_GB2312" pitchFamily="1" charset="-122"/>
                <a:ea typeface="楷体_GB2312" pitchFamily="1" charset="-122"/>
              </a:rPr>
              <a:t>累计折旧</a:t>
            </a:r>
            <a:r>
              <a:rPr kumimoji="1" lang="zh-CN" altLang="en-US" dirty="0">
                <a:ea typeface="楷体_GB2312" pitchFamily="1" charset="-122"/>
              </a:rPr>
              <a:t>”</a:t>
            </a:r>
            <a:r>
              <a:rPr kumimoji="1" lang="zh-CN" altLang="en-US" dirty="0">
                <a:latin typeface="楷体_GB2312" pitchFamily="1" charset="-122"/>
                <a:ea typeface="楷体_GB2312" pitchFamily="1" charset="-122"/>
              </a:rPr>
              <a:t>帐户的贷方。 </a:t>
            </a:r>
            <a:endParaRPr lang="zh-CN" altLang="en-US" dirty="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763688" y="2636912"/>
            <a:ext cx="6768752" cy="2308324"/>
          </a:xfrm>
          <a:prstGeom prst="rect">
            <a:avLst/>
          </a:prstGeom>
          <a:noFill/>
          <a:ln>
            <a:solidFill>
              <a:schemeClr val="accent1">
                <a:lumMod val="40000"/>
                <a:lumOff val="60000"/>
              </a:schemeClr>
            </a:solidFill>
          </a:ln>
        </p:spPr>
        <p:txBody>
          <a:bodyPr wrap="square" rtlCol="0">
            <a:spAutoFit/>
          </a:bodyPr>
          <a:lstStyle/>
          <a:p>
            <a:pPr lvl="1">
              <a:lnSpc>
                <a:spcPct val="150000"/>
              </a:lnSpc>
            </a:pPr>
            <a:endParaRPr lang="en-US" altLang="zh-CN" sz="3200" b="1" dirty="0" smtClean="0">
              <a:effectLst>
                <a:outerShdw blurRad="38100" dist="38100" dir="2700000" algn="tl">
                  <a:srgbClr val="000000">
                    <a:alpha val="43137"/>
                  </a:srgbClr>
                </a:outerShdw>
              </a:effectLst>
            </a:endParaRPr>
          </a:p>
          <a:p>
            <a:pPr lvl="1">
              <a:lnSpc>
                <a:spcPct val="150000"/>
              </a:lnSpc>
            </a:pPr>
            <a:r>
              <a:rPr lang="zh-CN" altLang="en-US" sz="3200" b="1" dirty="0" smtClean="0">
                <a:effectLst>
                  <a:outerShdw blurRad="38100" dist="38100" dir="2700000" algn="tl">
                    <a:srgbClr val="000000">
                      <a:alpha val="43137"/>
                    </a:srgbClr>
                  </a:outerShdw>
                </a:effectLst>
              </a:rPr>
              <a:t>任务三  核算辅助生产费用</a:t>
            </a:r>
            <a:endParaRPr lang="en-US" altLang="zh-CN" sz="3200" b="1" dirty="0" smtClean="0">
              <a:effectLst>
                <a:outerShdw blurRad="38100" dist="38100" dir="2700000" algn="tl">
                  <a:srgbClr val="000000">
                    <a:alpha val="43137"/>
                  </a:srgbClr>
                </a:outerShdw>
              </a:effectLst>
            </a:endParaRPr>
          </a:p>
          <a:p>
            <a:pPr lvl="1">
              <a:lnSpc>
                <a:spcPct val="150000"/>
              </a:lnSpc>
            </a:pPr>
            <a:endParaRPr lang="zh-CN" altLang="en-US" sz="3200" b="1" dirty="0">
              <a:effectLst>
                <a:outerShdw blurRad="38100" dist="38100" dir="2700000" algn="tl">
                  <a:srgbClr val="000000">
                    <a:alpha val="43137"/>
                  </a:srgbClr>
                </a:outerShdw>
              </a:effectLst>
            </a:endParaRPr>
          </a:p>
        </p:txBody>
      </p:sp>
      <p:sp>
        <p:nvSpPr>
          <p:cNvPr id="6" name="TextBox 4"/>
          <p:cNvSpPr txBox="1"/>
          <p:nvPr/>
        </p:nvSpPr>
        <p:spPr>
          <a:xfrm>
            <a:off x="4495052" y="2375302"/>
            <a:ext cx="1584176" cy="523220"/>
          </a:xfrm>
          <a:prstGeom prst="rect">
            <a:avLst/>
          </a:prstGeom>
          <a:solidFill>
            <a:schemeClr val="bg1"/>
          </a:solidFill>
        </p:spPr>
        <p:txBody>
          <a:bodyPr wrap="square" rtlCol="0">
            <a:spAutoFit/>
          </a:bodyPr>
          <a:lstStyle/>
          <a:p>
            <a:r>
              <a:rPr lang="zh-CN" altLang="en-US" sz="2800" b="1" dirty="0" smtClean="0">
                <a:effectLst>
                  <a:outerShdw blurRad="38100" dist="38100" dir="2700000" algn="tl">
                    <a:srgbClr val="000000">
                      <a:alpha val="43137"/>
                    </a:srgbClr>
                  </a:outerShdw>
                </a:effectLst>
              </a:rPr>
              <a:t> 项目</a:t>
            </a:r>
            <a:r>
              <a:rPr lang="zh-CN" altLang="en-US" sz="2800" b="1" dirty="0">
                <a:effectLst>
                  <a:outerShdw blurRad="38100" dist="38100" dir="2700000" algn="tl">
                    <a:srgbClr val="000000">
                      <a:alpha val="43137"/>
                    </a:srgbClr>
                  </a:outerShdw>
                </a:effectLst>
              </a:rPr>
              <a:t>二</a:t>
            </a:r>
            <a:endParaRPr lang="zh-CN" altLang="en-US" sz="2800" b="1" dirty="0">
              <a:effectLst>
                <a:outerShdw blurRad="38100" dist="38100" dir="2700000" algn="tl">
                  <a:srgbClr val="000000">
                    <a:alpha val="43137"/>
                  </a:srgbClr>
                </a:outerShdw>
              </a:effectLst>
            </a:endParaRP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2699792" y="1844824"/>
            <a:ext cx="1029161" cy="3384376"/>
          </a:xfrm>
          <a:custGeom>
            <a:avLst/>
            <a:gdLst>
              <a:gd name="connsiteX0" fmla="*/ 2047 w 1838342"/>
              <a:gd name="connsiteY0" fmla="*/ 0 h 3672590"/>
              <a:gd name="connsiteX1" fmla="*/ 1838342 w 1838342"/>
              <a:gd name="connsiteY1" fmla="*/ 1836295 h 3672590"/>
              <a:gd name="connsiteX2" fmla="*/ 2047 w 1838342"/>
              <a:gd name="connsiteY2" fmla="*/ 3672590 h 3672590"/>
              <a:gd name="connsiteX3" fmla="*/ 2047 w 1838342"/>
              <a:gd name="connsiteY3" fmla="*/ 20411 h 3672590"/>
              <a:gd name="connsiteX4" fmla="*/ 0 w 1838342"/>
              <a:gd name="connsiteY4" fmla="*/ 103 h 3672590"/>
              <a:gd name="connsiteX0-1" fmla="*/ 2047 w 1838342"/>
              <a:gd name="connsiteY0-2" fmla="*/ 0 h 3672590"/>
              <a:gd name="connsiteX1-3" fmla="*/ 1838342 w 1838342"/>
              <a:gd name="connsiteY1-4" fmla="*/ 1836295 h 3672590"/>
              <a:gd name="connsiteX2-5" fmla="*/ 2047 w 1838342"/>
              <a:gd name="connsiteY2-6" fmla="*/ 3672590 h 3672590"/>
              <a:gd name="connsiteX3-7" fmla="*/ 2047 w 1838342"/>
              <a:gd name="connsiteY3-8" fmla="*/ 20411 h 3672590"/>
              <a:gd name="connsiteX4-9" fmla="*/ 0 w 1838342"/>
              <a:gd name="connsiteY4-10" fmla="*/ 103 h 3672590"/>
              <a:gd name="connsiteX5" fmla="*/ 93487 w 1838342"/>
              <a:gd name="connsiteY5" fmla="*/ 91440 h 3672590"/>
              <a:gd name="connsiteX0-11" fmla="*/ 2047 w 1838342"/>
              <a:gd name="connsiteY0-12" fmla="*/ 0 h 3672590"/>
              <a:gd name="connsiteX1-13" fmla="*/ 1838342 w 1838342"/>
              <a:gd name="connsiteY1-14" fmla="*/ 1836295 h 3672590"/>
              <a:gd name="connsiteX2-15" fmla="*/ 2047 w 1838342"/>
              <a:gd name="connsiteY2-16" fmla="*/ 3672590 h 3672590"/>
              <a:gd name="connsiteX3-17" fmla="*/ 2047 w 1838342"/>
              <a:gd name="connsiteY3-18" fmla="*/ 20411 h 3672590"/>
              <a:gd name="connsiteX4-19" fmla="*/ 0 w 1838342"/>
              <a:gd name="connsiteY4-20" fmla="*/ 103 h 3672590"/>
              <a:gd name="connsiteX0-21" fmla="*/ 0 w 1836295"/>
              <a:gd name="connsiteY0-22" fmla="*/ 0 h 3672590"/>
              <a:gd name="connsiteX1-23" fmla="*/ 1836295 w 1836295"/>
              <a:gd name="connsiteY1-24" fmla="*/ 1836295 h 3672590"/>
              <a:gd name="connsiteX2-25" fmla="*/ 0 w 1836295"/>
              <a:gd name="connsiteY2-26" fmla="*/ 3672590 h 3672590"/>
              <a:gd name="connsiteX3-27" fmla="*/ 0 w 1836295"/>
              <a:gd name="connsiteY3-28" fmla="*/ 20411 h 3672590"/>
              <a:gd name="connsiteX0-29" fmla="*/ 0 w 1836295"/>
              <a:gd name="connsiteY0-30" fmla="*/ 0 h 3672590"/>
              <a:gd name="connsiteX1-31" fmla="*/ 1836295 w 1836295"/>
              <a:gd name="connsiteY1-32" fmla="*/ 1836295 h 3672590"/>
              <a:gd name="connsiteX2-33" fmla="*/ 0 w 1836295"/>
              <a:gd name="connsiteY2-34" fmla="*/ 3672590 h 3672590"/>
            </a:gdLst>
            <a:ahLst/>
            <a:cxnLst>
              <a:cxn ang="0">
                <a:pos x="connsiteX0-1" y="connsiteY0-2"/>
              </a:cxn>
              <a:cxn ang="0">
                <a:pos x="connsiteX1-3" y="connsiteY1-4"/>
              </a:cxn>
              <a:cxn ang="0">
                <a:pos x="connsiteX2-5" y="connsiteY2-6"/>
              </a:cxn>
            </a:cxnLst>
            <a:rect l="l" t="t" r="r" b="b"/>
            <a:pathLst>
              <a:path w="1836295" h="3672590">
                <a:moveTo>
                  <a:pt x="0" y="0"/>
                </a:moveTo>
                <a:cubicBezTo>
                  <a:pt x="1014158" y="0"/>
                  <a:pt x="1836295" y="822137"/>
                  <a:pt x="1836295" y="1836295"/>
                </a:cubicBezTo>
                <a:cubicBezTo>
                  <a:pt x="1836295" y="2850453"/>
                  <a:pt x="1014158" y="3672590"/>
                  <a:pt x="0" y="3672590"/>
                </a:cubicBezTo>
              </a:path>
            </a:pathLst>
          </a:custGeom>
          <a:no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Light" panose="020B0502040204020203" pitchFamily="34" charset="-122"/>
            </a:endParaRPr>
          </a:p>
        </p:txBody>
      </p:sp>
      <p:sp>
        <p:nvSpPr>
          <p:cNvPr id="4" name="椭圆 3"/>
          <p:cNvSpPr/>
          <p:nvPr/>
        </p:nvSpPr>
        <p:spPr>
          <a:xfrm>
            <a:off x="1362087" y="2507333"/>
            <a:ext cx="1704634" cy="1857771"/>
          </a:xfrm>
          <a:prstGeom prst="ellipse">
            <a:avLst/>
          </a:prstGeom>
          <a:no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Light" panose="020B0502040204020203" pitchFamily="34" charset="-122"/>
            </a:endParaRPr>
          </a:p>
        </p:txBody>
      </p:sp>
      <p:grpSp>
        <p:nvGrpSpPr>
          <p:cNvPr id="8" name="组合 7"/>
          <p:cNvGrpSpPr/>
          <p:nvPr/>
        </p:nvGrpSpPr>
        <p:grpSpPr>
          <a:xfrm>
            <a:off x="3410041" y="2222473"/>
            <a:ext cx="4415179" cy="569720"/>
            <a:chOff x="5238248" y="2731928"/>
            <a:chExt cx="6114337" cy="569720"/>
          </a:xfrm>
          <a:solidFill>
            <a:schemeClr val="bg2">
              <a:lumMod val="90000"/>
            </a:schemeClr>
          </a:solidFill>
        </p:grpSpPr>
        <p:sp>
          <p:nvSpPr>
            <p:cNvPr id="9" name="圆角矩形 8"/>
            <p:cNvSpPr/>
            <p:nvPr/>
          </p:nvSpPr>
          <p:spPr>
            <a:xfrm>
              <a:off x="5329643" y="2736269"/>
              <a:ext cx="6022942" cy="561038"/>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2400" b="1" dirty="0" smtClean="0">
                  <a:solidFill>
                    <a:schemeClr val="accent2">
                      <a:lumMod val="50000"/>
                    </a:schemeClr>
                  </a:solidFill>
                  <a:latin typeface="+mn-ea"/>
                </a:rPr>
                <a:t>  辅助生产费用的核算</a:t>
              </a:r>
              <a:endParaRPr lang="zh-CN" altLang="en-US" sz="2400" b="1" dirty="0">
                <a:solidFill>
                  <a:schemeClr val="accent2">
                    <a:lumMod val="50000"/>
                  </a:schemeClr>
                </a:solidFill>
                <a:latin typeface="+mn-ea"/>
              </a:endParaRPr>
            </a:p>
          </p:txBody>
        </p:sp>
        <p:sp>
          <p:nvSpPr>
            <p:cNvPr id="10" name="椭圆 9"/>
            <p:cNvSpPr/>
            <p:nvPr/>
          </p:nvSpPr>
          <p:spPr>
            <a:xfrm>
              <a:off x="5238248" y="2731928"/>
              <a:ext cx="569720" cy="569720"/>
            </a:xfrm>
            <a:prstGeom prst="ellipse">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2400" b="1" dirty="0">
                <a:solidFill>
                  <a:schemeClr val="accent2">
                    <a:lumMod val="50000"/>
                  </a:schemeClr>
                </a:solidFill>
                <a:latin typeface="+mn-ea"/>
              </a:endParaRPr>
            </a:p>
          </p:txBody>
        </p:sp>
      </p:grpSp>
      <p:sp>
        <p:nvSpPr>
          <p:cNvPr id="20" name="TextBox 19"/>
          <p:cNvSpPr txBox="1"/>
          <p:nvPr/>
        </p:nvSpPr>
        <p:spPr>
          <a:xfrm>
            <a:off x="1445874" y="3262599"/>
            <a:ext cx="1537059" cy="523220"/>
          </a:xfrm>
          <a:prstGeom prst="rect">
            <a:avLst/>
          </a:prstGeom>
          <a:noFill/>
          <a:ln>
            <a:solidFill>
              <a:schemeClr val="accent1"/>
            </a:solidFill>
          </a:ln>
        </p:spPr>
        <p:txBody>
          <a:bodyPr wrap="square" rtlCol="0">
            <a:spAutoFit/>
          </a:bodyPr>
          <a:lstStyle/>
          <a:p>
            <a:r>
              <a:rPr lang="zh-CN" altLang="en-US" sz="2800" b="1" dirty="0" smtClean="0"/>
              <a:t>任务</a:t>
            </a:r>
            <a:r>
              <a:rPr lang="en-US" altLang="zh-CN" sz="2800" b="1" dirty="0" smtClean="0"/>
              <a:t>2.3</a:t>
            </a:r>
            <a:endParaRPr lang="zh-CN" altLang="en-US" sz="2800" b="1" dirty="0"/>
          </a:p>
        </p:txBody>
      </p:sp>
      <p:grpSp>
        <p:nvGrpSpPr>
          <p:cNvPr id="2" name="组合 1"/>
          <p:cNvGrpSpPr/>
          <p:nvPr/>
        </p:nvGrpSpPr>
        <p:grpSpPr>
          <a:xfrm>
            <a:off x="3450129" y="3903750"/>
            <a:ext cx="4327638" cy="569720"/>
            <a:chOff x="3450129" y="3903750"/>
            <a:chExt cx="4327638" cy="569720"/>
          </a:xfrm>
        </p:grpSpPr>
        <p:sp>
          <p:nvSpPr>
            <p:cNvPr id="17" name="圆角矩形 16"/>
            <p:cNvSpPr/>
            <p:nvPr/>
          </p:nvSpPr>
          <p:spPr>
            <a:xfrm>
              <a:off x="3523491" y="3903750"/>
              <a:ext cx="4254276" cy="561038"/>
            </a:xfrm>
            <a:prstGeom prst="roundRect">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2400" b="1" dirty="0" smtClean="0">
                  <a:solidFill>
                    <a:schemeClr val="accent2">
                      <a:lumMod val="50000"/>
                    </a:schemeClr>
                  </a:solidFill>
                  <a:latin typeface="+mn-ea"/>
                </a:rPr>
                <a:t>  辅助生产费用的分配</a:t>
              </a:r>
              <a:endParaRPr lang="zh-CN" altLang="en-US" sz="2400" b="1" dirty="0">
                <a:solidFill>
                  <a:schemeClr val="accent2">
                    <a:lumMod val="50000"/>
                  </a:schemeClr>
                </a:solidFill>
                <a:latin typeface="+mn-ea"/>
              </a:endParaRPr>
            </a:p>
          </p:txBody>
        </p:sp>
        <p:sp>
          <p:nvSpPr>
            <p:cNvPr id="18" name="椭圆 17"/>
            <p:cNvSpPr/>
            <p:nvPr/>
          </p:nvSpPr>
          <p:spPr>
            <a:xfrm>
              <a:off x="3450129" y="3903750"/>
              <a:ext cx="434207" cy="569720"/>
            </a:xfrm>
            <a:prstGeom prst="ellipse">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2400" b="1" dirty="0">
                <a:solidFill>
                  <a:schemeClr val="accent2">
                    <a:lumMod val="50000"/>
                  </a:schemeClr>
                </a:solidFill>
                <a:latin typeface="+mn-ea"/>
              </a:endParaRPr>
            </a:p>
          </p:txBody>
        </p:sp>
      </p:gr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5"/>
          <p:cNvSpPr>
            <a:spLocks noChangeArrowheads="1"/>
          </p:cNvSpPr>
          <p:nvPr/>
        </p:nvSpPr>
        <p:spPr bwMode="auto">
          <a:xfrm>
            <a:off x="467544" y="1340768"/>
            <a:ext cx="7850187" cy="489364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a:lnSpc>
                <a:spcPct val="130000"/>
              </a:lnSpc>
              <a:spcBef>
                <a:spcPct val="0"/>
              </a:spcBef>
            </a:pPr>
            <a:r>
              <a:rPr lang="en-US" altLang="zh-CN" sz="2000" dirty="0">
                <a:latin typeface="楷体_GB2312" pitchFamily="1" charset="-122"/>
                <a:ea typeface="楷体_GB2312" pitchFamily="1" charset="-122"/>
              </a:rPr>
              <a:t>    </a:t>
            </a:r>
            <a:r>
              <a:rPr lang="zh-CN" altLang="en-US" sz="2000" dirty="0">
                <a:latin typeface="楷体_GB2312" pitchFamily="1" charset="-122"/>
                <a:ea typeface="楷体_GB2312" pitchFamily="1" charset="-122"/>
              </a:rPr>
              <a:t>辅助生产是指为基本生产和经营管理等单位服务而进行的产品生产和劳务供应。</a:t>
            </a:r>
            <a:endParaRPr lang="zh-CN" altLang="en-US" sz="2000" dirty="0">
              <a:latin typeface="楷体_GB2312" pitchFamily="1" charset="-122"/>
              <a:ea typeface="楷体_GB2312" pitchFamily="1" charset="-122"/>
            </a:endParaRPr>
          </a:p>
          <a:p>
            <a:pPr>
              <a:lnSpc>
                <a:spcPct val="130000"/>
              </a:lnSpc>
              <a:spcBef>
                <a:spcPct val="0"/>
              </a:spcBef>
            </a:pPr>
            <a:r>
              <a:rPr lang="zh-CN" altLang="en-US" sz="2000" dirty="0">
                <a:latin typeface="楷体_GB2312" pitchFamily="1" charset="-122"/>
                <a:ea typeface="楷体_GB2312" pitchFamily="1" charset="-122"/>
              </a:rPr>
              <a:t>    </a:t>
            </a:r>
            <a:endParaRPr lang="zh-CN" altLang="en-US" sz="2000" dirty="0">
              <a:latin typeface="楷体_GB2312" pitchFamily="1" charset="-122"/>
              <a:ea typeface="楷体_GB2312" pitchFamily="1" charset="-122"/>
            </a:endParaRPr>
          </a:p>
          <a:p>
            <a:pPr>
              <a:lnSpc>
                <a:spcPct val="130000"/>
              </a:lnSpc>
              <a:spcBef>
                <a:spcPct val="0"/>
              </a:spcBef>
            </a:pPr>
            <a:r>
              <a:rPr lang="zh-CN" altLang="en-US" sz="2000" dirty="0">
                <a:latin typeface="楷体_GB2312" pitchFamily="1" charset="-122"/>
                <a:ea typeface="楷体_GB2312" pitchFamily="1" charset="-122"/>
              </a:rPr>
              <a:t>    辅助生产费用按车间以及产品和劳务类别归集的过程，也是辅助生产产品和劳务成本计算的过程。先归集，后分配。</a:t>
            </a:r>
            <a:endParaRPr lang="zh-CN" altLang="en-US" sz="2000" dirty="0">
              <a:latin typeface="楷体_GB2312" pitchFamily="1" charset="-122"/>
              <a:ea typeface="楷体_GB2312" pitchFamily="1" charset="-122"/>
            </a:endParaRPr>
          </a:p>
          <a:p>
            <a:pPr>
              <a:lnSpc>
                <a:spcPct val="130000"/>
              </a:lnSpc>
              <a:spcBef>
                <a:spcPct val="0"/>
              </a:spcBef>
            </a:pPr>
            <a:r>
              <a:rPr lang="zh-CN" altLang="en-US" sz="2000" dirty="0">
                <a:latin typeface="楷体_GB2312" pitchFamily="1" charset="-122"/>
                <a:ea typeface="楷体_GB2312" pitchFamily="1" charset="-122"/>
              </a:rPr>
              <a:t>    </a:t>
            </a:r>
            <a:endParaRPr lang="zh-CN" altLang="en-US" sz="2000" dirty="0">
              <a:latin typeface="楷体_GB2312" pitchFamily="1" charset="-122"/>
              <a:ea typeface="楷体_GB2312" pitchFamily="1" charset="-122"/>
            </a:endParaRPr>
          </a:p>
          <a:p>
            <a:pPr>
              <a:lnSpc>
                <a:spcPct val="130000"/>
              </a:lnSpc>
              <a:spcBef>
                <a:spcPct val="0"/>
              </a:spcBef>
            </a:pPr>
            <a:r>
              <a:rPr lang="zh-CN" altLang="en-US" sz="2000" dirty="0">
                <a:latin typeface="楷体_GB2312" pitchFamily="1" charset="-122"/>
                <a:ea typeface="楷体_GB2312" pitchFamily="1" charset="-122"/>
              </a:rPr>
              <a:t>    通过</a:t>
            </a:r>
            <a:r>
              <a:rPr lang="zh-CN" altLang="en-US" sz="2000" dirty="0">
                <a:ea typeface="楷体_GB2312" pitchFamily="1" charset="-122"/>
              </a:rPr>
              <a:t>“</a:t>
            </a:r>
            <a:r>
              <a:rPr lang="zh-CN" altLang="en-US" sz="2000" dirty="0">
                <a:latin typeface="楷体_GB2312" pitchFamily="1" charset="-122"/>
                <a:ea typeface="楷体_GB2312" pitchFamily="1" charset="-122"/>
              </a:rPr>
              <a:t>生产成本</a:t>
            </a:r>
            <a:r>
              <a:rPr lang="en-US" altLang="zh-CN" sz="2000" dirty="0">
                <a:ea typeface="楷体_GB2312" pitchFamily="1" charset="-122"/>
              </a:rPr>
              <a:t>——</a:t>
            </a:r>
            <a:r>
              <a:rPr lang="zh-CN" altLang="en-US" sz="2000" dirty="0">
                <a:latin typeface="楷体_GB2312" pitchFamily="1" charset="-122"/>
                <a:ea typeface="楷体_GB2312" pitchFamily="1" charset="-122"/>
              </a:rPr>
              <a:t>辅助生产成本</a:t>
            </a:r>
            <a:r>
              <a:rPr lang="zh-CN" altLang="en-US" sz="2000" dirty="0">
                <a:ea typeface="楷体_GB2312" pitchFamily="1" charset="-122"/>
              </a:rPr>
              <a:t>”</a:t>
            </a:r>
            <a:r>
              <a:rPr lang="zh-CN" altLang="en-US" sz="2000" dirty="0">
                <a:latin typeface="楷体_GB2312" pitchFamily="1" charset="-122"/>
                <a:ea typeface="楷体_GB2312" pitchFamily="1" charset="-122"/>
              </a:rPr>
              <a:t>账户进行。一般应按车间以及按产品或劳务种类设置明细账， </a:t>
            </a:r>
            <a:r>
              <a:rPr lang="zh-CN" altLang="en-US" sz="2000" u="sng" dirty="0">
                <a:solidFill>
                  <a:schemeClr val="accent2"/>
                </a:solidFill>
                <a:latin typeface="楷体_GB2312" pitchFamily="1" charset="-122"/>
                <a:ea typeface="楷体_GB2312" pitchFamily="1" charset="-122"/>
              </a:rPr>
              <a:t>可不设置“制造费用</a:t>
            </a:r>
            <a:r>
              <a:rPr lang="en-US" altLang="zh-CN" sz="2000" u="sng" dirty="0">
                <a:solidFill>
                  <a:schemeClr val="accent2"/>
                </a:solidFill>
                <a:latin typeface="楷体_GB2312" pitchFamily="1" charset="-122"/>
                <a:ea typeface="楷体_GB2312" pitchFamily="1" charset="-122"/>
              </a:rPr>
              <a:t>——</a:t>
            </a:r>
            <a:r>
              <a:rPr lang="zh-CN" altLang="en-US" sz="2000" u="sng" dirty="0">
                <a:solidFill>
                  <a:schemeClr val="accent2"/>
                </a:solidFill>
                <a:latin typeface="楷体_GB2312" pitchFamily="1" charset="-122"/>
                <a:ea typeface="楷体_GB2312" pitchFamily="1" charset="-122"/>
              </a:rPr>
              <a:t>辅助车间”明细账。</a:t>
            </a:r>
            <a:r>
              <a:rPr lang="zh-CN" altLang="en-US" sz="2000" u="sng" dirty="0">
                <a:latin typeface="楷体_GB2312" pitchFamily="1" charset="-122"/>
                <a:ea typeface="楷体_GB2312" pitchFamily="1" charset="-122"/>
              </a:rPr>
              <a:t> </a:t>
            </a:r>
            <a:endParaRPr lang="en-US" altLang="zh-CN" sz="2000" u="sng" dirty="0" smtClean="0">
              <a:latin typeface="楷体_GB2312" pitchFamily="1" charset="-122"/>
              <a:ea typeface="楷体_GB2312" pitchFamily="1" charset="-122"/>
            </a:endParaRPr>
          </a:p>
          <a:p>
            <a:pPr>
              <a:lnSpc>
                <a:spcPct val="130000"/>
              </a:lnSpc>
              <a:spcBef>
                <a:spcPct val="0"/>
              </a:spcBef>
            </a:pPr>
            <a:r>
              <a:rPr lang="en-US" altLang="zh-CN" sz="2000" u="sng" dirty="0">
                <a:latin typeface="楷体_GB2312" pitchFamily="1" charset="-122"/>
                <a:ea typeface="楷体_GB2312" pitchFamily="1" charset="-122"/>
              </a:rPr>
              <a:t> </a:t>
            </a:r>
            <a:r>
              <a:rPr lang="en-US" altLang="zh-CN" sz="2000" u="sng" dirty="0" smtClean="0">
                <a:latin typeface="楷体_GB2312" pitchFamily="1" charset="-122"/>
                <a:ea typeface="楷体_GB2312" pitchFamily="1" charset="-122"/>
              </a:rPr>
              <a:t>  </a:t>
            </a:r>
            <a:endParaRPr lang="en-US" altLang="zh-CN" sz="2000" u="sng" dirty="0" smtClean="0">
              <a:latin typeface="楷体_GB2312" pitchFamily="1" charset="-122"/>
              <a:ea typeface="楷体_GB2312" pitchFamily="1" charset="-122"/>
            </a:endParaRPr>
          </a:p>
          <a:p>
            <a:pPr>
              <a:lnSpc>
                <a:spcPct val="130000"/>
              </a:lnSpc>
              <a:spcBef>
                <a:spcPct val="0"/>
              </a:spcBef>
            </a:pPr>
            <a:r>
              <a:rPr lang="en-US" altLang="zh-CN" sz="2000" dirty="0">
                <a:latin typeface="楷体_GB2312" pitchFamily="1" charset="-122"/>
                <a:ea typeface="楷体_GB2312" pitchFamily="1" charset="-122"/>
              </a:rPr>
              <a:t> </a:t>
            </a:r>
            <a:r>
              <a:rPr lang="en-US" altLang="zh-CN" sz="2000" dirty="0" smtClean="0">
                <a:latin typeface="楷体_GB2312" pitchFamily="1" charset="-122"/>
                <a:ea typeface="楷体_GB2312" pitchFamily="1" charset="-122"/>
              </a:rPr>
              <a:t>  </a:t>
            </a:r>
            <a:r>
              <a:rPr lang="zh-CN" altLang="en-US" sz="2000" dirty="0" smtClean="0">
                <a:latin typeface="楷体_GB2312" pitchFamily="1" charset="-122"/>
                <a:ea typeface="楷体_GB2312" pitchFamily="1" charset="-122"/>
              </a:rPr>
              <a:t>如果辅助车间对外提供产品或劳务且辅助车间制造费用数额较大的，可设置“制造费用</a:t>
            </a:r>
            <a:r>
              <a:rPr lang="en-US" altLang="zh-CN" sz="2000" dirty="0" smtClean="0">
                <a:latin typeface="楷体_GB2312" pitchFamily="1" charset="-122"/>
                <a:ea typeface="楷体_GB2312" pitchFamily="1" charset="-122"/>
              </a:rPr>
              <a:t>——XX</a:t>
            </a:r>
            <a:r>
              <a:rPr lang="zh-CN" altLang="en-US" sz="2000" dirty="0" smtClean="0">
                <a:latin typeface="楷体_GB2312" pitchFamily="1" charset="-122"/>
                <a:ea typeface="楷体_GB2312" pitchFamily="1" charset="-122"/>
              </a:rPr>
              <a:t>辅助车间”账户。 </a:t>
            </a:r>
            <a:endParaRPr lang="zh-CN" altLang="en-US" sz="2000" dirty="0">
              <a:latin typeface="楷体_GB2312" pitchFamily="1" charset="-122"/>
              <a:ea typeface="楷体_GB2312" pitchFamily="1" charset="-122"/>
            </a:endParaRPr>
          </a:p>
        </p:txBody>
      </p:sp>
      <p:sp>
        <p:nvSpPr>
          <p:cNvPr id="3" name="标题 1"/>
          <p:cNvSpPr txBox="1"/>
          <p:nvPr/>
        </p:nvSpPr>
        <p:spPr>
          <a:xfrm>
            <a:off x="467544" y="404664"/>
            <a:ext cx="5877036" cy="651346"/>
          </a:xfrm>
          <a:prstGeom prst="rect">
            <a:avLst/>
          </a:prstGeom>
          <a:ln>
            <a:solidFill>
              <a:schemeClr val="accent1">
                <a:lumMod val="75000"/>
              </a:schemeClr>
            </a:solidFill>
          </a:ln>
        </p:spPr>
        <p:txBody>
          <a:bodyPr/>
          <a:lstStyle>
            <a:lvl1pPr algn="l" rtl="0" eaLnBrk="1" latinLnBrk="0" hangingPunct="1">
              <a:spcBef>
                <a:spcPct val="0"/>
              </a:spcBef>
              <a:buNone/>
              <a:defRPr kumimoji="0" sz="3000" b="0" kern="1200" cap="small" baseline="0">
                <a:solidFill>
                  <a:schemeClr val="tx2"/>
                </a:solidFill>
                <a:latin typeface="+mj-lt"/>
                <a:ea typeface="+mj-ea"/>
                <a:cs typeface="+mj-cs"/>
              </a:defRPr>
            </a:lvl1pPr>
          </a:lstStyle>
          <a:p>
            <a:r>
              <a:rPr lang="zh-CN" altLang="en-US" b="1" dirty="0" smtClean="0"/>
              <a:t>一、辅助生产费用的归集</a:t>
            </a:r>
            <a:endParaRPr lang="zh-CN" altLang="en-US" b="1" dirty="0"/>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txBox="1"/>
          <p:nvPr/>
        </p:nvSpPr>
        <p:spPr>
          <a:xfrm>
            <a:off x="467544" y="404664"/>
            <a:ext cx="5877036" cy="651346"/>
          </a:xfrm>
          <a:prstGeom prst="rect">
            <a:avLst/>
          </a:prstGeom>
          <a:ln>
            <a:solidFill>
              <a:schemeClr val="accent1">
                <a:lumMod val="75000"/>
              </a:schemeClr>
            </a:solidFill>
          </a:ln>
        </p:spPr>
        <p:txBody>
          <a:bodyPr/>
          <a:lstStyle>
            <a:lvl1pPr algn="l" rtl="0" eaLnBrk="1" latinLnBrk="0" hangingPunct="1">
              <a:spcBef>
                <a:spcPct val="0"/>
              </a:spcBef>
              <a:buNone/>
              <a:defRPr kumimoji="0" sz="3000" b="0" kern="1200" cap="small" baseline="0">
                <a:solidFill>
                  <a:schemeClr val="tx2"/>
                </a:solidFill>
                <a:latin typeface="+mj-lt"/>
                <a:ea typeface="+mj-ea"/>
                <a:cs typeface="+mj-cs"/>
              </a:defRPr>
            </a:lvl1pPr>
          </a:lstStyle>
          <a:p>
            <a:r>
              <a:rPr lang="zh-CN" altLang="en-US" b="1" dirty="0" smtClean="0"/>
              <a:t>二、辅助生产费用的分配</a:t>
            </a:r>
            <a:endParaRPr lang="zh-CN" altLang="en-US" b="1" dirty="0"/>
          </a:p>
        </p:txBody>
      </p:sp>
      <p:sp>
        <p:nvSpPr>
          <p:cNvPr id="3" name="Rectangle 5"/>
          <p:cNvSpPr>
            <a:spLocks noChangeArrowheads="1"/>
          </p:cNvSpPr>
          <p:nvPr/>
        </p:nvSpPr>
        <p:spPr bwMode="auto">
          <a:xfrm>
            <a:off x="409184" y="1066836"/>
            <a:ext cx="7920038" cy="14773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a:lnSpc>
                <a:spcPct val="150000"/>
              </a:lnSpc>
              <a:spcBef>
                <a:spcPct val="0"/>
              </a:spcBef>
            </a:pPr>
            <a:r>
              <a:rPr lang="en-US" altLang="zh-CN" sz="2000" dirty="0">
                <a:latin typeface="楷体_GB2312" pitchFamily="1" charset="-122"/>
                <a:ea typeface="楷体_GB2312" pitchFamily="1" charset="-122"/>
              </a:rPr>
              <a:t>    </a:t>
            </a:r>
            <a:r>
              <a:rPr lang="zh-CN" altLang="en-US" sz="2000" dirty="0">
                <a:latin typeface="楷体_GB2312" pitchFamily="1" charset="-122"/>
                <a:ea typeface="楷体_GB2312" pitchFamily="1" charset="-122"/>
              </a:rPr>
              <a:t>辅助生产费用的</a:t>
            </a:r>
            <a:r>
              <a:rPr lang="zh-CN" altLang="en-US" sz="2000" dirty="0" smtClean="0">
                <a:latin typeface="楷体_GB2312" pitchFamily="1" charset="-122"/>
                <a:ea typeface="楷体_GB2312" pitchFamily="1" charset="-122"/>
              </a:rPr>
              <a:t>分配</a:t>
            </a:r>
            <a:r>
              <a:rPr lang="zh-CN" altLang="en-US" sz="2000" dirty="0">
                <a:latin typeface="楷体_GB2312" pitchFamily="1" charset="-122"/>
                <a:ea typeface="楷体_GB2312" pitchFamily="1" charset="-122"/>
              </a:rPr>
              <a:t>，</a:t>
            </a:r>
            <a:r>
              <a:rPr lang="zh-CN" altLang="en-US" sz="2000" dirty="0" smtClean="0">
                <a:latin typeface="楷体_GB2312" pitchFamily="1" charset="-122"/>
                <a:ea typeface="楷体_GB2312" pitchFamily="1" charset="-122"/>
              </a:rPr>
              <a:t>是</a:t>
            </a:r>
            <a:r>
              <a:rPr lang="zh-CN" altLang="en-US" sz="2000" dirty="0">
                <a:latin typeface="楷体_GB2312" pitchFamily="1" charset="-122"/>
                <a:ea typeface="楷体_GB2312" pitchFamily="1" charset="-122"/>
              </a:rPr>
              <a:t>指将所归集的各种辅助生产费用，分别按照一定的标准和方法，分配到各受益单位或产品，计入基本生产成本或当期损益的过程。 </a:t>
            </a:r>
            <a:endParaRPr lang="zh-CN" altLang="en-US" sz="2000" dirty="0">
              <a:latin typeface="楷体_GB2312" pitchFamily="1" charset="-122"/>
              <a:ea typeface="楷体_GB2312" pitchFamily="1" charset="-122"/>
            </a:endParaRPr>
          </a:p>
        </p:txBody>
      </p:sp>
      <p:graphicFrame>
        <p:nvGraphicFramePr>
          <p:cNvPr id="12" name="图示 11"/>
          <p:cNvGraphicFramePr/>
          <p:nvPr/>
        </p:nvGraphicFramePr>
        <p:xfrm>
          <a:off x="683568" y="2282184"/>
          <a:ext cx="7430472" cy="4064000"/>
        </p:xfrm>
        <a:graphic>
          <a:graphicData uri="http://schemas.openxmlformats.org/drawingml/2006/diagram">
            <dgm:relIds xmlns:dgm="http://schemas.openxmlformats.org/drawingml/2006/diagram" xmlns:r="http://schemas.openxmlformats.org/officeDocument/2006/relationships" r:dm="rId1" r:lo="rId2" r:qs="rId3" r:cs="rId4"/>
          </a:graphicData>
        </a:graphic>
      </p:graphicFrame>
      <p:sp>
        <p:nvSpPr>
          <p:cNvPr id="13" name="椭圆 12"/>
          <p:cNvSpPr/>
          <p:nvPr/>
        </p:nvSpPr>
        <p:spPr>
          <a:xfrm>
            <a:off x="3528633" y="3630108"/>
            <a:ext cx="1728192" cy="136815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b="1" dirty="0" smtClean="0">
                <a:effectLst>
                  <a:outerShdw blurRad="38100" dist="38100" dir="2700000" algn="tl">
                    <a:srgbClr val="000000">
                      <a:alpha val="43137"/>
                    </a:srgbClr>
                  </a:outerShdw>
                </a:effectLst>
              </a:rPr>
              <a:t>辅助费用分配方法</a:t>
            </a:r>
            <a:endParaRPr lang="zh-CN" altLang="en-US" b="1" dirty="0">
              <a:effectLst>
                <a:outerShdw blurRad="38100" dist="38100" dir="2700000" algn="tl">
                  <a:srgbClr val="000000">
                    <a:alpha val="43137"/>
                  </a:srgbClr>
                </a:outerShdw>
              </a:effectLst>
            </a:endParaRP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txBox="1"/>
          <p:nvPr/>
        </p:nvSpPr>
        <p:spPr>
          <a:xfrm>
            <a:off x="467544" y="404664"/>
            <a:ext cx="5877036" cy="651346"/>
          </a:xfrm>
          <a:prstGeom prst="rect">
            <a:avLst/>
          </a:prstGeom>
          <a:ln>
            <a:solidFill>
              <a:schemeClr val="accent1">
                <a:lumMod val="75000"/>
              </a:schemeClr>
            </a:solidFill>
          </a:ln>
        </p:spPr>
        <p:txBody>
          <a:bodyPr/>
          <a:lstStyle>
            <a:lvl1pPr algn="l" rtl="0" eaLnBrk="1" latinLnBrk="0" hangingPunct="1">
              <a:spcBef>
                <a:spcPct val="0"/>
              </a:spcBef>
              <a:buNone/>
              <a:defRPr kumimoji="0" sz="3000" b="0" kern="1200" cap="small" baseline="0">
                <a:solidFill>
                  <a:schemeClr val="tx2"/>
                </a:solidFill>
                <a:latin typeface="+mj-lt"/>
                <a:ea typeface="+mj-ea"/>
                <a:cs typeface="+mj-cs"/>
              </a:defRPr>
            </a:lvl1pPr>
          </a:lstStyle>
          <a:p>
            <a:r>
              <a:rPr lang="zh-CN" altLang="en-US" b="1" dirty="0"/>
              <a:t>二</a:t>
            </a:r>
            <a:r>
              <a:rPr lang="zh-CN" altLang="en-US" b="1" dirty="0" smtClean="0"/>
              <a:t>、辅助生产费用的</a:t>
            </a:r>
            <a:r>
              <a:rPr lang="zh-CN" altLang="en-US" b="1" dirty="0"/>
              <a:t>分配</a:t>
            </a:r>
            <a:endParaRPr lang="zh-CN" altLang="en-US" b="1" dirty="0"/>
          </a:p>
        </p:txBody>
      </p:sp>
      <p:sp>
        <p:nvSpPr>
          <p:cNvPr id="3" name="文本占位符 3"/>
          <p:cNvSpPr txBox="1"/>
          <p:nvPr/>
        </p:nvSpPr>
        <p:spPr>
          <a:xfrm>
            <a:off x="466632" y="1340376"/>
            <a:ext cx="4393399" cy="658368"/>
          </a:xfrm>
          <a:prstGeom prst="roundRect">
            <a:avLst>
              <a:gd name="adj" fmla="val 16667"/>
            </a:avLst>
          </a:prstGeom>
          <a:solidFill>
            <a:schemeClr val="accent1">
              <a:lumMod val="20000"/>
              <a:lumOff val="80000"/>
            </a:schemeClr>
          </a:solidFill>
        </p:spPr>
        <p:txBody>
          <a:bodyPr/>
          <a:lstStyle>
            <a:lvl1pPr marL="274320" indent="-274320" algn="l" rtl="0" eaLnBrk="1" latinLnBrk="0" hangingPunct="1">
              <a:spcBef>
                <a:spcPts val="600"/>
              </a:spcBef>
              <a:buClr>
                <a:schemeClr val="accent1"/>
              </a:buClr>
              <a:buSzPct val="70000"/>
              <a:buFont typeface="Wingdings" panose="05000000000000000000"/>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panose="05020102010507070707"/>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panose="05000000000000000000"/>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panose="05000000000000000000"/>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panose="05020102010507070707"/>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panose="05000000000000000000"/>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a:lstStyle>
          <a:p>
            <a:pPr marL="0" indent="0">
              <a:lnSpc>
                <a:spcPct val="150000"/>
              </a:lnSpc>
              <a:buNone/>
            </a:pPr>
            <a:r>
              <a:rPr lang="en-US" altLang="zh-CN" b="1" dirty="0" smtClean="0">
                <a:solidFill>
                  <a:schemeClr val="accent2">
                    <a:lumMod val="75000"/>
                  </a:schemeClr>
                </a:solidFill>
              </a:rPr>
              <a:t>1.</a:t>
            </a:r>
            <a:r>
              <a:rPr lang="zh-CN" altLang="en-US" b="1" dirty="0" smtClean="0">
                <a:solidFill>
                  <a:schemeClr val="accent2">
                    <a:lumMod val="75000"/>
                  </a:schemeClr>
                </a:solidFill>
              </a:rPr>
              <a:t>直接分配法</a:t>
            </a:r>
            <a:endParaRPr lang="zh-CN" altLang="en-US" b="1" dirty="0">
              <a:solidFill>
                <a:schemeClr val="accent2">
                  <a:lumMod val="75000"/>
                </a:schemeClr>
              </a:solidFill>
            </a:endParaRPr>
          </a:p>
        </p:txBody>
      </p:sp>
      <p:sp>
        <p:nvSpPr>
          <p:cNvPr id="4" name="Rectangle 5"/>
          <p:cNvSpPr>
            <a:spLocks noChangeArrowheads="1"/>
          </p:cNvSpPr>
          <p:nvPr/>
        </p:nvSpPr>
        <p:spPr bwMode="auto">
          <a:xfrm>
            <a:off x="466632" y="2035043"/>
            <a:ext cx="7632700" cy="2095500"/>
          </a:xfrm>
          <a:prstGeom prst="rect">
            <a:avLst/>
          </a:prstGeom>
          <a:noFill/>
          <a:ln w="19050">
            <a:solidFill>
              <a:schemeClr val="hlink"/>
            </a:solidFill>
            <a:prstDash val="lgDash"/>
            <a:miter lim="800000"/>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a:lnSpc>
                <a:spcPct val="130000"/>
              </a:lnSpc>
              <a:spcBef>
                <a:spcPct val="0"/>
              </a:spcBef>
            </a:pPr>
            <a:r>
              <a:rPr lang="en-US" altLang="zh-CN" sz="2000">
                <a:latin typeface="楷体_GB2312" pitchFamily="1" charset="-122"/>
                <a:ea typeface="楷体_GB2312" pitchFamily="1" charset="-122"/>
              </a:rPr>
              <a:t>    </a:t>
            </a:r>
            <a:r>
              <a:rPr lang="zh-CN" altLang="en-US" sz="2000">
                <a:latin typeface="楷体_GB2312" pitchFamily="1" charset="-122"/>
                <a:ea typeface="楷体_GB2312" pitchFamily="1" charset="-122"/>
              </a:rPr>
              <a:t>直接分配法是指在分配辅助生产费用时，将各辅助生产车间发生的各项费用直接分配给辅助生产车间以外的各受益单位，而各辅助生产车间之间相互提供产品或劳务不相互分配费用。即辅助生产车间之间相互提供劳务既不转出，也不转入。</a:t>
            </a:r>
            <a:endParaRPr lang="zh-CN" altLang="en-US" sz="2000">
              <a:latin typeface="楷体_GB2312" pitchFamily="1" charset="-122"/>
              <a:ea typeface="楷体_GB2312" pitchFamily="1" charset="-122"/>
            </a:endParaRPr>
          </a:p>
          <a:p>
            <a:pPr>
              <a:lnSpc>
                <a:spcPct val="130000"/>
              </a:lnSpc>
              <a:spcBef>
                <a:spcPct val="0"/>
              </a:spcBef>
            </a:pPr>
            <a:r>
              <a:rPr lang="zh-CN" altLang="en-US" sz="2000">
                <a:latin typeface="楷体_GB2312" pitchFamily="1" charset="-122"/>
                <a:ea typeface="楷体_GB2312" pitchFamily="1" charset="-122"/>
              </a:rPr>
              <a:t>    特点：只对外，不对内。 </a:t>
            </a:r>
            <a:endParaRPr lang="zh-CN" altLang="en-US" sz="2000">
              <a:latin typeface="楷体_GB2312" pitchFamily="1" charset="-122"/>
              <a:ea typeface="楷体_GB2312" pitchFamily="1" charset="-122"/>
            </a:endParaRPr>
          </a:p>
        </p:txBody>
      </p:sp>
      <p:grpSp>
        <p:nvGrpSpPr>
          <p:cNvPr id="5" name="Group 16"/>
          <p:cNvGrpSpPr/>
          <p:nvPr/>
        </p:nvGrpSpPr>
        <p:grpSpPr bwMode="auto">
          <a:xfrm>
            <a:off x="682531" y="4487589"/>
            <a:ext cx="7343775" cy="900112"/>
            <a:chOff x="567" y="2387"/>
            <a:chExt cx="4626" cy="567"/>
          </a:xfrm>
        </p:grpSpPr>
        <p:sp>
          <p:nvSpPr>
            <p:cNvPr id="6" name="Text Box 6"/>
            <p:cNvSpPr txBox="1">
              <a:spLocks noChangeArrowheads="1"/>
            </p:cNvSpPr>
            <p:nvPr/>
          </p:nvSpPr>
          <p:spPr bwMode="auto">
            <a:xfrm>
              <a:off x="567" y="2432"/>
              <a:ext cx="998" cy="442"/>
            </a:xfrm>
            <a:prstGeom prst="rect">
              <a:avLst/>
            </a:prstGeom>
            <a:noFill/>
            <a:ln>
              <a:noFill/>
            </a:ln>
            <a:effectLst>
              <a:prstShdw prst="shdw12">
                <a:schemeClr val="bg2">
                  <a:alpha val="50000"/>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r>
                <a:rPr lang="zh-CN" altLang="en-US" sz="2000" dirty="0">
                  <a:ea typeface="楷体_GB2312" pitchFamily="1" charset="-122"/>
                </a:rPr>
                <a:t>某辅助车间费用分配率</a:t>
              </a:r>
              <a:endParaRPr lang="zh-CN" altLang="en-US" sz="2000" dirty="0">
                <a:ea typeface="楷体_GB2312" pitchFamily="1" charset="-122"/>
              </a:endParaRPr>
            </a:p>
          </p:txBody>
        </p:sp>
        <p:sp>
          <p:nvSpPr>
            <p:cNvPr id="7" name="Text Box 7"/>
            <p:cNvSpPr txBox="1">
              <a:spLocks noChangeArrowheads="1"/>
            </p:cNvSpPr>
            <p:nvPr/>
          </p:nvSpPr>
          <p:spPr bwMode="auto">
            <a:xfrm>
              <a:off x="1474" y="2523"/>
              <a:ext cx="363" cy="231"/>
            </a:xfrm>
            <a:prstGeom prst="rect">
              <a:avLst/>
            </a:prstGeom>
            <a:noFill/>
            <a:ln>
              <a:noFill/>
            </a:ln>
            <a:effectLst>
              <a:prstShdw prst="shdw12">
                <a:schemeClr val="bg2">
                  <a:alpha val="50000"/>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r>
                <a:rPr lang="zh-CN" altLang="en-US"/>
                <a:t>＝</a:t>
              </a:r>
              <a:endParaRPr lang="zh-CN" altLang="en-US"/>
            </a:p>
          </p:txBody>
        </p:sp>
        <p:sp>
          <p:nvSpPr>
            <p:cNvPr id="8" name="Line 8"/>
            <p:cNvSpPr>
              <a:spLocks noChangeShapeType="1"/>
            </p:cNvSpPr>
            <p:nvPr/>
          </p:nvSpPr>
          <p:spPr bwMode="auto">
            <a:xfrm>
              <a:off x="1837" y="2659"/>
              <a:ext cx="3266" cy="0"/>
            </a:xfrm>
            <a:prstGeom prst="line">
              <a:avLst/>
            </a:prstGeom>
            <a:noFill/>
            <a:ln w="9525">
              <a:solidFill>
                <a:schemeClr val="tx1"/>
              </a:solidFill>
              <a:round/>
            </a:ln>
            <a:effectLst>
              <a:prstShdw prst="shdw12">
                <a:schemeClr val="bg2">
                  <a:alpha val="50000"/>
                </a:schemeClr>
              </a:prstShdw>
            </a:effectLst>
            <a:extLst>
              <a:ext uri="{909E8E84-426E-40DD-AFC4-6F175D3DCCD1}">
                <a14:hiddenFill xmlns:a14="http://schemas.microsoft.com/office/drawing/2010/main">
                  <a:noFill/>
                </a14:hiddenFill>
              </a:ext>
            </a:extLst>
          </p:spPr>
          <p:txBody>
            <a:bodyPr/>
            <a:lstStyle/>
            <a:p>
              <a:endParaRPr lang="zh-CN" altLang="en-US"/>
            </a:p>
          </p:txBody>
        </p:sp>
        <p:sp>
          <p:nvSpPr>
            <p:cNvPr id="9" name="Text Box 9"/>
            <p:cNvSpPr txBox="1">
              <a:spLocks noChangeArrowheads="1"/>
            </p:cNvSpPr>
            <p:nvPr/>
          </p:nvSpPr>
          <p:spPr bwMode="auto">
            <a:xfrm>
              <a:off x="2472" y="2387"/>
              <a:ext cx="1905" cy="250"/>
            </a:xfrm>
            <a:prstGeom prst="rect">
              <a:avLst/>
            </a:prstGeom>
            <a:noFill/>
            <a:ln>
              <a:noFill/>
            </a:ln>
            <a:effectLst>
              <a:prstShdw prst="shdw12">
                <a:schemeClr val="bg2">
                  <a:alpha val="50000"/>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r>
                <a:rPr lang="zh-CN" altLang="en-US" sz="2000" dirty="0">
                  <a:ea typeface="楷体_GB2312" pitchFamily="1" charset="-122"/>
                </a:rPr>
                <a:t>该辅助车间费用总额</a:t>
              </a:r>
              <a:endParaRPr lang="zh-CN" altLang="en-US" sz="2000" dirty="0">
                <a:ea typeface="楷体_GB2312" pitchFamily="1" charset="-122"/>
              </a:endParaRPr>
            </a:p>
          </p:txBody>
        </p:sp>
        <p:sp>
          <p:nvSpPr>
            <p:cNvPr id="10" name="Text Box 10"/>
            <p:cNvSpPr txBox="1">
              <a:spLocks noChangeArrowheads="1"/>
            </p:cNvSpPr>
            <p:nvPr/>
          </p:nvSpPr>
          <p:spPr bwMode="auto">
            <a:xfrm>
              <a:off x="1882" y="2704"/>
              <a:ext cx="3311" cy="250"/>
            </a:xfrm>
            <a:prstGeom prst="rect">
              <a:avLst/>
            </a:prstGeom>
            <a:noFill/>
            <a:ln>
              <a:noFill/>
            </a:ln>
            <a:effectLst>
              <a:prstShdw prst="shdw12">
                <a:schemeClr val="bg2">
                  <a:alpha val="50000"/>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r>
                <a:rPr lang="zh-CN" altLang="en-US" sz="2000">
                  <a:ea typeface="楷体_GB2312" pitchFamily="1" charset="-122"/>
                </a:rPr>
                <a:t>提供给除辅助车间以外受益单位的劳务总量</a:t>
              </a:r>
              <a:endParaRPr lang="zh-CN" altLang="en-US" sz="2000">
                <a:ea typeface="楷体_GB2312" pitchFamily="1" charset="-122"/>
              </a:endParaRPr>
            </a:p>
          </p:txBody>
        </p:sp>
      </p:grpSp>
      <p:grpSp>
        <p:nvGrpSpPr>
          <p:cNvPr id="11" name="Group 17"/>
          <p:cNvGrpSpPr/>
          <p:nvPr/>
        </p:nvGrpSpPr>
        <p:grpSpPr bwMode="auto">
          <a:xfrm>
            <a:off x="682531" y="5737658"/>
            <a:ext cx="6265862" cy="701675"/>
            <a:chOff x="521" y="3113"/>
            <a:chExt cx="3947" cy="442"/>
          </a:xfrm>
        </p:grpSpPr>
        <p:sp>
          <p:nvSpPr>
            <p:cNvPr id="12" name="Text Box 11"/>
            <p:cNvSpPr txBox="1">
              <a:spLocks noChangeArrowheads="1"/>
            </p:cNvSpPr>
            <p:nvPr/>
          </p:nvSpPr>
          <p:spPr bwMode="auto">
            <a:xfrm>
              <a:off x="521" y="3113"/>
              <a:ext cx="1225" cy="442"/>
            </a:xfrm>
            <a:prstGeom prst="rect">
              <a:avLst/>
            </a:prstGeom>
            <a:noFill/>
            <a:ln>
              <a:noFill/>
            </a:ln>
            <a:effectLst>
              <a:prstShdw prst="shdw12">
                <a:schemeClr val="bg2">
                  <a:alpha val="50000"/>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r>
                <a:rPr lang="zh-CN" altLang="en-US" sz="2000">
                  <a:ea typeface="楷体_GB2312" pitchFamily="1" charset="-122"/>
                </a:rPr>
                <a:t>某受益单位应负担的费用</a:t>
              </a:r>
              <a:endParaRPr lang="zh-CN" altLang="en-US" sz="2000">
                <a:ea typeface="楷体_GB2312" pitchFamily="1" charset="-122"/>
              </a:endParaRPr>
            </a:p>
          </p:txBody>
        </p:sp>
        <p:sp>
          <p:nvSpPr>
            <p:cNvPr id="13" name="Text Box 12"/>
            <p:cNvSpPr txBox="1">
              <a:spLocks noChangeArrowheads="1"/>
            </p:cNvSpPr>
            <p:nvPr/>
          </p:nvSpPr>
          <p:spPr bwMode="auto">
            <a:xfrm>
              <a:off x="1565" y="3249"/>
              <a:ext cx="363" cy="231"/>
            </a:xfrm>
            <a:prstGeom prst="rect">
              <a:avLst/>
            </a:prstGeom>
            <a:noFill/>
            <a:ln>
              <a:noFill/>
            </a:ln>
            <a:effectLst>
              <a:prstShdw prst="shdw12">
                <a:schemeClr val="bg2">
                  <a:alpha val="50000"/>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r>
                <a:rPr lang="zh-CN" altLang="en-US"/>
                <a:t>＝</a:t>
              </a:r>
              <a:endParaRPr lang="zh-CN" altLang="en-US"/>
            </a:p>
          </p:txBody>
        </p:sp>
        <p:sp>
          <p:nvSpPr>
            <p:cNvPr id="14" name="Text Box 13"/>
            <p:cNvSpPr txBox="1">
              <a:spLocks noChangeArrowheads="1"/>
            </p:cNvSpPr>
            <p:nvPr/>
          </p:nvSpPr>
          <p:spPr bwMode="auto">
            <a:xfrm>
              <a:off x="1837" y="3113"/>
              <a:ext cx="1225" cy="442"/>
            </a:xfrm>
            <a:prstGeom prst="rect">
              <a:avLst/>
            </a:prstGeom>
            <a:noFill/>
            <a:ln>
              <a:noFill/>
            </a:ln>
            <a:effectLst>
              <a:prstShdw prst="shdw12">
                <a:schemeClr val="bg2">
                  <a:alpha val="50000"/>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r>
                <a:rPr lang="zh-CN" altLang="en-US" sz="2000">
                  <a:ea typeface="楷体_GB2312" pitchFamily="1" charset="-122"/>
                </a:rPr>
                <a:t>该受益单位接受的劳务总量</a:t>
              </a:r>
              <a:endParaRPr lang="zh-CN" altLang="en-US" sz="2000">
                <a:ea typeface="楷体_GB2312" pitchFamily="1" charset="-122"/>
              </a:endParaRPr>
            </a:p>
          </p:txBody>
        </p:sp>
        <p:sp>
          <p:nvSpPr>
            <p:cNvPr id="15" name="Text Box 14"/>
            <p:cNvSpPr txBox="1">
              <a:spLocks noChangeArrowheads="1"/>
            </p:cNvSpPr>
            <p:nvPr/>
          </p:nvSpPr>
          <p:spPr bwMode="auto">
            <a:xfrm>
              <a:off x="3243" y="3249"/>
              <a:ext cx="1225" cy="250"/>
            </a:xfrm>
            <a:prstGeom prst="rect">
              <a:avLst/>
            </a:prstGeom>
            <a:noFill/>
            <a:ln>
              <a:noFill/>
            </a:ln>
            <a:effectLst>
              <a:prstShdw prst="shdw12">
                <a:schemeClr val="bg2">
                  <a:alpha val="50000"/>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r>
                <a:rPr lang="zh-CN" altLang="en-US" sz="2000">
                  <a:ea typeface="楷体_GB2312" pitchFamily="1" charset="-122"/>
                </a:rPr>
                <a:t>费用分配率</a:t>
              </a:r>
              <a:endParaRPr lang="zh-CN" altLang="en-US" sz="2000">
                <a:ea typeface="楷体_GB2312" pitchFamily="1" charset="-122"/>
              </a:endParaRPr>
            </a:p>
          </p:txBody>
        </p:sp>
        <p:sp>
          <p:nvSpPr>
            <p:cNvPr id="16" name="Text Box 15"/>
            <p:cNvSpPr txBox="1">
              <a:spLocks noChangeArrowheads="1"/>
            </p:cNvSpPr>
            <p:nvPr/>
          </p:nvSpPr>
          <p:spPr bwMode="auto">
            <a:xfrm>
              <a:off x="2925" y="3249"/>
              <a:ext cx="318" cy="231"/>
            </a:xfrm>
            <a:prstGeom prst="rect">
              <a:avLst/>
            </a:prstGeom>
            <a:noFill/>
            <a:ln>
              <a:noFill/>
            </a:ln>
            <a:effectLst>
              <a:prstShdw prst="shdw12">
                <a:schemeClr val="bg2">
                  <a:alpha val="50000"/>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r>
                <a:rPr lang="en-US" altLang="zh-CN"/>
                <a:t>×</a:t>
              </a:r>
              <a:endParaRPr lang="zh-CN" altLang="en-US"/>
            </a:p>
          </p:txBody>
        </p:sp>
      </p:gr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4"/>
          <p:cNvSpPr>
            <a:spLocks noChangeArrowheads="1"/>
          </p:cNvSpPr>
          <p:nvPr/>
        </p:nvSpPr>
        <p:spPr bwMode="auto">
          <a:xfrm>
            <a:off x="468313" y="692150"/>
            <a:ext cx="8135937" cy="1187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a:lnSpc>
                <a:spcPct val="120000"/>
              </a:lnSpc>
              <a:spcBef>
                <a:spcPct val="0"/>
              </a:spcBef>
            </a:pPr>
            <a:r>
              <a:rPr lang="en-US" altLang="zh-CN" sz="2000" dirty="0">
                <a:latin typeface="楷体_GB2312" pitchFamily="1" charset="-122"/>
                <a:ea typeface="楷体_GB2312" pitchFamily="1" charset="-122"/>
              </a:rPr>
              <a:t>   【</a:t>
            </a:r>
            <a:r>
              <a:rPr lang="zh-CN" altLang="en-US" sz="2000" dirty="0">
                <a:latin typeface="楷体_GB2312" pitchFamily="1" charset="-122"/>
                <a:ea typeface="楷体_GB2312" pitchFamily="1" charset="-122"/>
              </a:rPr>
              <a:t>例</a:t>
            </a:r>
            <a:r>
              <a:rPr lang="en-US" altLang="zh-CN" sz="2000" dirty="0">
                <a:latin typeface="楷体_GB2312" pitchFamily="1" charset="-122"/>
                <a:ea typeface="楷体_GB2312" pitchFamily="1" charset="-122"/>
              </a:rPr>
              <a:t>】</a:t>
            </a:r>
            <a:r>
              <a:rPr lang="zh-CN" altLang="en-US" sz="2000" dirty="0">
                <a:latin typeface="楷体_GB2312" pitchFamily="1" charset="-122"/>
                <a:ea typeface="楷体_GB2312" pitchFamily="1" charset="-122"/>
              </a:rPr>
              <a:t>新华公司</a:t>
            </a:r>
            <a:r>
              <a:rPr lang="en-US" altLang="zh-CN" sz="2000" dirty="0">
                <a:latin typeface="楷体_GB2312" pitchFamily="1" charset="-122"/>
                <a:ea typeface="楷体_GB2312" pitchFamily="1" charset="-122"/>
              </a:rPr>
              <a:t>20××</a:t>
            </a:r>
            <a:r>
              <a:rPr lang="zh-CN" altLang="en-US" sz="2000" dirty="0">
                <a:latin typeface="楷体_GB2312" pitchFamily="1" charset="-122"/>
                <a:ea typeface="楷体_GB2312" pitchFamily="1" charset="-122"/>
              </a:rPr>
              <a:t>年</a:t>
            </a:r>
            <a:r>
              <a:rPr lang="en-US" altLang="zh-CN" sz="2000" dirty="0">
                <a:latin typeface="楷体_GB2312" pitchFamily="1" charset="-122"/>
                <a:ea typeface="楷体_GB2312" pitchFamily="1" charset="-122"/>
              </a:rPr>
              <a:t>1</a:t>
            </a:r>
            <a:r>
              <a:rPr lang="zh-CN" altLang="en-US" sz="2000" dirty="0">
                <a:latin typeface="楷体_GB2312" pitchFamily="1" charset="-122"/>
                <a:ea typeface="楷体_GB2312" pitchFamily="1" charset="-122"/>
              </a:rPr>
              <a:t>月维修车间发生费用总额</a:t>
            </a:r>
            <a:r>
              <a:rPr lang="en-US" altLang="zh-CN" sz="2000" dirty="0">
                <a:latin typeface="黑体" panose="02010609060101010101" pitchFamily="49" charset="-122"/>
                <a:ea typeface="黑体" panose="02010609060101010101" pitchFamily="49" charset="-122"/>
              </a:rPr>
              <a:t>10 332</a:t>
            </a:r>
            <a:r>
              <a:rPr lang="zh-CN" altLang="en-US" sz="2000" dirty="0">
                <a:latin typeface="楷体_GB2312" pitchFamily="1" charset="-122"/>
                <a:ea typeface="楷体_GB2312" pitchFamily="1" charset="-122"/>
              </a:rPr>
              <a:t>元，供热车间发生费用总额</a:t>
            </a:r>
            <a:r>
              <a:rPr lang="en-US" altLang="zh-CN" sz="2000" dirty="0">
                <a:latin typeface="黑体" panose="02010609060101010101" pitchFamily="49" charset="-122"/>
                <a:ea typeface="黑体" panose="02010609060101010101" pitchFamily="49" charset="-122"/>
              </a:rPr>
              <a:t>32 400</a:t>
            </a:r>
            <a:r>
              <a:rPr lang="zh-CN" altLang="en-US" sz="2000" dirty="0">
                <a:latin typeface="楷体_GB2312" pitchFamily="1" charset="-122"/>
                <a:ea typeface="楷体_GB2312" pitchFamily="1" charset="-122"/>
              </a:rPr>
              <a:t>元。两个辅助生产车间对企业内部各部门提供劳务情况如下： </a:t>
            </a:r>
            <a:endParaRPr lang="zh-CN" altLang="en-US" sz="2000" dirty="0">
              <a:latin typeface="楷体_GB2312" pitchFamily="1" charset="-122"/>
              <a:ea typeface="楷体_GB2312" pitchFamily="1" charset="-122"/>
            </a:endParaRPr>
          </a:p>
        </p:txBody>
      </p:sp>
      <p:sp>
        <p:nvSpPr>
          <p:cNvPr id="3" name="Rectangle 8"/>
          <p:cNvSpPr>
            <a:spLocks noChangeArrowheads="1"/>
          </p:cNvSpPr>
          <p:nvPr/>
        </p:nvSpPr>
        <p:spPr bwMode="auto">
          <a:xfrm>
            <a:off x="827088" y="5445125"/>
            <a:ext cx="7596187"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a:spcBef>
                <a:spcPct val="0"/>
              </a:spcBef>
            </a:pPr>
            <a:r>
              <a:rPr lang="zh-CN" altLang="en-US" sz="2000" dirty="0">
                <a:ea typeface="楷体_GB2312" pitchFamily="1" charset="-122"/>
              </a:rPr>
              <a:t>要求：根据上述资料采用直接分配法分配各辅助生产车间的费用。</a:t>
            </a:r>
            <a:endParaRPr lang="zh-CN" altLang="en-US" sz="2000" dirty="0">
              <a:ea typeface="楷体_GB2312" pitchFamily="1" charset="-122"/>
            </a:endParaRPr>
          </a:p>
        </p:txBody>
      </p:sp>
      <p:graphicFrame>
        <p:nvGraphicFramePr>
          <p:cNvPr id="4" name="Group 49"/>
          <p:cNvGraphicFramePr>
            <a:graphicFrameLocks noGrp="1"/>
          </p:cNvGraphicFramePr>
          <p:nvPr/>
        </p:nvGraphicFramePr>
        <p:xfrm>
          <a:off x="468313" y="2643189"/>
          <a:ext cx="8064500" cy="2405064"/>
        </p:xfrm>
        <a:graphic>
          <a:graphicData uri="http://schemas.openxmlformats.org/drawingml/2006/table">
            <a:tbl>
              <a:tblPr/>
              <a:tblGrid>
                <a:gridCol w="1465263"/>
                <a:gridCol w="881062"/>
                <a:gridCol w="1038225"/>
                <a:gridCol w="1450975"/>
                <a:gridCol w="1246188"/>
                <a:gridCol w="974725"/>
                <a:gridCol w="1008062"/>
              </a:tblGrid>
              <a:tr h="490538">
                <a:tc rowSpan="3">
                  <a:txBody>
                    <a:bodyPr/>
                    <a:lstStyle/>
                    <a:p>
                      <a:pPr marL="0" marR="0" lvl="0" indent="0" algn="ctr" defTabSz="914400" rtl="0" eaLnBrk="0" fontAlgn="base" latinLnBrk="0" hangingPunct="0">
                        <a:lnSpc>
                          <a:spcPct val="100000"/>
                        </a:lnSpc>
                        <a:spcBef>
                          <a:spcPct val="20000"/>
                        </a:spcBef>
                        <a:spcAft>
                          <a:spcPct val="0"/>
                        </a:spcAft>
                        <a:buClrTx/>
                        <a:buSzTx/>
                        <a:buFontTx/>
                        <a:buNone/>
                      </a:pPr>
                      <a:endParaRPr kumimoji="0" lang="zh-CN" altLang="en-US" sz="2000" b="1" i="0" u="none" strike="noStrike" cap="none" normalizeH="0" baseline="0" dirty="0" smtClean="0">
                        <a:ln>
                          <a:noFill/>
                        </a:ln>
                        <a:solidFill>
                          <a:schemeClr val="tx1"/>
                        </a:solidFill>
                        <a:effectLst/>
                        <a:latin typeface="Arial" panose="020B0604020202020204" pitchFamily="34" charset="0"/>
                        <a:ea typeface="楷体_GB2312" pitchFamily="1" charset="-122"/>
                      </a:endParaRPr>
                    </a:p>
                    <a:p>
                      <a:pPr marL="0" marR="0" lvl="0" indent="0" algn="ctr" defTabSz="914400" rtl="0" eaLnBrk="0" fontAlgn="base" latinLnBrk="0" hangingPunct="0">
                        <a:lnSpc>
                          <a:spcPct val="100000"/>
                        </a:lnSpc>
                        <a:spcBef>
                          <a:spcPct val="20000"/>
                        </a:spcBef>
                        <a:spcAft>
                          <a:spcPct val="0"/>
                        </a:spcAft>
                        <a:buClrTx/>
                        <a:buSzTx/>
                        <a:buFontTx/>
                        <a:buNone/>
                      </a:pPr>
                      <a:r>
                        <a:rPr kumimoji="0" lang="zh-CN" altLang="en-US" sz="2000" b="1" i="0" u="none" strike="noStrike" cap="none" normalizeH="0" baseline="0" dirty="0" smtClean="0">
                          <a:ln>
                            <a:noFill/>
                          </a:ln>
                          <a:solidFill>
                            <a:schemeClr val="tx1"/>
                          </a:solidFill>
                          <a:effectLst/>
                          <a:latin typeface="Arial" panose="020B0604020202020204" pitchFamily="34" charset="0"/>
                          <a:ea typeface="楷体_GB2312" pitchFamily="1" charset="-122"/>
                        </a:rPr>
                        <a:t>提供劳务的辅助车间</a:t>
                      </a:r>
                      <a:endParaRPr kumimoji="0" lang="zh-CN" altLang="en-US" sz="2000" b="1" i="0" u="none" strike="noStrike" cap="none" normalizeH="0" baseline="0" dirty="0" smtClean="0">
                        <a:ln>
                          <a:noFill/>
                        </a:ln>
                        <a:solidFill>
                          <a:schemeClr val="tx1"/>
                        </a:solidFill>
                        <a:effectLst/>
                        <a:latin typeface="Arial" panose="020B0604020202020204" pitchFamily="34" charset="0"/>
                        <a:ea typeface="楷体_GB2312" pitchFamily="1" charset="-122"/>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rowSpan="3">
                  <a:txBody>
                    <a:bodyPr/>
                    <a:lstStyle/>
                    <a:p>
                      <a:pPr marL="0" marR="0" lvl="0" indent="0" algn="ctr" defTabSz="914400" rtl="0" eaLnBrk="0" fontAlgn="base" latinLnBrk="0" hangingPunct="0">
                        <a:lnSpc>
                          <a:spcPct val="100000"/>
                        </a:lnSpc>
                        <a:spcBef>
                          <a:spcPct val="20000"/>
                        </a:spcBef>
                        <a:spcAft>
                          <a:spcPct val="0"/>
                        </a:spcAft>
                        <a:buClrTx/>
                        <a:buSzTx/>
                        <a:buFontTx/>
                        <a:buNone/>
                      </a:pPr>
                      <a:endParaRPr kumimoji="0" lang="zh-CN" altLang="en-US" sz="2000" b="1" i="0" u="none" strike="noStrike" cap="none" normalizeH="0" baseline="0" smtClean="0">
                        <a:ln>
                          <a:noFill/>
                        </a:ln>
                        <a:solidFill>
                          <a:schemeClr val="tx1"/>
                        </a:solidFill>
                        <a:effectLst/>
                        <a:latin typeface="Arial" panose="020B0604020202020204" pitchFamily="34" charset="0"/>
                        <a:ea typeface="楷体_GB2312" pitchFamily="1" charset="-122"/>
                      </a:endParaRPr>
                    </a:p>
                    <a:p>
                      <a:pPr marL="0" marR="0" lvl="0" indent="0" algn="ctr" defTabSz="914400" rtl="0" eaLnBrk="0" fontAlgn="base" latinLnBrk="0" hangingPunct="0">
                        <a:lnSpc>
                          <a:spcPct val="100000"/>
                        </a:lnSpc>
                        <a:spcBef>
                          <a:spcPct val="20000"/>
                        </a:spcBef>
                        <a:spcAft>
                          <a:spcPct val="0"/>
                        </a:spcAft>
                        <a:buClrTx/>
                        <a:buSzTx/>
                        <a:buFontTx/>
                        <a:buNone/>
                      </a:pPr>
                      <a:r>
                        <a:rPr kumimoji="0" lang="zh-CN" altLang="en-US" sz="2000" b="1" i="0" u="none" strike="noStrike" cap="none" normalizeH="0" baseline="0" smtClean="0">
                          <a:ln>
                            <a:noFill/>
                          </a:ln>
                          <a:solidFill>
                            <a:schemeClr val="tx1"/>
                          </a:solidFill>
                          <a:effectLst/>
                          <a:latin typeface="Arial" panose="020B0604020202020204" pitchFamily="34" charset="0"/>
                          <a:ea typeface="楷体_GB2312" pitchFamily="1" charset="-122"/>
                        </a:rPr>
                        <a:t>劳务计量单位</a:t>
                      </a:r>
                      <a:endParaRPr kumimoji="0" lang="zh-CN" altLang="en-US" sz="2000" b="1" i="0" u="none" strike="noStrike" cap="none" normalizeH="0" baseline="0" smtClean="0">
                        <a:ln>
                          <a:noFill/>
                        </a:ln>
                        <a:solidFill>
                          <a:schemeClr val="tx1"/>
                        </a:solidFill>
                        <a:effectLst/>
                        <a:latin typeface="Arial" panose="020B0604020202020204" pitchFamily="34" charset="0"/>
                        <a:ea typeface="楷体_GB2312" pitchFamily="1"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rowSpan="3">
                  <a:txBody>
                    <a:bodyPr/>
                    <a:lstStyle/>
                    <a:p>
                      <a:pPr marL="0" marR="0" lvl="0" indent="0" algn="ctr" defTabSz="914400" rtl="0" eaLnBrk="0" fontAlgn="base" latinLnBrk="0" hangingPunct="0">
                        <a:lnSpc>
                          <a:spcPct val="100000"/>
                        </a:lnSpc>
                        <a:spcBef>
                          <a:spcPct val="20000"/>
                        </a:spcBef>
                        <a:spcAft>
                          <a:spcPct val="0"/>
                        </a:spcAft>
                        <a:buClrTx/>
                        <a:buSzTx/>
                        <a:buFontTx/>
                        <a:buNone/>
                      </a:pPr>
                      <a:endParaRPr kumimoji="0" lang="zh-CN" altLang="en-US" sz="2000" b="1" i="0" u="none" strike="noStrike" cap="none" normalizeH="0" baseline="0" smtClean="0">
                        <a:ln>
                          <a:noFill/>
                        </a:ln>
                        <a:solidFill>
                          <a:schemeClr val="tx1"/>
                        </a:solidFill>
                        <a:effectLst/>
                        <a:latin typeface="Arial" panose="020B0604020202020204" pitchFamily="34" charset="0"/>
                        <a:ea typeface="楷体_GB2312" pitchFamily="1" charset="-122"/>
                      </a:endParaRPr>
                    </a:p>
                    <a:p>
                      <a:pPr marL="0" marR="0" lvl="0" indent="0" algn="ctr" defTabSz="914400" rtl="0" eaLnBrk="0" fontAlgn="base" latinLnBrk="0" hangingPunct="0">
                        <a:lnSpc>
                          <a:spcPct val="100000"/>
                        </a:lnSpc>
                        <a:spcBef>
                          <a:spcPct val="20000"/>
                        </a:spcBef>
                        <a:spcAft>
                          <a:spcPct val="0"/>
                        </a:spcAft>
                        <a:buClrTx/>
                        <a:buSzTx/>
                        <a:buFontTx/>
                        <a:buNone/>
                      </a:pPr>
                      <a:r>
                        <a:rPr kumimoji="0" lang="zh-CN" altLang="en-US" sz="2000" b="1" i="0" u="none" strike="noStrike" cap="none" normalizeH="0" baseline="0" smtClean="0">
                          <a:ln>
                            <a:noFill/>
                          </a:ln>
                          <a:solidFill>
                            <a:schemeClr val="tx1"/>
                          </a:solidFill>
                          <a:effectLst/>
                          <a:latin typeface="Arial" panose="020B0604020202020204" pitchFamily="34" charset="0"/>
                          <a:ea typeface="楷体_GB2312" pitchFamily="1" charset="-122"/>
                        </a:rPr>
                        <a:t>提供劳务总量</a:t>
                      </a:r>
                      <a:endParaRPr kumimoji="0" lang="zh-CN" altLang="en-US" sz="2000" b="1" i="0" u="none" strike="noStrike" cap="none" normalizeH="0" baseline="0" smtClean="0">
                        <a:ln>
                          <a:noFill/>
                        </a:ln>
                        <a:solidFill>
                          <a:schemeClr val="tx1"/>
                        </a:solidFill>
                        <a:effectLst/>
                        <a:latin typeface="Arial" panose="020B0604020202020204" pitchFamily="34" charset="0"/>
                        <a:ea typeface="楷体_GB2312" pitchFamily="1"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gridSpan="4">
                  <a:txBody>
                    <a:bodyPr/>
                    <a:lstStyle/>
                    <a:p>
                      <a:pPr marL="0" marR="0" lvl="0" indent="0" algn="ctr" defTabSz="914400" rtl="0" eaLnBrk="0" fontAlgn="base" latinLnBrk="0" hangingPunct="0">
                        <a:lnSpc>
                          <a:spcPct val="100000"/>
                        </a:lnSpc>
                        <a:spcBef>
                          <a:spcPct val="20000"/>
                        </a:spcBef>
                        <a:spcAft>
                          <a:spcPct val="0"/>
                        </a:spcAft>
                        <a:buClrTx/>
                        <a:buSzTx/>
                        <a:buFontTx/>
                        <a:buNone/>
                      </a:pPr>
                      <a:r>
                        <a:rPr kumimoji="0" lang="zh-CN" altLang="en-US" sz="2000" b="1" i="0" u="none" strike="noStrike" cap="none" normalizeH="0" baseline="0" smtClean="0">
                          <a:ln>
                            <a:noFill/>
                          </a:ln>
                          <a:solidFill>
                            <a:schemeClr val="tx1"/>
                          </a:solidFill>
                          <a:effectLst/>
                          <a:latin typeface="Arial" panose="020B0604020202020204" pitchFamily="34" charset="0"/>
                          <a:ea typeface="楷体_GB2312" pitchFamily="1" charset="-122"/>
                        </a:rPr>
                        <a:t>各受益单位接受劳务量</a:t>
                      </a:r>
                      <a:endParaRPr kumimoji="0" lang="zh-CN" altLang="en-US" sz="2000" b="1" i="0" u="none" strike="noStrike" cap="none" normalizeH="0" baseline="0" smtClean="0">
                        <a:ln>
                          <a:noFill/>
                        </a:ln>
                        <a:solidFill>
                          <a:schemeClr val="tx1"/>
                        </a:solidFill>
                        <a:effectLst/>
                        <a:latin typeface="Arial" panose="020B0604020202020204" pitchFamily="34" charset="0"/>
                        <a:ea typeface="楷体_GB2312" pitchFamily="1" charset="-122"/>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cPr/>
                </a:tc>
                <a:tc hMerge="1">
                  <a:tcPr/>
                </a:tc>
                <a:tc hMerge="1">
                  <a:tcPr/>
                </a:tc>
              </a:tr>
              <a:tr h="446088">
                <a:tc vMerge="1">
                  <a:tcPr/>
                </a:tc>
                <a:tc vMerge="1">
                  <a:tcPr/>
                </a:tc>
                <a:tc vMerge="1">
                  <a:tcPr/>
                </a:tc>
                <a:tc gridSpan="2">
                  <a:txBody>
                    <a:bodyPr/>
                    <a:lstStyle/>
                    <a:p>
                      <a:pPr marL="0" marR="0" lvl="0" indent="0" algn="ctr" defTabSz="914400" rtl="0" eaLnBrk="0" fontAlgn="base" latinLnBrk="0" hangingPunct="0">
                        <a:lnSpc>
                          <a:spcPct val="100000"/>
                        </a:lnSpc>
                        <a:spcBef>
                          <a:spcPct val="20000"/>
                        </a:spcBef>
                        <a:spcAft>
                          <a:spcPct val="0"/>
                        </a:spcAft>
                        <a:buClrTx/>
                        <a:buSzTx/>
                        <a:buFontTx/>
                        <a:buNone/>
                      </a:pPr>
                      <a:r>
                        <a:rPr kumimoji="0" lang="zh-CN" altLang="en-US" sz="2000" b="1" i="0" u="none" strike="noStrike" cap="none" normalizeH="0" baseline="0" smtClean="0">
                          <a:ln>
                            <a:noFill/>
                          </a:ln>
                          <a:solidFill>
                            <a:schemeClr val="tx1"/>
                          </a:solidFill>
                          <a:effectLst/>
                          <a:latin typeface="Arial" panose="020B0604020202020204" pitchFamily="34" charset="0"/>
                          <a:ea typeface="楷体_GB2312" pitchFamily="1" charset="-122"/>
                        </a:rPr>
                        <a:t>辅助生产车间</a:t>
                      </a:r>
                      <a:endParaRPr kumimoji="0" lang="zh-CN" altLang="en-US" sz="2000" b="1" i="0" u="none" strike="noStrike" cap="none" normalizeH="0" baseline="0" smtClean="0">
                        <a:ln>
                          <a:noFill/>
                        </a:ln>
                        <a:solidFill>
                          <a:schemeClr val="tx1"/>
                        </a:solidFill>
                        <a:effectLst/>
                        <a:latin typeface="Arial" panose="020B0604020202020204" pitchFamily="34" charset="0"/>
                        <a:ea typeface="楷体_GB2312" pitchFamily="1"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cPr/>
                </a:tc>
                <a:tc rowSpan="2">
                  <a:txBody>
                    <a:bodyPr/>
                    <a:lstStyle/>
                    <a:p>
                      <a:pPr marL="0" marR="0" lvl="0" indent="0" algn="ctr" defTabSz="914400" rtl="0" eaLnBrk="0" fontAlgn="base" latinLnBrk="0" hangingPunct="0">
                        <a:lnSpc>
                          <a:spcPct val="100000"/>
                        </a:lnSpc>
                        <a:spcBef>
                          <a:spcPct val="20000"/>
                        </a:spcBef>
                        <a:spcAft>
                          <a:spcPct val="0"/>
                        </a:spcAft>
                        <a:buClrTx/>
                        <a:buSzTx/>
                        <a:buFontTx/>
                        <a:buNone/>
                      </a:pPr>
                      <a:r>
                        <a:rPr kumimoji="0" lang="zh-CN" altLang="en-US" sz="2000" b="1" i="0" u="none" strike="noStrike" cap="none" normalizeH="0" baseline="0" smtClean="0">
                          <a:ln>
                            <a:noFill/>
                          </a:ln>
                          <a:solidFill>
                            <a:schemeClr val="tx1"/>
                          </a:solidFill>
                          <a:effectLst/>
                          <a:latin typeface="Arial" panose="020B0604020202020204" pitchFamily="34" charset="0"/>
                          <a:ea typeface="楷体_GB2312" pitchFamily="1" charset="-122"/>
                        </a:rPr>
                        <a:t>基本生产车间</a:t>
                      </a:r>
                      <a:endParaRPr kumimoji="0" lang="zh-CN" altLang="en-US" sz="2000" b="1" i="0" u="none" strike="noStrike" cap="none" normalizeH="0" baseline="0" smtClean="0">
                        <a:ln>
                          <a:noFill/>
                        </a:ln>
                        <a:solidFill>
                          <a:schemeClr val="tx1"/>
                        </a:solidFill>
                        <a:effectLst/>
                        <a:latin typeface="Arial" panose="020B0604020202020204" pitchFamily="34" charset="0"/>
                        <a:ea typeface="楷体_GB2312" pitchFamily="1"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rowSpan="2">
                  <a:txBody>
                    <a:bodyPr/>
                    <a:lstStyle/>
                    <a:p>
                      <a:pPr marL="0" marR="0" lvl="0" indent="0" algn="ctr" defTabSz="914400" rtl="0" eaLnBrk="0" fontAlgn="base" latinLnBrk="0" hangingPunct="0">
                        <a:lnSpc>
                          <a:spcPct val="100000"/>
                        </a:lnSpc>
                        <a:spcBef>
                          <a:spcPct val="20000"/>
                        </a:spcBef>
                        <a:spcAft>
                          <a:spcPct val="0"/>
                        </a:spcAft>
                        <a:buClrTx/>
                        <a:buSzTx/>
                        <a:buFontTx/>
                        <a:buNone/>
                      </a:pPr>
                      <a:r>
                        <a:rPr kumimoji="0" lang="zh-CN" altLang="en-US" sz="2000" b="1" i="0" u="none" strike="noStrike" cap="none" normalizeH="0" baseline="0" smtClean="0">
                          <a:ln>
                            <a:noFill/>
                          </a:ln>
                          <a:solidFill>
                            <a:schemeClr val="tx1"/>
                          </a:solidFill>
                          <a:effectLst/>
                          <a:latin typeface="Arial" panose="020B0604020202020204" pitchFamily="34" charset="0"/>
                          <a:ea typeface="楷体_GB2312" pitchFamily="1" charset="-122"/>
                        </a:rPr>
                        <a:t>行政管理部门</a:t>
                      </a:r>
                      <a:endParaRPr kumimoji="0" lang="zh-CN" altLang="en-US" sz="2000" b="1" i="0" u="none" strike="noStrike" cap="none" normalizeH="0" baseline="0" smtClean="0">
                        <a:ln>
                          <a:noFill/>
                        </a:ln>
                        <a:solidFill>
                          <a:schemeClr val="tx1"/>
                        </a:solidFill>
                        <a:effectLst/>
                        <a:latin typeface="Arial" panose="020B0604020202020204" pitchFamily="34" charset="0"/>
                        <a:ea typeface="楷体_GB2312" pitchFamily="1" charset="-122"/>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88950">
                <a:tc vMerge="1">
                  <a:tcPr/>
                </a:tc>
                <a:tc vMerge="1">
                  <a:tcPr/>
                </a:tc>
                <a:tc vMerge="1">
                  <a:tcPr/>
                </a:tc>
                <a:tc>
                  <a:txBody>
                    <a:bodyPr/>
                    <a:lstStyle/>
                    <a:p>
                      <a:pPr marL="0" marR="0" lvl="0" indent="0" algn="l" defTabSz="914400" rtl="0" eaLnBrk="0" fontAlgn="base" latinLnBrk="0" hangingPunct="0">
                        <a:lnSpc>
                          <a:spcPct val="100000"/>
                        </a:lnSpc>
                        <a:spcBef>
                          <a:spcPct val="20000"/>
                        </a:spcBef>
                        <a:spcAft>
                          <a:spcPct val="0"/>
                        </a:spcAft>
                        <a:buClrTx/>
                        <a:buSzTx/>
                        <a:buFontTx/>
                        <a:buNone/>
                      </a:pPr>
                      <a:r>
                        <a:rPr kumimoji="0" lang="zh-CN" altLang="en-US" sz="2000" b="1" i="0" u="none" strike="noStrike" cap="none" normalizeH="0" baseline="0" smtClean="0">
                          <a:ln>
                            <a:noFill/>
                          </a:ln>
                          <a:solidFill>
                            <a:schemeClr val="tx1"/>
                          </a:solidFill>
                          <a:effectLst/>
                          <a:latin typeface="Arial" panose="020B0604020202020204" pitchFamily="34" charset="0"/>
                          <a:ea typeface="楷体_GB2312" pitchFamily="1" charset="-122"/>
                        </a:rPr>
                        <a:t>维修车间</a:t>
                      </a:r>
                      <a:endParaRPr kumimoji="0" lang="zh-CN" altLang="en-US" sz="2000" b="1" i="0" u="none" strike="noStrike" cap="none" normalizeH="0" baseline="0" smtClean="0">
                        <a:ln>
                          <a:noFill/>
                        </a:ln>
                        <a:solidFill>
                          <a:schemeClr val="tx1"/>
                        </a:solidFill>
                        <a:effectLst/>
                        <a:latin typeface="Arial" panose="020B0604020202020204" pitchFamily="34" charset="0"/>
                        <a:ea typeface="楷体_GB2312" pitchFamily="1"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pPr>
                      <a:r>
                        <a:rPr kumimoji="0" lang="zh-CN" altLang="en-US" sz="2000" b="1" i="0" u="none" strike="noStrike" cap="none" normalizeH="0" baseline="0" smtClean="0">
                          <a:ln>
                            <a:noFill/>
                          </a:ln>
                          <a:solidFill>
                            <a:schemeClr val="tx1"/>
                          </a:solidFill>
                          <a:effectLst/>
                          <a:latin typeface="Arial" panose="020B0604020202020204" pitchFamily="34" charset="0"/>
                          <a:ea typeface="楷体_GB2312" pitchFamily="1" charset="-122"/>
                        </a:rPr>
                        <a:t>供热车间</a:t>
                      </a:r>
                      <a:endParaRPr kumimoji="0" lang="zh-CN" altLang="en-US" sz="2000" b="1" i="0" u="none" strike="noStrike" cap="none" normalizeH="0" baseline="0" smtClean="0">
                        <a:ln>
                          <a:noFill/>
                        </a:ln>
                        <a:solidFill>
                          <a:schemeClr val="tx1"/>
                        </a:solidFill>
                        <a:effectLst/>
                        <a:latin typeface="Arial" panose="020B0604020202020204" pitchFamily="34" charset="0"/>
                        <a:ea typeface="楷体_GB2312" pitchFamily="1"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vMerge="1">
                  <a:tcPr/>
                </a:tc>
                <a:tc vMerge="1">
                  <a:tcPr/>
                </a:tc>
              </a:tr>
              <a:tr h="488950">
                <a:tc>
                  <a:txBody>
                    <a:bodyPr/>
                    <a:lstStyle/>
                    <a:p>
                      <a:pPr marL="0" marR="0" lvl="0" indent="0" algn="l" defTabSz="914400" rtl="0" eaLnBrk="0" fontAlgn="base" latinLnBrk="0" hangingPunct="0">
                        <a:lnSpc>
                          <a:spcPct val="100000"/>
                        </a:lnSpc>
                        <a:spcBef>
                          <a:spcPct val="20000"/>
                        </a:spcBef>
                        <a:spcAft>
                          <a:spcPct val="0"/>
                        </a:spcAft>
                        <a:buClrTx/>
                        <a:buSzTx/>
                        <a:buFontTx/>
                        <a:buNone/>
                      </a:pPr>
                      <a:r>
                        <a:rPr kumimoji="0" lang="zh-CN" altLang="en-US" sz="2000" b="1" i="0" u="none" strike="noStrike" cap="none" normalizeH="0" baseline="0" dirty="0" smtClean="0">
                          <a:ln>
                            <a:noFill/>
                          </a:ln>
                          <a:solidFill>
                            <a:schemeClr val="tx1"/>
                          </a:solidFill>
                          <a:effectLst/>
                          <a:latin typeface="Arial" panose="020B0604020202020204" pitchFamily="34" charset="0"/>
                          <a:ea typeface="楷体_GB2312" pitchFamily="1" charset="-122"/>
                        </a:rPr>
                        <a:t>供水车间</a:t>
                      </a:r>
                      <a:endParaRPr kumimoji="0" lang="zh-CN" altLang="en-US" sz="2000" b="1" i="0" u="none" strike="noStrike" cap="none" normalizeH="0" baseline="0" dirty="0" smtClean="0">
                        <a:ln>
                          <a:noFill/>
                        </a:ln>
                        <a:solidFill>
                          <a:schemeClr val="tx1"/>
                        </a:solidFill>
                        <a:effectLst/>
                        <a:latin typeface="Arial" panose="020B0604020202020204" pitchFamily="34" charset="0"/>
                        <a:ea typeface="楷体_GB2312" pitchFamily="1" charset="-122"/>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pPr>
                      <a:r>
                        <a:rPr kumimoji="0" lang="zh-CN" altLang="en-US" sz="2000" b="1" i="0" u="none" strike="noStrike" cap="none" normalizeH="0" baseline="0" dirty="0" smtClean="0">
                          <a:ln>
                            <a:noFill/>
                          </a:ln>
                          <a:solidFill>
                            <a:schemeClr val="tx1"/>
                          </a:solidFill>
                          <a:effectLst/>
                          <a:latin typeface="Arial" panose="020B0604020202020204" pitchFamily="34" charset="0"/>
                          <a:ea typeface="楷体_GB2312" pitchFamily="1" charset="-122"/>
                        </a:rPr>
                        <a:t>吨</a:t>
                      </a:r>
                      <a:endParaRPr kumimoji="0" lang="zh-CN" altLang="en-US" sz="2000" b="1" i="0" u="none" strike="noStrike" cap="none" normalizeH="0" baseline="0" dirty="0" smtClean="0">
                        <a:ln>
                          <a:noFill/>
                        </a:ln>
                        <a:solidFill>
                          <a:schemeClr val="tx1"/>
                        </a:solidFill>
                        <a:effectLst/>
                        <a:latin typeface="Arial" panose="020B0604020202020204" pitchFamily="34" charset="0"/>
                        <a:ea typeface="楷体_GB2312" pitchFamily="1"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pPr>
                      <a:r>
                        <a:rPr kumimoji="0" lang="en-US" altLang="zh-CN" sz="2000" b="1" i="0" u="none" strike="noStrike" cap="none" normalizeH="0" baseline="0" smtClean="0">
                          <a:ln>
                            <a:noFill/>
                          </a:ln>
                          <a:solidFill>
                            <a:schemeClr val="tx1"/>
                          </a:solidFill>
                          <a:effectLst/>
                          <a:latin typeface="Arial" panose="020B0604020202020204" pitchFamily="34" charset="0"/>
                          <a:ea typeface="楷体_GB2312" pitchFamily="1" charset="-122"/>
                        </a:rPr>
                        <a:t>1 400</a:t>
                      </a:r>
                      <a:endParaRPr kumimoji="0" lang="en-US" altLang="zh-CN" sz="2000" b="1" i="0" u="none" strike="noStrike" cap="none" normalizeH="0" baseline="0" smtClean="0">
                        <a:ln>
                          <a:noFill/>
                        </a:ln>
                        <a:solidFill>
                          <a:schemeClr val="tx1"/>
                        </a:solidFill>
                        <a:effectLst/>
                        <a:latin typeface="Arial" panose="020B0604020202020204" pitchFamily="34" charset="0"/>
                        <a:ea typeface="楷体_GB2312" pitchFamily="1"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pPr>
                      <a:endParaRPr kumimoji="0" lang="zh-CN" altLang="en-US" sz="2000" b="1" i="0" u="none" strike="noStrike" cap="none" normalizeH="0" baseline="0" smtClean="0">
                        <a:ln>
                          <a:noFill/>
                        </a:ln>
                        <a:solidFill>
                          <a:schemeClr val="tx1"/>
                        </a:solidFill>
                        <a:effectLst/>
                        <a:latin typeface="Arial" panose="020B0604020202020204" pitchFamily="34" charset="0"/>
                        <a:ea typeface="楷体_GB2312" pitchFamily="1"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pPr>
                      <a:r>
                        <a:rPr kumimoji="0" lang="en-US" altLang="zh-CN" sz="2000" b="1" i="0" u="none" strike="noStrike" cap="none" normalizeH="0" baseline="0" smtClean="0">
                          <a:ln>
                            <a:noFill/>
                          </a:ln>
                          <a:solidFill>
                            <a:schemeClr val="tx1"/>
                          </a:solidFill>
                          <a:effectLst/>
                          <a:latin typeface="Arial" panose="020B0604020202020204" pitchFamily="34" charset="0"/>
                          <a:ea typeface="楷体_GB2312" pitchFamily="1" charset="-122"/>
                        </a:rPr>
                        <a:t>140</a:t>
                      </a:r>
                      <a:endParaRPr kumimoji="0" lang="en-US" altLang="zh-CN" sz="2000" b="1" i="0" u="none" strike="noStrike" cap="none" normalizeH="0" baseline="0" smtClean="0">
                        <a:ln>
                          <a:noFill/>
                        </a:ln>
                        <a:solidFill>
                          <a:schemeClr val="tx1"/>
                        </a:solidFill>
                        <a:effectLst/>
                        <a:latin typeface="Arial" panose="020B0604020202020204" pitchFamily="34" charset="0"/>
                        <a:ea typeface="楷体_GB2312" pitchFamily="1"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pPr>
                      <a:r>
                        <a:rPr kumimoji="0" lang="en-US" altLang="zh-CN" sz="2000" b="1" i="0" u="none" strike="noStrike" cap="none" normalizeH="0" baseline="0" smtClean="0">
                          <a:ln>
                            <a:noFill/>
                          </a:ln>
                          <a:solidFill>
                            <a:schemeClr val="tx1"/>
                          </a:solidFill>
                          <a:effectLst/>
                          <a:latin typeface="Arial" panose="020B0604020202020204" pitchFamily="34" charset="0"/>
                          <a:ea typeface="楷体_GB2312" pitchFamily="1" charset="-122"/>
                        </a:rPr>
                        <a:t>1 000</a:t>
                      </a:r>
                      <a:endParaRPr kumimoji="0" lang="en-US" altLang="zh-CN" sz="2000" b="1" i="0" u="none" strike="noStrike" cap="none" normalizeH="0" baseline="0" smtClean="0">
                        <a:ln>
                          <a:noFill/>
                        </a:ln>
                        <a:solidFill>
                          <a:schemeClr val="tx1"/>
                        </a:solidFill>
                        <a:effectLst/>
                        <a:latin typeface="Arial" panose="020B0604020202020204" pitchFamily="34" charset="0"/>
                        <a:ea typeface="楷体_GB2312" pitchFamily="1"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pPr>
                      <a:r>
                        <a:rPr kumimoji="0" lang="en-US" altLang="zh-CN" sz="2000" b="1" i="0" u="none" strike="noStrike" cap="none" normalizeH="0" baseline="0" smtClean="0">
                          <a:ln>
                            <a:noFill/>
                          </a:ln>
                          <a:solidFill>
                            <a:schemeClr val="tx1"/>
                          </a:solidFill>
                          <a:effectLst/>
                          <a:latin typeface="Arial" panose="020B0604020202020204" pitchFamily="34" charset="0"/>
                          <a:ea typeface="楷体_GB2312" pitchFamily="1" charset="-122"/>
                        </a:rPr>
                        <a:t>260</a:t>
                      </a:r>
                      <a:endParaRPr kumimoji="0" lang="en-US" altLang="zh-CN" sz="2000" b="1" i="0" u="none" strike="noStrike" cap="none" normalizeH="0" baseline="0" smtClean="0">
                        <a:ln>
                          <a:noFill/>
                        </a:ln>
                        <a:solidFill>
                          <a:schemeClr val="tx1"/>
                        </a:solidFill>
                        <a:effectLst/>
                        <a:latin typeface="Arial" panose="020B0604020202020204" pitchFamily="34" charset="0"/>
                        <a:ea typeface="楷体_GB2312" pitchFamily="1" charset="-122"/>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90538">
                <a:tc>
                  <a:txBody>
                    <a:bodyPr/>
                    <a:lstStyle/>
                    <a:p>
                      <a:pPr marL="0" marR="0" lvl="0" indent="0" algn="l" defTabSz="914400" rtl="0" eaLnBrk="0" fontAlgn="base" latinLnBrk="0" hangingPunct="0">
                        <a:lnSpc>
                          <a:spcPct val="100000"/>
                        </a:lnSpc>
                        <a:spcBef>
                          <a:spcPct val="20000"/>
                        </a:spcBef>
                        <a:spcAft>
                          <a:spcPct val="0"/>
                        </a:spcAft>
                        <a:buClrTx/>
                        <a:buSzTx/>
                        <a:buFontTx/>
                        <a:buNone/>
                      </a:pPr>
                      <a:r>
                        <a:rPr kumimoji="0" lang="zh-CN" altLang="en-US" sz="2000" b="1" i="0" u="none" strike="noStrike" cap="none" normalizeH="0" baseline="0" smtClean="0">
                          <a:ln>
                            <a:noFill/>
                          </a:ln>
                          <a:solidFill>
                            <a:schemeClr val="tx1"/>
                          </a:solidFill>
                          <a:effectLst/>
                          <a:latin typeface="Arial" panose="020B0604020202020204" pitchFamily="34" charset="0"/>
                          <a:ea typeface="楷体_GB2312" pitchFamily="1" charset="-122"/>
                        </a:rPr>
                        <a:t>供热车间</a:t>
                      </a:r>
                      <a:endParaRPr kumimoji="0" lang="zh-CN" altLang="en-US" sz="2000" b="1" i="0" u="none" strike="noStrike" cap="none" normalizeH="0" baseline="0" smtClean="0">
                        <a:ln>
                          <a:noFill/>
                        </a:ln>
                        <a:solidFill>
                          <a:schemeClr val="tx1"/>
                        </a:solidFill>
                        <a:effectLst/>
                        <a:latin typeface="Arial" panose="020B0604020202020204" pitchFamily="34" charset="0"/>
                        <a:ea typeface="楷体_GB2312" pitchFamily="1" charset="-122"/>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pPr>
                      <a:r>
                        <a:rPr kumimoji="0" lang="en-US" altLang="zh-CN" sz="2000" b="1" i="0" u="none" strike="noStrike" cap="none" normalizeH="0" baseline="0" dirty="0" smtClean="0">
                          <a:ln>
                            <a:noFill/>
                          </a:ln>
                          <a:solidFill>
                            <a:schemeClr val="tx1"/>
                          </a:solidFill>
                          <a:effectLst/>
                          <a:latin typeface="Arial" panose="020B0604020202020204" pitchFamily="34" charset="0"/>
                          <a:ea typeface="楷体_GB2312" pitchFamily="1" charset="-122"/>
                        </a:rPr>
                        <a:t>M</a:t>
                      </a:r>
                      <a:r>
                        <a:rPr kumimoji="0" lang="en-US" altLang="zh-CN" sz="2000" b="1" i="0" u="none" strike="noStrike" cap="none" normalizeH="0" baseline="30000" dirty="0" smtClean="0">
                          <a:ln>
                            <a:noFill/>
                          </a:ln>
                          <a:solidFill>
                            <a:schemeClr val="tx1"/>
                          </a:solidFill>
                          <a:effectLst/>
                          <a:latin typeface="Arial" panose="020B0604020202020204" pitchFamily="34" charset="0"/>
                          <a:ea typeface="楷体_GB2312" pitchFamily="1" charset="-122"/>
                        </a:rPr>
                        <a:t>3</a:t>
                      </a:r>
                      <a:endParaRPr kumimoji="0" lang="en-US" altLang="zh-CN" sz="2000" b="1" i="0" u="none" strike="noStrike" cap="none" normalizeH="0" baseline="30000" dirty="0" smtClean="0">
                        <a:ln>
                          <a:noFill/>
                        </a:ln>
                        <a:solidFill>
                          <a:schemeClr val="tx1"/>
                        </a:solidFill>
                        <a:effectLst/>
                        <a:latin typeface="Arial" panose="020B0604020202020204" pitchFamily="34" charset="0"/>
                        <a:ea typeface="楷体_GB2312" pitchFamily="1"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pPr>
                      <a:r>
                        <a:rPr kumimoji="0" lang="en-US" altLang="zh-CN" sz="2000" b="1" i="0" u="none" strike="noStrike" cap="none" normalizeH="0" baseline="0" smtClean="0">
                          <a:ln>
                            <a:noFill/>
                          </a:ln>
                          <a:solidFill>
                            <a:schemeClr val="tx1"/>
                          </a:solidFill>
                          <a:effectLst/>
                          <a:latin typeface="Arial" panose="020B0604020202020204" pitchFamily="34" charset="0"/>
                          <a:ea typeface="楷体_GB2312" pitchFamily="1" charset="-122"/>
                        </a:rPr>
                        <a:t>12 960</a:t>
                      </a:r>
                      <a:endParaRPr kumimoji="0" lang="en-US" altLang="zh-CN" sz="2000" b="1" i="0" u="none" strike="noStrike" cap="none" normalizeH="0" baseline="0" smtClean="0">
                        <a:ln>
                          <a:noFill/>
                        </a:ln>
                        <a:solidFill>
                          <a:schemeClr val="tx1"/>
                        </a:solidFill>
                        <a:effectLst/>
                        <a:latin typeface="Arial" panose="020B0604020202020204" pitchFamily="34" charset="0"/>
                        <a:ea typeface="楷体_GB2312" pitchFamily="1"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pPr>
                      <a:r>
                        <a:rPr kumimoji="0" lang="en-US" altLang="zh-CN" sz="2000" b="1" i="0" u="none" strike="noStrike" cap="none" normalizeH="0" baseline="0" smtClean="0">
                          <a:ln>
                            <a:noFill/>
                          </a:ln>
                          <a:solidFill>
                            <a:schemeClr val="tx1"/>
                          </a:solidFill>
                          <a:effectLst/>
                          <a:latin typeface="Arial" panose="020B0604020202020204" pitchFamily="34" charset="0"/>
                          <a:ea typeface="楷体_GB2312" pitchFamily="1" charset="-122"/>
                        </a:rPr>
                        <a:t>960</a:t>
                      </a:r>
                      <a:endParaRPr kumimoji="0" lang="en-US" altLang="zh-CN" sz="2000" b="1" i="0" u="none" strike="noStrike" cap="none" normalizeH="0" baseline="0" smtClean="0">
                        <a:ln>
                          <a:noFill/>
                        </a:ln>
                        <a:solidFill>
                          <a:schemeClr val="tx1"/>
                        </a:solidFill>
                        <a:effectLst/>
                        <a:latin typeface="Arial" panose="020B0604020202020204" pitchFamily="34" charset="0"/>
                        <a:ea typeface="楷体_GB2312" pitchFamily="1"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pPr>
                      <a:endParaRPr kumimoji="0" lang="zh-CN" altLang="en-US" sz="2000" b="1" i="0" u="none" strike="noStrike" cap="none" normalizeH="0" baseline="0" smtClean="0">
                        <a:ln>
                          <a:noFill/>
                        </a:ln>
                        <a:solidFill>
                          <a:schemeClr val="tx1"/>
                        </a:solidFill>
                        <a:effectLst/>
                        <a:latin typeface="Arial" panose="020B0604020202020204" pitchFamily="34" charset="0"/>
                        <a:ea typeface="楷体_GB2312" pitchFamily="1"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pPr>
                      <a:r>
                        <a:rPr kumimoji="0" lang="en-US" altLang="zh-CN" sz="2000" b="1" i="0" u="none" strike="noStrike" cap="none" normalizeH="0" baseline="0" smtClean="0">
                          <a:ln>
                            <a:noFill/>
                          </a:ln>
                          <a:solidFill>
                            <a:schemeClr val="tx1"/>
                          </a:solidFill>
                          <a:effectLst/>
                          <a:latin typeface="Arial" panose="020B0604020202020204" pitchFamily="34" charset="0"/>
                          <a:ea typeface="楷体_GB2312" pitchFamily="1" charset="-122"/>
                        </a:rPr>
                        <a:t>9 700</a:t>
                      </a:r>
                      <a:endParaRPr kumimoji="0" lang="en-US" altLang="zh-CN" sz="2000" b="1" i="0" u="none" strike="noStrike" cap="none" normalizeH="0" baseline="0" smtClean="0">
                        <a:ln>
                          <a:noFill/>
                        </a:ln>
                        <a:solidFill>
                          <a:schemeClr val="tx1"/>
                        </a:solidFill>
                        <a:effectLst/>
                        <a:latin typeface="Arial" panose="020B0604020202020204" pitchFamily="34" charset="0"/>
                        <a:ea typeface="楷体_GB2312" pitchFamily="1"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pPr>
                      <a:r>
                        <a:rPr kumimoji="0" lang="en-US" altLang="zh-CN" sz="2000" b="1" i="0" u="none" strike="noStrike" cap="none" normalizeH="0" baseline="0" dirty="0" smtClean="0">
                          <a:ln>
                            <a:noFill/>
                          </a:ln>
                          <a:solidFill>
                            <a:schemeClr val="tx1"/>
                          </a:solidFill>
                          <a:effectLst/>
                          <a:latin typeface="Arial" panose="020B0604020202020204" pitchFamily="34" charset="0"/>
                          <a:ea typeface="楷体_GB2312" pitchFamily="1" charset="-122"/>
                        </a:rPr>
                        <a:t>2 300</a:t>
                      </a:r>
                      <a:endParaRPr kumimoji="0" lang="en-US" altLang="zh-CN" sz="2000" b="1" i="0" u="none" strike="noStrike" cap="none" normalizeH="0" baseline="0" dirty="0" smtClean="0">
                        <a:ln>
                          <a:noFill/>
                        </a:ln>
                        <a:solidFill>
                          <a:schemeClr val="tx1"/>
                        </a:solidFill>
                        <a:effectLst/>
                        <a:latin typeface="Arial" panose="020B0604020202020204" pitchFamily="34" charset="0"/>
                        <a:ea typeface="楷体_GB2312" pitchFamily="1" charset="-122"/>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grpSp>
        <p:nvGrpSpPr>
          <p:cNvPr id="5" name="Group 53"/>
          <p:cNvGrpSpPr/>
          <p:nvPr/>
        </p:nvGrpSpPr>
        <p:grpSpPr bwMode="auto">
          <a:xfrm>
            <a:off x="2555875" y="1916113"/>
            <a:ext cx="4032250" cy="727075"/>
            <a:chOff x="1610" y="1207"/>
            <a:chExt cx="2540" cy="458"/>
          </a:xfrm>
        </p:grpSpPr>
        <p:sp>
          <p:nvSpPr>
            <p:cNvPr id="6" name="Text Box 51"/>
            <p:cNvSpPr txBox="1">
              <a:spLocks noChangeArrowheads="1"/>
            </p:cNvSpPr>
            <p:nvPr/>
          </p:nvSpPr>
          <p:spPr bwMode="auto">
            <a:xfrm>
              <a:off x="1610" y="1207"/>
              <a:ext cx="2540" cy="231"/>
            </a:xfrm>
            <a:prstGeom prst="rect">
              <a:avLst/>
            </a:prstGeom>
            <a:noFill/>
            <a:ln>
              <a:noFill/>
            </a:ln>
            <a:effectLst>
              <a:prstShdw prst="shdw12">
                <a:schemeClr val="bg2">
                  <a:alpha val="50000"/>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r>
                <a:rPr lang="zh-CN" altLang="en-US" dirty="0" smtClean="0"/>
                <a:t>辅助</a:t>
              </a:r>
              <a:r>
                <a:rPr lang="zh-CN" altLang="en-US" dirty="0"/>
                <a:t>车间提供劳务量汇总表</a:t>
              </a:r>
              <a:endParaRPr lang="zh-CN" altLang="en-US" dirty="0"/>
            </a:p>
          </p:txBody>
        </p:sp>
        <p:sp>
          <p:nvSpPr>
            <p:cNvPr id="7" name="Rectangle 52"/>
            <p:cNvSpPr>
              <a:spLocks noChangeArrowheads="1"/>
            </p:cNvSpPr>
            <p:nvPr/>
          </p:nvSpPr>
          <p:spPr bwMode="auto">
            <a:xfrm>
              <a:off x="2426" y="1434"/>
              <a:ext cx="936" cy="231"/>
            </a:xfrm>
            <a:prstGeom prst="rect">
              <a:avLst/>
            </a:prstGeom>
            <a:noFill/>
            <a:ln>
              <a:noFill/>
            </a:ln>
            <a:effectLst>
              <a:prstShdw prst="shdw12">
                <a:schemeClr val="bg2">
                  <a:alpha val="50000"/>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p>
              <a:r>
                <a:rPr lang="en-US" altLang="zh-CN"/>
                <a:t>20××</a:t>
              </a:r>
              <a:r>
                <a:rPr lang="zh-CN" altLang="en-US"/>
                <a:t>年</a:t>
              </a:r>
              <a:r>
                <a:rPr lang="en-US" altLang="zh-CN"/>
                <a:t>1</a:t>
              </a:r>
              <a:r>
                <a:rPr lang="zh-CN" altLang="en-US"/>
                <a:t>月</a:t>
              </a:r>
              <a:endParaRPr lang="zh-CN" altLang="en-US"/>
            </a:p>
          </p:txBody>
        </p:sp>
      </p:gr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6"/>
          <p:cNvSpPr>
            <a:spLocks noChangeArrowheads="1"/>
          </p:cNvSpPr>
          <p:nvPr/>
        </p:nvSpPr>
        <p:spPr bwMode="auto">
          <a:xfrm>
            <a:off x="1013520" y="2319336"/>
            <a:ext cx="4895850" cy="396875"/>
          </a:xfrm>
          <a:prstGeom prst="rect">
            <a:avLst/>
          </a:prstGeom>
          <a:solidFill>
            <a:srgbClr val="66FF33"/>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a:spcBef>
                <a:spcPct val="0"/>
              </a:spcBef>
            </a:pPr>
            <a:r>
              <a:rPr lang="zh-CN" altLang="en-US" sz="2000" dirty="0" smtClean="0">
                <a:latin typeface="楷体_GB2312" pitchFamily="1" charset="-122"/>
                <a:ea typeface="楷体_GB2312" pitchFamily="1" charset="-122"/>
                <a:cs typeface="Times New Roman" panose="02020603050405020304" pitchFamily="18" charset="0"/>
              </a:rPr>
              <a:t>供水车间</a:t>
            </a:r>
            <a:r>
              <a:rPr lang="zh-CN" altLang="en-US" sz="2000" dirty="0">
                <a:latin typeface="楷体_GB2312" pitchFamily="1" charset="-122"/>
                <a:ea typeface="楷体_GB2312" pitchFamily="1" charset="-122"/>
                <a:cs typeface="Times New Roman" panose="02020603050405020304" pitchFamily="18" charset="0"/>
              </a:rPr>
              <a:t>费用分配率＝</a:t>
            </a:r>
            <a:r>
              <a:rPr lang="en-US" altLang="zh-CN" sz="2000" dirty="0">
                <a:latin typeface="楷体_GB2312" pitchFamily="1" charset="-122"/>
                <a:ea typeface="楷体_GB2312" pitchFamily="1" charset="-122"/>
                <a:cs typeface="Times New Roman" panose="02020603050405020304" pitchFamily="18" charset="0"/>
              </a:rPr>
              <a:t>10332÷1260</a:t>
            </a:r>
            <a:r>
              <a:rPr lang="zh-CN" altLang="en-US" sz="2000" dirty="0">
                <a:latin typeface="楷体_GB2312" pitchFamily="1" charset="-122"/>
                <a:ea typeface="楷体_GB2312" pitchFamily="1" charset="-122"/>
                <a:cs typeface="Times New Roman" panose="02020603050405020304" pitchFamily="18" charset="0"/>
              </a:rPr>
              <a:t>＝</a:t>
            </a:r>
            <a:r>
              <a:rPr lang="en-US" altLang="zh-CN" sz="2000" dirty="0">
                <a:latin typeface="楷体_GB2312" pitchFamily="1" charset="-122"/>
                <a:ea typeface="楷体_GB2312" pitchFamily="1" charset="-122"/>
                <a:cs typeface="Times New Roman" panose="02020603050405020304" pitchFamily="18" charset="0"/>
              </a:rPr>
              <a:t>8.2</a:t>
            </a:r>
            <a:endParaRPr lang="en-US" altLang="zh-CN" sz="2000" dirty="0">
              <a:latin typeface="楷体_GB2312" pitchFamily="1" charset="-122"/>
              <a:ea typeface="楷体_GB2312" pitchFamily="1" charset="-122"/>
              <a:cs typeface="Times New Roman" panose="02020603050405020304" pitchFamily="18" charset="0"/>
            </a:endParaRPr>
          </a:p>
        </p:txBody>
      </p:sp>
      <p:sp>
        <p:nvSpPr>
          <p:cNvPr id="3" name="Rectangle 7"/>
          <p:cNvSpPr>
            <a:spLocks noChangeArrowheads="1"/>
          </p:cNvSpPr>
          <p:nvPr/>
        </p:nvSpPr>
        <p:spPr bwMode="auto">
          <a:xfrm>
            <a:off x="869057" y="2977930"/>
            <a:ext cx="6853158" cy="1292662"/>
          </a:xfrm>
          <a:prstGeom prst="rect">
            <a:avLst/>
          </a:prstGeom>
          <a:noFill/>
          <a:ln w="28575">
            <a:solidFill>
              <a:srgbClr val="66FF33"/>
            </a:solidFill>
            <a:prstDash val="lgDashDot"/>
            <a:miter lim="800000"/>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eaLnBrk="0" hangingPunct="0">
              <a:lnSpc>
                <a:spcPct val="130000"/>
              </a:lnSpc>
              <a:spcBef>
                <a:spcPct val="0"/>
              </a:spcBef>
            </a:pPr>
            <a:r>
              <a:rPr lang="zh-CN" altLang="en-US" sz="2000" dirty="0">
                <a:latin typeface="楷体_GB2312" pitchFamily="1" charset="-122"/>
                <a:ea typeface="楷体_GB2312" pitchFamily="1" charset="-122"/>
                <a:cs typeface="Times New Roman" panose="02020603050405020304" pitchFamily="18" charset="0"/>
              </a:rPr>
              <a:t>基本生产车间负担</a:t>
            </a:r>
            <a:r>
              <a:rPr lang="zh-CN" altLang="en-US" sz="2000" dirty="0" smtClean="0">
                <a:latin typeface="楷体_GB2312" pitchFamily="1" charset="-122"/>
                <a:ea typeface="楷体_GB2312" pitchFamily="1" charset="-122"/>
                <a:cs typeface="Times New Roman" panose="02020603050405020304" pitchFamily="18" charset="0"/>
              </a:rPr>
              <a:t>的供水费用</a:t>
            </a:r>
            <a:r>
              <a:rPr lang="zh-CN" altLang="en-US" sz="2000" dirty="0">
                <a:latin typeface="楷体_GB2312" pitchFamily="1" charset="-122"/>
                <a:ea typeface="楷体_GB2312" pitchFamily="1" charset="-122"/>
                <a:cs typeface="Times New Roman" panose="02020603050405020304" pitchFamily="18" charset="0"/>
              </a:rPr>
              <a:t>＝</a:t>
            </a:r>
            <a:r>
              <a:rPr lang="en-US" altLang="zh-CN" sz="2000" dirty="0">
                <a:latin typeface="楷体_GB2312" pitchFamily="1" charset="-122"/>
                <a:ea typeface="楷体_GB2312" pitchFamily="1" charset="-122"/>
                <a:cs typeface="Times New Roman" panose="02020603050405020304" pitchFamily="18" charset="0"/>
              </a:rPr>
              <a:t>1 000×8.20</a:t>
            </a:r>
            <a:r>
              <a:rPr lang="zh-CN" altLang="en-US" sz="2000" dirty="0">
                <a:latin typeface="楷体_GB2312" pitchFamily="1" charset="-122"/>
                <a:ea typeface="楷体_GB2312" pitchFamily="1" charset="-122"/>
                <a:cs typeface="Times New Roman" panose="02020603050405020304" pitchFamily="18" charset="0"/>
              </a:rPr>
              <a:t>＝</a:t>
            </a:r>
            <a:r>
              <a:rPr lang="en-US" altLang="zh-CN" sz="2000" dirty="0">
                <a:latin typeface="楷体_GB2312" pitchFamily="1" charset="-122"/>
                <a:ea typeface="楷体_GB2312" pitchFamily="1" charset="-122"/>
                <a:cs typeface="Times New Roman" panose="02020603050405020304" pitchFamily="18" charset="0"/>
              </a:rPr>
              <a:t>8 200</a:t>
            </a:r>
            <a:r>
              <a:rPr lang="zh-CN" altLang="en-US" sz="2000" dirty="0">
                <a:latin typeface="楷体_GB2312" pitchFamily="1" charset="-122"/>
                <a:ea typeface="楷体_GB2312" pitchFamily="1" charset="-122"/>
                <a:cs typeface="Times New Roman" panose="02020603050405020304" pitchFamily="18" charset="0"/>
              </a:rPr>
              <a:t>（元）</a:t>
            </a:r>
            <a:endParaRPr lang="zh-CN" altLang="en-US" sz="2000" dirty="0">
              <a:latin typeface="楷体_GB2312" pitchFamily="1" charset="-122"/>
              <a:ea typeface="楷体_GB2312" pitchFamily="1" charset="-122"/>
              <a:cs typeface="Times New Roman" panose="02020603050405020304" pitchFamily="18" charset="0"/>
            </a:endParaRPr>
          </a:p>
          <a:p>
            <a:pPr eaLnBrk="0" hangingPunct="0">
              <a:lnSpc>
                <a:spcPct val="130000"/>
              </a:lnSpc>
              <a:spcBef>
                <a:spcPct val="0"/>
              </a:spcBef>
            </a:pPr>
            <a:r>
              <a:rPr lang="zh-CN" altLang="en-US" sz="2000" dirty="0">
                <a:latin typeface="楷体_GB2312" pitchFamily="1" charset="-122"/>
                <a:ea typeface="楷体_GB2312" pitchFamily="1" charset="-122"/>
                <a:cs typeface="Times New Roman" panose="02020603050405020304" pitchFamily="18" charset="0"/>
              </a:rPr>
              <a:t>行政管理部门负担</a:t>
            </a:r>
            <a:r>
              <a:rPr lang="zh-CN" altLang="en-US" sz="2000" dirty="0" smtClean="0">
                <a:latin typeface="楷体_GB2312" pitchFamily="1" charset="-122"/>
                <a:ea typeface="楷体_GB2312" pitchFamily="1" charset="-122"/>
                <a:cs typeface="Times New Roman" panose="02020603050405020304" pitchFamily="18" charset="0"/>
              </a:rPr>
              <a:t>的供水费用</a:t>
            </a:r>
            <a:r>
              <a:rPr lang="zh-CN" altLang="en-US" sz="2000" dirty="0">
                <a:latin typeface="楷体_GB2312" pitchFamily="1" charset="-122"/>
                <a:ea typeface="楷体_GB2312" pitchFamily="1" charset="-122"/>
                <a:cs typeface="Times New Roman" panose="02020603050405020304" pitchFamily="18" charset="0"/>
              </a:rPr>
              <a:t>＝</a:t>
            </a:r>
            <a:r>
              <a:rPr lang="en-US" altLang="zh-CN" sz="2000" dirty="0">
                <a:latin typeface="楷体_GB2312" pitchFamily="1" charset="-122"/>
                <a:ea typeface="楷体_GB2312" pitchFamily="1" charset="-122"/>
                <a:cs typeface="Times New Roman" panose="02020603050405020304" pitchFamily="18" charset="0"/>
              </a:rPr>
              <a:t>260×8.20</a:t>
            </a:r>
            <a:r>
              <a:rPr lang="zh-CN" altLang="en-US" sz="2000" dirty="0">
                <a:latin typeface="楷体_GB2312" pitchFamily="1" charset="-122"/>
                <a:ea typeface="楷体_GB2312" pitchFamily="1" charset="-122"/>
                <a:cs typeface="Times New Roman" panose="02020603050405020304" pitchFamily="18" charset="0"/>
              </a:rPr>
              <a:t>＝</a:t>
            </a:r>
            <a:r>
              <a:rPr lang="en-US" altLang="zh-CN" sz="2000" dirty="0">
                <a:latin typeface="楷体_GB2312" pitchFamily="1" charset="-122"/>
                <a:ea typeface="楷体_GB2312" pitchFamily="1" charset="-122"/>
                <a:cs typeface="Times New Roman" panose="02020603050405020304" pitchFamily="18" charset="0"/>
              </a:rPr>
              <a:t>2 132</a:t>
            </a:r>
            <a:r>
              <a:rPr lang="zh-CN" altLang="en-US" sz="2000" dirty="0">
                <a:latin typeface="楷体_GB2312" pitchFamily="1" charset="-122"/>
                <a:ea typeface="楷体_GB2312" pitchFamily="1" charset="-122"/>
                <a:cs typeface="Times New Roman" panose="02020603050405020304" pitchFamily="18" charset="0"/>
              </a:rPr>
              <a:t>（元）</a:t>
            </a:r>
            <a:endParaRPr lang="zh-CN" altLang="en-US" sz="2000" dirty="0">
              <a:latin typeface="楷体_GB2312" pitchFamily="1" charset="-122"/>
              <a:ea typeface="楷体_GB2312" pitchFamily="1" charset="-122"/>
              <a:cs typeface="Times New Roman" panose="02020603050405020304" pitchFamily="18" charset="0"/>
            </a:endParaRPr>
          </a:p>
          <a:p>
            <a:pPr eaLnBrk="0" hangingPunct="0">
              <a:lnSpc>
                <a:spcPct val="130000"/>
              </a:lnSpc>
              <a:spcBef>
                <a:spcPct val="0"/>
              </a:spcBef>
            </a:pPr>
            <a:endParaRPr lang="zh-CN" altLang="en-US" sz="2000" dirty="0">
              <a:latin typeface="楷体_GB2312" pitchFamily="1" charset="-122"/>
              <a:ea typeface="楷体_GB2312" pitchFamily="1" charset="-122"/>
              <a:cs typeface="Times New Roman" panose="02020603050405020304" pitchFamily="18" charset="0"/>
            </a:endParaRPr>
          </a:p>
        </p:txBody>
      </p:sp>
      <p:sp>
        <p:nvSpPr>
          <p:cNvPr id="4" name="Rectangle 8"/>
          <p:cNvSpPr>
            <a:spLocks noChangeArrowheads="1"/>
          </p:cNvSpPr>
          <p:nvPr/>
        </p:nvSpPr>
        <p:spPr bwMode="auto">
          <a:xfrm>
            <a:off x="869057" y="5329236"/>
            <a:ext cx="6997700" cy="1311275"/>
          </a:xfrm>
          <a:prstGeom prst="rect">
            <a:avLst/>
          </a:prstGeom>
          <a:noFill/>
          <a:ln w="28575">
            <a:solidFill>
              <a:srgbClr val="FF99FF"/>
            </a:solidFill>
            <a:prstDash val="lgDashDot"/>
            <a:miter lim="800000"/>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a:lnSpc>
                <a:spcPct val="130000"/>
              </a:lnSpc>
              <a:spcBef>
                <a:spcPct val="0"/>
              </a:spcBef>
            </a:pPr>
            <a:r>
              <a:rPr lang="zh-CN" altLang="en-US" sz="2000" dirty="0">
                <a:latin typeface="楷体_GB2312" pitchFamily="1" charset="-122"/>
                <a:ea typeface="楷体_GB2312" pitchFamily="1" charset="-122"/>
                <a:cs typeface="Times New Roman" panose="02020603050405020304" pitchFamily="18" charset="0"/>
              </a:rPr>
              <a:t>基本生产车间负担的供热费用＝</a:t>
            </a:r>
            <a:r>
              <a:rPr lang="en-US" altLang="zh-CN" sz="2000" dirty="0">
                <a:latin typeface="楷体_GB2312" pitchFamily="1" charset="-122"/>
                <a:ea typeface="楷体_GB2312" pitchFamily="1" charset="-122"/>
                <a:cs typeface="Times New Roman" panose="02020603050405020304" pitchFamily="18" charset="0"/>
              </a:rPr>
              <a:t>9 700×2.70</a:t>
            </a:r>
            <a:r>
              <a:rPr lang="zh-CN" altLang="en-US" sz="2000" dirty="0">
                <a:latin typeface="楷体_GB2312" pitchFamily="1" charset="-122"/>
                <a:ea typeface="楷体_GB2312" pitchFamily="1" charset="-122"/>
                <a:cs typeface="Times New Roman" panose="02020603050405020304" pitchFamily="18" charset="0"/>
              </a:rPr>
              <a:t>＝</a:t>
            </a:r>
            <a:r>
              <a:rPr lang="en-US" altLang="zh-CN" sz="2000" dirty="0">
                <a:latin typeface="楷体_GB2312" pitchFamily="1" charset="-122"/>
                <a:ea typeface="楷体_GB2312" pitchFamily="1" charset="-122"/>
                <a:cs typeface="Times New Roman" panose="02020603050405020304" pitchFamily="18" charset="0"/>
              </a:rPr>
              <a:t>26 190</a:t>
            </a:r>
            <a:r>
              <a:rPr lang="zh-CN" altLang="en-US" sz="2000" dirty="0">
                <a:latin typeface="楷体_GB2312" pitchFamily="1" charset="-122"/>
                <a:ea typeface="楷体_GB2312" pitchFamily="1" charset="-122"/>
                <a:cs typeface="Times New Roman" panose="02020603050405020304" pitchFamily="18" charset="0"/>
              </a:rPr>
              <a:t>（元）</a:t>
            </a:r>
            <a:endParaRPr lang="zh-CN" altLang="en-US" sz="2000" dirty="0">
              <a:latin typeface="楷体_GB2312" pitchFamily="1" charset="-122"/>
              <a:ea typeface="楷体_GB2312" pitchFamily="1" charset="-122"/>
              <a:cs typeface="Times New Roman" panose="02020603050405020304" pitchFamily="18" charset="0"/>
            </a:endParaRPr>
          </a:p>
          <a:p>
            <a:pPr eaLnBrk="0" hangingPunct="0">
              <a:lnSpc>
                <a:spcPct val="130000"/>
              </a:lnSpc>
              <a:spcBef>
                <a:spcPct val="0"/>
              </a:spcBef>
            </a:pPr>
            <a:r>
              <a:rPr lang="zh-CN" altLang="en-US" sz="2000" dirty="0">
                <a:latin typeface="楷体_GB2312" pitchFamily="1" charset="-122"/>
                <a:ea typeface="楷体_GB2312" pitchFamily="1" charset="-122"/>
                <a:cs typeface="Times New Roman" panose="02020603050405020304" pitchFamily="18" charset="0"/>
              </a:rPr>
              <a:t>行政管理部门负担的供热费用＝</a:t>
            </a:r>
            <a:r>
              <a:rPr lang="en-US" altLang="zh-CN" sz="2000" dirty="0">
                <a:latin typeface="楷体_GB2312" pitchFamily="1" charset="-122"/>
                <a:ea typeface="楷体_GB2312" pitchFamily="1" charset="-122"/>
                <a:cs typeface="Times New Roman" panose="02020603050405020304" pitchFamily="18" charset="0"/>
              </a:rPr>
              <a:t>2 300×2.70</a:t>
            </a:r>
            <a:r>
              <a:rPr lang="zh-CN" altLang="en-US" sz="2000" dirty="0">
                <a:latin typeface="楷体_GB2312" pitchFamily="1" charset="-122"/>
                <a:ea typeface="楷体_GB2312" pitchFamily="1" charset="-122"/>
                <a:cs typeface="Times New Roman" panose="02020603050405020304" pitchFamily="18" charset="0"/>
              </a:rPr>
              <a:t>＝</a:t>
            </a:r>
            <a:r>
              <a:rPr lang="en-US" altLang="zh-CN" sz="2000" dirty="0">
                <a:latin typeface="楷体_GB2312" pitchFamily="1" charset="-122"/>
                <a:ea typeface="楷体_GB2312" pitchFamily="1" charset="-122"/>
                <a:cs typeface="Times New Roman" panose="02020603050405020304" pitchFamily="18" charset="0"/>
              </a:rPr>
              <a:t>6 210</a:t>
            </a:r>
            <a:r>
              <a:rPr lang="zh-CN" altLang="en-US" sz="2000" dirty="0">
                <a:latin typeface="楷体_GB2312" pitchFamily="1" charset="-122"/>
                <a:ea typeface="楷体_GB2312" pitchFamily="1" charset="-122"/>
                <a:cs typeface="Times New Roman" panose="02020603050405020304" pitchFamily="18" charset="0"/>
              </a:rPr>
              <a:t>（元）</a:t>
            </a:r>
            <a:endParaRPr lang="zh-CN" altLang="en-US" sz="2000" dirty="0">
              <a:latin typeface="楷体_GB2312" pitchFamily="1" charset="-122"/>
              <a:ea typeface="楷体_GB2312" pitchFamily="1" charset="-122"/>
              <a:cs typeface="Times New Roman" panose="02020603050405020304" pitchFamily="18" charset="0"/>
            </a:endParaRPr>
          </a:p>
          <a:p>
            <a:pPr eaLnBrk="0" hangingPunct="0">
              <a:lnSpc>
                <a:spcPct val="130000"/>
              </a:lnSpc>
              <a:spcBef>
                <a:spcPct val="0"/>
              </a:spcBef>
            </a:pPr>
            <a:endParaRPr lang="zh-CN" altLang="en-US" sz="2000" dirty="0">
              <a:latin typeface="楷体_GB2312" pitchFamily="1" charset="-122"/>
              <a:ea typeface="楷体_GB2312" pitchFamily="1" charset="-122"/>
              <a:cs typeface="Times New Roman" panose="02020603050405020304" pitchFamily="18" charset="0"/>
            </a:endParaRPr>
          </a:p>
        </p:txBody>
      </p:sp>
      <p:sp>
        <p:nvSpPr>
          <p:cNvPr id="5" name="Rectangle 6"/>
          <p:cNvSpPr>
            <a:spLocks noChangeArrowheads="1"/>
          </p:cNvSpPr>
          <p:nvPr/>
        </p:nvSpPr>
        <p:spPr bwMode="auto">
          <a:xfrm>
            <a:off x="1013520" y="4643436"/>
            <a:ext cx="5111750" cy="488950"/>
          </a:xfrm>
          <a:prstGeom prst="rect">
            <a:avLst/>
          </a:prstGeom>
          <a:solidFill>
            <a:srgbClr val="FF99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kx="-3284103" algn="br" rotWithShape="0">
                    <a:schemeClr val="bg2">
                      <a:alpha val="50000"/>
                    </a:schemeClr>
                  </a:outerShdw>
                </a:effectLst>
              </a14:hiddenEffects>
            </a:ext>
          </a:extLst>
        </p:spPr>
        <p:txBody>
          <a:bodyPr>
            <a:spAutoFit/>
          </a:bodyPr>
          <a:lstStyle/>
          <a:p>
            <a:pPr eaLnBrk="0" hangingPunct="0">
              <a:lnSpc>
                <a:spcPct val="130000"/>
              </a:lnSpc>
              <a:spcBef>
                <a:spcPct val="0"/>
              </a:spcBef>
            </a:pPr>
            <a:r>
              <a:rPr lang="zh-CN" altLang="en-US" sz="2000">
                <a:latin typeface="楷体_GB2312" pitchFamily="1" charset="-122"/>
                <a:ea typeface="楷体_GB2312" pitchFamily="1" charset="-122"/>
              </a:rPr>
              <a:t>供热车间费用分配率＝</a:t>
            </a:r>
            <a:r>
              <a:rPr lang="en-US" altLang="zh-CN" sz="2000">
                <a:latin typeface="楷体_GB2312" pitchFamily="1" charset="-122"/>
                <a:ea typeface="楷体_GB2312" pitchFamily="1" charset="-122"/>
              </a:rPr>
              <a:t>32400÷12000</a:t>
            </a:r>
            <a:r>
              <a:rPr lang="zh-CN" altLang="en-US" sz="2000">
                <a:latin typeface="楷体_GB2312" pitchFamily="1" charset="-122"/>
                <a:ea typeface="楷体_GB2312" pitchFamily="1" charset="-122"/>
              </a:rPr>
              <a:t>＝</a:t>
            </a:r>
            <a:r>
              <a:rPr lang="en-US" altLang="zh-CN" sz="2000">
                <a:latin typeface="楷体_GB2312" pitchFamily="1" charset="-122"/>
                <a:ea typeface="楷体_GB2312" pitchFamily="1" charset="-122"/>
              </a:rPr>
              <a:t>2.7</a:t>
            </a:r>
            <a:endParaRPr lang="en-US" altLang="zh-CN" sz="2000">
              <a:latin typeface="楷体_GB2312" pitchFamily="1" charset="-122"/>
              <a:ea typeface="楷体_GB2312" pitchFamily="1" charset="-122"/>
            </a:endParaRPr>
          </a:p>
        </p:txBody>
      </p:sp>
      <p:sp>
        <p:nvSpPr>
          <p:cNvPr id="6" name="标题 1"/>
          <p:cNvSpPr txBox="1"/>
          <p:nvPr/>
        </p:nvSpPr>
        <p:spPr>
          <a:xfrm>
            <a:off x="467544" y="404664"/>
            <a:ext cx="5877036" cy="651346"/>
          </a:xfrm>
          <a:prstGeom prst="rect">
            <a:avLst/>
          </a:prstGeom>
          <a:ln>
            <a:solidFill>
              <a:schemeClr val="accent1">
                <a:lumMod val="75000"/>
              </a:schemeClr>
            </a:solidFill>
          </a:ln>
        </p:spPr>
        <p:txBody>
          <a:bodyPr/>
          <a:lstStyle>
            <a:lvl1pPr algn="l" rtl="0" eaLnBrk="1" latinLnBrk="0" hangingPunct="1">
              <a:spcBef>
                <a:spcPct val="0"/>
              </a:spcBef>
              <a:buNone/>
              <a:defRPr kumimoji="0" sz="3000" b="0" kern="1200" cap="small" baseline="0">
                <a:solidFill>
                  <a:schemeClr val="tx2"/>
                </a:solidFill>
                <a:latin typeface="+mj-lt"/>
                <a:ea typeface="+mj-ea"/>
                <a:cs typeface="+mj-cs"/>
              </a:defRPr>
            </a:lvl1pPr>
          </a:lstStyle>
          <a:p>
            <a:r>
              <a:rPr lang="zh-CN" altLang="en-US" b="1" dirty="0"/>
              <a:t>二</a:t>
            </a:r>
            <a:r>
              <a:rPr lang="zh-CN" altLang="en-US" b="1" dirty="0" smtClean="0"/>
              <a:t>、辅助生产费用的</a:t>
            </a:r>
            <a:r>
              <a:rPr lang="zh-CN" altLang="en-US" b="1" dirty="0"/>
              <a:t>分配</a:t>
            </a:r>
            <a:endParaRPr lang="zh-CN" altLang="en-US" b="1" dirty="0"/>
          </a:p>
        </p:txBody>
      </p:sp>
      <p:sp>
        <p:nvSpPr>
          <p:cNvPr id="7" name="文本占位符 3"/>
          <p:cNvSpPr txBox="1"/>
          <p:nvPr/>
        </p:nvSpPr>
        <p:spPr>
          <a:xfrm>
            <a:off x="466632" y="1340376"/>
            <a:ext cx="4393399" cy="658368"/>
          </a:xfrm>
          <a:prstGeom prst="roundRect">
            <a:avLst>
              <a:gd name="adj" fmla="val 16667"/>
            </a:avLst>
          </a:prstGeom>
          <a:solidFill>
            <a:schemeClr val="accent1">
              <a:lumMod val="20000"/>
              <a:lumOff val="80000"/>
            </a:schemeClr>
          </a:solidFill>
        </p:spPr>
        <p:txBody>
          <a:bodyPr/>
          <a:lstStyle>
            <a:lvl1pPr marL="274320" indent="-274320" algn="l" rtl="0" eaLnBrk="1" latinLnBrk="0" hangingPunct="1">
              <a:spcBef>
                <a:spcPts val="600"/>
              </a:spcBef>
              <a:buClr>
                <a:schemeClr val="accent1"/>
              </a:buClr>
              <a:buSzPct val="70000"/>
              <a:buFont typeface="Wingdings" panose="05000000000000000000"/>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panose="05020102010507070707"/>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panose="05000000000000000000"/>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panose="05000000000000000000"/>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panose="05020102010507070707"/>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panose="05000000000000000000"/>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a:lstStyle>
          <a:p>
            <a:pPr marL="0" indent="0">
              <a:lnSpc>
                <a:spcPct val="150000"/>
              </a:lnSpc>
              <a:buNone/>
            </a:pPr>
            <a:r>
              <a:rPr lang="en-US" altLang="zh-CN" b="1" dirty="0" smtClean="0">
                <a:solidFill>
                  <a:schemeClr val="accent2">
                    <a:lumMod val="75000"/>
                  </a:schemeClr>
                </a:solidFill>
              </a:rPr>
              <a:t>1.</a:t>
            </a:r>
            <a:r>
              <a:rPr lang="zh-CN" altLang="en-US" b="1" dirty="0" smtClean="0">
                <a:solidFill>
                  <a:schemeClr val="accent2">
                    <a:lumMod val="75000"/>
                  </a:schemeClr>
                </a:solidFill>
              </a:rPr>
              <a:t>直接分配法</a:t>
            </a:r>
            <a:endParaRPr lang="zh-CN" altLang="en-US" b="1" dirty="0">
              <a:solidFill>
                <a:schemeClr val="accent2">
                  <a:lumMod val="75000"/>
                </a:schemeClr>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wipe(left)">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wipe(left)">
                                      <p:cBhvr>
                                        <p:cTn id="17" dur="500"/>
                                        <p:tgtEl>
                                          <p:spTgt spid="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5"/>
                                        </p:tgtEl>
                                        <p:attrNameLst>
                                          <p:attrName>style.visibility</p:attrName>
                                        </p:attrNameLst>
                                      </p:cBhvr>
                                      <p:to>
                                        <p:strVal val="visible"/>
                                      </p:to>
                                    </p:set>
                                    <p:animEffect transition="in" filter="wipe(left)">
                                      <p:cBhvr>
                                        <p:cTn id="22" dur="500"/>
                                        <p:tgtEl>
                                          <p:spTgt spid="5"/>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nodeType="clickEffect">
                                  <p:stCondLst>
                                    <p:cond delay="0"/>
                                  </p:stCondLst>
                                  <p:childTnLst>
                                    <p:set>
                                      <p:cBhvr>
                                        <p:cTn id="26" dur="1" fill="hold">
                                          <p:stCondLst>
                                            <p:cond delay="0"/>
                                          </p:stCondLst>
                                        </p:cTn>
                                        <p:tgtEl>
                                          <p:spTgt spid="4">
                                            <p:txEl>
                                              <p:pRg st="0" end="0"/>
                                            </p:txEl>
                                          </p:spTgt>
                                        </p:tgtEl>
                                        <p:attrNameLst>
                                          <p:attrName>style.visibility</p:attrName>
                                        </p:attrNameLst>
                                      </p:cBhvr>
                                      <p:to>
                                        <p:strVal val="visible"/>
                                      </p:to>
                                    </p:set>
                                    <p:animEffect transition="in" filter="wipe(left)">
                                      <p:cBhvr>
                                        <p:cTn id="27" dur="500"/>
                                        <p:tgtEl>
                                          <p:spTgt spid="4">
                                            <p:txEl>
                                              <p:pRg st="0" end="0"/>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nodeType="clickEffect">
                                  <p:stCondLst>
                                    <p:cond delay="0"/>
                                  </p:stCondLst>
                                  <p:childTnLst>
                                    <p:set>
                                      <p:cBhvr>
                                        <p:cTn id="31" dur="1" fill="hold">
                                          <p:stCondLst>
                                            <p:cond delay="0"/>
                                          </p:stCondLst>
                                        </p:cTn>
                                        <p:tgtEl>
                                          <p:spTgt spid="4">
                                            <p:txEl>
                                              <p:pRg st="1" end="1"/>
                                            </p:txEl>
                                          </p:spTgt>
                                        </p:tgtEl>
                                        <p:attrNameLst>
                                          <p:attrName>style.visibility</p:attrName>
                                        </p:attrNameLst>
                                      </p:cBhvr>
                                      <p:to>
                                        <p:strVal val="visible"/>
                                      </p:to>
                                    </p:set>
                                    <p:animEffect transition="in" filter="wipe(left)">
                                      <p:cBhvr>
                                        <p:cTn id="32" dur="500"/>
                                        <p:tgtEl>
                                          <p:spTgt spid="4">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5" grpId="0" animBg="1"/>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9810" name="Picture 6" descr="10">
            <a:hlinkClick r:id="rId1"/>
          </p:cNvPr>
          <p:cNvPicPr>
            <a:picLocks noChangeAspect="1" noChangeArrowheads="1" noCrop="1"/>
          </p:cNvPicPr>
          <p:nvPr/>
        </p:nvPicPr>
        <p:blipFill>
          <a:blip r:embed="rId2">
            <a:extLst>
              <a:ext uri="{28A0092B-C50C-407E-A947-70E740481C1C}">
                <a14:useLocalDpi xmlns:a14="http://schemas.microsoft.com/office/drawing/2010/main" val="0"/>
              </a:ext>
            </a:extLst>
          </a:blip>
          <a:srcRect/>
          <a:stretch>
            <a:fillRect/>
          </a:stretch>
        </p:blipFill>
        <p:spPr bwMode="auto">
          <a:xfrm>
            <a:off x="5867400" y="1341438"/>
            <a:ext cx="215900" cy="207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9811" name="Picture 7" descr="10">
            <a:hlinkClick r:id="rId1"/>
          </p:cNvPr>
          <p:cNvPicPr>
            <a:picLocks noChangeAspect="1" noChangeArrowheads="1" noCrop="1"/>
          </p:cNvPicPr>
          <p:nvPr/>
        </p:nvPicPr>
        <p:blipFill>
          <a:blip r:embed="rId2">
            <a:extLst>
              <a:ext uri="{28A0092B-C50C-407E-A947-70E740481C1C}">
                <a14:useLocalDpi xmlns:a14="http://schemas.microsoft.com/office/drawing/2010/main" val="0"/>
              </a:ext>
            </a:extLst>
          </a:blip>
          <a:srcRect/>
          <a:stretch>
            <a:fillRect/>
          </a:stretch>
        </p:blipFill>
        <p:spPr bwMode="auto">
          <a:xfrm>
            <a:off x="7164388" y="1412875"/>
            <a:ext cx="215900" cy="207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9812" name="Text Box 4"/>
          <p:cNvSpPr txBox="1">
            <a:spLocks noChangeArrowheads="1"/>
          </p:cNvSpPr>
          <p:nvPr/>
        </p:nvSpPr>
        <p:spPr bwMode="auto">
          <a:xfrm>
            <a:off x="1979613" y="476250"/>
            <a:ext cx="5761037"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0"/>
              </a:spcBef>
              <a:defRPr b="1">
                <a:solidFill>
                  <a:schemeClr val="tx1"/>
                </a:solidFill>
                <a:latin typeface="Arial" panose="020B0604020202020204" pitchFamily="34" charset="0"/>
                <a:ea typeface="宋体" panose="02010600030101010101" pitchFamily="2" charset="-122"/>
              </a:defRPr>
            </a:lvl1pPr>
            <a:lvl2pPr marL="742950" indent="-285750" eaLnBrk="0" hangingPunct="0">
              <a:spcBef>
                <a:spcPct val="0"/>
              </a:spcBef>
              <a:defRPr b="1">
                <a:solidFill>
                  <a:schemeClr val="tx1"/>
                </a:solidFill>
                <a:latin typeface="Arial" panose="020B0604020202020204" pitchFamily="34" charset="0"/>
                <a:ea typeface="宋体" panose="02010600030101010101" pitchFamily="2" charset="-122"/>
              </a:defRPr>
            </a:lvl2pPr>
            <a:lvl3pPr marL="1143000" indent="-228600" eaLnBrk="0" hangingPunct="0">
              <a:spcBef>
                <a:spcPct val="0"/>
              </a:spcBef>
              <a:defRPr b="1">
                <a:solidFill>
                  <a:schemeClr val="tx1"/>
                </a:solidFill>
                <a:latin typeface="Arial" panose="020B0604020202020204" pitchFamily="34" charset="0"/>
                <a:ea typeface="宋体" panose="02010600030101010101" pitchFamily="2" charset="-122"/>
              </a:defRPr>
            </a:lvl3pPr>
            <a:lvl4pPr marL="1600200" indent="-228600" eaLnBrk="0" hangingPunct="0">
              <a:spcBef>
                <a:spcPct val="0"/>
              </a:spcBef>
              <a:defRPr b="1">
                <a:solidFill>
                  <a:schemeClr val="tx1"/>
                </a:solidFill>
                <a:latin typeface="Arial" panose="020B0604020202020204" pitchFamily="34" charset="0"/>
                <a:ea typeface="宋体" panose="02010600030101010101" pitchFamily="2" charset="-122"/>
              </a:defRPr>
            </a:lvl4pPr>
            <a:lvl5pPr marL="2057400" indent="-228600" eaLnBrk="0" hangingPunct="0">
              <a:spcBef>
                <a:spcPct val="0"/>
              </a:spcBef>
              <a:defRPr b="1">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9pPr>
          </a:lstStyle>
          <a:p>
            <a:pPr eaLnBrk="1" hangingPunct="1">
              <a:spcBef>
                <a:spcPct val="50000"/>
              </a:spcBef>
            </a:pPr>
            <a:r>
              <a:rPr lang="en-US" altLang="zh-CN" sz="2000" dirty="0" smtClean="0"/>
              <a:t>   </a:t>
            </a:r>
            <a:r>
              <a:rPr lang="zh-CN" altLang="en-US" sz="2000" dirty="0"/>
              <a:t>辅助生产费用分配表（直接分配法）</a:t>
            </a:r>
            <a:endParaRPr lang="zh-CN" altLang="en-US" sz="2000" dirty="0"/>
          </a:p>
        </p:txBody>
      </p:sp>
      <p:graphicFrame>
        <p:nvGraphicFramePr>
          <p:cNvPr id="51307" name="Group 107"/>
          <p:cNvGraphicFramePr>
            <a:graphicFrameLocks noGrp="1"/>
          </p:cNvGraphicFramePr>
          <p:nvPr/>
        </p:nvGraphicFramePr>
        <p:xfrm>
          <a:off x="575469" y="1143793"/>
          <a:ext cx="8281987" cy="5160964"/>
        </p:xfrm>
        <a:graphic>
          <a:graphicData uri="http://schemas.openxmlformats.org/drawingml/2006/table">
            <a:tbl>
              <a:tblPr/>
              <a:tblGrid>
                <a:gridCol w="1381125"/>
                <a:gridCol w="1379537"/>
                <a:gridCol w="1381125"/>
                <a:gridCol w="1403350"/>
                <a:gridCol w="1357313"/>
                <a:gridCol w="1379537"/>
              </a:tblGrid>
              <a:tr h="1192213">
                <a:tc gridSpan="3">
                  <a:txBody>
                    <a:bodyPr/>
                    <a:lstStyle/>
                    <a:p>
                      <a:pPr marL="0" marR="0" lvl="0" indent="0" algn="l" defTabSz="914400" rtl="0" eaLnBrk="1" fontAlgn="base" latinLnBrk="0" hangingPunct="1">
                        <a:lnSpc>
                          <a:spcPct val="100000"/>
                        </a:lnSpc>
                        <a:spcBef>
                          <a:spcPct val="20000"/>
                        </a:spcBef>
                        <a:spcAft>
                          <a:spcPct val="0"/>
                        </a:spcAft>
                        <a:buClrTx/>
                        <a:buSzTx/>
                        <a:buFontTx/>
                        <a:buNone/>
                      </a:pPr>
                      <a:r>
                        <a:rPr kumimoji="0" lang="en-US" altLang="zh-CN" sz="1800" b="1" i="0" u="none" strike="noStrike" cap="none" normalizeH="0" baseline="0" dirty="0" smtClean="0">
                          <a:ln>
                            <a:noFill/>
                          </a:ln>
                          <a:solidFill>
                            <a:schemeClr val="tx1"/>
                          </a:solidFill>
                          <a:effectLst/>
                          <a:latin typeface="Arial" panose="020B0604020202020204" pitchFamily="34" charset="0"/>
                          <a:ea typeface="宋体" panose="02010600030101010101" pitchFamily="2" charset="-122"/>
                        </a:rPr>
                        <a:t>                                              </a:t>
                      </a:r>
                      <a:r>
                        <a:rPr kumimoji="0" lang="zh-CN" altLang="en-US" sz="1800" b="1" i="0" u="none" strike="noStrike" cap="none" normalizeH="0" baseline="0" dirty="0" smtClean="0">
                          <a:ln>
                            <a:noFill/>
                          </a:ln>
                          <a:solidFill>
                            <a:schemeClr val="tx1"/>
                          </a:solidFill>
                          <a:effectLst/>
                          <a:latin typeface="Arial" panose="020B0604020202020204" pitchFamily="34" charset="0"/>
                          <a:ea typeface="宋体" panose="02010600030101010101" pitchFamily="2" charset="-122"/>
                        </a:rPr>
                        <a:t>辅助车间</a:t>
                      </a:r>
                      <a:endParaRPr kumimoji="0" lang="zh-CN" altLang="en-US" sz="1800" b="1" i="0" u="none" strike="noStrike" cap="none" normalizeH="0" baseline="0" dirty="0" smtClean="0">
                        <a:ln>
                          <a:noFill/>
                        </a:ln>
                        <a:solidFill>
                          <a:schemeClr val="tx1"/>
                        </a:solidFill>
                        <a:effectLst/>
                        <a:latin typeface="Arial" panose="020B0604020202020204" pitchFamily="34" charset="0"/>
                        <a:ea typeface="宋体" panose="02010600030101010101" pitchFamily="2" charset="-122"/>
                      </a:endParaRPr>
                    </a:p>
                    <a:p>
                      <a:pPr marL="0" marR="0" lvl="0" indent="0" algn="l" defTabSz="914400" rtl="0" eaLnBrk="1" fontAlgn="base" latinLnBrk="0" hangingPunct="1">
                        <a:lnSpc>
                          <a:spcPct val="100000"/>
                        </a:lnSpc>
                        <a:spcBef>
                          <a:spcPct val="20000"/>
                        </a:spcBef>
                        <a:spcAft>
                          <a:spcPct val="0"/>
                        </a:spcAft>
                        <a:buClrTx/>
                        <a:buSzTx/>
                        <a:buFontTx/>
                        <a:buNone/>
                      </a:pPr>
                      <a:r>
                        <a:rPr kumimoji="0" lang="zh-CN" altLang="en-US" sz="1800" b="1" i="0" u="none" strike="noStrike" cap="none" normalizeH="0" baseline="0" dirty="0" smtClean="0">
                          <a:ln>
                            <a:noFill/>
                          </a:ln>
                          <a:solidFill>
                            <a:schemeClr val="tx1"/>
                          </a:solidFill>
                          <a:effectLst/>
                          <a:latin typeface="Arial" panose="020B0604020202020204" pitchFamily="34" charset="0"/>
                          <a:ea typeface="宋体" panose="02010600030101010101" pitchFamily="2" charset="-122"/>
                        </a:rPr>
                        <a:t>              数量及金额</a:t>
                      </a:r>
                      <a:endParaRPr kumimoji="0" lang="zh-CN" altLang="en-US" sz="1800" b="1" i="0" u="none" strike="noStrike" cap="none" normalizeH="0" baseline="0" dirty="0" smtClean="0">
                        <a:ln>
                          <a:noFill/>
                        </a:ln>
                        <a:solidFill>
                          <a:schemeClr val="tx1"/>
                        </a:solidFill>
                        <a:effectLst/>
                        <a:latin typeface="Arial" panose="020B0604020202020204" pitchFamily="34" charset="0"/>
                        <a:ea typeface="宋体" panose="02010600030101010101" pitchFamily="2" charset="-122"/>
                      </a:endParaRPr>
                    </a:p>
                    <a:p>
                      <a:pPr marL="0" marR="0" lvl="0" indent="0" algn="l" defTabSz="914400" rtl="0" eaLnBrk="1" fontAlgn="base" latinLnBrk="0" hangingPunct="1">
                        <a:lnSpc>
                          <a:spcPct val="100000"/>
                        </a:lnSpc>
                        <a:spcBef>
                          <a:spcPct val="20000"/>
                        </a:spcBef>
                        <a:spcAft>
                          <a:spcPct val="0"/>
                        </a:spcAft>
                        <a:buClrTx/>
                        <a:buSzTx/>
                        <a:buFontTx/>
                        <a:buNone/>
                      </a:pPr>
                      <a:r>
                        <a:rPr kumimoji="0" lang="zh-CN" altLang="en-US" sz="1800" b="1" i="0" u="none" strike="noStrike" cap="none" normalizeH="0" baseline="0" dirty="0" smtClean="0">
                          <a:ln>
                            <a:noFill/>
                          </a:ln>
                          <a:solidFill>
                            <a:schemeClr val="tx1"/>
                          </a:solidFill>
                          <a:effectLst/>
                          <a:latin typeface="Arial" panose="020B0604020202020204" pitchFamily="34" charset="0"/>
                          <a:ea typeface="宋体" panose="02010600030101010101" pitchFamily="2" charset="-122"/>
                        </a:rPr>
                        <a:t>        项目                                                               </a:t>
                      </a:r>
                      <a:endParaRPr kumimoji="0" lang="zh-CN" altLang="en-US" sz="1800" b="1" i="0" u="none" strike="noStrike" cap="none" normalizeH="0" baseline="0" dirty="0" smtClean="0">
                        <a:ln>
                          <a:noFill/>
                        </a:ln>
                        <a:solidFill>
                          <a:schemeClr val="tx1"/>
                        </a:solidFill>
                        <a:effectLst/>
                        <a:latin typeface="Arial" panose="020B0604020202020204" pitchFamily="34" charset="0"/>
                        <a:ea typeface="宋体" panose="02010600030101010101" pitchFamily="2" charset="-122"/>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cPr/>
                </a:tc>
                <a:tc hMerge="1">
                  <a:tcPr/>
                </a:tc>
                <a:tc>
                  <a:txBody>
                    <a:bodyPr/>
                    <a:lstStyle/>
                    <a:p>
                      <a:pPr marL="0" marR="0" lvl="0" indent="0" algn="l" defTabSz="914400" rtl="0" eaLnBrk="1" fontAlgn="base" latinLnBrk="0" hangingPunct="1">
                        <a:lnSpc>
                          <a:spcPct val="100000"/>
                        </a:lnSpc>
                        <a:spcBef>
                          <a:spcPct val="20000"/>
                        </a:spcBef>
                        <a:spcAft>
                          <a:spcPct val="0"/>
                        </a:spcAft>
                        <a:buClrTx/>
                        <a:buSzTx/>
                        <a:buFontTx/>
                        <a:buNone/>
                      </a:pPr>
                      <a:endParaRPr kumimoji="0" lang="en-US" altLang="zh-CN" sz="1800" b="1" i="0" u="none" strike="noStrike" cap="none" normalizeH="0" baseline="0" dirty="0" smtClean="0">
                        <a:ln>
                          <a:noFill/>
                        </a:ln>
                        <a:solidFill>
                          <a:schemeClr val="tx1"/>
                        </a:solidFill>
                        <a:effectLst/>
                        <a:latin typeface="Arial" panose="020B0604020202020204" pitchFamily="34" charset="0"/>
                        <a:ea typeface="宋体" panose="02010600030101010101" pitchFamily="2" charset="-122"/>
                      </a:endParaRPr>
                    </a:p>
                    <a:p>
                      <a:pPr marL="0" marR="0" lvl="0" indent="0" algn="l" defTabSz="914400" rtl="0" eaLnBrk="1" fontAlgn="base" latinLnBrk="0" hangingPunct="1">
                        <a:lnSpc>
                          <a:spcPct val="100000"/>
                        </a:lnSpc>
                        <a:spcBef>
                          <a:spcPct val="20000"/>
                        </a:spcBef>
                        <a:spcAft>
                          <a:spcPct val="0"/>
                        </a:spcAft>
                        <a:buClrTx/>
                        <a:buSzTx/>
                        <a:buFontTx/>
                        <a:buNone/>
                      </a:pPr>
                      <a:r>
                        <a:rPr kumimoji="0" lang="en-US" altLang="zh-CN" sz="1800" b="1" i="0" u="none" strike="noStrike" cap="none" normalizeH="0" baseline="0" dirty="0" smtClean="0">
                          <a:ln>
                            <a:noFill/>
                          </a:ln>
                          <a:solidFill>
                            <a:schemeClr val="tx1"/>
                          </a:solidFill>
                          <a:effectLst/>
                          <a:latin typeface="Arial" panose="020B0604020202020204" pitchFamily="34" charset="0"/>
                          <a:ea typeface="宋体" panose="02010600030101010101" pitchFamily="2" charset="-122"/>
                        </a:rPr>
                        <a:t>  </a:t>
                      </a:r>
                      <a:r>
                        <a:rPr kumimoji="0" lang="zh-CN" altLang="en-US" sz="1800" b="1" i="0" u="none" strike="noStrike" cap="none" normalizeH="0" baseline="0" dirty="0" smtClean="0">
                          <a:ln>
                            <a:noFill/>
                          </a:ln>
                          <a:solidFill>
                            <a:schemeClr val="tx1"/>
                          </a:solidFill>
                          <a:effectLst/>
                          <a:latin typeface="Arial" panose="020B0604020202020204" pitchFamily="34" charset="0"/>
                          <a:ea typeface="宋体" panose="02010600030101010101" pitchFamily="2" charset="-122"/>
                        </a:rPr>
                        <a:t>供水车间</a:t>
                      </a:r>
                      <a:endParaRPr kumimoji="0" lang="zh-CN" altLang="en-US" sz="1800" b="1" i="0" u="none" strike="noStrike" cap="none" normalizeH="0" baseline="0" dirty="0" smtClean="0">
                        <a:ln>
                          <a:noFill/>
                        </a:ln>
                        <a:solidFill>
                          <a:schemeClr val="tx1"/>
                        </a:solidFill>
                        <a:effectLst/>
                        <a:latin typeface="Arial" panose="020B0604020202020204" pitchFamily="34" charset="0"/>
                        <a:ea typeface="宋体" panose="02010600030101010101"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pPr>
                      <a:endParaRPr kumimoji="0" lang="en-US" altLang="zh-CN" sz="1800" b="1" i="0" u="none" strike="noStrike" cap="none" normalizeH="0" baseline="0" dirty="0" smtClean="0">
                        <a:ln>
                          <a:noFill/>
                        </a:ln>
                        <a:solidFill>
                          <a:schemeClr val="tx1"/>
                        </a:solidFill>
                        <a:effectLst/>
                        <a:latin typeface="Arial" panose="020B0604020202020204" pitchFamily="34" charset="0"/>
                        <a:ea typeface="宋体" panose="02010600030101010101" pitchFamily="2" charset="-122"/>
                      </a:endParaRPr>
                    </a:p>
                    <a:p>
                      <a:pPr marL="0" marR="0" lvl="0" indent="0" algn="l" defTabSz="914400" rtl="0" eaLnBrk="1" fontAlgn="base" latinLnBrk="0" hangingPunct="1">
                        <a:lnSpc>
                          <a:spcPct val="100000"/>
                        </a:lnSpc>
                        <a:spcBef>
                          <a:spcPct val="20000"/>
                        </a:spcBef>
                        <a:spcAft>
                          <a:spcPct val="0"/>
                        </a:spcAft>
                        <a:buClrTx/>
                        <a:buSzTx/>
                        <a:buFontTx/>
                        <a:buNone/>
                      </a:pPr>
                      <a:r>
                        <a:rPr kumimoji="0" lang="en-US" altLang="zh-CN" sz="1800" b="1" i="0" u="none" strike="noStrike" cap="none" normalizeH="0" baseline="0" dirty="0" smtClean="0">
                          <a:ln>
                            <a:noFill/>
                          </a:ln>
                          <a:solidFill>
                            <a:schemeClr val="tx1"/>
                          </a:solidFill>
                          <a:effectLst/>
                          <a:latin typeface="Arial" panose="020B0604020202020204" pitchFamily="34" charset="0"/>
                          <a:ea typeface="宋体" panose="02010600030101010101" pitchFamily="2" charset="-122"/>
                        </a:rPr>
                        <a:t> </a:t>
                      </a:r>
                      <a:r>
                        <a:rPr kumimoji="0" lang="zh-CN" altLang="en-US" sz="1800" b="1" i="0" u="none" strike="noStrike" cap="none" normalizeH="0" baseline="0" dirty="0" smtClean="0">
                          <a:ln>
                            <a:noFill/>
                          </a:ln>
                          <a:solidFill>
                            <a:schemeClr val="tx1"/>
                          </a:solidFill>
                          <a:effectLst/>
                          <a:latin typeface="Arial" panose="020B0604020202020204" pitchFamily="34" charset="0"/>
                          <a:ea typeface="宋体" panose="02010600030101010101" pitchFamily="2" charset="-122"/>
                        </a:rPr>
                        <a:t>供热车间</a:t>
                      </a:r>
                      <a:endParaRPr kumimoji="0" lang="zh-CN" altLang="en-US" sz="1800" b="1" i="0" u="none" strike="noStrike" cap="none" normalizeH="0" baseline="0" dirty="0" smtClean="0">
                        <a:ln>
                          <a:noFill/>
                        </a:ln>
                        <a:solidFill>
                          <a:schemeClr val="tx1"/>
                        </a:solidFill>
                        <a:effectLst/>
                        <a:latin typeface="Arial" panose="020B0604020202020204" pitchFamily="34" charset="0"/>
                        <a:ea typeface="宋体" panose="02010600030101010101"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pPr>
                      <a:endParaRPr kumimoji="0" lang="en-US" altLang="zh-CN" sz="1800" b="1"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a:p>
                      <a:pPr marL="0" marR="0" lvl="0" indent="0" algn="l" defTabSz="914400" rtl="0" eaLnBrk="1" fontAlgn="base" latinLnBrk="0" hangingPunct="1">
                        <a:lnSpc>
                          <a:spcPct val="100000"/>
                        </a:lnSpc>
                        <a:spcBef>
                          <a:spcPct val="20000"/>
                        </a:spcBef>
                        <a:spcAft>
                          <a:spcPct val="0"/>
                        </a:spcAft>
                        <a:buClrTx/>
                        <a:buSzTx/>
                        <a:buFontTx/>
                        <a:buNone/>
                      </a:pPr>
                      <a:r>
                        <a:rPr kumimoji="0" lang="en-US" altLang="zh-CN" sz="1800" b="1" i="0" u="none" strike="noStrike" cap="none" normalizeH="0" baseline="0" smtClean="0">
                          <a:ln>
                            <a:noFill/>
                          </a:ln>
                          <a:solidFill>
                            <a:schemeClr val="tx1"/>
                          </a:solidFill>
                          <a:effectLst/>
                          <a:latin typeface="Arial" panose="020B0604020202020204" pitchFamily="34" charset="0"/>
                          <a:ea typeface="宋体" panose="02010600030101010101" pitchFamily="2" charset="-122"/>
                        </a:rPr>
                        <a:t>   </a:t>
                      </a:r>
                      <a:r>
                        <a:rPr kumimoji="0" lang="zh-CN" altLang="en-US" sz="1800" b="1" i="0" u="none" strike="noStrike" cap="none" normalizeH="0" baseline="0" smtClean="0">
                          <a:ln>
                            <a:noFill/>
                          </a:ln>
                          <a:solidFill>
                            <a:schemeClr val="tx1"/>
                          </a:solidFill>
                          <a:effectLst/>
                          <a:latin typeface="Arial" panose="020B0604020202020204" pitchFamily="34" charset="0"/>
                          <a:ea typeface="宋体" panose="02010600030101010101" pitchFamily="2" charset="-122"/>
                        </a:rPr>
                        <a:t>合计</a:t>
                      </a:r>
                      <a:endParaRPr kumimoji="0" lang="zh-CN" altLang="en-US" sz="1800" b="1"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82600">
                <a:tc gridSpan="3">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0" lang="en-US" altLang="zh-CN" sz="1800" b="1" i="0" u="none" strike="noStrike" cap="none" normalizeH="0" baseline="0" smtClean="0">
                          <a:ln>
                            <a:noFill/>
                          </a:ln>
                          <a:solidFill>
                            <a:schemeClr val="tx1"/>
                          </a:solidFill>
                          <a:effectLst/>
                          <a:latin typeface="Arial" panose="020B0604020202020204" pitchFamily="34" charset="0"/>
                          <a:ea typeface="宋体" panose="02010600030101010101" pitchFamily="2" charset="-122"/>
                        </a:rPr>
                        <a:t> </a:t>
                      </a:r>
                      <a:r>
                        <a:rPr kumimoji="0" lang="zh-CN" altLang="en-US" sz="1800" b="1" i="0" u="none" strike="noStrike" cap="none" normalizeH="0" baseline="0" smtClean="0">
                          <a:ln>
                            <a:noFill/>
                          </a:ln>
                          <a:solidFill>
                            <a:schemeClr val="tx1"/>
                          </a:solidFill>
                          <a:effectLst/>
                          <a:latin typeface="Arial" panose="020B0604020202020204" pitchFamily="34" charset="0"/>
                          <a:ea typeface="宋体" panose="02010600030101010101" pitchFamily="2" charset="-122"/>
                        </a:rPr>
                        <a:t>待分配的辅助生产费用</a:t>
                      </a:r>
                      <a:endParaRPr kumimoji="0" lang="zh-CN" altLang="en-US" sz="1800" b="1"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cPr/>
                </a:tc>
                <a:tc hMerge="1">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endParaRPr kumimoji="0" lang="en-US" altLang="zh-CN" sz="1800" b="1" i="0" u="none" strike="noStrike" cap="none" normalizeH="0" baseline="0" dirty="0" smtClean="0">
                        <a:ln>
                          <a:noFill/>
                        </a:ln>
                        <a:solidFill>
                          <a:schemeClr val="tx1"/>
                        </a:solidFill>
                        <a:effectLst/>
                        <a:latin typeface="Arial" panose="020B0604020202020204" pitchFamily="34" charset="0"/>
                        <a:ea typeface="宋体" panose="02010600030101010101"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endParaRPr kumimoji="0" lang="en-US" altLang="zh-CN" sz="1800" b="1" i="0" u="none" strike="noStrike" cap="none" normalizeH="0" baseline="0" dirty="0" smtClean="0">
                        <a:ln>
                          <a:noFill/>
                        </a:ln>
                        <a:solidFill>
                          <a:schemeClr val="tx1"/>
                        </a:solidFill>
                        <a:effectLst/>
                        <a:latin typeface="Arial" panose="020B0604020202020204" pitchFamily="34" charset="0"/>
                        <a:ea typeface="宋体" panose="02010600030101010101"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endParaRPr kumimoji="0" lang="en-US" altLang="zh-CN" sz="1800" b="1"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60375">
                <a:tc gridSpan="3">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0" lang="zh-CN" altLang="en-US" sz="1800" b="1" i="0" u="none" strike="noStrike" cap="none" normalizeH="0" baseline="0" smtClean="0">
                          <a:ln>
                            <a:noFill/>
                          </a:ln>
                          <a:solidFill>
                            <a:schemeClr val="tx1"/>
                          </a:solidFill>
                          <a:effectLst/>
                          <a:latin typeface="Arial" panose="020B0604020202020204" pitchFamily="34" charset="0"/>
                          <a:ea typeface="宋体" panose="02010600030101010101" pitchFamily="2" charset="-122"/>
                        </a:rPr>
                        <a:t>提供给辅助车间以外的劳务量</a:t>
                      </a:r>
                      <a:endParaRPr kumimoji="0" lang="zh-CN" altLang="en-US" sz="1800" b="1"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cPr/>
                </a:tc>
                <a:tc hMerge="1">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endParaRPr kumimoji="0" lang="zh-CN" altLang="en-US" sz="1800" b="1" i="0" u="none" strike="noStrike" cap="none" normalizeH="0" baseline="0" dirty="0" smtClean="0">
                        <a:ln>
                          <a:noFill/>
                        </a:ln>
                        <a:solidFill>
                          <a:schemeClr val="tx1"/>
                        </a:solidFill>
                        <a:effectLst/>
                        <a:latin typeface="Arial" panose="020B0604020202020204" pitchFamily="34" charset="0"/>
                        <a:ea typeface="宋体" panose="02010600030101010101"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endParaRPr kumimoji="0" lang="zh-CN" altLang="en-US" sz="1800" b="1" i="0" u="none" strike="noStrike" cap="none" normalizeH="0" baseline="0" dirty="0" smtClean="0">
                        <a:ln>
                          <a:noFill/>
                        </a:ln>
                        <a:solidFill>
                          <a:schemeClr val="tx1"/>
                        </a:solidFill>
                        <a:effectLst/>
                        <a:latin typeface="Arial" panose="020B0604020202020204" pitchFamily="34" charset="0"/>
                        <a:ea typeface="宋体" panose="02010600030101010101"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endParaRPr kumimoji="0" lang="zh-CN" altLang="zh-CN" sz="1800" b="1" i="0" u="none" strike="noStrike" cap="none" normalizeH="0" baseline="0" smtClean="0">
                        <a:ln>
                          <a:noFill/>
                        </a:ln>
                        <a:solidFill>
                          <a:srgbClr val="EA5242"/>
                        </a:solidFill>
                        <a:effectLst/>
                        <a:latin typeface="Arial" panose="020B0604020202020204" pitchFamily="34" charset="0"/>
                        <a:ea typeface="宋体" panose="02010600030101010101" pitchFamily="2" charset="-122"/>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55613">
                <a:tc gridSpan="3">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0" lang="zh-CN" altLang="en-US" sz="1800" b="1" i="0" u="none" strike="noStrike" cap="none" normalizeH="0" baseline="0" smtClean="0">
                          <a:ln>
                            <a:noFill/>
                          </a:ln>
                          <a:solidFill>
                            <a:schemeClr val="tx1"/>
                          </a:solidFill>
                          <a:effectLst/>
                          <a:latin typeface="Arial" panose="020B0604020202020204" pitchFamily="34" charset="0"/>
                          <a:ea typeface="宋体" panose="02010600030101010101" pitchFamily="2" charset="-122"/>
                        </a:rPr>
                        <a:t>费用分配率</a:t>
                      </a:r>
                      <a:endParaRPr kumimoji="0" lang="zh-CN" altLang="en-US" sz="1800" b="1"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cPr/>
                </a:tc>
                <a:tc hMerge="1">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endParaRPr kumimoji="0" lang="en-US" altLang="zh-CN" sz="1800" b="1" i="0" u="none" strike="noStrike" cap="none" normalizeH="0" baseline="0" dirty="0" smtClean="0">
                        <a:ln>
                          <a:noFill/>
                        </a:ln>
                        <a:solidFill>
                          <a:schemeClr val="tx1"/>
                        </a:solidFill>
                        <a:effectLst/>
                        <a:latin typeface="Arial" panose="020B0604020202020204" pitchFamily="34" charset="0"/>
                        <a:ea typeface="宋体" panose="02010600030101010101"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endParaRPr kumimoji="0" lang="en-US" altLang="zh-CN" sz="1800" b="1" i="0" u="none" strike="noStrike" cap="none" normalizeH="0" baseline="0" dirty="0" smtClean="0">
                        <a:ln>
                          <a:noFill/>
                        </a:ln>
                        <a:solidFill>
                          <a:schemeClr val="tx1"/>
                        </a:solidFill>
                        <a:effectLst/>
                        <a:latin typeface="Arial" panose="020B0604020202020204" pitchFamily="34" charset="0"/>
                        <a:ea typeface="宋体" panose="02010600030101010101"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endParaRPr kumimoji="0" lang="zh-CN" altLang="zh-CN" sz="1800" b="1" i="0" u="none" strike="noStrike" cap="none" normalizeH="0" baseline="0" smtClean="0">
                        <a:ln>
                          <a:noFill/>
                        </a:ln>
                        <a:solidFill>
                          <a:srgbClr val="EA5242"/>
                        </a:solidFill>
                        <a:effectLst/>
                        <a:latin typeface="Arial" panose="020B0604020202020204" pitchFamily="34" charset="0"/>
                        <a:ea typeface="宋体" panose="02010600030101010101" pitchFamily="2" charset="-122"/>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20700">
                <a:tc rowSpan="4">
                  <a:txBody>
                    <a:bodyPr/>
                    <a:lstStyle/>
                    <a:p>
                      <a:pPr marL="0" marR="0" lvl="0" indent="0" algn="ctr" defTabSz="914400" rtl="0" eaLnBrk="1" fontAlgn="base" latinLnBrk="0" hangingPunct="1">
                        <a:lnSpc>
                          <a:spcPct val="100000"/>
                        </a:lnSpc>
                        <a:spcBef>
                          <a:spcPct val="20000"/>
                        </a:spcBef>
                        <a:spcAft>
                          <a:spcPct val="0"/>
                        </a:spcAft>
                        <a:buClrTx/>
                        <a:buSzTx/>
                        <a:buFontTx/>
                        <a:buNone/>
                      </a:pPr>
                      <a:endParaRPr kumimoji="0" lang="en-US" altLang="zh-CN" sz="1800" b="1"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a:p>
                      <a:pPr marL="0" marR="0" lvl="0" indent="0" algn="ctr" defTabSz="914400" rtl="0" eaLnBrk="1" fontAlgn="base" latinLnBrk="0" hangingPunct="1">
                        <a:lnSpc>
                          <a:spcPct val="100000"/>
                        </a:lnSpc>
                        <a:spcBef>
                          <a:spcPct val="20000"/>
                        </a:spcBef>
                        <a:spcAft>
                          <a:spcPct val="0"/>
                        </a:spcAft>
                        <a:buClrTx/>
                        <a:buSzTx/>
                        <a:buFontTx/>
                        <a:buNone/>
                      </a:pPr>
                      <a:endParaRPr kumimoji="0" lang="en-US" altLang="zh-CN" sz="1800" b="1"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a:p>
                      <a:pPr marL="0" marR="0" lvl="0" indent="0" algn="ctr" defTabSz="914400" rtl="0" eaLnBrk="1" fontAlgn="base" latinLnBrk="0" hangingPunct="1">
                        <a:lnSpc>
                          <a:spcPct val="100000"/>
                        </a:lnSpc>
                        <a:spcBef>
                          <a:spcPct val="20000"/>
                        </a:spcBef>
                        <a:spcAft>
                          <a:spcPct val="0"/>
                        </a:spcAft>
                        <a:buClrTx/>
                        <a:buSzTx/>
                        <a:buFontTx/>
                        <a:buNone/>
                      </a:pPr>
                      <a:r>
                        <a:rPr kumimoji="0" lang="zh-CN" altLang="en-US" sz="1800" b="1" i="0" u="none" strike="noStrike" cap="none" normalizeH="0" baseline="0" smtClean="0">
                          <a:ln>
                            <a:noFill/>
                          </a:ln>
                          <a:solidFill>
                            <a:schemeClr val="tx1"/>
                          </a:solidFill>
                          <a:effectLst/>
                          <a:latin typeface="Arial" panose="020B0604020202020204" pitchFamily="34" charset="0"/>
                          <a:ea typeface="宋体" panose="02010600030101010101" pitchFamily="2" charset="-122"/>
                        </a:rPr>
                        <a:t>受益</a:t>
                      </a:r>
                      <a:endParaRPr kumimoji="0" lang="zh-CN" altLang="en-US" sz="1800" b="1"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a:p>
                      <a:pPr marL="0" marR="0" lvl="0" indent="0" algn="ctr" defTabSz="914400" rtl="0" eaLnBrk="1" fontAlgn="base" latinLnBrk="0" hangingPunct="1">
                        <a:lnSpc>
                          <a:spcPct val="100000"/>
                        </a:lnSpc>
                        <a:spcBef>
                          <a:spcPct val="20000"/>
                        </a:spcBef>
                        <a:spcAft>
                          <a:spcPct val="0"/>
                        </a:spcAft>
                        <a:buClrTx/>
                        <a:buSzTx/>
                        <a:buFontTx/>
                        <a:buNone/>
                      </a:pPr>
                      <a:r>
                        <a:rPr kumimoji="0" lang="zh-CN" altLang="en-US" sz="1800" b="1" i="0" u="none" strike="noStrike" cap="none" normalizeH="0" baseline="0" smtClean="0">
                          <a:ln>
                            <a:noFill/>
                          </a:ln>
                          <a:solidFill>
                            <a:schemeClr val="tx1"/>
                          </a:solidFill>
                          <a:effectLst/>
                          <a:latin typeface="Arial" panose="020B0604020202020204" pitchFamily="34" charset="0"/>
                          <a:ea typeface="宋体" panose="02010600030101010101" pitchFamily="2" charset="-122"/>
                        </a:rPr>
                        <a:t>单位</a:t>
                      </a:r>
                      <a:endParaRPr kumimoji="0" lang="zh-CN" altLang="en-US" sz="1800" b="1"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rowSpan="2">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0" lang="zh-CN" altLang="en-US" sz="1800" b="1" i="0" u="none" strike="noStrike" cap="none" normalizeH="0" baseline="0" smtClean="0">
                          <a:ln>
                            <a:noFill/>
                          </a:ln>
                          <a:solidFill>
                            <a:schemeClr val="tx1"/>
                          </a:solidFill>
                          <a:effectLst/>
                          <a:latin typeface="Arial" panose="020B0604020202020204" pitchFamily="34" charset="0"/>
                          <a:ea typeface="宋体" panose="02010600030101010101" pitchFamily="2" charset="-122"/>
                        </a:rPr>
                        <a:t>基本</a:t>
                      </a:r>
                      <a:endParaRPr kumimoji="0" lang="zh-CN" altLang="en-US" sz="1800" b="1"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a:p>
                      <a:pPr marL="0" marR="0" lvl="0" indent="0" algn="ctr" defTabSz="914400" rtl="0" eaLnBrk="1" fontAlgn="base" latinLnBrk="0" hangingPunct="1">
                        <a:lnSpc>
                          <a:spcPct val="100000"/>
                        </a:lnSpc>
                        <a:spcBef>
                          <a:spcPct val="20000"/>
                        </a:spcBef>
                        <a:spcAft>
                          <a:spcPct val="0"/>
                        </a:spcAft>
                        <a:buClrTx/>
                        <a:buSzTx/>
                        <a:buFontTx/>
                        <a:buNone/>
                      </a:pPr>
                      <a:r>
                        <a:rPr kumimoji="0" lang="zh-CN" altLang="en-US" sz="1800" b="1" i="0" u="none" strike="noStrike" cap="none" normalizeH="0" baseline="0" smtClean="0">
                          <a:ln>
                            <a:noFill/>
                          </a:ln>
                          <a:solidFill>
                            <a:schemeClr val="tx1"/>
                          </a:solidFill>
                          <a:effectLst/>
                          <a:latin typeface="Arial" panose="020B0604020202020204" pitchFamily="34" charset="0"/>
                          <a:ea typeface="宋体" panose="02010600030101010101" pitchFamily="2" charset="-122"/>
                        </a:rPr>
                        <a:t>车间</a:t>
                      </a:r>
                      <a:endParaRPr kumimoji="0" lang="zh-CN" altLang="en-US" sz="1800" b="1"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0" lang="zh-CN" altLang="en-US" sz="1800" b="1" i="0" u="none" strike="noStrike" cap="none" normalizeH="0" baseline="0" smtClean="0">
                          <a:ln>
                            <a:noFill/>
                          </a:ln>
                          <a:solidFill>
                            <a:schemeClr val="tx1"/>
                          </a:solidFill>
                          <a:effectLst/>
                          <a:latin typeface="Arial" panose="020B0604020202020204" pitchFamily="34" charset="0"/>
                          <a:ea typeface="宋体" panose="02010600030101010101" pitchFamily="2" charset="-122"/>
                        </a:rPr>
                        <a:t>受益数量</a:t>
                      </a:r>
                      <a:endParaRPr kumimoji="0" lang="zh-CN" altLang="en-US" sz="1800" b="1"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endParaRPr kumimoji="0" lang="zh-CN" altLang="en-US" sz="1800" b="1" i="0" u="none" strike="noStrike" cap="none" normalizeH="0" baseline="0" dirty="0" smtClean="0">
                        <a:ln>
                          <a:noFill/>
                        </a:ln>
                        <a:solidFill>
                          <a:schemeClr val="tx1"/>
                        </a:solidFill>
                        <a:effectLst/>
                        <a:latin typeface="Arial" panose="020B0604020202020204" pitchFamily="34" charset="0"/>
                        <a:ea typeface="宋体" panose="02010600030101010101"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endParaRPr kumimoji="0" lang="zh-CN" altLang="en-US" sz="1800" b="1" i="0" u="none" strike="noStrike" cap="none" normalizeH="0" baseline="0" dirty="0" smtClean="0">
                        <a:ln>
                          <a:noFill/>
                        </a:ln>
                        <a:solidFill>
                          <a:schemeClr val="tx1"/>
                        </a:solidFill>
                        <a:effectLst/>
                        <a:latin typeface="Arial" panose="020B0604020202020204" pitchFamily="34" charset="0"/>
                        <a:ea typeface="宋体" panose="02010600030101010101"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endParaRPr kumimoji="0" lang="zh-CN" altLang="zh-CN" sz="1800" b="1" i="0" u="none" strike="noStrike" cap="none" normalizeH="0" baseline="0" smtClean="0">
                        <a:ln>
                          <a:noFill/>
                        </a:ln>
                        <a:solidFill>
                          <a:srgbClr val="EA5242"/>
                        </a:solidFill>
                        <a:effectLst/>
                        <a:latin typeface="Arial" panose="020B0604020202020204" pitchFamily="34" charset="0"/>
                        <a:ea typeface="宋体" panose="02010600030101010101" pitchFamily="2" charset="-122"/>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82600">
                <a:tc vMerge="1">
                  <a:tcPr/>
                </a:tc>
                <a:tc vMerge="1">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0" lang="zh-CN" altLang="en-US" sz="1800" b="1" i="0" u="none" strike="noStrike" cap="none" normalizeH="0" baseline="0" smtClean="0">
                          <a:ln>
                            <a:noFill/>
                          </a:ln>
                          <a:solidFill>
                            <a:schemeClr val="tx1"/>
                          </a:solidFill>
                          <a:effectLst/>
                          <a:latin typeface="Arial" panose="020B0604020202020204" pitchFamily="34" charset="0"/>
                          <a:ea typeface="宋体" panose="02010600030101010101" pitchFamily="2" charset="-122"/>
                        </a:rPr>
                        <a:t>金额</a:t>
                      </a:r>
                      <a:endParaRPr kumimoji="0" lang="zh-CN" altLang="en-US" sz="1800" b="1"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endParaRPr kumimoji="0" lang="en-US" altLang="zh-CN" sz="1800" b="1" i="0" u="none" strike="noStrike" cap="none" normalizeH="0" baseline="0" dirty="0" smtClean="0">
                        <a:ln>
                          <a:noFill/>
                        </a:ln>
                        <a:solidFill>
                          <a:schemeClr val="tx1"/>
                        </a:solidFill>
                        <a:effectLst/>
                        <a:latin typeface="Arial" panose="020B0604020202020204" pitchFamily="34" charset="0"/>
                        <a:ea typeface="宋体" panose="02010600030101010101"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endParaRPr kumimoji="0" lang="en-US" altLang="zh-CN" sz="1800" b="1" i="0" u="none" strike="noStrike" cap="none" normalizeH="0" baseline="0" dirty="0" smtClean="0">
                        <a:ln>
                          <a:noFill/>
                        </a:ln>
                        <a:solidFill>
                          <a:schemeClr val="tx1"/>
                        </a:solidFill>
                        <a:effectLst/>
                        <a:latin typeface="Arial" panose="020B0604020202020204" pitchFamily="34" charset="0"/>
                        <a:ea typeface="宋体" panose="02010600030101010101"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endParaRPr kumimoji="0" lang="en-US" altLang="zh-CN" sz="1800" b="1"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38150">
                <a:tc vMerge="1">
                  <a:tcPr/>
                </a:tc>
                <a:tc rowSpan="2">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0" lang="zh-CN" altLang="en-US" sz="1800" b="1" i="0" u="none" strike="noStrike" cap="none" normalizeH="0" baseline="0" smtClean="0">
                          <a:ln>
                            <a:noFill/>
                          </a:ln>
                          <a:solidFill>
                            <a:schemeClr val="tx1"/>
                          </a:solidFill>
                          <a:effectLst/>
                          <a:latin typeface="Arial" panose="020B0604020202020204" pitchFamily="34" charset="0"/>
                          <a:ea typeface="宋体" panose="02010600030101010101" pitchFamily="2" charset="-122"/>
                        </a:rPr>
                        <a:t>行政管理</a:t>
                      </a:r>
                      <a:endParaRPr kumimoji="0" lang="zh-CN" altLang="en-US" sz="1800" b="1"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a:p>
                      <a:pPr marL="0" marR="0" lvl="0" indent="0" algn="ctr" defTabSz="914400" rtl="0" eaLnBrk="1" fontAlgn="base" latinLnBrk="0" hangingPunct="1">
                        <a:lnSpc>
                          <a:spcPct val="100000"/>
                        </a:lnSpc>
                        <a:spcBef>
                          <a:spcPct val="20000"/>
                        </a:spcBef>
                        <a:spcAft>
                          <a:spcPct val="0"/>
                        </a:spcAft>
                        <a:buClrTx/>
                        <a:buSzTx/>
                        <a:buFontTx/>
                        <a:buNone/>
                      </a:pPr>
                      <a:r>
                        <a:rPr kumimoji="0" lang="zh-CN" altLang="en-US" sz="1800" b="1" i="0" u="none" strike="noStrike" cap="none" normalizeH="0" baseline="0" smtClean="0">
                          <a:ln>
                            <a:noFill/>
                          </a:ln>
                          <a:solidFill>
                            <a:schemeClr val="tx1"/>
                          </a:solidFill>
                          <a:effectLst/>
                          <a:latin typeface="Arial" panose="020B0604020202020204" pitchFamily="34" charset="0"/>
                          <a:ea typeface="宋体" panose="02010600030101010101" pitchFamily="2" charset="-122"/>
                        </a:rPr>
                        <a:t>部门</a:t>
                      </a:r>
                      <a:endParaRPr kumimoji="0" lang="zh-CN" altLang="en-US" sz="1800" b="1"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0" lang="zh-CN" altLang="en-US" sz="1800" b="1" i="0" u="none" strike="noStrike" cap="none" normalizeH="0" baseline="0" smtClean="0">
                          <a:ln>
                            <a:noFill/>
                          </a:ln>
                          <a:solidFill>
                            <a:schemeClr val="tx1"/>
                          </a:solidFill>
                          <a:effectLst/>
                          <a:latin typeface="Arial" panose="020B0604020202020204" pitchFamily="34" charset="0"/>
                          <a:ea typeface="宋体" panose="02010600030101010101" pitchFamily="2" charset="-122"/>
                        </a:rPr>
                        <a:t>受益数量</a:t>
                      </a:r>
                      <a:endParaRPr kumimoji="0" lang="zh-CN" altLang="en-US" sz="1800" b="1"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endParaRPr kumimoji="0" lang="zh-CN" altLang="en-US" sz="1800" b="1" i="0" u="none" strike="noStrike" cap="none" normalizeH="0" baseline="0" dirty="0" smtClean="0">
                        <a:ln>
                          <a:noFill/>
                        </a:ln>
                        <a:solidFill>
                          <a:schemeClr val="tx1"/>
                        </a:solidFill>
                        <a:effectLst/>
                        <a:latin typeface="Arial" panose="020B0604020202020204" pitchFamily="34" charset="0"/>
                        <a:ea typeface="宋体" panose="02010600030101010101"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endParaRPr kumimoji="0" lang="zh-CN" altLang="en-US" sz="1800" b="1" i="0" u="none" strike="noStrike" cap="none" normalizeH="0" baseline="0" dirty="0" smtClean="0">
                        <a:ln>
                          <a:noFill/>
                        </a:ln>
                        <a:solidFill>
                          <a:schemeClr val="tx1"/>
                        </a:solidFill>
                        <a:effectLst/>
                        <a:latin typeface="Arial" panose="020B0604020202020204" pitchFamily="34" charset="0"/>
                        <a:ea typeface="宋体" panose="02010600030101010101"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endParaRPr kumimoji="0" lang="zh-CN" altLang="zh-CN" sz="1800" b="1"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19113">
                <a:tc vMerge="1">
                  <a:tcPr/>
                </a:tc>
                <a:tc vMerge="1">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0" lang="zh-CN" altLang="en-US" sz="1800" b="1" i="0" u="none" strike="noStrike" cap="none" normalizeH="0" baseline="0" smtClean="0">
                          <a:ln>
                            <a:noFill/>
                          </a:ln>
                          <a:solidFill>
                            <a:schemeClr val="tx1"/>
                          </a:solidFill>
                          <a:effectLst/>
                          <a:latin typeface="Arial" panose="020B0604020202020204" pitchFamily="34" charset="0"/>
                          <a:ea typeface="宋体" panose="02010600030101010101" pitchFamily="2" charset="-122"/>
                        </a:rPr>
                        <a:t>金额</a:t>
                      </a:r>
                      <a:endParaRPr kumimoji="0" lang="zh-CN" altLang="en-US" sz="1800" b="1"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endParaRPr kumimoji="0" lang="en-US" altLang="zh-CN" sz="1800" b="1" i="0" u="none" strike="noStrike" cap="none" normalizeH="0" baseline="0" dirty="0" smtClean="0">
                        <a:ln>
                          <a:noFill/>
                        </a:ln>
                        <a:solidFill>
                          <a:schemeClr val="tx1"/>
                        </a:solidFill>
                        <a:effectLst/>
                        <a:latin typeface="Arial" panose="020B0604020202020204" pitchFamily="34" charset="0"/>
                        <a:ea typeface="宋体" panose="02010600030101010101"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endParaRPr kumimoji="0" lang="en-US" altLang="zh-CN" sz="1800" b="1" i="0" u="none" strike="noStrike" cap="none" normalizeH="0" baseline="0" dirty="0" smtClean="0">
                        <a:ln>
                          <a:noFill/>
                        </a:ln>
                        <a:solidFill>
                          <a:schemeClr val="tx1"/>
                        </a:solidFill>
                        <a:effectLst/>
                        <a:latin typeface="Arial" panose="020B0604020202020204" pitchFamily="34" charset="0"/>
                        <a:ea typeface="宋体" panose="02010600030101010101"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endParaRPr kumimoji="0" lang="en-US" altLang="zh-CN" sz="1800" b="1"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09600">
                <a:tc gridSpan="3">
                  <a:txBody>
                    <a:bodyPr/>
                    <a:lstStyle/>
                    <a:p>
                      <a:pPr marL="0" marR="0" lvl="0" indent="0" algn="ctr" defTabSz="914400" rtl="0" eaLnBrk="1" fontAlgn="base" latinLnBrk="0" hangingPunct="1">
                        <a:lnSpc>
                          <a:spcPct val="100000"/>
                        </a:lnSpc>
                        <a:spcBef>
                          <a:spcPct val="20000"/>
                        </a:spcBef>
                        <a:spcAft>
                          <a:spcPct val="0"/>
                        </a:spcAft>
                        <a:buClrTx/>
                        <a:buSzTx/>
                        <a:buFontTx/>
                        <a:buNone/>
                      </a:pPr>
                      <a:r>
                        <a:rPr kumimoji="0" lang="zh-CN" altLang="en-US" sz="1800" b="1" i="0" u="none" strike="noStrike" cap="none" normalizeH="0" baseline="0" smtClean="0">
                          <a:ln>
                            <a:noFill/>
                          </a:ln>
                          <a:solidFill>
                            <a:schemeClr val="tx1"/>
                          </a:solidFill>
                          <a:effectLst/>
                          <a:latin typeface="Arial" panose="020B0604020202020204" pitchFamily="34" charset="0"/>
                          <a:ea typeface="宋体" panose="02010600030101010101" pitchFamily="2" charset="-122"/>
                        </a:rPr>
                        <a:t>分配金额合计</a:t>
                      </a:r>
                      <a:endParaRPr kumimoji="0" lang="zh-CN" altLang="en-US" sz="1800" b="1" i="0" u="none" strike="noStrike" cap="none" normalizeH="0" baseline="0" smtClean="0">
                        <a:ln>
                          <a:noFill/>
                        </a:ln>
                        <a:solidFill>
                          <a:schemeClr val="tx1"/>
                        </a:solidFill>
                        <a:effectLst/>
                        <a:latin typeface="Arial" panose="020B0604020202020204" pitchFamily="34" charset="0"/>
                        <a:ea typeface="宋体" panose="02010600030101010101" pitchFamily="2" charset="-122"/>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hMerge="1">
                  <a:tcPr/>
                </a:tc>
                <a:tc hMerge="1">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endParaRPr kumimoji="0" lang="en-US" altLang="zh-CN" sz="1800" b="1" i="0" u="none" strike="noStrike" cap="none" normalizeH="0" baseline="0" dirty="0" smtClean="0">
                        <a:ln>
                          <a:noFill/>
                        </a:ln>
                        <a:solidFill>
                          <a:schemeClr val="tx1"/>
                        </a:solidFill>
                        <a:effectLst/>
                        <a:latin typeface="Arial" panose="020B0604020202020204" pitchFamily="34" charset="0"/>
                        <a:ea typeface="宋体" panose="02010600030101010101"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endParaRPr kumimoji="0" lang="en-US" altLang="zh-CN" sz="1800" b="1" i="0" u="none" strike="noStrike" cap="none" normalizeH="0" baseline="0" dirty="0" smtClean="0">
                        <a:ln>
                          <a:noFill/>
                        </a:ln>
                        <a:solidFill>
                          <a:schemeClr val="tx1"/>
                        </a:solidFill>
                        <a:effectLst/>
                        <a:latin typeface="Arial" panose="020B0604020202020204" pitchFamily="34" charset="0"/>
                        <a:ea typeface="宋体" panose="02010600030101010101" pitchFamily="2"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pPr>
                      <a:endParaRPr kumimoji="0" lang="en-US" altLang="zh-CN" sz="1800" b="1" i="0" u="none" strike="noStrike" cap="none" normalizeH="0" baseline="0" dirty="0" smtClean="0">
                        <a:ln>
                          <a:noFill/>
                        </a:ln>
                        <a:solidFill>
                          <a:schemeClr val="tx1"/>
                        </a:solidFill>
                        <a:effectLst/>
                        <a:latin typeface="Arial" panose="020B0604020202020204" pitchFamily="34" charset="0"/>
                        <a:ea typeface="宋体" panose="02010600030101010101" pitchFamily="2" charset="-122"/>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119870" name="Line 104"/>
          <p:cNvSpPr>
            <a:spLocks noChangeShapeType="1"/>
          </p:cNvSpPr>
          <p:nvPr/>
        </p:nvSpPr>
        <p:spPr bwMode="auto">
          <a:xfrm>
            <a:off x="1835150" y="1125538"/>
            <a:ext cx="2881313" cy="1079500"/>
          </a:xfrm>
          <a:prstGeom prst="line">
            <a:avLst/>
          </a:prstGeom>
          <a:noFill/>
          <a:ln w="9525">
            <a:solidFill>
              <a:schemeClr val="tx1"/>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119871" name="Line 105"/>
          <p:cNvSpPr>
            <a:spLocks noChangeShapeType="1"/>
          </p:cNvSpPr>
          <p:nvPr/>
        </p:nvSpPr>
        <p:spPr bwMode="auto">
          <a:xfrm>
            <a:off x="684213" y="1628775"/>
            <a:ext cx="4032250" cy="647700"/>
          </a:xfrm>
          <a:prstGeom prst="line">
            <a:avLst/>
          </a:prstGeom>
          <a:noFill/>
          <a:ln w="9525">
            <a:solidFill>
              <a:schemeClr val="tx1"/>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119872" name="Text Box 112"/>
          <p:cNvSpPr txBox="1">
            <a:spLocks noChangeArrowheads="1"/>
          </p:cNvSpPr>
          <p:nvPr/>
        </p:nvSpPr>
        <p:spPr bwMode="auto">
          <a:xfrm>
            <a:off x="7164388" y="692150"/>
            <a:ext cx="1584325"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0"/>
              </a:spcBef>
              <a:defRPr b="1">
                <a:solidFill>
                  <a:schemeClr val="tx1"/>
                </a:solidFill>
                <a:latin typeface="Arial" panose="020B0604020202020204" pitchFamily="34" charset="0"/>
                <a:ea typeface="宋体" panose="02010600030101010101" pitchFamily="2" charset="-122"/>
              </a:defRPr>
            </a:lvl1pPr>
            <a:lvl2pPr marL="742950" indent="-285750" eaLnBrk="0" hangingPunct="0">
              <a:spcBef>
                <a:spcPct val="0"/>
              </a:spcBef>
              <a:defRPr b="1">
                <a:solidFill>
                  <a:schemeClr val="tx1"/>
                </a:solidFill>
                <a:latin typeface="Arial" panose="020B0604020202020204" pitchFamily="34" charset="0"/>
                <a:ea typeface="宋体" panose="02010600030101010101" pitchFamily="2" charset="-122"/>
              </a:defRPr>
            </a:lvl2pPr>
            <a:lvl3pPr marL="1143000" indent="-228600" eaLnBrk="0" hangingPunct="0">
              <a:spcBef>
                <a:spcPct val="0"/>
              </a:spcBef>
              <a:defRPr b="1">
                <a:solidFill>
                  <a:schemeClr val="tx1"/>
                </a:solidFill>
                <a:latin typeface="Arial" panose="020B0604020202020204" pitchFamily="34" charset="0"/>
                <a:ea typeface="宋体" panose="02010600030101010101" pitchFamily="2" charset="-122"/>
              </a:defRPr>
            </a:lvl3pPr>
            <a:lvl4pPr marL="1600200" indent="-228600" eaLnBrk="0" hangingPunct="0">
              <a:spcBef>
                <a:spcPct val="0"/>
              </a:spcBef>
              <a:defRPr b="1">
                <a:solidFill>
                  <a:schemeClr val="tx1"/>
                </a:solidFill>
                <a:latin typeface="Arial" panose="020B0604020202020204" pitchFamily="34" charset="0"/>
                <a:ea typeface="宋体" panose="02010600030101010101" pitchFamily="2" charset="-122"/>
              </a:defRPr>
            </a:lvl4pPr>
            <a:lvl5pPr marL="2057400" indent="-228600" eaLnBrk="0" hangingPunct="0">
              <a:spcBef>
                <a:spcPct val="0"/>
              </a:spcBef>
              <a:defRPr b="1">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9pPr>
          </a:lstStyle>
          <a:p>
            <a:pPr eaLnBrk="1" hangingPunct="1">
              <a:spcBef>
                <a:spcPct val="50000"/>
              </a:spcBef>
            </a:pPr>
            <a:r>
              <a:rPr lang="en-US" altLang="zh-CN"/>
              <a:t>20××</a:t>
            </a:r>
            <a:r>
              <a:rPr lang="zh-CN" altLang="en-US"/>
              <a:t>年</a:t>
            </a:r>
            <a:r>
              <a:rPr lang="en-US" altLang="zh-CN"/>
              <a:t>1</a:t>
            </a:r>
            <a:r>
              <a:rPr lang="zh-CN" altLang="en-US"/>
              <a:t>月</a:t>
            </a:r>
            <a:endParaRPr lang="zh-CN" altLang="en-US"/>
          </a:p>
        </p:txBody>
      </p:sp>
      <p:sp>
        <p:nvSpPr>
          <p:cNvPr id="119873" name="Text Box 75"/>
          <p:cNvSpPr txBox="1">
            <a:spLocks noChangeArrowheads="1"/>
          </p:cNvSpPr>
          <p:nvPr/>
        </p:nvSpPr>
        <p:spPr bwMode="auto">
          <a:xfrm>
            <a:off x="4932363" y="2420938"/>
            <a:ext cx="1008062" cy="366712"/>
          </a:xfrm>
          <a:prstGeom prst="rect">
            <a:avLst/>
          </a:prstGeom>
          <a:noFill/>
          <a:ln>
            <a:noFill/>
          </a:ln>
          <a:effectLst>
            <a:prstShdw prst="shdw12">
              <a:schemeClr val="bg2">
                <a:alpha val="50000"/>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lvl1pPr eaLnBrk="0" hangingPunct="0">
              <a:spcBef>
                <a:spcPct val="0"/>
              </a:spcBef>
              <a:defRPr b="1">
                <a:solidFill>
                  <a:schemeClr val="tx1"/>
                </a:solidFill>
                <a:latin typeface="Arial" panose="020B0604020202020204" pitchFamily="34" charset="0"/>
                <a:ea typeface="宋体" panose="02010600030101010101" pitchFamily="2" charset="-122"/>
              </a:defRPr>
            </a:lvl1pPr>
            <a:lvl2pPr marL="742950" indent="-285750" eaLnBrk="0" hangingPunct="0">
              <a:spcBef>
                <a:spcPct val="0"/>
              </a:spcBef>
              <a:defRPr b="1">
                <a:solidFill>
                  <a:schemeClr val="tx1"/>
                </a:solidFill>
                <a:latin typeface="Arial" panose="020B0604020202020204" pitchFamily="34" charset="0"/>
                <a:ea typeface="宋体" panose="02010600030101010101" pitchFamily="2" charset="-122"/>
              </a:defRPr>
            </a:lvl2pPr>
            <a:lvl3pPr marL="1143000" indent="-228600" eaLnBrk="0" hangingPunct="0">
              <a:spcBef>
                <a:spcPct val="0"/>
              </a:spcBef>
              <a:defRPr b="1">
                <a:solidFill>
                  <a:schemeClr val="tx1"/>
                </a:solidFill>
                <a:latin typeface="Arial" panose="020B0604020202020204" pitchFamily="34" charset="0"/>
                <a:ea typeface="宋体" panose="02010600030101010101" pitchFamily="2" charset="-122"/>
              </a:defRPr>
            </a:lvl3pPr>
            <a:lvl4pPr marL="1600200" indent="-228600" eaLnBrk="0" hangingPunct="0">
              <a:spcBef>
                <a:spcPct val="0"/>
              </a:spcBef>
              <a:defRPr b="1">
                <a:solidFill>
                  <a:schemeClr val="tx1"/>
                </a:solidFill>
                <a:latin typeface="Arial" panose="020B0604020202020204" pitchFamily="34" charset="0"/>
                <a:ea typeface="宋体" panose="02010600030101010101" pitchFamily="2" charset="-122"/>
              </a:defRPr>
            </a:lvl4pPr>
            <a:lvl5pPr marL="2057400" indent="-228600" eaLnBrk="0" hangingPunct="0">
              <a:spcBef>
                <a:spcPct val="0"/>
              </a:spcBef>
              <a:defRPr b="1">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9pPr>
          </a:lstStyle>
          <a:p>
            <a:pPr eaLnBrk="1" hangingPunct="1">
              <a:spcBef>
                <a:spcPct val="50000"/>
              </a:spcBef>
            </a:pPr>
            <a:r>
              <a:rPr lang="en-US" altLang="zh-CN">
                <a:ea typeface="隶书" panose="02010509060101010101" pitchFamily="49" charset="-122"/>
              </a:rPr>
              <a:t>10 332</a:t>
            </a:r>
            <a:endParaRPr lang="en-US" altLang="zh-CN">
              <a:ea typeface="隶书" panose="02010509060101010101" pitchFamily="49" charset="-122"/>
            </a:endParaRPr>
          </a:p>
        </p:txBody>
      </p:sp>
      <p:sp>
        <p:nvSpPr>
          <p:cNvPr id="119874" name="Text Box 76"/>
          <p:cNvSpPr txBox="1">
            <a:spLocks noChangeArrowheads="1"/>
          </p:cNvSpPr>
          <p:nvPr/>
        </p:nvSpPr>
        <p:spPr bwMode="auto">
          <a:xfrm>
            <a:off x="6372225" y="2420938"/>
            <a:ext cx="1008063" cy="366712"/>
          </a:xfrm>
          <a:prstGeom prst="rect">
            <a:avLst/>
          </a:prstGeom>
          <a:noFill/>
          <a:ln>
            <a:noFill/>
          </a:ln>
          <a:effectLst>
            <a:prstShdw prst="shdw12">
              <a:schemeClr val="bg2">
                <a:alpha val="50000"/>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lvl1pPr eaLnBrk="0" hangingPunct="0">
              <a:spcBef>
                <a:spcPct val="0"/>
              </a:spcBef>
              <a:defRPr b="1">
                <a:solidFill>
                  <a:schemeClr val="tx1"/>
                </a:solidFill>
                <a:latin typeface="Arial" panose="020B0604020202020204" pitchFamily="34" charset="0"/>
                <a:ea typeface="宋体" panose="02010600030101010101" pitchFamily="2" charset="-122"/>
              </a:defRPr>
            </a:lvl1pPr>
            <a:lvl2pPr marL="742950" indent="-285750" eaLnBrk="0" hangingPunct="0">
              <a:spcBef>
                <a:spcPct val="0"/>
              </a:spcBef>
              <a:defRPr b="1">
                <a:solidFill>
                  <a:schemeClr val="tx1"/>
                </a:solidFill>
                <a:latin typeface="Arial" panose="020B0604020202020204" pitchFamily="34" charset="0"/>
                <a:ea typeface="宋体" panose="02010600030101010101" pitchFamily="2" charset="-122"/>
              </a:defRPr>
            </a:lvl2pPr>
            <a:lvl3pPr marL="1143000" indent="-228600" eaLnBrk="0" hangingPunct="0">
              <a:spcBef>
                <a:spcPct val="0"/>
              </a:spcBef>
              <a:defRPr b="1">
                <a:solidFill>
                  <a:schemeClr val="tx1"/>
                </a:solidFill>
                <a:latin typeface="Arial" panose="020B0604020202020204" pitchFamily="34" charset="0"/>
                <a:ea typeface="宋体" panose="02010600030101010101" pitchFamily="2" charset="-122"/>
              </a:defRPr>
            </a:lvl3pPr>
            <a:lvl4pPr marL="1600200" indent="-228600" eaLnBrk="0" hangingPunct="0">
              <a:spcBef>
                <a:spcPct val="0"/>
              </a:spcBef>
              <a:defRPr b="1">
                <a:solidFill>
                  <a:schemeClr val="tx1"/>
                </a:solidFill>
                <a:latin typeface="Arial" panose="020B0604020202020204" pitchFamily="34" charset="0"/>
                <a:ea typeface="宋体" panose="02010600030101010101" pitchFamily="2" charset="-122"/>
              </a:defRPr>
            </a:lvl4pPr>
            <a:lvl5pPr marL="2057400" indent="-228600" eaLnBrk="0" hangingPunct="0">
              <a:spcBef>
                <a:spcPct val="0"/>
              </a:spcBef>
              <a:defRPr b="1">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9pPr>
          </a:lstStyle>
          <a:p>
            <a:pPr eaLnBrk="1" hangingPunct="1">
              <a:spcBef>
                <a:spcPct val="50000"/>
              </a:spcBef>
            </a:pPr>
            <a:r>
              <a:rPr lang="en-US" altLang="zh-CN">
                <a:ea typeface="隶书" panose="02010509060101010101" pitchFamily="49" charset="-122"/>
              </a:rPr>
              <a:t>32 400</a:t>
            </a:r>
            <a:endParaRPr lang="en-US" altLang="zh-CN">
              <a:ea typeface="隶书" panose="02010509060101010101" pitchFamily="49" charset="-122"/>
            </a:endParaRPr>
          </a:p>
        </p:txBody>
      </p:sp>
      <p:sp>
        <p:nvSpPr>
          <p:cNvPr id="119875" name="Text Box 77"/>
          <p:cNvSpPr txBox="1">
            <a:spLocks noChangeArrowheads="1"/>
          </p:cNvSpPr>
          <p:nvPr/>
        </p:nvSpPr>
        <p:spPr bwMode="auto">
          <a:xfrm>
            <a:off x="7667625" y="2420938"/>
            <a:ext cx="1008063" cy="366712"/>
          </a:xfrm>
          <a:prstGeom prst="rect">
            <a:avLst/>
          </a:prstGeom>
          <a:noFill/>
          <a:ln>
            <a:noFill/>
          </a:ln>
          <a:effectLst>
            <a:prstShdw prst="shdw12">
              <a:schemeClr val="bg2">
                <a:alpha val="50000"/>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lvl1pPr eaLnBrk="0" hangingPunct="0">
              <a:spcBef>
                <a:spcPct val="0"/>
              </a:spcBef>
              <a:defRPr b="1">
                <a:solidFill>
                  <a:schemeClr val="tx1"/>
                </a:solidFill>
                <a:latin typeface="Arial" panose="020B0604020202020204" pitchFamily="34" charset="0"/>
                <a:ea typeface="宋体" panose="02010600030101010101" pitchFamily="2" charset="-122"/>
              </a:defRPr>
            </a:lvl1pPr>
            <a:lvl2pPr marL="742950" indent="-285750" eaLnBrk="0" hangingPunct="0">
              <a:spcBef>
                <a:spcPct val="0"/>
              </a:spcBef>
              <a:defRPr b="1">
                <a:solidFill>
                  <a:schemeClr val="tx1"/>
                </a:solidFill>
                <a:latin typeface="Arial" panose="020B0604020202020204" pitchFamily="34" charset="0"/>
                <a:ea typeface="宋体" panose="02010600030101010101" pitchFamily="2" charset="-122"/>
              </a:defRPr>
            </a:lvl2pPr>
            <a:lvl3pPr marL="1143000" indent="-228600" eaLnBrk="0" hangingPunct="0">
              <a:spcBef>
                <a:spcPct val="0"/>
              </a:spcBef>
              <a:defRPr b="1">
                <a:solidFill>
                  <a:schemeClr val="tx1"/>
                </a:solidFill>
                <a:latin typeface="Arial" panose="020B0604020202020204" pitchFamily="34" charset="0"/>
                <a:ea typeface="宋体" panose="02010600030101010101" pitchFamily="2" charset="-122"/>
              </a:defRPr>
            </a:lvl3pPr>
            <a:lvl4pPr marL="1600200" indent="-228600" eaLnBrk="0" hangingPunct="0">
              <a:spcBef>
                <a:spcPct val="0"/>
              </a:spcBef>
              <a:defRPr b="1">
                <a:solidFill>
                  <a:schemeClr val="tx1"/>
                </a:solidFill>
                <a:latin typeface="Arial" panose="020B0604020202020204" pitchFamily="34" charset="0"/>
                <a:ea typeface="宋体" panose="02010600030101010101" pitchFamily="2" charset="-122"/>
              </a:defRPr>
            </a:lvl4pPr>
            <a:lvl5pPr marL="2057400" indent="-228600" eaLnBrk="0" hangingPunct="0">
              <a:spcBef>
                <a:spcPct val="0"/>
              </a:spcBef>
              <a:defRPr b="1">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9pPr>
          </a:lstStyle>
          <a:p>
            <a:pPr eaLnBrk="1" hangingPunct="1">
              <a:spcBef>
                <a:spcPct val="50000"/>
              </a:spcBef>
            </a:pPr>
            <a:r>
              <a:rPr lang="en-US" altLang="zh-CN">
                <a:ea typeface="隶书" panose="02010509060101010101" pitchFamily="49" charset="-122"/>
              </a:rPr>
              <a:t>42 732</a:t>
            </a:r>
            <a:endParaRPr lang="en-US" altLang="zh-CN">
              <a:ea typeface="隶书" panose="02010509060101010101" pitchFamily="49" charset="-122"/>
            </a:endParaRPr>
          </a:p>
        </p:txBody>
      </p:sp>
      <p:sp>
        <p:nvSpPr>
          <p:cNvPr id="119876" name="Text Box 78"/>
          <p:cNvSpPr txBox="1">
            <a:spLocks noChangeArrowheads="1"/>
          </p:cNvSpPr>
          <p:nvPr/>
        </p:nvSpPr>
        <p:spPr bwMode="auto">
          <a:xfrm>
            <a:off x="5076825" y="2924175"/>
            <a:ext cx="1008063" cy="366713"/>
          </a:xfrm>
          <a:prstGeom prst="rect">
            <a:avLst/>
          </a:prstGeom>
          <a:noFill/>
          <a:ln>
            <a:noFill/>
          </a:ln>
          <a:effectLst>
            <a:prstShdw prst="shdw12">
              <a:schemeClr val="bg2">
                <a:alpha val="50000"/>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lvl1pPr eaLnBrk="0" hangingPunct="0">
              <a:spcBef>
                <a:spcPct val="0"/>
              </a:spcBef>
              <a:defRPr b="1">
                <a:solidFill>
                  <a:schemeClr val="tx1"/>
                </a:solidFill>
                <a:latin typeface="Arial" panose="020B0604020202020204" pitchFamily="34" charset="0"/>
                <a:ea typeface="宋体" panose="02010600030101010101" pitchFamily="2" charset="-122"/>
              </a:defRPr>
            </a:lvl1pPr>
            <a:lvl2pPr marL="742950" indent="-285750" eaLnBrk="0" hangingPunct="0">
              <a:spcBef>
                <a:spcPct val="0"/>
              </a:spcBef>
              <a:defRPr b="1">
                <a:solidFill>
                  <a:schemeClr val="tx1"/>
                </a:solidFill>
                <a:latin typeface="Arial" panose="020B0604020202020204" pitchFamily="34" charset="0"/>
                <a:ea typeface="宋体" panose="02010600030101010101" pitchFamily="2" charset="-122"/>
              </a:defRPr>
            </a:lvl2pPr>
            <a:lvl3pPr marL="1143000" indent="-228600" eaLnBrk="0" hangingPunct="0">
              <a:spcBef>
                <a:spcPct val="0"/>
              </a:spcBef>
              <a:defRPr b="1">
                <a:solidFill>
                  <a:schemeClr val="tx1"/>
                </a:solidFill>
                <a:latin typeface="Arial" panose="020B0604020202020204" pitchFamily="34" charset="0"/>
                <a:ea typeface="宋体" panose="02010600030101010101" pitchFamily="2" charset="-122"/>
              </a:defRPr>
            </a:lvl3pPr>
            <a:lvl4pPr marL="1600200" indent="-228600" eaLnBrk="0" hangingPunct="0">
              <a:spcBef>
                <a:spcPct val="0"/>
              </a:spcBef>
              <a:defRPr b="1">
                <a:solidFill>
                  <a:schemeClr val="tx1"/>
                </a:solidFill>
                <a:latin typeface="Arial" panose="020B0604020202020204" pitchFamily="34" charset="0"/>
                <a:ea typeface="宋体" panose="02010600030101010101" pitchFamily="2" charset="-122"/>
              </a:defRPr>
            </a:lvl4pPr>
            <a:lvl5pPr marL="2057400" indent="-228600" eaLnBrk="0" hangingPunct="0">
              <a:spcBef>
                <a:spcPct val="0"/>
              </a:spcBef>
              <a:defRPr b="1">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9pPr>
          </a:lstStyle>
          <a:p>
            <a:pPr eaLnBrk="1" hangingPunct="1">
              <a:spcBef>
                <a:spcPct val="50000"/>
              </a:spcBef>
            </a:pPr>
            <a:r>
              <a:rPr lang="en-US" altLang="zh-CN">
                <a:ea typeface="隶书" panose="02010509060101010101" pitchFamily="49" charset="-122"/>
              </a:rPr>
              <a:t>1 260</a:t>
            </a:r>
            <a:endParaRPr lang="en-US" altLang="zh-CN">
              <a:ea typeface="隶书" panose="02010509060101010101" pitchFamily="49" charset="-122"/>
            </a:endParaRPr>
          </a:p>
        </p:txBody>
      </p:sp>
      <p:sp>
        <p:nvSpPr>
          <p:cNvPr id="119877" name="Text Box 79"/>
          <p:cNvSpPr txBox="1">
            <a:spLocks noChangeArrowheads="1"/>
          </p:cNvSpPr>
          <p:nvPr/>
        </p:nvSpPr>
        <p:spPr bwMode="auto">
          <a:xfrm>
            <a:off x="6372225" y="2924175"/>
            <a:ext cx="1008063" cy="366713"/>
          </a:xfrm>
          <a:prstGeom prst="rect">
            <a:avLst/>
          </a:prstGeom>
          <a:noFill/>
          <a:ln>
            <a:noFill/>
          </a:ln>
          <a:effectLst>
            <a:prstShdw prst="shdw12">
              <a:schemeClr val="bg2">
                <a:alpha val="50000"/>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lvl1pPr eaLnBrk="0" hangingPunct="0">
              <a:spcBef>
                <a:spcPct val="0"/>
              </a:spcBef>
              <a:defRPr b="1">
                <a:solidFill>
                  <a:schemeClr val="tx1"/>
                </a:solidFill>
                <a:latin typeface="Arial" panose="020B0604020202020204" pitchFamily="34" charset="0"/>
                <a:ea typeface="宋体" panose="02010600030101010101" pitchFamily="2" charset="-122"/>
              </a:defRPr>
            </a:lvl1pPr>
            <a:lvl2pPr marL="742950" indent="-285750" eaLnBrk="0" hangingPunct="0">
              <a:spcBef>
                <a:spcPct val="0"/>
              </a:spcBef>
              <a:defRPr b="1">
                <a:solidFill>
                  <a:schemeClr val="tx1"/>
                </a:solidFill>
                <a:latin typeface="Arial" panose="020B0604020202020204" pitchFamily="34" charset="0"/>
                <a:ea typeface="宋体" panose="02010600030101010101" pitchFamily="2" charset="-122"/>
              </a:defRPr>
            </a:lvl2pPr>
            <a:lvl3pPr marL="1143000" indent="-228600" eaLnBrk="0" hangingPunct="0">
              <a:spcBef>
                <a:spcPct val="0"/>
              </a:spcBef>
              <a:defRPr b="1">
                <a:solidFill>
                  <a:schemeClr val="tx1"/>
                </a:solidFill>
                <a:latin typeface="Arial" panose="020B0604020202020204" pitchFamily="34" charset="0"/>
                <a:ea typeface="宋体" panose="02010600030101010101" pitchFamily="2" charset="-122"/>
              </a:defRPr>
            </a:lvl3pPr>
            <a:lvl4pPr marL="1600200" indent="-228600" eaLnBrk="0" hangingPunct="0">
              <a:spcBef>
                <a:spcPct val="0"/>
              </a:spcBef>
              <a:defRPr b="1">
                <a:solidFill>
                  <a:schemeClr val="tx1"/>
                </a:solidFill>
                <a:latin typeface="Arial" panose="020B0604020202020204" pitchFamily="34" charset="0"/>
                <a:ea typeface="宋体" panose="02010600030101010101" pitchFamily="2" charset="-122"/>
              </a:defRPr>
            </a:lvl4pPr>
            <a:lvl5pPr marL="2057400" indent="-228600" eaLnBrk="0" hangingPunct="0">
              <a:spcBef>
                <a:spcPct val="0"/>
              </a:spcBef>
              <a:defRPr b="1">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9pPr>
          </a:lstStyle>
          <a:p>
            <a:pPr eaLnBrk="1" hangingPunct="1">
              <a:spcBef>
                <a:spcPct val="50000"/>
              </a:spcBef>
            </a:pPr>
            <a:r>
              <a:rPr lang="en-US" altLang="zh-CN">
                <a:ea typeface="隶书" panose="02010509060101010101" pitchFamily="49" charset="-122"/>
              </a:rPr>
              <a:t>12 000</a:t>
            </a:r>
            <a:endParaRPr lang="en-US" altLang="zh-CN">
              <a:ea typeface="隶书" panose="02010509060101010101" pitchFamily="49" charset="-122"/>
            </a:endParaRPr>
          </a:p>
        </p:txBody>
      </p:sp>
      <p:sp>
        <p:nvSpPr>
          <p:cNvPr id="51280" name="Text Box 80"/>
          <p:cNvSpPr txBox="1">
            <a:spLocks noChangeArrowheads="1"/>
          </p:cNvSpPr>
          <p:nvPr/>
        </p:nvSpPr>
        <p:spPr bwMode="auto">
          <a:xfrm>
            <a:off x="5076825" y="3357563"/>
            <a:ext cx="1008063" cy="366712"/>
          </a:xfrm>
          <a:prstGeom prst="rect">
            <a:avLst/>
          </a:prstGeom>
          <a:noFill/>
          <a:ln>
            <a:noFill/>
          </a:ln>
          <a:effectLst>
            <a:prstShdw prst="shdw12">
              <a:schemeClr val="bg2">
                <a:alpha val="50000"/>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lvl1pPr eaLnBrk="0" hangingPunct="0">
              <a:spcBef>
                <a:spcPct val="0"/>
              </a:spcBef>
              <a:defRPr b="1">
                <a:solidFill>
                  <a:schemeClr val="tx1"/>
                </a:solidFill>
                <a:latin typeface="Arial" panose="020B0604020202020204" pitchFamily="34" charset="0"/>
                <a:ea typeface="宋体" panose="02010600030101010101" pitchFamily="2" charset="-122"/>
              </a:defRPr>
            </a:lvl1pPr>
            <a:lvl2pPr marL="742950" indent="-285750" eaLnBrk="0" hangingPunct="0">
              <a:spcBef>
                <a:spcPct val="0"/>
              </a:spcBef>
              <a:defRPr b="1">
                <a:solidFill>
                  <a:schemeClr val="tx1"/>
                </a:solidFill>
                <a:latin typeface="Arial" panose="020B0604020202020204" pitchFamily="34" charset="0"/>
                <a:ea typeface="宋体" panose="02010600030101010101" pitchFamily="2" charset="-122"/>
              </a:defRPr>
            </a:lvl2pPr>
            <a:lvl3pPr marL="1143000" indent="-228600" eaLnBrk="0" hangingPunct="0">
              <a:spcBef>
                <a:spcPct val="0"/>
              </a:spcBef>
              <a:defRPr b="1">
                <a:solidFill>
                  <a:schemeClr val="tx1"/>
                </a:solidFill>
                <a:latin typeface="Arial" panose="020B0604020202020204" pitchFamily="34" charset="0"/>
                <a:ea typeface="宋体" panose="02010600030101010101" pitchFamily="2" charset="-122"/>
              </a:defRPr>
            </a:lvl3pPr>
            <a:lvl4pPr marL="1600200" indent="-228600" eaLnBrk="0" hangingPunct="0">
              <a:spcBef>
                <a:spcPct val="0"/>
              </a:spcBef>
              <a:defRPr b="1">
                <a:solidFill>
                  <a:schemeClr val="tx1"/>
                </a:solidFill>
                <a:latin typeface="Arial" panose="020B0604020202020204" pitchFamily="34" charset="0"/>
                <a:ea typeface="宋体" panose="02010600030101010101" pitchFamily="2" charset="-122"/>
              </a:defRPr>
            </a:lvl4pPr>
            <a:lvl5pPr marL="2057400" indent="-228600" eaLnBrk="0" hangingPunct="0">
              <a:spcBef>
                <a:spcPct val="0"/>
              </a:spcBef>
              <a:defRPr b="1">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9pPr>
          </a:lstStyle>
          <a:p>
            <a:pPr eaLnBrk="1" hangingPunct="1">
              <a:spcBef>
                <a:spcPct val="50000"/>
              </a:spcBef>
            </a:pPr>
            <a:r>
              <a:rPr lang="en-US" altLang="zh-CN">
                <a:ea typeface="隶书" panose="02010509060101010101" pitchFamily="49" charset="-122"/>
              </a:rPr>
              <a:t>   8.2</a:t>
            </a:r>
            <a:endParaRPr lang="en-US" altLang="zh-CN">
              <a:ea typeface="隶书" panose="02010509060101010101" pitchFamily="49" charset="-122"/>
            </a:endParaRPr>
          </a:p>
        </p:txBody>
      </p:sp>
      <p:sp>
        <p:nvSpPr>
          <p:cNvPr id="51281" name="Text Box 81"/>
          <p:cNvSpPr txBox="1">
            <a:spLocks noChangeArrowheads="1"/>
          </p:cNvSpPr>
          <p:nvPr/>
        </p:nvSpPr>
        <p:spPr bwMode="auto">
          <a:xfrm>
            <a:off x="6443663" y="3357563"/>
            <a:ext cx="1008062" cy="366712"/>
          </a:xfrm>
          <a:prstGeom prst="rect">
            <a:avLst/>
          </a:prstGeom>
          <a:noFill/>
          <a:ln>
            <a:noFill/>
          </a:ln>
          <a:effectLst>
            <a:prstShdw prst="shdw12">
              <a:schemeClr val="bg2">
                <a:alpha val="50000"/>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lvl1pPr eaLnBrk="0" hangingPunct="0">
              <a:spcBef>
                <a:spcPct val="0"/>
              </a:spcBef>
              <a:defRPr b="1">
                <a:solidFill>
                  <a:schemeClr val="tx1"/>
                </a:solidFill>
                <a:latin typeface="Arial" panose="020B0604020202020204" pitchFamily="34" charset="0"/>
                <a:ea typeface="宋体" panose="02010600030101010101" pitchFamily="2" charset="-122"/>
              </a:defRPr>
            </a:lvl1pPr>
            <a:lvl2pPr marL="742950" indent="-285750" eaLnBrk="0" hangingPunct="0">
              <a:spcBef>
                <a:spcPct val="0"/>
              </a:spcBef>
              <a:defRPr b="1">
                <a:solidFill>
                  <a:schemeClr val="tx1"/>
                </a:solidFill>
                <a:latin typeface="Arial" panose="020B0604020202020204" pitchFamily="34" charset="0"/>
                <a:ea typeface="宋体" panose="02010600030101010101" pitchFamily="2" charset="-122"/>
              </a:defRPr>
            </a:lvl2pPr>
            <a:lvl3pPr marL="1143000" indent="-228600" eaLnBrk="0" hangingPunct="0">
              <a:spcBef>
                <a:spcPct val="0"/>
              </a:spcBef>
              <a:defRPr b="1">
                <a:solidFill>
                  <a:schemeClr val="tx1"/>
                </a:solidFill>
                <a:latin typeface="Arial" panose="020B0604020202020204" pitchFamily="34" charset="0"/>
                <a:ea typeface="宋体" panose="02010600030101010101" pitchFamily="2" charset="-122"/>
              </a:defRPr>
            </a:lvl3pPr>
            <a:lvl4pPr marL="1600200" indent="-228600" eaLnBrk="0" hangingPunct="0">
              <a:spcBef>
                <a:spcPct val="0"/>
              </a:spcBef>
              <a:defRPr b="1">
                <a:solidFill>
                  <a:schemeClr val="tx1"/>
                </a:solidFill>
                <a:latin typeface="Arial" panose="020B0604020202020204" pitchFamily="34" charset="0"/>
                <a:ea typeface="宋体" panose="02010600030101010101" pitchFamily="2" charset="-122"/>
              </a:defRPr>
            </a:lvl4pPr>
            <a:lvl5pPr marL="2057400" indent="-228600" eaLnBrk="0" hangingPunct="0">
              <a:spcBef>
                <a:spcPct val="0"/>
              </a:spcBef>
              <a:defRPr b="1">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9pPr>
          </a:lstStyle>
          <a:p>
            <a:pPr eaLnBrk="1" hangingPunct="1">
              <a:spcBef>
                <a:spcPct val="50000"/>
              </a:spcBef>
            </a:pPr>
            <a:r>
              <a:rPr lang="en-US" altLang="zh-CN">
                <a:ea typeface="隶书" panose="02010509060101010101" pitchFamily="49" charset="-122"/>
              </a:rPr>
              <a:t>    2.7</a:t>
            </a:r>
            <a:endParaRPr lang="en-US" altLang="zh-CN">
              <a:ea typeface="隶书" panose="02010509060101010101" pitchFamily="49" charset="-122"/>
            </a:endParaRPr>
          </a:p>
        </p:txBody>
      </p:sp>
      <p:sp>
        <p:nvSpPr>
          <p:cNvPr id="51282" name="Text Box 82"/>
          <p:cNvSpPr txBox="1">
            <a:spLocks noChangeArrowheads="1"/>
          </p:cNvSpPr>
          <p:nvPr/>
        </p:nvSpPr>
        <p:spPr bwMode="auto">
          <a:xfrm>
            <a:off x="5003800" y="3860800"/>
            <a:ext cx="1008063" cy="366713"/>
          </a:xfrm>
          <a:prstGeom prst="rect">
            <a:avLst/>
          </a:prstGeom>
          <a:noFill/>
          <a:ln>
            <a:noFill/>
          </a:ln>
          <a:effectLst>
            <a:prstShdw prst="shdw12">
              <a:schemeClr val="bg2">
                <a:alpha val="50000"/>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lvl1pPr eaLnBrk="0" hangingPunct="0">
              <a:spcBef>
                <a:spcPct val="0"/>
              </a:spcBef>
              <a:defRPr b="1">
                <a:solidFill>
                  <a:schemeClr val="tx1"/>
                </a:solidFill>
                <a:latin typeface="Arial" panose="020B0604020202020204" pitchFamily="34" charset="0"/>
                <a:ea typeface="宋体" panose="02010600030101010101" pitchFamily="2" charset="-122"/>
              </a:defRPr>
            </a:lvl1pPr>
            <a:lvl2pPr marL="742950" indent="-285750" eaLnBrk="0" hangingPunct="0">
              <a:spcBef>
                <a:spcPct val="0"/>
              </a:spcBef>
              <a:defRPr b="1">
                <a:solidFill>
                  <a:schemeClr val="tx1"/>
                </a:solidFill>
                <a:latin typeface="Arial" panose="020B0604020202020204" pitchFamily="34" charset="0"/>
                <a:ea typeface="宋体" panose="02010600030101010101" pitchFamily="2" charset="-122"/>
              </a:defRPr>
            </a:lvl2pPr>
            <a:lvl3pPr marL="1143000" indent="-228600" eaLnBrk="0" hangingPunct="0">
              <a:spcBef>
                <a:spcPct val="0"/>
              </a:spcBef>
              <a:defRPr b="1">
                <a:solidFill>
                  <a:schemeClr val="tx1"/>
                </a:solidFill>
                <a:latin typeface="Arial" panose="020B0604020202020204" pitchFamily="34" charset="0"/>
                <a:ea typeface="宋体" panose="02010600030101010101" pitchFamily="2" charset="-122"/>
              </a:defRPr>
            </a:lvl3pPr>
            <a:lvl4pPr marL="1600200" indent="-228600" eaLnBrk="0" hangingPunct="0">
              <a:spcBef>
                <a:spcPct val="0"/>
              </a:spcBef>
              <a:defRPr b="1">
                <a:solidFill>
                  <a:schemeClr val="tx1"/>
                </a:solidFill>
                <a:latin typeface="Arial" panose="020B0604020202020204" pitchFamily="34" charset="0"/>
                <a:ea typeface="宋体" panose="02010600030101010101" pitchFamily="2" charset="-122"/>
              </a:defRPr>
            </a:lvl4pPr>
            <a:lvl5pPr marL="2057400" indent="-228600" eaLnBrk="0" hangingPunct="0">
              <a:spcBef>
                <a:spcPct val="0"/>
              </a:spcBef>
              <a:defRPr b="1">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9pPr>
          </a:lstStyle>
          <a:p>
            <a:pPr eaLnBrk="1" hangingPunct="1">
              <a:spcBef>
                <a:spcPct val="50000"/>
              </a:spcBef>
            </a:pPr>
            <a:r>
              <a:rPr lang="en-US" altLang="zh-CN" dirty="0">
                <a:ea typeface="隶书" panose="02010509060101010101" pitchFamily="49" charset="-122"/>
              </a:rPr>
              <a:t> 1 000</a:t>
            </a:r>
            <a:endParaRPr lang="en-US" altLang="zh-CN" dirty="0">
              <a:ea typeface="隶书" panose="02010509060101010101" pitchFamily="49" charset="-122"/>
            </a:endParaRPr>
          </a:p>
        </p:txBody>
      </p:sp>
      <p:sp>
        <p:nvSpPr>
          <p:cNvPr id="51283" name="Text Box 83"/>
          <p:cNvSpPr txBox="1">
            <a:spLocks noChangeArrowheads="1"/>
          </p:cNvSpPr>
          <p:nvPr/>
        </p:nvSpPr>
        <p:spPr bwMode="auto">
          <a:xfrm>
            <a:off x="5003800" y="4797425"/>
            <a:ext cx="1008063" cy="366713"/>
          </a:xfrm>
          <a:prstGeom prst="rect">
            <a:avLst/>
          </a:prstGeom>
          <a:noFill/>
          <a:ln>
            <a:noFill/>
          </a:ln>
          <a:effectLst>
            <a:prstShdw prst="shdw12">
              <a:schemeClr val="bg2">
                <a:alpha val="50000"/>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lvl1pPr eaLnBrk="0" hangingPunct="0">
              <a:spcBef>
                <a:spcPct val="0"/>
              </a:spcBef>
              <a:defRPr b="1">
                <a:solidFill>
                  <a:schemeClr val="tx1"/>
                </a:solidFill>
                <a:latin typeface="Arial" panose="020B0604020202020204" pitchFamily="34" charset="0"/>
                <a:ea typeface="宋体" panose="02010600030101010101" pitchFamily="2" charset="-122"/>
              </a:defRPr>
            </a:lvl1pPr>
            <a:lvl2pPr marL="742950" indent="-285750" eaLnBrk="0" hangingPunct="0">
              <a:spcBef>
                <a:spcPct val="0"/>
              </a:spcBef>
              <a:defRPr b="1">
                <a:solidFill>
                  <a:schemeClr val="tx1"/>
                </a:solidFill>
                <a:latin typeface="Arial" panose="020B0604020202020204" pitchFamily="34" charset="0"/>
                <a:ea typeface="宋体" panose="02010600030101010101" pitchFamily="2" charset="-122"/>
              </a:defRPr>
            </a:lvl2pPr>
            <a:lvl3pPr marL="1143000" indent="-228600" eaLnBrk="0" hangingPunct="0">
              <a:spcBef>
                <a:spcPct val="0"/>
              </a:spcBef>
              <a:defRPr b="1">
                <a:solidFill>
                  <a:schemeClr val="tx1"/>
                </a:solidFill>
                <a:latin typeface="Arial" panose="020B0604020202020204" pitchFamily="34" charset="0"/>
                <a:ea typeface="宋体" panose="02010600030101010101" pitchFamily="2" charset="-122"/>
              </a:defRPr>
            </a:lvl3pPr>
            <a:lvl4pPr marL="1600200" indent="-228600" eaLnBrk="0" hangingPunct="0">
              <a:spcBef>
                <a:spcPct val="0"/>
              </a:spcBef>
              <a:defRPr b="1">
                <a:solidFill>
                  <a:schemeClr val="tx1"/>
                </a:solidFill>
                <a:latin typeface="Arial" panose="020B0604020202020204" pitchFamily="34" charset="0"/>
                <a:ea typeface="宋体" panose="02010600030101010101" pitchFamily="2" charset="-122"/>
              </a:defRPr>
            </a:lvl4pPr>
            <a:lvl5pPr marL="2057400" indent="-228600" eaLnBrk="0" hangingPunct="0">
              <a:spcBef>
                <a:spcPct val="0"/>
              </a:spcBef>
              <a:defRPr b="1">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9pPr>
          </a:lstStyle>
          <a:p>
            <a:pPr eaLnBrk="1" hangingPunct="1">
              <a:spcBef>
                <a:spcPct val="50000"/>
              </a:spcBef>
            </a:pPr>
            <a:r>
              <a:rPr lang="en-US" altLang="zh-CN">
                <a:ea typeface="隶书" panose="02010509060101010101" pitchFamily="49" charset="-122"/>
              </a:rPr>
              <a:t>    260</a:t>
            </a:r>
            <a:endParaRPr lang="en-US" altLang="zh-CN">
              <a:ea typeface="隶书" panose="02010509060101010101" pitchFamily="49" charset="-122"/>
            </a:endParaRPr>
          </a:p>
        </p:txBody>
      </p:sp>
      <p:sp>
        <p:nvSpPr>
          <p:cNvPr id="51284" name="Text Box 84"/>
          <p:cNvSpPr txBox="1">
            <a:spLocks noChangeArrowheads="1"/>
          </p:cNvSpPr>
          <p:nvPr/>
        </p:nvSpPr>
        <p:spPr bwMode="auto">
          <a:xfrm>
            <a:off x="6300788" y="3860800"/>
            <a:ext cx="1008062" cy="366713"/>
          </a:xfrm>
          <a:prstGeom prst="rect">
            <a:avLst/>
          </a:prstGeom>
          <a:noFill/>
          <a:ln>
            <a:noFill/>
          </a:ln>
          <a:effectLst>
            <a:prstShdw prst="shdw12">
              <a:schemeClr val="bg2">
                <a:alpha val="50000"/>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lvl1pPr eaLnBrk="0" hangingPunct="0">
              <a:spcBef>
                <a:spcPct val="0"/>
              </a:spcBef>
              <a:defRPr b="1">
                <a:solidFill>
                  <a:schemeClr val="tx1"/>
                </a:solidFill>
                <a:latin typeface="Arial" panose="020B0604020202020204" pitchFamily="34" charset="0"/>
                <a:ea typeface="宋体" panose="02010600030101010101" pitchFamily="2" charset="-122"/>
              </a:defRPr>
            </a:lvl1pPr>
            <a:lvl2pPr marL="742950" indent="-285750" eaLnBrk="0" hangingPunct="0">
              <a:spcBef>
                <a:spcPct val="0"/>
              </a:spcBef>
              <a:defRPr b="1">
                <a:solidFill>
                  <a:schemeClr val="tx1"/>
                </a:solidFill>
                <a:latin typeface="Arial" panose="020B0604020202020204" pitchFamily="34" charset="0"/>
                <a:ea typeface="宋体" panose="02010600030101010101" pitchFamily="2" charset="-122"/>
              </a:defRPr>
            </a:lvl2pPr>
            <a:lvl3pPr marL="1143000" indent="-228600" eaLnBrk="0" hangingPunct="0">
              <a:spcBef>
                <a:spcPct val="0"/>
              </a:spcBef>
              <a:defRPr b="1">
                <a:solidFill>
                  <a:schemeClr val="tx1"/>
                </a:solidFill>
                <a:latin typeface="Arial" panose="020B0604020202020204" pitchFamily="34" charset="0"/>
                <a:ea typeface="宋体" panose="02010600030101010101" pitchFamily="2" charset="-122"/>
              </a:defRPr>
            </a:lvl3pPr>
            <a:lvl4pPr marL="1600200" indent="-228600" eaLnBrk="0" hangingPunct="0">
              <a:spcBef>
                <a:spcPct val="0"/>
              </a:spcBef>
              <a:defRPr b="1">
                <a:solidFill>
                  <a:schemeClr val="tx1"/>
                </a:solidFill>
                <a:latin typeface="Arial" panose="020B0604020202020204" pitchFamily="34" charset="0"/>
                <a:ea typeface="宋体" panose="02010600030101010101" pitchFamily="2" charset="-122"/>
              </a:defRPr>
            </a:lvl4pPr>
            <a:lvl5pPr marL="2057400" indent="-228600" eaLnBrk="0" hangingPunct="0">
              <a:spcBef>
                <a:spcPct val="0"/>
              </a:spcBef>
              <a:defRPr b="1">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9pPr>
          </a:lstStyle>
          <a:p>
            <a:pPr eaLnBrk="1" hangingPunct="1">
              <a:spcBef>
                <a:spcPct val="50000"/>
              </a:spcBef>
            </a:pPr>
            <a:r>
              <a:rPr lang="en-US" altLang="zh-CN">
                <a:ea typeface="隶书" panose="02010509060101010101" pitchFamily="49" charset="-122"/>
              </a:rPr>
              <a:t>   9 700</a:t>
            </a:r>
            <a:endParaRPr lang="en-US" altLang="zh-CN">
              <a:ea typeface="隶书" panose="02010509060101010101" pitchFamily="49" charset="-122"/>
            </a:endParaRPr>
          </a:p>
        </p:txBody>
      </p:sp>
      <p:sp>
        <p:nvSpPr>
          <p:cNvPr id="51285" name="Text Box 85"/>
          <p:cNvSpPr txBox="1">
            <a:spLocks noChangeArrowheads="1"/>
          </p:cNvSpPr>
          <p:nvPr/>
        </p:nvSpPr>
        <p:spPr bwMode="auto">
          <a:xfrm>
            <a:off x="6372225" y="4797425"/>
            <a:ext cx="1008063" cy="366713"/>
          </a:xfrm>
          <a:prstGeom prst="rect">
            <a:avLst/>
          </a:prstGeom>
          <a:noFill/>
          <a:ln>
            <a:noFill/>
          </a:ln>
          <a:effectLst>
            <a:prstShdw prst="shdw12">
              <a:schemeClr val="bg2">
                <a:alpha val="50000"/>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lvl1pPr eaLnBrk="0" hangingPunct="0">
              <a:spcBef>
                <a:spcPct val="0"/>
              </a:spcBef>
              <a:defRPr b="1">
                <a:solidFill>
                  <a:schemeClr val="tx1"/>
                </a:solidFill>
                <a:latin typeface="Arial" panose="020B0604020202020204" pitchFamily="34" charset="0"/>
                <a:ea typeface="宋体" panose="02010600030101010101" pitchFamily="2" charset="-122"/>
              </a:defRPr>
            </a:lvl1pPr>
            <a:lvl2pPr marL="742950" indent="-285750" eaLnBrk="0" hangingPunct="0">
              <a:spcBef>
                <a:spcPct val="0"/>
              </a:spcBef>
              <a:defRPr b="1">
                <a:solidFill>
                  <a:schemeClr val="tx1"/>
                </a:solidFill>
                <a:latin typeface="Arial" panose="020B0604020202020204" pitchFamily="34" charset="0"/>
                <a:ea typeface="宋体" panose="02010600030101010101" pitchFamily="2" charset="-122"/>
              </a:defRPr>
            </a:lvl2pPr>
            <a:lvl3pPr marL="1143000" indent="-228600" eaLnBrk="0" hangingPunct="0">
              <a:spcBef>
                <a:spcPct val="0"/>
              </a:spcBef>
              <a:defRPr b="1">
                <a:solidFill>
                  <a:schemeClr val="tx1"/>
                </a:solidFill>
                <a:latin typeface="Arial" panose="020B0604020202020204" pitchFamily="34" charset="0"/>
                <a:ea typeface="宋体" panose="02010600030101010101" pitchFamily="2" charset="-122"/>
              </a:defRPr>
            </a:lvl3pPr>
            <a:lvl4pPr marL="1600200" indent="-228600" eaLnBrk="0" hangingPunct="0">
              <a:spcBef>
                <a:spcPct val="0"/>
              </a:spcBef>
              <a:defRPr b="1">
                <a:solidFill>
                  <a:schemeClr val="tx1"/>
                </a:solidFill>
                <a:latin typeface="Arial" panose="020B0604020202020204" pitchFamily="34" charset="0"/>
                <a:ea typeface="宋体" panose="02010600030101010101" pitchFamily="2" charset="-122"/>
              </a:defRPr>
            </a:lvl4pPr>
            <a:lvl5pPr marL="2057400" indent="-228600" eaLnBrk="0" hangingPunct="0">
              <a:spcBef>
                <a:spcPct val="0"/>
              </a:spcBef>
              <a:defRPr b="1">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9pPr>
          </a:lstStyle>
          <a:p>
            <a:pPr eaLnBrk="1" hangingPunct="1">
              <a:spcBef>
                <a:spcPct val="50000"/>
              </a:spcBef>
            </a:pPr>
            <a:r>
              <a:rPr lang="en-US" altLang="zh-CN">
                <a:ea typeface="隶书" panose="02010509060101010101" pitchFamily="49" charset="-122"/>
              </a:rPr>
              <a:t>   2 300</a:t>
            </a:r>
            <a:endParaRPr lang="en-US" altLang="zh-CN">
              <a:ea typeface="隶书" panose="02010509060101010101" pitchFamily="49" charset="-122"/>
            </a:endParaRPr>
          </a:p>
        </p:txBody>
      </p:sp>
      <p:sp>
        <p:nvSpPr>
          <p:cNvPr id="51286" name="Text Box 86"/>
          <p:cNvSpPr txBox="1">
            <a:spLocks noChangeArrowheads="1"/>
          </p:cNvSpPr>
          <p:nvPr/>
        </p:nvSpPr>
        <p:spPr bwMode="auto">
          <a:xfrm>
            <a:off x="4932363" y="4365625"/>
            <a:ext cx="1008062" cy="366713"/>
          </a:xfrm>
          <a:prstGeom prst="rect">
            <a:avLst/>
          </a:prstGeom>
          <a:noFill/>
          <a:ln>
            <a:noFill/>
          </a:ln>
          <a:effectLst>
            <a:prstShdw prst="shdw12">
              <a:schemeClr val="bg2">
                <a:alpha val="50000"/>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lvl1pPr eaLnBrk="0" hangingPunct="0">
              <a:spcBef>
                <a:spcPct val="0"/>
              </a:spcBef>
              <a:defRPr b="1">
                <a:solidFill>
                  <a:schemeClr val="tx1"/>
                </a:solidFill>
                <a:latin typeface="Arial" panose="020B0604020202020204" pitchFamily="34" charset="0"/>
                <a:ea typeface="宋体" panose="02010600030101010101" pitchFamily="2" charset="-122"/>
              </a:defRPr>
            </a:lvl1pPr>
            <a:lvl2pPr marL="742950" indent="-285750" eaLnBrk="0" hangingPunct="0">
              <a:spcBef>
                <a:spcPct val="0"/>
              </a:spcBef>
              <a:defRPr b="1">
                <a:solidFill>
                  <a:schemeClr val="tx1"/>
                </a:solidFill>
                <a:latin typeface="Arial" panose="020B0604020202020204" pitchFamily="34" charset="0"/>
                <a:ea typeface="宋体" panose="02010600030101010101" pitchFamily="2" charset="-122"/>
              </a:defRPr>
            </a:lvl2pPr>
            <a:lvl3pPr marL="1143000" indent="-228600" eaLnBrk="0" hangingPunct="0">
              <a:spcBef>
                <a:spcPct val="0"/>
              </a:spcBef>
              <a:defRPr b="1">
                <a:solidFill>
                  <a:schemeClr val="tx1"/>
                </a:solidFill>
                <a:latin typeface="Arial" panose="020B0604020202020204" pitchFamily="34" charset="0"/>
                <a:ea typeface="宋体" panose="02010600030101010101" pitchFamily="2" charset="-122"/>
              </a:defRPr>
            </a:lvl3pPr>
            <a:lvl4pPr marL="1600200" indent="-228600" eaLnBrk="0" hangingPunct="0">
              <a:spcBef>
                <a:spcPct val="0"/>
              </a:spcBef>
              <a:defRPr b="1">
                <a:solidFill>
                  <a:schemeClr val="tx1"/>
                </a:solidFill>
                <a:latin typeface="Arial" panose="020B0604020202020204" pitchFamily="34" charset="0"/>
                <a:ea typeface="宋体" panose="02010600030101010101" pitchFamily="2" charset="-122"/>
              </a:defRPr>
            </a:lvl4pPr>
            <a:lvl5pPr marL="2057400" indent="-228600" eaLnBrk="0" hangingPunct="0">
              <a:spcBef>
                <a:spcPct val="0"/>
              </a:spcBef>
              <a:defRPr b="1">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9pPr>
          </a:lstStyle>
          <a:p>
            <a:pPr eaLnBrk="1" hangingPunct="1">
              <a:spcBef>
                <a:spcPct val="50000"/>
              </a:spcBef>
            </a:pPr>
            <a:r>
              <a:rPr lang="en-US" altLang="zh-CN">
                <a:ea typeface="隶书" panose="02010509060101010101" pitchFamily="49" charset="-122"/>
              </a:rPr>
              <a:t>   8 200</a:t>
            </a:r>
            <a:endParaRPr lang="en-US" altLang="zh-CN">
              <a:ea typeface="隶书" panose="02010509060101010101" pitchFamily="49" charset="-122"/>
            </a:endParaRPr>
          </a:p>
        </p:txBody>
      </p:sp>
      <p:sp>
        <p:nvSpPr>
          <p:cNvPr id="51287" name="Text Box 87"/>
          <p:cNvSpPr txBox="1">
            <a:spLocks noChangeArrowheads="1"/>
          </p:cNvSpPr>
          <p:nvPr/>
        </p:nvSpPr>
        <p:spPr bwMode="auto">
          <a:xfrm>
            <a:off x="5003800" y="5300663"/>
            <a:ext cx="1008063" cy="366712"/>
          </a:xfrm>
          <a:prstGeom prst="rect">
            <a:avLst/>
          </a:prstGeom>
          <a:noFill/>
          <a:ln>
            <a:noFill/>
          </a:ln>
          <a:effectLst>
            <a:prstShdw prst="shdw12">
              <a:schemeClr val="bg2">
                <a:alpha val="50000"/>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lvl1pPr eaLnBrk="0" hangingPunct="0">
              <a:spcBef>
                <a:spcPct val="0"/>
              </a:spcBef>
              <a:defRPr b="1">
                <a:solidFill>
                  <a:schemeClr val="tx1"/>
                </a:solidFill>
                <a:latin typeface="Arial" panose="020B0604020202020204" pitchFamily="34" charset="0"/>
                <a:ea typeface="宋体" panose="02010600030101010101" pitchFamily="2" charset="-122"/>
              </a:defRPr>
            </a:lvl1pPr>
            <a:lvl2pPr marL="742950" indent="-285750" eaLnBrk="0" hangingPunct="0">
              <a:spcBef>
                <a:spcPct val="0"/>
              </a:spcBef>
              <a:defRPr b="1">
                <a:solidFill>
                  <a:schemeClr val="tx1"/>
                </a:solidFill>
                <a:latin typeface="Arial" panose="020B0604020202020204" pitchFamily="34" charset="0"/>
                <a:ea typeface="宋体" panose="02010600030101010101" pitchFamily="2" charset="-122"/>
              </a:defRPr>
            </a:lvl2pPr>
            <a:lvl3pPr marL="1143000" indent="-228600" eaLnBrk="0" hangingPunct="0">
              <a:spcBef>
                <a:spcPct val="0"/>
              </a:spcBef>
              <a:defRPr b="1">
                <a:solidFill>
                  <a:schemeClr val="tx1"/>
                </a:solidFill>
                <a:latin typeface="Arial" panose="020B0604020202020204" pitchFamily="34" charset="0"/>
                <a:ea typeface="宋体" panose="02010600030101010101" pitchFamily="2" charset="-122"/>
              </a:defRPr>
            </a:lvl3pPr>
            <a:lvl4pPr marL="1600200" indent="-228600" eaLnBrk="0" hangingPunct="0">
              <a:spcBef>
                <a:spcPct val="0"/>
              </a:spcBef>
              <a:defRPr b="1">
                <a:solidFill>
                  <a:schemeClr val="tx1"/>
                </a:solidFill>
                <a:latin typeface="Arial" panose="020B0604020202020204" pitchFamily="34" charset="0"/>
                <a:ea typeface="宋体" panose="02010600030101010101" pitchFamily="2" charset="-122"/>
              </a:defRPr>
            </a:lvl4pPr>
            <a:lvl5pPr marL="2057400" indent="-228600" eaLnBrk="0" hangingPunct="0">
              <a:spcBef>
                <a:spcPct val="0"/>
              </a:spcBef>
              <a:defRPr b="1">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9pPr>
          </a:lstStyle>
          <a:p>
            <a:pPr eaLnBrk="1" hangingPunct="1">
              <a:spcBef>
                <a:spcPct val="50000"/>
              </a:spcBef>
            </a:pPr>
            <a:r>
              <a:rPr lang="en-US" altLang="zh-CN">
                <a:ea typeface="隶书" panose="02010509060101010101" pitchFamily="49" charset="-122"/>
              </a:rPr>
              <a:t>  2 132</a:t>
            </a:r>
            <a:endParaRPr lang="en-US" altLang="zh-CN">
              <a:ea typeface="隶书" panose="02010509060101010101" pitchFamily="49" charset="-122"/>
            </a:endParaRPr>
          </a:p>
        </p:txBody>
      </p:sp>
      <p:sp>
        <p:nvSpPr>
          <p:cNvPr id="51288" name="Text Box 88"/>
          <p:cNvSpPr txBox="1">
            <a:spLocks noChangeArrowheads="1"/>
          </p:cNvSpPr>
          <p:nvPr/>
        </p:nvSpPr>
        <p:spPr bwMode="auto">
          <a:xfrm>
            <a:off x="4932363" y="5876925"/>
            <a:ext cx="1008062" cy="366713"/>
          </a:xfrm>
          <a:prstGeom prst="rect">
            <a:avLst/>
          </a:prstGeom>
          <a:noFill/>
          <a:ln>
            <a:noFill/>
          </a:ln>
          <a:effectLst>
            <a:prstShdw prst="shdw12">
              <a:schemeClr val="bg2">
                <a:alpha val="50000"/>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lvl1pPr eaLnBrk="0" hangingPunct="0">
              <a:spcBef>
                <a:spcPct val="0"/>
              </a:spcBef>
              <a:defRPr b="1">
                <a:solidFill>
                  <a:schemeClr val="tx1"/>
                </a:solidFill>
                <a:latin typeface="Arial" panose="020B0604020202020204" pitchFamily="34" charset="0"/>
                <a:ea typeface="宋体" panose="02010600030101010101" pitchFamily="2" charset="-122"/>
              </a:defRPr>
            </a:lvl1pPr>
            <a:lvl2pPr marL="742950" indent="-285750" eaLnBrk="0" hangingPunct="0">
              <a:spcBef>
                <a:spcPct val="0"/>
              </a:spcBef>
              <a:defRPr b="1">
                <a:solidFill>
                  <a:schemeClr val="tx1"/>
                </a:solidFill>
                <a:latin typeface="Arial" panose="020B0604020202020204" pitchFamily="34" charset="0"/>
                <a:ea typeface="宋体" panose="02010600030101010101" pitchFamily="2" charset="-122"/>
              </a:defRPr>
            </a:lvl2pPr>
            <a:lvl3pPr marL="1143000" indent="-228600" eaLnBrk="0" hangingPunct="0">
              <a:spcBef>
                <a:spcPct val="0"/>
              </a:spcBef>
              <a:defRPr b="1">
                <a:solidFill>
                  <a:schemeClr val="tx1"/>
                </a:solidFill>
                <a:latin typeface="Arial" panose="020B0604020202020204" pitchFamily="34" charset="0"/>
                <a:ea typeface="宋体" panose="02010600030101010101" pitchFamily="2" charset="-122"/>
              </a:defRPr>
            </a:lvl3pPr>
            <a:lvl4pPr marL="1600200" indent="-228600" eaLnBrk="0" hangingPunct="0">
              <a:spcBef>
                <a:spcPct val="0"/>
              </a:spcBef>
              <a:defRPr b="1">
                <a:solidFill>
                  <a:schemeClr val="tx1"/>
                </a:solidFill>
                <a:latin typeface="Arial" panose="020B0604020202020204" pitchFamily="34" charset="0"/>
                <a:ea typeface="宋体" panose="02010600030101010101" pitchFamily="2" charset="-122"/>
              </a:defRPr>
            </a:lvl4pPr>
            <a:lvl5pPr marL="2057400" indent="-228600" eaLnBrk="0" hangingPunct="0">
              <a:spcBef>
                <a:spcPct val="0"/>
              </a:spcBef>
              <a:defRPr b="1">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9pPr>
          </a:lstStyle>
          <a:p>
            <a:pPr eaLnBrk="1" hangingPunct="1">
              <a:spcBef>
                <a:spcPct val="50000"/>
              </a:spcBef>
            </a:pPr>
            <a:r>
              <a:rPr lang="en-US" altLang="zh-CN">
                <a:ea typeface="隶书" panose="02010509060101010101" pitchFamily="49" charset="-122"/>
              </a:rPr>
              <a:t> 10 332</a:t>
            </a:r>
            <a:endParaRPr lang="en-US" altLang="zh-CN">
              <a:ea typeface="隶书" panose="02010509060101010101" pitchFamily="49" charset="-122"/>
            </a:endParaRPr>
          </a:p>
        </p:txBody>
      </p:sp>
      <p:sp>
        <p:nvSpPr>
          <p:cNvPr id="51289" name="Text Box 89"/>
          <p:cNvSpPr txBox="1">
            <a:spLocks noChangeArrowheads="1"/>
          </p:cNvSpPr>
          <p:nvPr/>
        </p:nvSpPr>
        <p:spPr bwMode="auto">
          <a:xfrm>
            <a:off x="6227763" y="4365625"/>
            <a:ext cx="1223962" cy="366713"/>
          </a:xfrm>
          <a:prstGeom prst="rect">
            <a:avLst/>
          </a:prstGeom>
          <a:noFill/>
          <a:ln>
            <a:noFill/>
          </a:ln>
          <a:effectLst>
            <a:prstShdw prst="shdw12">
              <a:schemeClr val="bg2">
                <a:alpha val="50000"/>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lvl1pPr eaLnBrk="0" hangingPunct="0">
              <a:spcBef>
                <a:spcPct val="0"/>
              </a:spcBef>
              <a:defRPr b="1">
                <a:solidFill>
                  <a:schemeClr val="tx1"/>
                </a:solidFill>
                <a:latin typeface="Arial" panose="020B0604020202020204" pitchFamily="34" charset="0"/>
                <a:ea typeface="宋体" panose="02010600030101010101" pitchFamily="2" charset="-122"/>
              </a:defRPr>
            </a:lvl1pPr>
            <a:lvl2pPr marL="742950" indent="-285750" eaLnBrk="0" hangingPunct="0">
              <a:spcBef>
                <a:spcPct val="0"/>
              </a:spcBef>
              <a:defRPr b="1">
                <a:solidFill>
                  <a:schemeClr val="tx1"/>
                </a:solidFill>
                <a:latin typeface="Arial" panose="020B0604020202020204" pitchFamily="34" charset="0"/>
                <a:ea typeface="宋体" panose="02010600030101010101" pitchFamily="2" charset="-122"/>
              </a:defRPr>
            </a:lvl2pPr>
            <a:lvl3pPr marL="1143000" indent="-228600" eaLnBrk="0" hangingPunct="0">
              <a:spcBef>
                <a:spcPct val="0"/>
              </a:spcBef>
              <a:defRPr b="1">
                <a:solidFill>
                  <a:schemeClr val="tx1"/>
                </a:solidFill>
                <a:latin typeface="Arial" panose="020B0604020202020204" pitchFamily="34" charset="0"/>
                <a:ea typeface="宋体" panose="02010600030101010101" pitchFamily="2" charset="-122"/>
              </a:defRPr>
            </a:lvl3pPr>
            <a:lvl4pPr marL="1600200" indent="-228600" eaLnBrk="0" hangingPunct="0">
              <a:spcBef>
                <a:spcPct val="0"/>
              </a:spcBef>
              <a:defRPr b="1">
                <a:solidFill>
                  <a:schemeClr val="tx1"/>
                </a:solidFill>
                <a:latin typeface="Arial" panose="020B0604020202020204" pitchFamily="34" charset="0"/>
                <a:ea typeface="宋体" panose="02010600030101010101" pitchFamily="2" charset="-122"/>
              </a:defRPr>
            </a:lvl4pPr>
            <a:lvl5pPr marL="2057400" indent="-228600" eaLnBrk="0" hangingPunct="0">
              <a:spcBef>
                <a:spcPct val="0"/>
              </a:spcBef>
              <a:defRPr b="1">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9pPr>
          </a:lstStyle>
          <a:p>
            <a:pPr eaLnBrk="1" hangingPunct="1">
              <a:spcBef>
                <a:spcPct val="50000"/>
              </a:spcBef>
            </a:pPr>
            <a:r>
              <a:rPr lang="en-US" altLang="zh-CN">
                <a:ea typeface="隶书" panose="02010509060101010101" pitchFamily="49" charset="-122"/>
              </a:rPr>
              <a:t>   26 190</a:t>
            </a:r>
            <a:endParaRPr lang="en-US" altLang="zh-CN">
              <a:ea typeface="隶书" panose="02010509060101010101" pitchFamily="49" charset="-122"/>
            </a:endParaRPr>
          </a:p>
        </p:txBody>
      </p:sp>
      <p:sp>
        <p:nvSpPr>
          <p:cNvPr id="51290" name="Text Box 90"/>
          <p:cNvSpPr txBox="1">
            <a:spLocks noChangeArrowheads="1"/>
          </p:cNvSpPr>
          <p:nvPr/>
        </p:nvSpPr>
        <p:spPr bwMode="auto">
          <a:xfrm>
            <a:off x="6066402" y="5282917"/>
            <a:ext cx="1150937" cy="366712"/>
          </a:xfrm>
          <a:prstGeom prst="rect">
            <a:avLst/>
          </a:prstGeom>
          <a:noFill/>
          <a:ln>
            <a:noFill/>
          </a:ln>
          <a:effectLst>
            <a:prstShdw prst="shdw12">
              <a:schemeClr val="bg2">
                <a:alpha val="50000"/>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lvl1pPr eaLnBrk="0" hangingPunct="0">
              <a:spcBef>
                <a:spcPct val="0"/>
              </a:spcBef>
              <a:defRPr b="1">
                <a:solidFill>
                  <a:schemeClr val="tx1"/>
                </a:solidFill>
                <a:latin typeface="Arial" panose="020B0604020202020204" pitchFamily="34" charset="0"/>
                <a:ea typeface="宋体" panose="02010600030101010101" pitchFamily="2" charset="-122"/>
              </a:defRPr>
            </a:lvl1pPr>
            <a:lvl2pPr marL="742950" indent="-285750" eaLnBrk="0" hangingPunct="0">
              <a:spcBef>
                <a:spcPct val="0"/>
              </a:spcBef>
              <a:defRPr b="1">
                <a:solidFill>
                  <a:schemeClr val="tx1"/>
                </a:solidFill>
                <a:latin typeface="Arial" panose="020B0604020202020204" pitchFamily="34" charset="0"/>
                <a:ea typeface="宋体" panose="02010600030101010101" pitchFamily="2" charset="-122"/>
              </a:defRPr>
            </a:lvl2pPr>
            <a:lvl3pPr marL="1143000" indent="-228600" eaLnBrk="0" hangingPunct="0">
              <a:spcBef>
                <a:spcPct val="0"/>
              </a:spcBef>
              <a:defRPr b="1">
                <a:solidFill>
                  <a:schemeClr val="tx1"/>
                </a:solidFill>
                <a:latin typeface="Arial" panose="020B0604020202020204" pitchFamily="34" charset="0"/>
                <a:ea typeface="宋体" panose="02010600030101010101" pitchFamily="2" charset="-122"/>
              </a:defRPr>
            </a:lvl3pPr>
            <a:lvl4pPr marL="1600200" indent="-228600" eaLnBrk="0" hangingPunct="0">
              <a:spcBef>
                <a:spcPct val="0"/>
              </a:spcBef>
              <a:defRPr b="1">
                <a:solidFill>
                  <a:schemeClr val="tx1"/>
                </a:solidFill>
                <a:latin typeface="Arial" panose="020B0604020202020204" pitchFamily="34" charset="0"/>
                <a:ea typeface="宋体" panose="02010600030101010101" pitchFamily="2" charset="-122"/>
              </a:defRPr>
            </a:lvl4pPr>
            <a:lvl5pPr marL="2057400" indent="-228600" eaLnBrk="0" hangingPunct="0">
              <a:spcBef>
                <a:spcPct val="0"/>
              </a:spcBef>
              <a:defRPr b="1">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9pPr>
          </a:lstStyle>
          <a:p>
            <a:pPr eaLnBrk="1" hangingPunct="1">
              <a:spcBef>
                <a:spcPct val="50000"/>
              </a:spcBef>
            </a:pPr>
            <a:r>
              <a:rPr lang="en-US" altLang="zh-CN">
                <a:ea typeface="隶书" panose="02010509060101010101" pitchFamily="49" charset="-122"/>
              </a:rPr>
              <a:t>    6 210</a:t>
            </a:r>
            <a:endParaRPr lang="en-US" altLang="zh-CN">
              <a:ea typeface="隶书" panose="02010509060101010101" pitchFamily="49" charset="-122"/>
            </a:endParaRPr>
          </a:p>
        </p:txBody>
      </p:sp>
      <p:sp>
        <p:nvSpPr>
          <p:cNvPr id="51291" name="Text Box 91"/>
          <p:cNvSpPr txBox="1">
            <a:spLocks noChangeArrowheads="1"/>
          </p:cNvSpPr>
          <p:nvPr/>
        </p:nvSpPr>
        <p:spPr bwMode="auto">
          <a:xfrm>
            <a:off x="6300788" y="5876925"/>
            <a:ext cx="1152525" cy="366713"/>
          </a:xfrm>
          <a:prstGeom prst="rect">
            <a:avLst/>
          </a:prstGeom>
          <a:noFill/>
          <a:ln>
            <a:noFill/>
          </a:ln>
          <a:effectLst>
            <a:prstShdw prst="shdw12">
              <a:schemeClr val="bg2">
                <a:alpha val="50000"/>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lvl1pPr eaLnBrk="0" hangingPunct="0">
              <a:spcBef>
                <a:spcPct val="0"/>
              </a:spcBef>
              <a:defRPr b="1">
                <a:solidFill>
                  <a:schemeClr val="tx1"/>
                </a:solidFill>
                <a:latin typeface="Arial" panose="020B0604020202020204" pitchFamily="34" charset="0"/>
                <a:ea typeface="宋体" panose="02010600030101010101" pitchFamily="2" charset="-122"/>
              </a:defRPr>
            </a:lvl1pPr>
            <a:lvl2pPr marL="742950" indent="-285750" eaLnBrk="0" hangingPunct="0">
              <a:spcBef>
                <a:spcPct val="0"/>
              </a:spcBef>
              <a:defRPr b="1">
                <a:solidFill>
                  <a:schemeClr val="tx1"/>
                </a:solidFill>
                <a:latin typeface="Arial" panose="020B0604020202020204" pitchFamily="34" charset="0"/>
                <a:ea typeface="宋体" panose="02010600030101010101" pitchFamily="2" charset="-122"/>
              </a:defRPr>
            </a:lvl2pPr>
            <a:lvl3pPr marL="1143000" indent="-228600" eaLnBrk="0" hangingPunct="0">
              <a:spcBef>
                <a:spcPct val="0"/>
              </a:spcBef>
              <a:defRPr b="1">
                <a:solidFill>
                  <a:schemeClr val="tx1"/>
                </a:solidFill>
                <a:latin typeface="Arial" panose="020B0604020202020204" pitchFamily="34" charset="0"/>
                <a:ea typeface="宋体" panose="02010600030101010101" pitchFamily="2" charset="-122"/>
              </a:defRPr>
            </a:lvl3pPr>
            <a:lvl4pPr marL="1600200" indent="-228600" eaLnBrk="0" hangingPunct="0">
              <a:spcBef>
                <a:spcPct val="0"/>
              </a:spcBef>
              <a:defRPr b="1">
                <a:solidFill>
                  <a:schemeClr val="tx1"/>
                </a:solidFill>
                <a:latin typeface="Arial" panose="020B0604020202020204" pitchFamily="34" charset="0"/>
                <a:ea typeface="宋体" panose="02010600030101010101" pitchFamily="2" charset="-122"/>
              </a:defRPr>
            </a:lvl4pPr>
            <a:lvl5pPr marL="2057400" indent="-228600" eaLnBrk="0" hangingPunct="0">
              <a:spcBef>
                <a:spcPct val="0"/>
              </a:spcBef>
              <a:defRPr b="1">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9pPr>
          </a:lstStyle>
          <a:p>
            <a:pPr eaLnBrk="1" hangingPunct="1">
              <a:spcBef>
                <a:spcPct val="50000"/>
              </a:spcBef>
            </a:pPr>
            <a:r>
              <a:rPr lang="en-US" altLang="zh-CN">
                <a:ea typeface="隶书" panose="02010509060101010101" pitchFamily="49" charset="-122"/>
              </a:rPr>
              <a:t>   32 400</a:t>
            </a:r>
            <a:endParaRPr lang="en-US" altLang="zh-CN">
              <a:ea typeface="隶书" panose="02010509060101010101" pitchFamily="49" charset="-122"/>
            </a:endParaRPr>
          </a:p>
        </p:txBody>
      </p:sp>
      <p:sp>
        <p:nvSpPr>
          <p:cNvPr id="51292" name="Text Box 92"/>
          <p:cNvSpPr txBox="1">
            <a:spLocks noChangeArrowheads="1"/>
          </p:cNvSpPr>
          <p:nvPr/>
        </p:nvSpPr>
        <p:spPr bwMode="auto">
          <a:xfrm>
            <a:off x="7740650" y="4365625"/>
            <a:ext cx="1008063" cy="366713"/>
          </a:xfrm>
          <a:prstGeom prst="rect">
            <a:avLst/>
          </a:prstGeom>
          <a:noFill/>
          <a:ln>
            <a:noFill/>
          </a:ln>
          <a:effectLst>
            <a:prstShdw prst="shdw12">
              <a:schemeClr val="bg2">
                <a:alpha val="50000"/>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lvl1pPr eaLnBrk="0" hangingPunct="0">
              <a:spcBef>
                <a:spcPct val="0"/>
              </a:spcBef>
              <a:defRPr b="1">
                <a:solidFill>
                  <a:schemeClr val="tx1"/>
                </a:solidFill>
                <a:latin typeface="Arial" panose="020B0604020202020204" pitchFamily="34" charset="0"/>
                <a:ea typeface="宋体" panose="02010600030101010101" pitchFamily="2" charset="-122"/>
              </a:defRPr>
            </a:lvl1pPr>
            <a:lvl2pPr marL="742950" indent="-285750" eaLnBrk="0" hangingPunct="0">
              <a:spcBef>
                <a:spcPct val="0"/>
              </a:spcBef>
              <a:defRPr b="1">
                <a:solidFill>
                  <a:schemeClr val="tx1"/>
                </a:solidFill>
                <a:latin typeface="Arial" panose="020B0604020202020204" pitchFamily="34" charset="0"/>
                <a:ea typeface="宋体" panose="02010600030101010101" pitchFamily="2" charset="-122"/>
              </a:defRPr>
            </a:lvl2pPr>
            <a:lvl3pPr marL="1143000" indent="-228600" eaLnBrk="0" hangingPunct="0">
              <a:spcBef>
                <a:spcPct val="0"/>
              </a:spcBef>
              <a:defRPr b="1">
                <a:solidFill>
                  <a:schemeClr val="tx1"/>
                </a:solidFill>
                <a:latin typeface="Arial" panose="020B0604020202020204" pitchFamily="34" charset="0"/>
                <a:ea typeface="宋体" panose="02010600030101010101" pitchFamily="2" charset="-122"/>
              </a:defRPr>
            </a:lvl3pPr>
            <a:lvl4pPr marL="1600200" indent="-228600" eaLnBrk="0" hangingPunct="0">
              <a:spcBef>
                <a:spcPct val="0"/>
              </a:spcBef>
              <a:defRPr b="1">
                <a:solidFill>
                  <a:schemeClr val="tx1"/>
                </a:solidFill>
                <a:latin typeface="Arial" panose="020B0604020202020204" pitchFamily="34" charset="0"/>
                <a:ea typeface="宋体" panose="02010600030101010101" pitchFamily="2" charset="-122"/>
              </a:defRPr>
            </a:lvl4pPr>
            <a:lvl5pPr marL="2057400" indent="-228600" eaLnBrk="0" hangingPunct="0">
              <a:spcBef>
                <a:spcPct val="0"/>
              </a:spcBef>
              <a:defRPr b="1">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9pPr>
          </a:lstStyle>
          <a:p>
            <a:pPr eaLnBrk="1" hangingPunct="1">
              <a:spcBef>
                <a:spcPct val="50000"/>
              </a:spcBef>
            </a:pPr>
            <a:r>
              <a:rPr lang="en-US" altLang="zh-CN">
                <a:ea typeface="隶书" panose="02010509060101010101" pitchFamily="49" charset="-122"/>
              </a:rPr>
              <a:t> 34 390</a:t>
            </a:r>
            <a:endParaRPr lang="en-US" altLang="zh-CN">
              <a:ea typeface="隶书" panose="02010509060101010101" pitchFamily="49" charset="-122"/>
            </a:endParaRPr>
          </a:p>
        </p:txBody>
      </p:sp>
      <p:sp>
        <p:nvSpPr>
          <p:cNvPr id="51293" name="Text Box 93"/>
          <p:cNvSpPr txBox="1">
            <a:spLocks noChangeArrowheads="1"/>
          </p:cNvSpPr>
          <p:nvPr/>
        </p:nvSpPr>
        <p:spPr bwMode="auto">
          <a:xfrm>
            <a:off x="7740650" y="5300663"/>
            <a:ext cx="1008063" cy="366712"/>
          </a:xfrm>
          <a:prstGeom prst="rect">
            <a:avLst/>
          </a:prstGeom>
          <a:noFill/>
          <a:ln>
            <a:noFill/>
          </a:ln>
          <a:effectLst>
            <a:prstShdw prst="shdw12">
              <a:schemeClr val="bg2">
                <a:alpha val="50000"/>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lvl1pPr eaLnBrk="0" hangingPunct="0">
              <a:spcBef>
                <a:spcPct val="0"/>
              </a:spcBef>
              <a:defRPr b="1">
                <a:solidFill>
                  <a:schemeClr val="tx1"/>
                </a:solidFill>
                <a:latin typeface="Arial" panose="020B0604020202020204" pitchFamily="34" charset="0"/>
                <a:ea typeface="宋体" panose="02010600030101010101" pitchFamily="2" charset="-122"/>
              </a:defRPr>
            </a:lvl1pPr>
            <a:lvl2pPr marL="742950" indent="-285750" eaLnBrk="0" hangingPunct="0">
              <a:spcBef>
                <a:spcPct val="0"/>
              </a:spcBef>
              <a:defRPr b="1">
                <a:solidFill>
                  <a:schemeClr val="tx1"/>
                </a:solidFill>
                <a:latin typeface="Arial" panose="020B0604020202020204" pitchFamily="34" charset="0"/>
                <a:ea typeface="宋体" panose="02010600030101010101" pitchFamily="2" charset="-122"/>
              </a:defRPr>
            </a:lvl2pPr>
            <a:lvl3pPr marL="1143000" indent="-228600" eaLnBrk="0" hangingPunct="0">
              <a:spcBef>
                <a:spcPct val="0"/>
              </a:spcBef>
              <a:defRPr b="1">
                <a:solidFill>
                  <a:schemeClr val="tx1"/>
                </a:solidFill>
                <a:latin typeface="Arial" panose="020B0604020202020204" pitchFamily="34" charset="0"/>
                <a:ea typeface="宋体" panose="02010600030101010101" pitchFamily="2" charset="-122"/>
              </a:defRPr>
            </a:lvl3pPr>
            <a:lvl4pPr marL="1600200" indent="-228600" eaLnBrk="0" hangingPunct="0">
              <a:spcBef>
                <a:spcPct val="0"/>
              </a:spcBef>
              <a:defRPr b="1">
                <a:solidFill>
                  <a:schemeClr val="tx1"/>
                </a:solidFill>
                <a:latin typeface="Arial" panose="020B0604020202020204" pitchFamily="34" charset="0"/>
                <a:ea typeface="宋体" panose="02010600030101010101" pitchFamily="2" charset="-122"/>
              </a:defRPr>
            </a:lvl4pPr>
            <a:lvl5pPr marL="2057400" indent="-228600" eaLnBrk="0" hangingPunct="0">
              <a:spcBef>
                <a:spcPct val="0"/>
              </a:spcBef>
              <a:defRPr b="1">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9pPr>
          </a:lstStyle>
          <a:p>
            <a:pPr eaLnBrk="1" hangingPunct="1">
              <a:spcBef>
                <a:spcPct val="50000"/>
              </a:spcBef>
            </a:pPr>
            <a:r>
              <a:rPr lang="en-US" altLang="zh-CN">
                <a:ea typeface="隶书" panose="02010509060101010101" pitchFamily="49" charset="-122"/>
              </a:rPr>
              <a:t>   8 340</a:t>
            </a:r>
            <a:endParaRPr lang="en-US" altLang="zh-CN">
              <a:ea typeface="隶书" panose="02010509060101010101" pitchFamily="49" charset="-122"/>
            </a:endParaRPr>
          </a:p>
        </p:txBody>
      </p:sp>
      <p:sp>
        <p:nvSpPr>
          <p:cNvPr id="51294" name="Text Box 94"/>
          <p:cNvSpPr txBox="1">
            <a:spLocks noChangeArrowheads="1"/>
          </p:cNvSpPr>
          <p:nvPr/>
        </p:nvSpPr>
        <p:spPr bwMode="auto">
          <a:xfrm>
            <a:off x="7812088" y="5876925"/>
            <a:ext cx="1008062" cy="366713"/>
          </a:xfrm>
          <a:prstGeom prst="rect">
            <a:avLst/>
          </a:prstGeom>
          <a:noFill/>
          <a:ln>
            <a:noFill/>
          </a:ln>
          <a:effectLst>
            <a:prstShdw prst="shdw12">
              <a:schemeClr val="bg2">
                <a:alpha val="50000"/>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lvl1pPr eaLnBrk="0" hangingPunct="0">
              <a:spcBef>
                <a:spcPct val="0"/>
              </a:spcBef>
              <a:defRPr b="1">
                <a:solidFill>
                  <a:schemeClr val="tx1"/>
                </a:solidFill>
                <a:latin typeface="Arial" panose="020B0604020202020204" pitchFamily="34" charset="0"/>
                <a:ea typeface="宋体" panose="02010600030101010101" pitchFamily="2" charset="-122"/>
              </a:defRPr>
            </a:lvl1pPr>
            <a:lvl2pPr marL="742950" indent="-285750" eaLnBrk="0" hangingPunct="0">
              <a:spcBef>
                <a:spcPct val="0"/>
              </a:spcBef>
              <a:defRPr b="1">
                <a:solidFill>
                  <a:schemeClr val="tx1"/>
                </a:solidFill>
                <a:latin typeface="Arial" panose="020B0604020202020204" pitchFamily="34" charset="0"/>
                <a:ea typeface="宋体" panose="02010600030101010101" pitchFamily="2" charset="-122"/>
              </a:defRPr>
            </a:lvl2pPr>
            <a:lvl3pPr marL="1143000" indent="-228600" eaLnBrk="0" hangingPunct="0">
              <a:spcBef>
                <a:spcPct val="0"/>
              </a:spcBef>
              <a:defRPr b="1">
                <a:solidFill>
                  <a:schemeClr val="tx1"/>
                </a:solidFill>
                <a:latin typeface="Arial" panose="020B0604020202020204" pitchFamily="34" charset="0"/>
                <a:ea typeface="宋体" panose="02010600030101010101" pitchFamily="2" charset="-122"/>
              </a:defRPr>
            </a:lvl3pPr>
            <a:lvl4pPr marL="1600200" indent="-228600" eaLnBrk="0" hangingPunct="0">
              <a:spcBef>
                <a:spcPct val="0"/>
              </a:spcBef>
              <a:defRPr b="1">
                <a:solidFill>
                  <a:schemeClr val="tx1"/>
                </a:solidFill>
                <a:latin typeface="Arial" panose="020B0604020202020204" pitchFamily="34" charset="0"/>
                <a:ea typeface="宋体" panose="02010600030101010101" pitchFamily="2" charset="-122"/>
              </a:defRPr>
            </a:lvl4pPr>
            <a:lvl5pPr marL="2057400" indent="-228600" eaLnBrk="0" hangingPunct="0">
              <a:spcBef>
                <a:spcPct val="0"/>
              </a:spcBef>
              <a:defRPr b="1">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9pPr>
          </a:lstStyle>
          <a:p>
            <a:pPr eaLnBrk="1" hangingPunct="1">
              <a:spcBef>
                <a:spcPct val="50000"/>
              </a:spcBef>
            </a:pPr>
            <a:r>
              <a:rPr lang="en-US" altLang="zh-CN">
                <a:ea typeface="隶书" panose="02010509060101010101" pitchFamily="49" charset="-122"/>
              </a:rPr>
              <a:t> 42 732</a:t>
            </a:r>
            <a:endParaRPr lang="en-US" altLang="zh-CN">
              <a:ea typeface="隶书" panose="02010509060101010101"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51280"/>
                                        </p:tgtEl>
                                        <p:attrNameLst>
                                          <p:attrName>style.visibility</p:attrName>
                                        </p:attrNameLst>
                                      </p:cBhvr>
                                      <p:to>
                                        <p:strVal val="visible"/>
                                      </p:to>
                                    </p:set>
                                    <p:animEffect transition="in" filter="wipe(left)">
                                      <p:cBhvr>
                                        <p:cTn id="7" dur="500"/>
                                        <p:tgtEl>
                                          <p:spTgt spid="51280"/>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51282"/>
                                        </p:tgtEl>
                                        <p:attrNameLst>
                                          <p:attrName>style.visibility</p:attrName>
                                        </p:attrNameLst>
                                      </p:cBhvr>
                                      <p:to>
                                        <p:strVal val="visible"/>
                                      </p:to>
                                    </p:set>
                                    <p:animEffect transition="in" filter="wipe(left)">
                                      <p:cBhvr>
                                        <p:cTn id="12" dur="500"/>
                                        <p:tgtEl>
                                          <p:spTgt spid="51282"/>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51283"/>
                                        </p:tgtEl>
                                        <p:attrNameLst>
                                          <p:attrName>style.visibility</p:attrName>
                                        </p:attrNameLst>
                                      </p:cBhvr>
                                      <p:to>
                                        <p:strVal val="visible"/>
                                      </p:to>
                                    </p:set>
                                    <p:animEffect transition="in" filter="wipe(left)">
                                      <p:cBhvr>
                                        <p:cTn id="17" dur="500"/>
                                        <p:tgtEl>
                                          <p:spTgt spid="51283"/>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51286"/>
                                        </p:tgtEl>
                                        <p:attrNameLst>
                                          <p:attrName>style.visibility</p:attrName>
                                        </p:attrNameLst>
                                      </p:cBhvr>
                                      <p:to>
                                        <p:strVal val="visible"/>
                                      </p:to>
                                    </p:set>
                                    <p:animEffect transition="in" filter="wipe(left)">
                                      <p:cBhvr>
                                        <p:cTn id="22" dur="500"/>
                                        <p:tgtEl>
                                          <p:spTgt spid="51286"/>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51287"/>
                                        </p:tgtEl>
                                        <p:attrNameLst>
                                          <p:attrName>style.visibility</p:attrName>
                                        </p:attrNameLst>
                                      </p:cBhvr>
                                      <p:to>
                                        <p:strVal val="visible"/>
                                      </p:to>
                                    </p:set>
                                    <p:animEffect transition="in" filter="wipe(left)">
                                      <p:cBhvr>
                                        <p:cTn id="27" dur="500"/>
                                        <p:tgtEl>
                                          <p:spTgt spid="51287"/>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grpId="0" nodeType="clickEffect">
                                  <p:stCondLst>
                                    <p:cond delay="0"/>
                                  </p:stCondLst>
                                  <p:childTnLst>
                                    <p:set>
                                      <p:cBhvr>
                                        <p:cTn id="31" dur="1" fill="hold">
                                          <p:stCondLst>
                                            <p:cond delay="0"/>
                                          </p:stCondLst>
                                        </p:cTn>
                                        <p:tgtEl>
                                          <p:spTgt spid="51288"/>
                                        </p:tgtEl>
                                        <p:attrNameLst>
                                          <p:attrName>style.visibility</p:attrName>
                                        </p:attrNameLst>
                                      </p:cBhvr>
                                      <p:to>
                                        <p:strVal val="visible"/>
                                      </p:to>
                                    </p:set>
                                    <p:animEffect transition="in" filter="wipe(left)">
                                      <p:cBhvr>
                                        <p:cTn id="32" dur="500"/>
                                        <p:tgtEl>
                                          <p:spTgt spid="51288"/>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8" fill="hold" grpId="0" nodeType="clickEffect">
                                  <p:stCondLst>
                                    <p:cond delay="0"/>
                                  </p:stCondLst>
                                  <p:childTnLst>
                                    <p:set>
                                      <p:cBhvr>
                                        <p:cTn id="36" dur="1" fill="hold">
                                          <p:stCondLst>
                                            <p:cond delay="0"/>
                                          </p:stCondLst>
                                        </p:cTn>
                                        <p:tgtEl>
                                          <p:spTgt spid="51281"/>
                                        </p:tgtEl>
                                        <p:attrNameLst>
                                          <p:attrName>style.visibility</p:attrName>
                                        </p:attrNameLst>
                                      </p:cBhvr>
                                      <p:to>
                                        <p:strVal val="visible"/>
                                      </p:to>
                                    </p:set>
                                    <p:animEffect transition="in" filter="wipe(left)">
                                      <p:cBhvr>
                                        <p:cTn id="37" dur="500"/>
                                        <p:tgtEl>
                                          <p:spTgt spid="51281"/>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8" fill="hold" grpId="0" nodeType="clickEffect">
                                  <p:stCondLst>
                                    <p:cond delay="0"/>
                                  </p:stCondLst>
                                  <p:childTnLst>
                                    <p:set>
                                      <p:cBhvr>
                                        <p:cTn id="41" dur="1" fill="hold">
                                          <p:stCondLst>
                                            <p:cond delay="0"/>
                                          </p:stCondLst>
                                        </p:cTn>
                                        <p:tgtEl>
                                          <p:spTgt spid="51284"/>
                                        </p:tgtEl>
                                        <p:attrNameLst>
                                          <p:attrName>style.visibility</p:attrName>
                                        </p:attrNameLst>
                                      </p:cBhvr>
                                      <p:to>
                                        <p:strVal val="visible"/>
                                      </p:to>
                                    </p:set>
                                    <p:animEffect transition="in" filter="wipe(left)">
                                      <p:cBhvr>
                                        <p:cTn id="42" dur="500"/>
                                        <p:tgtEl>
                                          <p:spTgt spid="51284"/>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8" fill="hold" grpId="0" nodeType="clickEffect">
                                  <p:stCondLst>
                                    <p:cond delay="0"/>
                                  </p:stCondLst>
                                  <p:childTnLst>
                                    <p:set>
                                      <p:cBhvr>
                                        <p:cTn id="46" dur="1" fill="hold">
                                          <p:stCondLst>
                                            <p:cond delay="0"/>
                                          </p:stCondLst>
                                        </p:cTn>
                                        <p:tgtEl>
                                          <p:spTgt spid="51285"/>
                                        </p:tgtEl>
                                        <p:attrNameLst>
                                          <p:attrName>style.visibility</p:attrName>
                                        </p:attrNameLst>
                                      </p:cBhvr>
                                      <p:to>
                                        <p:strVal val="visible"/>
                                      </p:to>
                                    </p:set>
                                    <p:animEffect transition="in" filter="wipe(left)">
                                      <p:cBhvr>
                                        <p:cTn id="47" dur="500"/>
                                        <p:tgtEl>
                                          <p:spTgt spid="51285"/>
                                        </p:tgtEl>
                                      </p:cBhvr>
                                    </p:animEffect>
                                  </p:childTnLst>
                                </p:cTn>
                              </p:par>
                            </p:childTnLst>
                          </p:cTn>
                        </p:par>
                      </p:childTnLst>
                    </p:cTn>
                  </p:par>
                  <p:par>
                    <p:cTn id="48" fill="hold">
                      <p:stCondLst>
                        <p:cond delay="indefinite"/>
                      </p:stCondLst>
                      <p:childTnLst>
                        <p:par>
                          <p:cTn id="49" fill="hold">
                            <p:stCondLst>
                              <p:cond delay="0"/>
                            </p:stCondLst>
                            <p:childTnLst>
                              <p:par>
                                <p:cTn id="50" presetID="22" presetClass="entr" presetSubtype="8" fill="hold" grpId="0" nodeType="clickEffect">
                                  <p:stCondLst>
                                    <p:cond delay="0"/>
                                  </p:stCondLst>
                                  <p:childTnLst>
                                    <p:set>
                                      <p:cBhvr>
                                        <p:cTn id="51" dur="1" fill="hold">
                                          <p:stCondLst>
                                            <p:cond delay="0"/>
                                          </p:stCondLst>
                                        </p:cTn>
                                        <p:tgtEl>
                                          <p:spTgt spid="51289"/>
                                        </p:tgtEl>
                                        <p:attrNameLst>
                                          <p:attrName>style.visibility</p:attrName>
                                        </p:attrNameLst>
                                      </p:cBhvr>
                                      <p:to>
                                        <p:strVal val="visible"/>
                                      </p:to>
                                    </p:set>
                                    <p:animEffect transition="in" filter="wipe(left)">
                                      <p:cBhvr>
                                        <p:cTn id="52" dur="500"/>
                                        <p:tgtEl>
                                          <p:spTgt spid="51289"/>
                                        </p:tgtEl>
                                      </p:cBhvr>
                                    </p:animEffect>
                                  </p:childTnLst>
                                </p:cTn>
                              </p:par>
                            </p:childTnLst>
                          </p:cTn>
                        </p:par>
                      </p:childTnLst>
                    </p:cTn>
                  </p:par>
                  <p:par>
                    <p:cTn id="53" fill="hold">
                      <p:stCondLst>
                        <p:cond delay="indefinite"/>
                      </p:stCondLst>
                      <p:childTnLst>
                        <p:par>
                          <p:cTn id="54" fill="hold">
                            <p:stCondLst>
                              <p:cond delay="0"/>
                            </p:stCondLst>
                            <p:childTnLst>
                              <p:par>
                                <p:cTn id="55" presetID="22" presetClass="entr" presetSubtype="8" fill="hold" grpId="0" nodeType="clickEffect">
                                  <p:stCondLst>
                                    <p:cond delay="0"/>
                                  </p:stCondLst>
                                  <p:childTnLst>
                                    <p:set>
                                      <p:cBhvr>
                                        <p:cTn id="56" dur="1" fill="hold">
                                          <p:stCondLst>
                                            <p:cond delay="0"/>
                                          </p:stCondLst>
                                        </p:cTn>
                                        <p:tgtEl>
                                          <p:spTgt spid="51290"/>
                                        </p:tgtEl>
                                        <p:attrNameLst>
                                          <p:attrName>style.visibility</p:attrName>
                                        </p:attrNameLst>
                                      </p:cBhvr>
                                      <p:to>
                                        <p:strVal val="visible"/>
                                      </p:to>
                                    </p:set>
                                    <p:animEffect transition="in" filter="wipe(left)">
                                      <p:cBhvr>
                                        <p:cTn id="57" dur="500"/>
                                        <p:tgtEl>
                                          <p:spTgt spid="51290"/>
                                        </p:tgtEl>
                                      </p:cBhvr>
                                    </p:animEffect>
                                  </p:childTnLst>
                                </p:cTn>
                              </p:par>
                            </p:childTnLst>
                          </p:cTn>
                        </p:par>
                      </p:childTnLst>
                    </p:cTn>
                  </p:par>
                  <p:par>
                    <p:cTn id="58" fill="hold">
                      <p:stCondLst>
                        <p:cond delay="indefinite"/>
                      </p:stCondLst>
                      <p:childTnLst>
                        <p:par>
                          <p:cTn id="59" fill="hold">
                            <p:stCondLst>
                              <p:cond delay="0"/>
                            </p:stCondLst>
                            <p:childTnLst>
                              <p:par>
                                <p:cTn id="60" presetID="22" presetClass="entr" presetSubtype="8" fill="hold" grpId="0" nodeType="clickEffect">
                                  <p:stCondLst>
                                    <p:cond delay="0"/>
                                  </p:stCondLst>
                                  <p:childTnLst>
                                    <p:set>
                                      <p:cBhvr>
                                        <p:cTn id="61" dur="1" fill="hold">
                                          <p:stCondLst>
                                            <p:cond delay="0"/>
                                          </p:stCondLst>
                                        </p:cTn>
                                        <p:tgtEl>
                                          <p:spTgt spid="51291"/>
                                        </p:tgtEl>
                                        <p:attrNameLst>
                                          <p:attrName>style.visibility</p:attrName>
                                        </p:attrNameLst>
                                      </p:cBhvr>
                                      <p:to>
                                        <p:strVal val="visible"/>
                                      </p:to>
                                    </p:set>
                                    <p:animEffect transition="in" filter="wipe(left)">
                                      <p:cBhvr>
                                        <p:cTn id="62" dur="500"/>
                                        <p:tgtEl>
                                          <p:spTgt spid="51291"/>
                                        </p:tgtEl>
                                      </p:cBhvr>
                                    </p:animEffect>
                                  </p:childTnLst>
                                </p:cTn>
                              </p:par>
                            </p:childTnLst>
                          </p:cTn>
                        </p:par>
                      </p:childTnLst>
                    </p:cTn>
                  </p:par>
                  <p:par>
                    <p:cTn id="63" fill="hold">
                      <p:stCondLst>
                        <p:cond delay="indefinite"/>
                      </p:stCondLst>
                      <p:childTnLst>
                        <p:par>
                          <p:cTn id="64" fill="hold">
                            <p:stCondLst>
                              <p:cond delay="0"/>
                            </p:stCondLst>
                            <p:childTnLst>
                              <p:par>
                                <p:cTn id="65" presetID="22" presetClass="entr" presetSubtype="8" fill="hold" grpId="0" nodeType="clickEffect">
                                  <p:stCondLst>
                                    <p:cond delay="0"/>
                                  </p:stCondLst>
                                  <p:childTnLst>
                                    <p:set>
                                      <p:cBhvr>
                                        <p:cTn id="66" dur="1" fill="hold">
                                          <p:stCondLst>
                                            <p:cond delay="0"/>
                                          </p:stCondLst>
                                        </p:cTn>
                                        <p:tgtEl>
                                          <p:spTgt spid="51292"/>
                                        </p:tgtEl>
                                        <p:attrNameLst>
                                          <p:attrName>style.visibility</p:attrName>
                                        </p:attrNameLst>
                                      </p:cBhvr>
                                      <p:to>
                                        <p:strVal val="visible"/>
                                      </p:to>
                                    </p:set>
                                    <p:animEffect transition="in" filter="wipe(left)">
                                      <p:cBhvr>
                                        <p:cTn id="67" dur="500"/>
                                        <p:tgtEl>
                                          <p:spTgt spid="51292"/>
                                        </p:tgtEl>
                                      </p:cBhvr>
                                    </p:animEffect>
                                  </p:childTnLst>
                                </p:cTn>
                              </p:par>
                            </p:childTnLst>
                          </p:cTn>
                        </p:par>
                      </p:childTnLst>
                    </p:cTn>
                  </p:par>
                  <p:par>
                    <p:cTn id="68" fill="hold">
                      <p:stCondLst>
                        <p:cond delay="indefinite"/>
                      </p:stCondLst>
                      <p:childTnLst>
                        <p:par>
                          <p:cTn id="69" fill="hold">
                            <p:stCondLst>
                              <p:cond delay="0"/>
                            </p:stCondLst>
                            <p:childTnLst>
                              <p:par>
                                <p:cTn id="70" presetID="22" presetClass="entr" presetSubtype="8" fill="hold" grpId="0" nodeType="clickEffect">
                                  <p:stCondLst>
                                    <p:cond delay="0"/>
                                  </p:stCondLst>
                                  <p:childTnLst>
                                    <p:set>
                                      <p:cBhvr>
                                        <p:cTn id="71" dur="1" fill="hold">
                                          <p:stCondLst>
                                            <p:cond delay="0"/>
                                          </p:stCondLst>
                                        </p:cTn>
                                        <p:tgtEl>
                                          <p:spTgt spid="51293"/>
                                        </p:tgtEl>
                                        <p:attrNameLst>
                                          <p:attrName>style.visibility</p:attrName>
                                        </p:attrNameLst>
                                      </p:cBhvr>
                                      <p:to>
                                        <p:strVal val="visible"/>
                                      </p:to>
                                    </p:set>
                                    <p:animEffect transition="in" filter="wipe(left)">
                                      <p:cBhvr>
                                        <p:cTn id="72" dur="500"/>
                                        <p:tgtEl>
                                          <p:spTgt spid="51293"/>
                                        </p:tgtEl>
                                      </p:cBhvr>
                                    </p:animEffect>
                                  </p:childTnLst>
                                </p:cTn>
                              </p:par>
                            </p:childTnLst>
                          </p:cTn>
                        </p:par>
                      </p:childTnLst>
                    </p:cTn>
                  </p:par>
                  <p:par>
                    <p:cTn id="73" fill="hold">
                      <p:stCondLst>
                        <p:cond delay="indefinite"/>
                      </p:stCondLst>
                      <p:childTnLst>
                        <p:par>
                          <p:cTn id="74" fill="hold">
                            <p:stCondLst>
                              <p:cond delay="0"/>
                            </p:stCondLst>
                            <p:childTnLst>
                              <p:par>
                                <p:cTn id="75" presetID="22" presetClass="entr" presetSubtype="8" fill="hold" grpId="0" nodeType="clickEffect">
                                  <p:stCondLst>
                                    <p:cond delay="0"/>
                                  </p:stCondLst>
                                  <p:childTnLst>
                                    <p:set>
                                      <p:cBhvr>
                                        <p:cTn id="76" dur="1" fill="hold">
                                          <p:stCondLst>
                                            <p:cond delay="0"/>
                                          </p:stCondLst>
                                        </p:cTn>
                                        <p:tgtEl>
                                          <p:spTgt spid="51294"/>
                                        </p:tgtEl>
                                        <p:attrNameLst>
                                          <p:attrName>style.visibility</p:attrName>
                                        </p:attrNameLst>
                                      </p:cBhvr>
                                      <p:to>
                                        <p:strVal val="visible"/>
                                      </p:to>
                                    </p:set>
                                    <p:animEffect transition="in" filter="wipe(left)">
                                      <p:cBhvr>
                                        <p:cTn id="77" dur="500"/>
                                        <p:tgtEl>
                                          <p:spTgt spid="5129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80" grpId="0"/>
      <p:bldP spid="51281" grpId="0"/>
      <p:bldP spid="51282" grpId="0"/>
      <p:bldP spid="51283" grpId="0"/>
      <p:bldP spid="51284" grpId="0"/>
      <p:bldP spid="51285" grpId="0"/>
      <p:bldP spid="51286" grpId="0"/>
      <p:bldP spid="51287" grpId="0"/>
      <p:bldP spid="51288" grpId="0"/>
      <p:bldP spid="51289" grpId="0"/>
      <p:bldP spid="51290" grpId="0"/>
      <p:bldP spid="51291" grpId="0"/>
      <p:bldP spid="51292" grpId="0"/>
      <p:bldP spid="51293" grpId="0"/>
      <p:bldP spid="51294"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4"/>
          <p:cNvSpPr>
            <a:spLocks noChangeArrowheads="1"/>
          </p:cNvSpPr>
          <p:nvPr/>
        </p:nvSpPr>
        <p:spPr bwMode="auto">
          <a:xfrm>
            <a:off x="614090" y="2564904"/>
            <a:ext cx="7848600" cy="15696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indent="276225">
              <a:lnSpc>
                <a:spcPct val="120000"/>
              </a:lnSpc>
              <a:spcBef>
                <a:spcPct val="0"/>
              </a:spcBef>
            </a:pPr>
            <a:r>
              <a:rPr lang="zh-CN" altLang="en-US" sz="2000" dirty="0">
                <a:latin typeface="楷体_GB2312" pitchFamily="1" charset="-122"/>
                <a:ea typeface="楷体_GB2312" pitchFamily="1" charset="-122"/>
              </a:rPr>
              <a:t>借：制造费用</a:t>
            </a:r>
            <a:r>
              <a:rPr lang="en-US" altLang="zh-CN" sz="2000" dirty="0">
                <a:ea typeface="楷体_GB2312" pitchFamily="1" charset="-122"/>
              </a:rPr>
              <a:t>——</a:t>
            </a:r>
            <a:r>
              <a:rPr lang="zh-CN" altLang="en-US" sz="2000" dirty="0">
                <a:latin typeface="楷体_GB2312" pitchFamily="1" charset="-122"/>
                <a:ea typeface="楷体_GB2312" pitchFamily="1" charset="-122"/>
              </a:rPr>
              <a:t>基本生产车间      </a:t>
            </a:r>
            <a:r>
              <a:rPr lang="en-US" altLang="zh-CN" sz="2000" dirty="0">
                <a:latin typeface="楷体_GB2312" pitchFamily="1" charset="-122"/>
                <a:ea typeface="楷体_GB2312" pitchFamily="1" charset="-122"/>
              </a:rPr>
              <a:t>34 390</a:t>
            </a:r>
            <a:endParaRPr lang="en-US" altLang="zh-CN" sz="2000" dirty="0">
              <a:latin typeface="楷体_GB2312" pitchFamily="1" charset="-122"/>
              <a:ea typeface="楷体_GB2312" pitchFamily="1" charset="-122"/>
            </a:endParaRPr>
          </a:p>
          <a:p>
            <a:pPr indent="276225">
              <a:lnSpc>
                <a:spcPct val="120000"/>
              </a:lnSpc>
              <a:spcBef>
                <a:spcPct val="0"/>
              </a:spcBef>
            </a:pPr>
            <a:r>
              <a:rPr lang="en-US" altLang="zh-CN" sz="2000" dirty="0">
                <a:latin typeface="楷体_GB2312" pitchFamily="1" charset="-122"/>
                <a:ea typeface="楷体_GB2312" pitchFamily="1" charset="-122"/>
              </a:rPr>
              <a:t>    </a:t>
            </a:r>
            <a:r>
              <a:rPr lang="zh-CN" altLang="en-US" sz="2000" dirty="0">
                <a:latin typeface="楷体_GB2312" pitchFamily="1" charset="-122"/>
                <a:ea typeface="楷体_GB2312" pitchFamily="1" charset="-122"/>
              </a:rPr>
              <a:t>管理费用                       </a:t>
            </a:r>
            <a:r>
              <a:rPr lang="en-US" altLang="zh-CN" sz="2000" dirty="0">
                <a:latin typeface="楷体_GB2312" pitchFamily="1" charset="-122"/>
                <a:ea typeface="楷体_GB2312" pitchFamily="1" charset="-122"/>
              </a:rPr>
              <a:t>8 342</a:t>
            </a:r>
            <a:endParaRPr lang="en-US" altLang="zh-CN" sz="2000" dirty="0">
              <a:latin typeface="楷体_GB2312" pitchFamily="1" charset="-122"/>
              <a:ea typeface="楷体_GB2312" pitchFamily="1" charset="-122"/>
            </a:endParaRPr>
          </a:p>
          <a:p>
            <a:pPr indent="276225">
              <a:lnSpc>
                <a:spcPct val="120000"/>
              </a:lnSpc>
              <a:spcBef>
                <a:spcPct val="0"/>
              </a:spcBef>
            </a:pPr>
            <a:r>
              <a:rPr lang="en-US" altLang="zh-CN" sz="2000" dirty="0">
                <a:latin typeface="楷体_GB2312" pitchFamily="1" charset="-122"/>
                <a:ea typeface="楷体_GB2312" pitchFamily="1" charset="-122"/>
              </a:rPr>
              <a:t>    </a:t>
            </a:r>
            <a:r>
              <a:rPr lang="zh-CN" altLang="en-US" sz="2000" dirty="0">
                <a:latin typeface="楷体_GB2312" pitchFamily="1" charset="-122"/>
                <a:ea typeface="楷体_GB2312" pitchFamily="1" charset="-122"/>
              </a:rPr>
              <a:t>贷：生产成本</a:t>
            </a:r>
            <a:r>
              <a:rPr lang="en-US" altLang="zh-CN" sz="2000" dirty="0">
                <a:ea typeface="楷体_GB2312" pitchFamily="1" charset="-122"/>
              </a:rPr>
              <a:t>——</a:t>
            </a:r>
            <a:r>
              <a:rPr lang="zh-CN" altLang="en-US" sz="2000" dirty="0">
                <a:latin typeface="楷体_GB2312" pitchFamily="1" charset="-122"/>
                <a:ea typeface="楷体_GB2312" pitchFamily="1" charset="-122"/>
              </a:rPr>
              <a:t>辅助生产成本</a:t>
            </a:r>
            <a:r>
              <a:rPr lang="en-US" altLang="zh-CN" sz="2000" dirty="0" smtClean="0">
                <a:ea typeface="楷体_GB2312" pitchFamily="1" charset="-122"/>
              </a:rPr>
              <a:t>——</a:t>
            </a:r>
            <a:r>
              <a:rPr lang="zh-CN" altLang="en-US" sz="2000" dirty="0" smtClean="0">
                <a:ea typeface="楷体_GB2312" pitchFamily="1" charset="-122"/>
              </a:rPr>
              <a:t>供水</a:t>
            </a:r>
            <a:r>
              <a:rPr lang="zh-CN" altLang="en-US" sz="2000" dirty="0" smtClean="0">
                <a:latin typeface="楷体_GB2312" pitchFamily="1" charset="-122"/>
                <a:ea typeface="楷体_GB2312" pitchFamily="1" charset="-122"/>
              </a:rPr>
              <a:t>车间     </a:t>
            </a:r>
            <a:r>
              <a:rPr lang="en-US" altLang="zh-CN" sz="2000" dirty="0">
                <a:latin typeface="楷体_GB2312" pitchFamily="1" charset="-122"/>
                <a:ea typeface="楷体_GB2312" pitchFamily="1" charset="-122"/>
              </a:rPr>
              <a:t>10 332</a:t>
            </a:r>
            <a:endParaRPr lang="en-US" altLang="zh-CN" sz="2000" dirty="0">
              <a:latin typeface="楷体_GB2312" pitchFamily="1" charset="-122"/>
              <a:ea typeface="楷体_GB2312" pitchFamily="1" charset="-122"/>
            </a:endParaRPr>
          </a:p>
          <a:p>
            <a:pPr indent="276225">
              <a:lnSpc>
                <a:spcPct val="120000"/>
              </a:lnSpc>
              <a:spcBef>
                <a:spcPct val="0"/>
              </a:spcBef>
            </a:pPr>
            <a:r>
              <a:rPr lang="en-US" altLang="zh-CN" sz="2000" dirty="0">
                <a:latin typeface="楷体_GB2312" pitchFamily="1" charset="-122"/>
                <a:ea typeface="楷体_GB2312" pitchFamily="1" charset="-122"/>
              </a:rPr>
              <a:t>                </a:t>
            </a:r>
            <a:r>
              <a:rPr lang="en-US" altLang="zh-CN" sz="2000" dirty="0">
                <a:ea typeface="楷体_GB2312" pitchFamily="1" charset="-122"/>
              </a:rPr>
              <a:t>——</a:t>
            </a:r>
            <a:r>
              <a:rPr lang="zh-CN" altLang="en-US" sz="2000" dirty="0">
                <a:latin typeface="楷体_GB2312" pitchFamily="1" charset="-122"/>
                <a:ea typeface="楷体_GB2312" pitchFamily="1" charset="-122"/>
              </a:rPr>
              <a:t>辅助生产成本</a:t>
            </a:r>
            <a:r>
              <a:rPr lang="en-US" altLang="zh-CN" sz="2000" dirty="0">
                <a:ea typeface="楷体_GB2312" pitchFamily="1" charset="-122"/>
              </a:rPr>
              <a:t>——</a:t>
            </a:r>
            <a:r>
              <a:rPr lang="zh-CN" altLang="en-US" sz="2000" dirty="0">
                <a:latin typeface="楷体_GB2312" pitchFamily="1" charset="-122"/>
                <a:ea typeface="楷体_GB2312" pitchFamily="1" charset="-122"/>
              </a:rPr>
              <a:t>供热车间     </a:t>
            </a:r>
            <a:r>
              <a:rPr lang="en-US" altLang="zh-CN" sz="2000" dirty="0">
                <a:latin typeface="楷体_GB2312" pitchFamily="1" charset="-122"/>
                <a:ea typeface="楷体_GB2312" pitchFamily="1" charset="-122"/>
              </a:rPr>
              <a:t>32 400</a:t>
            </a:r>
            <a:endParaRPr lang="en-US" altLang="zh-CN" sz="2000" dirty="0">
              <a:latin typeface="楷体_GB2312" pitchFamily="1" charset="-122"/>
              <a:ea typeface="楷体_GB2312" pitchFamily="1" charset="-122"/>
            </a:endParaRPr>
          </a:p>
        </p:txBody>
      </p:sp>
      <p:sp>
        <p:nvSpPr>
          <p:cNvPr id="3" name="标题 1"/>
          <p:cNvSpPr txBox="1"/>
          <p:nvPr/>
        </p:nvSpPr>
        <p:spPr>
          <a:xfrm>
            <a:off x="467544" y="404664"/>
            <a:ext cx="5877036" cy="651346"/>
          </a:xfrm>
          <a:prstGeom prst="rect">
            <a:avLst/>
          </a:prstGeom>
          <a:ln>
            <a:solidFill>
              <a:schemeClr val="accent1">
                <a:lumMod val="75000"/>
              </a:schemeClr>
            </a:solidFill>
          </a:ln>
        </p:spPr>
        <p:txBody>
          <a:bodyPr/>
          <a:lstStyle>
            <a:lvl1pPr algn="l" rtl="0" eaLnBrk="1" latinLnBrk="0" hangingPunct="1">
              <a:spcBef>
                <a:spcPct val="0"/>
              </a:spcBef>
              <a:buNone/>
              <a:defRPr kumimoji="0" sz="3000" b="0" kern="1200" cap="small" baseline="0">
                <a:solidFill>
                  <a:schemeClr val="tx2"/>
                </a:solidFill>
                <a:latin typeface="+mj-lt"/>
                <a:ea typeface="+mj-ea"/>
                <a:cs typeface="+mj-cs"/>
              </a:defRPr>
            </a:lvl1pPr>
          </a:lstStyle>
          <a:p>
            <a:r>
              <a:rPr lang="zh-CN" altLang="en-US" b="1" dirty="0"/>
              <a:t>二</a:t>
            </a:r>
            <a:r>
              <a:rPr lang="zh-CN" altLang="en-US" b="1" dirty="0" smtClean="0"/>
              <a:t>、辅助生产费用的</a:t>
            </a:r>
            <a:r>
              <a:rPr lang="zh-CN" altLang="en-US" b="1" dirty="0"/>
              <a:t>分配</a:t>
            </a:r>
            <a:endParaRPr lang="zh-CN" altLang="en-US" b="1" dirty="0"/>
          </a:p>
        </p:txBody>
      </p:sp>
      <p:sp>
        <p:nvSpPr>
          <p:cNvPr id="4" name="文本占位符 3"/>
          <p:cNvSpPr txBox="1"/>
          <p:nvPr/>
        </p:nvSpPr>
        <p:spPr>
          <a:xfrm>
            <a:off x="466632" y="1340376"/>
            <a:ext cx="4393399" cy="658368"/>
          </a:xfrm>
          <a:prstGeom prst="roundRect">
            <a:avLst>
              <a:gd name="adj" fmla="val 16667"/>
            </a:avLst>
          </a:prstGeom>
          <a:solidFill>
            <a:schemeClr val="accent1">
              <a:lumMod val="20000"/>
              <a:lumOff val="80000"/>
            </a:schemeClr>
          </a:solidFill>
        </p:spPr>
        <p:txBody>
          <a:bodyPr/>
          <a:lstStyle>
            <a:lvl1pPr marL="274320" indent="-274320" algn="l" rtl="0" eaLnBrk="1" latinLnBrk="0" hangingPunct="1">
              <a:spcBef>
                <a:spcPts val="600"/>
              </a:spcBef>
              <a:buClr>
                <a:schemeClr val="accent1"/>
              </a:buClr>
              <a:buSzPct val="70000"/>
              <a:buFont typeface="Wingdings" panose="05000000000000000000"/>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panose="05020102010507070707"/>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panose="05000000000000000000"/>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panose="05000000000000000000"/>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panose="05020102010507070707"/>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panose="05000000000000000000"/>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a:lstStyle>
          <a:p>
            <a:pPr marL="0" indent="0">
              <a:lnSpc>
                <a:spcPct val="150000"/>
              </a:lnSpc>
              <a:buNone/>
            </a:pPr>
            <a:r>
              <a:rPr lang="en-US" altLang="zh-CN" b="1" dirty="0" smtClean="0">
                <a:solidFill>
                  <a:schemeClr val="accent2">
                    <a:lumMod val="75000"/>
                  </a:schemeClr>
                </a:solidFill>
              </a:rPr>
              <a:t>1.</a:t>
            </a:r>
            <a:r>
              <a:rPr lang="zh-CN" altLang="en-US" b="1" dirty="0" smtClean="0">
                <a:solidFill>
                  <a:schemeClr val="accent2">
                    <a:lumMod val="75000"/>
                  </a:schemeClr>
                </a:solidFill>
              </a:rPr>
              <a:t>直接分配法</a:t>
            </a:r>
            <a:endParaRPr lang="zh-CN" altLang="en-US" b="1" dirty="0">
              <a:solidFill>
                <a:schemeClr val="accent2">
                  <a:lumMod val="75000"/>
                </a:schemeClr>
              </a:solidFill>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2483768" y="1412776"/>
            <a:ext cx="1245185" cy="3816424"/>
          </a:xfrm>
          <a:custGeom>
            <a:avLst/>
            <a:gdLst>
              <a:gd name="connsiteX0" fmla="*/ 2047 w 1838342"/>
              <a:gd name="connsiteY0" fmla="*/ 0 h 3672590"/>
              <a:gd name="connsiteX1" fmla="*/ 1838342 w 1838342"/>
              <a:gd name="connsiteY1" fmla="*/ 1836295 h 3672590"/>
              <a:gd name="connsiteX2" fmla="*/ 2047 w 1838342"/>
              <a:gd name="connsiteY2" fmla="*/ 3672590 h 3672590"/>
              <a:gd name="connsiteX3" fmla="*/ 2047 w 1838342"/>
              <a:gd name="connsiteY3" fmla="*/ 20411 h 3672590"/>
              <a:gd name="connsiteX4" fmla="*/ 0 w 1838342"/>
              <a:gd name="connsiteY4" fmla="*/ 103 h 3672590"/>
              <a:gd name="connsiteX0-1" fmla="*/ 2047 w 1838342"/>
              <a:gd name="connsiteY0-2" fmla="*/ 0 h 3672590"/>
              <a:gd name="connsiteX1-3" fmla="*/ 1838342 w 1838342"/>
              <a:gd name="connsiteY1-4" fmla="*/ 1836295 h 3672590"/>
              <a:gd name="connsiteX2-5" fmla="*/ 2047 w 1838342"/>
              <a:gd name="connsiteY2-6" fmla="*/ 3672590 h 3672590"/>
              <a:gd name="connsiteX3-7" fmla="*/ 2047 w 1838342"/>
              <a:gd name="connsiteY3-8" fmla="*/ 20411 h 3672590"/>
              <a:gd name="connsiteX4-9" fmla="*/ 0 w 1838342"/>
              <a:gd name="connsiteY4-10" fmla="*/ 103 h 3672590"/>
              <a:gd name="connsiteX5" fmla="*/ 93487 w 1838342"/>
              <a:gd name="connsiteY5" fmla="*/ 91440 h 3672590"/>
              <a:gd name="connsiteX0-11" fmla="*/ 2047 w 1838342"/>
              <a:gd name="connsiteY0-12" fmla="*/ 0 h 3672590"/>
              <a:gd name="connsiteX1-13" fmla="*/ 1838342 w 1838342"/>
              <a:gd name="connsiteY1-14" fmla="*/ 1836295 h 3672590"/>
              <a:gd name="connsiteX2-15" fmla="*/ 2047 w 1838342"/>
              <a:gd name="connsiteY2-16" fmla="*/ 3672590 h 3672590"/>
              <a:gd name="connsiteX3-17" fmla="*/ 2047 w 1838342"/>
              <a:gd name="connsiteY3-18" fmla="*/ 20411 h 3672590"/>
              <a:gd name="connsiteX4-19" fmla="*/ 0 w 1838342"/>
              <a:gd name="connsiteY4-20" fmla="*/ 103 h 3672590"/>
              <a:gd name="connsiteX0-21" fmla="*/ 0 w 1836295"/>
              <a:gd name="connsiteY0-22" fmla="*/ 0 h 3672590"/>
              <a:gd name="connsiteX1-23" fmla="*/ 1836295 w 1836295"/>
              <a:gd name="connsiteY1-24" fmla="*/ 1836295 h 3672590"/>
              <a:gd name="connsiteX2-25" fmla="*/ 0 w 1836295"/>
              <a:gd name="connsiteY2-26" fmla="*/ 3672590 h 3672590"/>
              <a:gd name="connsiteX3-27" fmla="*/ 0 w 1836295"/>
              <a:gd name="connsiteY3-28" fmla="*/ 20411 h 3672590"/>
              <a:gd name="connsiteX0-29" fmla="*/ 0 w 1836295"/>
              <a:gd name="connsiteY0-30" fmla="*/ 0 h 3672590"/>
              <a:gd name="connsiteX1-31" fmla="*/ 1836295 w 1836295"/>
              <a:gd name="connsiteY1-32" fmla="*/ 1836295 h 3672590"/>
              <a:gd name="connsiteX2-33" fmla="*/ 0 w 1836295"/>
              <a:gd name="connsiteY2-34" fmla="*/ 3672590 h 3672590"/>
            </a:gdLst>
            <a:ahLst/>
            <a:cxnLst>
              <a:cxn ang="0">
                <a:pos x="connsiteX0-1" y="connsiteY0-2"/>
              </a:cxn>
              <a:cxn ang="0">
                <a:pos x="connsiteX1-3" y="connsiteY1-4"/>
              </a:cxn>
              <a:cxn ang="0">
                <a:pos x="connsiteX2-5" y="connsiteY2-6"/>
              </a:cxn>
            </a:cxnLst>
            <a:rect l="l" t="t" r="r" b="b"/>
            <a:pathLst>
              <a:path w="1836295" h="3672590">
                <a:moveTo>
                  <a:pt x="0" y="0"/>
                </a:moveTo>
                <a:cubicBezTo>
                  <a:pt x="1014158" y="0"/>
                  <a:pt x="1836295" y="822137"/>
                  <a:pt x="1836295" y="1836295"/>
                </a:cubicBezTo>
                <a:cubicBezTo>
                  <a:pt x="1836295" y="2850453"/>
                  <a:pt x="1014158" y="3672590"/>
                  <a:pt x="0" y="3672590"/>
                </a:cubicBezTo>
              </a:path>
            </a:pathLst>
          </a:custGeom>
          <a:no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Light" panose="020B0502040204020203" pitchFamily="34" charset="-122"/>
            </a:endParaRPr>
          </a:p>
        </p:txBody>
      </p:sp>
      <p:sp>
        <p:nvSpPr>
          <p:cNvPr id="4" name="椭圆 3"/>
          <p:cNvSpPr/>
          <p:nvPr/>
        </p:nvSpPr>
        <p:spPr>
          <a:xfrm>
            <a:off x="1362087" y="2507333"/>
            <a:ext cx="1704634" cy="1857771"/>
          </a:xfrm>
          <a:prstGeom prst="ellipse">
            <a:avLst/>
          </a:prstGeom>
          <a:no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Light" panose="020B0502040204020203" pitchFamily="34" charset="-122"/>
            </a:endParaRPr>
          </a:p>
        </p:txBody>
      </p:sp>
      <p:grpSp>
        <p:nvGrpSpPr>
          <p:cNvPr id="5" name="组合 4"/>
          <p:cNvGrpSpPr/>
          <p:nvPr/>
        </p:nvGrpSpPr>
        <p:grpSpPr>
          <a:xfrm>
            <a:off x="3063887" y="1366477"/>
            <a:ext cx="4746323" cy="569720"/>
            <a:chOff x="4518168" y="1696467"/>
            <a:chExt cx="6834417" cy="569720"/>
          </a:xfrm>
          <a:solidFill>
            <a:schemeClr val="bg2">
              <a:lumMod val="90000"/>
            </a:schemeClr>
          </a:solidFill>
        </p:grpSpPr>
        <p:sp>
          <p:nvSpPr>
            <p:cNvPr id="6" name="圆角矩形 5"/>
            <p:cNvSpPr/>
            <p:nvPr/>
          </p:nvSpPr>
          <p:spPr>
            <a:xfrm>
              <a:off x="4648721" y="1700808"/>
              <a:ext cx="6703864" cy="561038"/>
            </a:xfrm>
            <a:prstGeom prst="roundRect">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2400" b="1" dirty="0" smtClean="0">
                  <a:solidFill>
                    <a:schemeClr val="accent2">
                      <a:lumMod val="50000"/>
                    </a:schemeClr>
                  </a:solidFill>
                  <a:latin typeface="+mn-ea"/>
                </a:rPr>
                <a:t>  原材料费用的核算</a:t>
              </a:r>
              <a:endParaRPr lang="zh-CN" altLang="en-US" sz="2400" b="1" dirty="0">
                <a:solidFill>
                  <a:schemeClr val="accent2">
                    <a:lumMod val="50000"/>
                  </a:schemeClr>
                </a:solidFill>
                <a:latin typeface="+mn-ea"/>
              </a:endParaRPr>
            </a:p>
          </p:txBody>
        </p:sp>
        <p:sp>
          <p:nvSpPr>
            <p:cNvPr id="7" name="椭圆 6"/>
            <p:cNvSpPr/>
            <p:nvPr/>
          </p:nvSpPr>
          <p:spPr>
            <a:xfrm>
              <a:off x="4518168" y="1696467"/>
              <a:ext cx="569720" cy="569720"/>
            </a:xfrm>
            <a:prstGeom prst="ellipse">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2400" b="1" dirty="0">
                <a:solidFill>
                  <a:schemeClr val="accent3">
                    <a:lumMod val="60000"/>
                    <a:lumOff val="40000"/>
                  </a:schemeClr>
                </a:solidFill>
                <a:latin typeface="+mn-ea"/>
              </a:endParaRPr>
            </a:p>
          </p:txBody>
        </p:sp>
      </p:grpSp>
      <p:grpSp>
        <p:nvGrpSpPr>
          <p:cNvPr id="8" name="组合 7"/>
          <p:cNvGrpSpPr/>
          <p:nvPr/>
        </p:nvGrpSpPr>
        <p:grpSpPr>
          <a:xfrm>
            <a:off x="3416150" y="2493825"/>
            <a:ext cx="4415179" cy="569720"/>
            <a:chOff x="5238248" y="2731928"/>
            <a:chExt cx="6114337" cy="569720"/>
          </a:xfrm>
          <a:solidFill>
            <a:schemeClr val="bg2">
              <a:lumMod val="90000"/>
            </a:schemeClr>
          </a:solidFill>
        </p:grpSpPr>
        <p:sp>
          <p:nvSpPr>
            <p:cNvPr id="9" name="圆角矩形 8"/>
            <p:cNvSpPr/>
            <p:nvPr/>
          </p:nvSpPr>
          <p:spPr>
            <a:xfrm>
              <a:off x="5329643" y="2736269"/>
              <a:ext cx="6022942" cy="561038"/>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2400" b="1" dirty="0" smtClean="0">
                  <a:solidFill>
                    <a:schemeClr val="accent2">
                      <a:lumMod val="50000"/>
                    </a:schemeClr>
                  </a:solidFill>
                  <a:latin typeface="+mn-ea"/>
                </a:rPr>
                <a:t>  燃料费用的核算</a:t>
              </a:r>
              <a:endParaRPr lang="zh-CN" altLang="en-US" sz="2400" b="1" dirty="0">
                <a:solidFill>
                  <a:schemeClr val="accent2">
                    <a:lumMod val="50000"/>
                  </a:schemeClr>
                </a:solidFill>
                <a:latin typeface="+mn-ea"/>
              </a:endParaRPr>
            </a:p>
          </p:txBody>
        </p:sp>
        <p:sp>
          <p:nvSpPr>
            <p:cNvPr id="10" name="椭圆 9"/>
            <p:cNvSpPr/>
            <p:nvPr/>
          </p:nvSpPr>
          <p:spPr>
            <a:xfrm>
              <a:off x="5238248" y="2731928"/>
              <a:ext cx="569720" cy="569720"/>
            </a:xfrm>
            <a:prstGeom prst="ellipse">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2400" b="1" dirty="0">
                <a:solidFill>
                  <a:schemeClr val="accent2">
                    <a:lumMod val="50000"/>
                  </a:schemeClr>
                </a:solidFill>
                <a:latin typeface="+mn-ea"/>
              </a:endParaRPr>
            </a:p>
          </p:txBody>
        </p:sp>
      </p:grpSp>
      <p:grpSp>
        <p:nvGrpSpPr>
          <p:cNvPr id="14" name="组合 13"/>
          <p:cNvGrpSpPr/>
          <p:nvPr/>
        </p:nvGrpSpPr>
        <p:grpSpPr>
          <a:xfrm>
            <a:off x="2974727" y="4770348"/>
            <a:ext cx="4831815" cy="569720"/>
            <a:chOff x="5497612" y="3761200"/>
            <a:chExt cx="5854973" cy="569720"/>
          </a:xfrm>
          <a:solidFill>
            <a:schemeClr val="bg2">
              <a:lumMod val="90000"/>
            </a:schemeClr>
          </a:solidFill>
        </p:grpSpPr>
        <p:sp>
          <p:nvSpPr>
            <p:cNvPr id="15" name="圆角矩形 14"/>
            <p:cNvSpPr/>
            <p:nvPr/>
          </p:nvSpPr>
          <p:spPr>
            <a:xfrm>
              <a:off x="5601207" y="3765541"/>
              <a:ext cx="5751378" cy="561038"/>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2400" b="1" dirty="0" smtClean="0">
                  <a:solidFill>
                    <a:schemeClr val="accent2">
                      <a:lumMod val="50000"/>
                    </a:schemeClr>
                  </a:solidFill>
                  <a:latin typeface="+mn-ea"/>
                </a:rPr>
                <a:t>   外购动力费用的核算</a:t>
              </a:r>
              <a:endParaRPr lang="zh-CN" altLang="en-US" sz="2400" b="1" dirty="0">
                <a:solidFill>
                  <a:schemeClr val="accent2">
                    <a:lumMod val="50000"/>
                  </a:schemeClr>
                </a:solidFill>
                <a:latin typeface="+mn-ea"/>
              </a:endParaRPr>
            </a:p>
          </p:txBody>
        </p:sp>
        <p:sp>
          <p:nvSpPr>
            <p:cNvPr id="16" name="椭圆 15"/>
            <p:cNvSpPr/>
            <p:nvPr/>
          </p:nvSpPr>
          <p:spPr>
            <a:xfrm>
              <a:off x="5497612" y="3761200"/>
              <a:ext cx="569720" cy="569720"/>
            </a:xfrm>
            <a:prstGeom prst="ellipse">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2400" b="1" dirty="0">
                <a:solidFill>
                  <a:schemeClr val="accent2">
                    <a:lumMod val="50000"/>
                  </a:schemeClr>
                </a:solidFill>
                <a:latin typeface="+mn-ea"/>
              </a:endParaRPr>
            </a:p>
          </p:txBody>
        </p:sp>
      </p:grpSp>
      <p:sp>
        <p:nvSpPr>
          <p:cNvPr id="20" name="TextBox 19"/>
          <p:cNvSpPr txBox="1"/>
          <p:nvPr/>
        </p:nvSpPr>
        <p:spPr>
          <a:xfrm>
            <a:off x="1445874" y="3262599"/>
            <a:ext cx="1537059" cy="523220"/>
          </a:xfrm>
          <a:prstGeom prst="rect">
            <a:avLst/>
          </a:prstGeom>
          <a:noFill/>
          <a:ln>
            <a:solidFill>
              <a:schemeClr val="accent1"/>
            </a:solidFill>
          </a:ln>
        </p:spPr>
        <p:txBody>
          <a:bodyPr wrap="square" rtlCol="0">
            <a:spAutoFit/>
          </a:bodyPr>
          <a:lstStyle/>
          <a:p>
            <a:r>
              <a:rPr lang="zh-CN" altLang="en-US" sz="2800" b="1" dirty="0" smtClean="0"/>
              <a:t>任务</a:t>
            </a:r>
            <a:r>
              <a:rPr lang="en-US" altLang="zh-CN" sz="2800" b="1" dirty="0" smtClean="0"/>
              <a:t>2.1</a:t>
            </a:r>
            <a:endParaRPr lang="zh-CN" altLang="en-US" sz="2800" b="1" dirty="0"/>
          </a:p>
        </p:txBody>
      </p:sp>
      <p:sp>
        <p:nvSpPr>
          <p:cNvPr id="17" name="圆角矩形 16"/>
          <p:cNvSpPr/>
          <p:nvPr/>
        </p:nvSpPr>
        <p:spPr>
          <a:xfrm>
            <a:off x="3577053" y="3645283"/>
            <a:ext cx="4254276" cy="561038"/>
          </a:xfrm>
          <a:prstGeom prst="roundRect">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2400" b="1" dirty="0" smtClean="0">
                <a:solidFill>
                  <a:schemeClr val="accent2">
                    <a:lumMod val="50000"/>
                  </a:schemeClr>
                </a:solidFill>
                <a:latin typeface="+mn-ea"/>
              </a:rPr>
              <a:t>  </a:t>
            </a:r>
            <a:r>
              <a:rPr lang="zh-CN" altLang="en-US" sz="2400" b="1" dirty="0">
                <a:solidFill>
                  <a:schemeClr val="accent2">
                    <a:lumMod val="50000"/>
                  </a:schemeClr>
                </a:solidFill>
                <a:latin typeface="+mn-ea"/>
              </a:rPr>
              <a:t>周转</a:t>
            </a:r>
            <a:r>
              <a:rPr lang="zh-CN" altLang="en-US" sz="2400" b="1" dirty="0" smtClean="0">
                <a:solidFill>
                  <a:schemeClr val="accent2">
                    <a:lumMod val="50000"/>
                  </a:schemeClr>
                </a:solidFill>
                <a:latin typeface="+mn-ea"/>
              </a:rPr>
              <a:t>材料的核算</a:t>
            </a:r>
            <a:endParaRPr lang="zh-CN" altLang="en-US" sz="2400" b="1" dirty="0">
              <a:solidFill>
                <a:schemeClr val="accent2">
                  <a:lumMod val="50000"/>
                </a:schemeClr>
              </a:solidFill>
              <a:latin typeface="+mn-ea"/>
            </a:endParaRPr>
          </a:p>
        </p:txBody>
      </p:sp>
      <p:sp>
        <p:nvSpPr>
          <p:cNvPr id="18" name="椭圆 17"/>
          <p:cNvSpPr/>
          <p:nvPr/>
        </p:nvSpPr>
        <p:spPr>
          <a:xfrm>
            <a:off x="3433367" y="3614549"/>
            <a:ext cx="434207" cy="569720"/>
          </a:xfrm>
          <a:prstGeom prst="ellipse">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2400" b="1" dirty="0">
              <a:solidFill>
                <a:schemeClr val="accent2">
                  <a:lumMod val="50000"/>
                </a:schemeClr>
              </a:solidFill>
              <a:latin typeface="+mn-ea"/>
            </a:endParaRP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txBox="1"/>
          <p:nvPr/>
        </p:nvSpPr>
        <p:spPr>
          <a:xfrm>
            <a:off x="467544" y="404664"/>
            <a:ext cx="5877036" cy="651346"/>
          </a:xfrm>
          <a:prstGeom prst="rect">
            <a:avLst/>
          </a:prstGeom>
          <a:ln>
            <a:solidFill>
              <a:schemeClr val="accent1">
                <a:lumMod val="75000"/>
              </a:schemeClr>
            </a:solidFill>
          </a:ln>
        </p:spPr>
        <p:txBody>
          <a:bodyPr/>
          <a:lstStyle>
            <a:lvl1pPr algn="l" rtl="0" eaLnBrk="1" latinLnBrk="0" hangingPunct="1">
              <a:spcBef>
                <a:spcPct val="0"/>
              </a:spcBef>
              <a:buNone/>
              <a:defRPr kumimoji="0" sz="3000" b="0" kern="1200" cap="small" baseline="0">
                <a:solidFill>
                  <a:schemeClr val="tx2"/>
                </a:solidFill>
                <a:latin typeface="+mj-lt"/>
                <a:ea typeface="+mj-ea"/>
                <a:cs typeface="+mj-cs"/>
              </a:defRPr>
            </a:lvl1pPr>
          </a:lstStyle>
          <a:p>
            <a:r>
              <a:rPr lang="zh-CN" altLang="en-US" b="1" dirty="0"/>
              <a:t>二</a:t>
            </a:r>
            <a:r>
              <a:rPr lang="zh-CN" altLang="en-US" b="1" dirty="0" smtClean="0"/>
              <a:t>、辅助生产费用的</a:t>
            </a:r>
            <a:r>
              <a:rPr lang="zh-CN" altLang="en-US" b="1" dirty="0"/>
              <a:t>分配</a:t>
            </a:r>
            <a:endParaRPr lang="zh-CN" altLang="en-US" b="1" dirty="0"/>
          </a:p>
        </p:txBody>
      </p:sp>
      <p:sp>
        <p:nvSpPr>
          <p:cNvPr id="3" name="文本占位符 3"/>
          <p:cNvSpPr txBox="1"/>
          <p:nvPr/>
        </p:nvSpPr>
        <p:spPr>
          <a:xfrm>
            <a:off x="466632" y="1340376"/>
            <a:ext cx="4393399" cy="658368"/>
          </a:xfrm>
          <a:prstGeom prst="roundRect">
            <a:avLst>
              <a:gd name="adj" fmla="val 16667"/>
            </a:avLst>
          </a:prstGeom>
          <a:solidFill>
            <a:schemeClr val="accent1">
              <a:lumMod val="20000"/>
              <a:lumOff val="80000"/>
            </a:schemeClr>
          </a:solidFill>
        </p:spPr>
        <p:txBody>
          <a:bodyPr/>
          <a:lstStyle>
            <a:lvl1pPr marL="274320" indent="-274320" algn="l" rtl="0" eaLnBrk="1" latinLnBrk="0" hangingPunct="1">
              <a:spcBef>
                <a:spcPts val="600"/>
              </a:spcBef>
              <a:buClr>
                <a:schemeClr val="accent1"/>
              </a:buClr>
              <a:buSzPct val="70000"/>
              <a:buFont typeface="Wingdings" panose="05000000000000000000"/>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panose="05020102010507070707"/>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panose="05000000000000000000"/>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panose="05000000000000000000"/>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panose="05020102010507070707"/>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panose="05000000000000000000"/>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a:lstStyle>
          <a:p>
            <a:pPr marL="0" indent="0">
              <a:lnSpc>
                <a:spcPct val="150000"/>
              </a:lnSpc>
              <a:buNone/>
            </a:pPr>
            <a:r>
              <a:rPr lang="en-US" altLang="zh-CN" b="1" dirty="0" smtClean="0">
                <a:solidFill>
                  <a:schemeClr val="accent2">
                    <a:lumMod val="75000"/>
                  </a:schemeClr>
                </a:solidFill>
              </a:rPr>
              <a:t>2.</a:t>
            </a:r>
            <a:r>
              <a:rPr lang="zh-CN" altLang="en-US" b="1" dirty="0" smtClean="0">
                <a:solidFill>
                  <a:schemeClr val="accent2">
                    <a:lumMod val="75000"/>
                  </a:schemeClr>
                </a:solidFill>
              </a:rPr>
              <a:t>交互分配法</a:t>
            </a:r>
            <a:endParaRPr lang="zh-CN" altLang="en-US" b="1" dirty="0">
              <a:solidFill>
                <a:schemeClr val="accent2">
                  <a:lumMod val="75000"/>
                </a:schemeClr>
              </a:solidFill>
            </a:endParaRPr>
          </a:p>
        </p:txBody>
      </p:sp>
      <p:sp>
        <p:nvSpPr>
          <p:cNvPr id="4" name="Rectangle 5"/>
          <p:cNvSpPr>
            <a:spLocks noChangeArrowheads="1"/>
          </p:cNvSpPr>
          <p:nvPr/>
        </p:nvSpPr>
        <p:spPr bwMode="auto">
          <a:xfrm>
            <a:off x="481708" y="2420888"/>
            <a:ext cx="7308850" cy="2708434"/>
          </a:xfrm>
          <a:prstGeom prst="rect">
            <a:avLst/>
          </a:prstGeom>
          <a:noFill/>
          <a:ln w="9525">
            <a:solidFill>
              <a:srgbClr val="13B913"/>
            </a:solidFill>
            <a:miter lim="800000"/>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a:lnSpc>
                <a:spcPct val="150000"/>
              </a:lnSpc>
              <a:spcBef>
                <a:spcPct val="0"/>
              </a:spcBef>
              <a:tabLst>
                <a:tab pos="723900" algn="l"/>
              </a:tabLst>
            </a:pPr>
            <a:r>
              <a:rPr lang="en-US" altLang="zh-CN" sz="2000" dirty="0">
                <a:latin typeface="楷体_GB2312" pitchFamily="1" charset="-122"/>
                <a:ea typeface="楷体_GB2312" pitchFamily="1" charset="-122"/>
              </a:rPr>
              <a:t>    </a:t>
            </a:r>
            <a:r>
              <a:rPr lang="zh-CN" altLang="en-US" sz="2000" dirty="0">
                <a:latin typeface="楷体_GB2312" pitchFamily="1" charset="-122"/>
                <a:ea typeface="楷体_GB2312" pitchFamily="1" charset="-122"/>
              </a:rPr>
              <a:t>交互分配法是指在分配辅助生产费用时，先在辅助生产车间之间按相互提供劳务数量进行一次交互分配，然后再将各个辅助生产车间交互分配后的实际费用分配给除辅助生产车间以外的各受益单位的一种分配方法。该方法也成为一次交互分配法，其特点是进行两次分配，即先对内，后对外。</a:t>
            </a:r>
            <a:endParaRPr lang="zh-CN" altLang="en-US" sz="2000" dirty="0">
              <a:latin typeface="楷体_GB2312" pitchFamily="1" charset="-122"/>
              <a:ea typeface="楷体_GB2312" pitchFamily="1" charset="-122"/>
            </a:endParaRPr>
          </a:p>
          <a:p>
            <a:pPr>
              <a:spcBef>
                <a:spcPct val="0"/>
              </a:spcBef>
              <a:tabLst>
                <a:tab pos="723900" algn="l"/>
              </a:tabLst>
            </a:pPr>
            <a:endParaRPr lang="zh-CN" altLang="en-US" sz="2000" dirty="0">
              <a:latin typeface="楷体_GB2312" pitchFamily="1" charset="-122"/>
              <a:ea typeface="楷体_GB2312" pitchFamily="1" charset="-122"/>
            </a:endParaRP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9"/>
          <p:cNvGrpSpPr/>
          <p:nvPr/>
        </p:nvGrpSpPr>
        <p:grpSpPr bwMode="auto">
          <a:xfrm>
            <a:off x="396354" y="2953000"/>
            <a:ext cx="7526338" cy="811212"/>
            <a:chOff x="476" y="2296"/>
            <a:chExt cx="4741" cy="511"/>
          </a:xfrm>
        </p:grpSpPr>
        <p:sp>
          <p:nvSpPr>
            <p:cNvPr id="3" name="Rectangle 7"/>
            <p:cNvSpPr>
              <a:spLocks noChangeArrowheads="1"/>
            </p:cNvSpPr>
            <p:nvPr/>
          </p:nvSpPr>
          <p:spPr bwMode="auto">
            <a:xfrm>
              <a:off x="476" y="2296"/>
              <a:ext cx="1975" cy="4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a:spcBef>
                  <a:spcPct val="0"/>
                </a:spcBef>
              </a:pPr>
              <a:r>
                <a:rPr lang="zh-CN" altLang="en-US" sz="2000" dirty="0">
                  <a:latin typeface="楷体_GB2312" pitchFamily="1" charset="-122"/>
                  <a:ea typeface="楷体_GB2312" pitchFamily="1" charset="-122"/>
                  <a:cs typeface="Times New Roman" panose="02020603050405020304" pitchFamily="18" charset="0"/>
                </a:rPr>
                <a:t>某辅助生产车间费用</a:t>
              </a:r>
              <a:endParaRPr lang="zh-CN" altLang="en-US" sz="2000" dirty="0">
                <a:latin typeface="楷体_GB2312" pitchFamily="1" charset="-122"/>
                <a:ea typeface="楷体_GB2312" pitchFamily="1" charset="-122"/>
                <a:cs typeface="Times New Roman" panose="02020603050405020304" pitchFamily="18" charset="0"/>
              </a:endParaRPr>
            </a:p>
            <a:p>
              <a:pPr>
                <a:spcBef>
                  <a:spcPct val="0"/>
                </a:spcBef>
              </a:pPr>
              <a:r>
                <a:rPr lang="zh-CN" altLang="en-US" sz="2000" dirty="0">
                  <a:latin typeface="楷体_GB2312" pitchFamily="1" charset="-122"/>
                  <a:ea typeface="楷体_GB2312" pitchFamily="1" charset="-122"/>
                  <a:cs typeface="Times New Roman" panose="02020603050405020304" pitchFamily="18" charset="0"/>
                </a:rPr>
                <a:t>分配率（交互分配率）</a:t>
              </a:r>
              <a:r>
                <a:rPr lang="en-US" altLang="zh-CN" sz="2000" dirty="0">
                  <a:latin typeface="楷体_GB2312" pitchFamily="1" charset="-122"/>
                  <a:ea typeface="楷体_GB2312" pitchFamily="1" charset="-122"/>
                  <a:cs typeface="Times New Roman" panose="02020603050405020304" pitchFamily="18" charset="0"/>
                </a:rPr>
                <a:t>=</a:t>
              </a:r>
              <a:endParaRPr lang="en-US" altLang="zh-CN" sz="2000" dirty="0">
                <a:latin typeface="楷体_GB2312" pitchFamily="1" charset="-122"/>
                <a:ea typeface="楷体_GB2312" pitchFamily="1" charset="-122"/>
                <a:cs typeface="Times New Roman" panose="02020603050405020304" pitchFamily="18" charset="0"/>
              </a:endParaRPr>
            </a:p>
          </p:txBody>
        </p:sp>
        <p:graphicFrame>
          <p:nvGraphicFramePr>
            <p:cNvPr id="4" name="Object 6"/>
            <p:cNvGraphicFramePr>
              <a:graphicFrameLocks noChangeAspect="1"/>
            </p:cNvGraphicFramePr>
            <p:nvPr/>
          </p:nvGraphicFramePr>
          <p:xfrm>
            <a:off x="2562" y="2341"/>
            <a:ext cx="2655" cy="466"/>
          </p:xfrm>
          <a:graphic>
            <a:graphicData uri="http://schemas.openxmlformats.org/presentationml/2006/ole">
              <mc:AlternateContent xmlns:mc="http://schemas.openxmlformats.org/markup-compatibility/2006">
                <mc:Choice xmlns:v="urn:schemas-microsoft-com:vml" Requires="v">
                  <p:oleObj spid="_x0000_s8199" name="公式" r:id="rId1" imgW="1422400" imgH="254000" progId="Equation.3">
                    <p:embed/>
                  </p:oleObj>
                </mc:Choice>
                <mc:Fallback>
                  <p:oleObj name="公式" r:id="rId1" imgW="1422400" imgH="254000" progId="Equation.3">
                    <p:embed/>
                    <p:pic>
                      <p:nvPicPr>
                        <p:cNvPr id="0" name="图片 8198"/>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62" y="2341"/>
                          <a:ext cx="2655" cy="4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pSp>
      <p:grpSp>
        <p:nvGrpSpPr>
          <p:cNvPr id="5" name="Group 13"/>
          <p:cNvGrpSpPr/>
          <p:nvPr/>
        </p:nvGrpSpPr>
        <p:grpSpPr bwMode="auto">
          <a:xfrm>
            <a:off x="899592" y="3961062"/>
            <a:ext cx="7221537" cy="747713"/>
            <a:chOff x="657" y="2931"/>
            <a:chExt cx="4549" cy="471"/>
          </a:xfrm>
        </p:grpSpPr>
        <p:sp>
          <p:nvSpPr>
            <p:cNvPr id="6" name="Rectangle 9"/>
            <p:cNvSpPr>
              <a:spLocks noChangeArrowheads="1"/>
            </p:cNvSpPr>
            <p:nvPr/>
          </p:nvSpPr>
          <p:spPr bwMode="auto">
            <a:xfrm>
              <a:off x="657" y="2931"/>
              <a:ext cx="1404" cy="4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spcBef>
                  <a:spcPct val="0"/>
                </a:spcBef>
              </a:pPr>
              <a:r>
                <a:rPr lang="zh-CN" altLang="en-US" sz="2000">
                  <a:latin typeface="楷体_GB2312" pitchFamily="1" charset="-122"/>
                  <a:ea typeface="楷体_GB2312" pitchFamily="1" charset="-122"/>
                </a:rPr>
                <a:t>某辅助车间应</a:t>
              </a:r>
              <a:r>
                <a:rPr lang="zh-CN" altLang="en-US" sz="2000">
                  <a:solidFill>
                    <a:srgbClr val="660033"/>
                  </a:solidFill>
                  <a:latin typeface="黑体" panose="02010609060101010101" pitchFamily="49" charset="-122"/>
                  <a:ea typeface="黑体" panose="02010609060101010101" pitchFamily="49" charset="-122"/>
                </a:rPr>
                <a:t>分出</a:t>
              </a:r>
              <a:endParaRPr lang="zh-CN" altLang="en-US" sz="2000">
                <a:solidFill>
                  <a:srgbClr val="660033"/>
                </a:solidFill>
                <a:latin typeface="黑体" panose="02010609060101010101" pitchFamily="49" charset="-122"/>
                <a:ea typeface="黑体" panose="02010609060101010101" pitchFamily="49" charset="-122"/>
              </a:endParaRPr>
            </a:p>
            <a:p>
              <a:pPr>
                <a:spcBef>
                  <a:spcPct val="0"/>
                </a:spcBef>
              </a:pPr>
              <a:r>
                <a:rPr lang="zh-CN" altLang="en-US" sz="2000">
                  <a:latin typeface="楷体_GB2312" pitchFamily="1" charset="-122"/>
                  <a:ea typeface="楷体_GB2312" pitchFamily="1" charset="-122"/>
                </a:rPr>
                <a:t>的辅助费用</a:t>
              </a:r>
              <a:endParaRPr lang="zh-CN" altLang="en-US" sz="2000">
                <a:latin typeface="楷体_GB2312" pitchFamily="1" charset="-122"/>
                <a:ea typeface="楷体_GB2312" pitchFamily="1" charset="-122"/>
              </a:endParaRPr>
            </a:p>
          </p:txBody>
        </p:sp>
        <p:sp>
          <p:nvSpPr>
            <p:cNvPr id="7" name="Rectangle 10"/>
            <p:cNvSpPr>
              <a:spLocks noChangeArrowheads="1"/>
            </p:cNvSpPr>
            <p:nvPr/>
          </p:nvSpPr>
          <p:spPr bwMode="auto">
            <a:xfrm>
              <a:off x="2381" y="2960"/>
              <a:ext cx="1243" cy="4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spcBef>
                  <a:spcPct val="0"/>
                </a:spcBef>
              </a:pPr>
              <a:r>
                <a:rPr lang="zh-CN" altLang="en-US" sz="2000">
                  <a:latin typeface="楷体_GB2312" pitchFamily="1" charset="-122"/>
                  <a:ea typeface="楷体_GB2312" pitchFamily="1" charset="-122"/>
                </a:rPr>
                <a:t>提供给受益辅助</a:t>
              </a:r>
              <a:endParaRPr lang="zh-CN" altLang="en-US" sz="2000">
                <a:latin typeface="楷体_GB2312" pitchFamily="1" charset="-122"/>
                <a:ea typeface="楷体_GB2312" pitchFamily="1" charset="-122"/>
              </a:endParaRPr>
            </a:p>
            <a:p>
              <a:pPr>
                <a:spcBef>
                  <a:spcPct val="0"/>
                </a:spcBef>
              </a:pPr>
              <a:r>
                <a:rPr lang="zh-CN" altLang="en-US" sz="2000">
                  <a:latin typeface="楷体_GB2312" pitchFamily="1" charset="-122"/>
                  <a:ea typeface="楷体_GB2312" pitchFamily="1" charset="-122"/>
                </a:rPr>
                <a:t>车间的劳务量</a:t>
              </a:r>
              <a:endParaRPr lang="zh-CN" altLang="en-US" sz="2000">
                <a:latin typeface="楷体_GB2312" pitchFamily="1" charset="-122"/>
                <a:ea typeface="楷体_GB2312" pitchFamily="1" charset="-122"/>
              </a:endParaRPr>
            </a:p>
          </p:txBody>
        </p:sp>
        <p:sp>
          <p:nvSpPr>
            <p:cNvPr id="8" name="Rectangle 11"/>
            <p:cNvSpPr>
              <a:spLocks noChangeArrowheads="1"/>
            </p:cNvSpPr>
            <p:nvPr/>
          </p:nvSpPr>
          <p:spPr bwMode="auto">
            <a:xfrm>
              <a:off x="2154" y="3067"/>
              <a:ext cx="200"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spcBef>
                  <a:spcPct val="0"/>
                </a:spcBef>
              </a:pPr>
              <a:r>
                <a:rPr lang="en-US" altLang="zh-CN"/>
                <a:t>=</a:t>
              </a:r>
              <a:endParaRPr lang="en-US" altLang="zh-CN"/>
            </a:p>
          </p:txBody>
        </p:sp>
        <p:sp>
          <p:nvSpPr>
            <p:cNvPr id="9" name="Rectangle 12"/>
            <p:cNvSpPr>
              <a:spLocks noChangeArrowheads="1"/>
            </p:cNvSpPr>
            <p:nvPr/>
          </p:nvSpPr>
          <p:spPr bwMode="auto">
            <a:xfrm>
              <a:off x="3560" y="3097"/>
              <a:ext cx="1646"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spcBef>
                  <a:spcPct val="0"/>
                </a:spcBef>
              </a:pPr>
              <a:r>
                <a:rPr lang="en-US" altLang="zh-CN" sz="2000">
                  <a:latin typeface="楷体_GB2312" pitchFamily="1" charset="-122"/>
                  <a:ea typeface="楷体_GB2312" pitchFamily="1" charset="-122"/>
                </a:rPr>
                <a:t>× </a:t>
              </a:r>
              <a:r>
                <a:rPr lang="zh-CN" altLang="en-US" sz="2000">
                  <a:latin typeface="楷体_GB2312" pitchFamily="1" charset="-122"/>
                  <a:ea typeface="楷体_GB2312" pitchFamily="1" charset="-122"/>
                </a:rPr>
                <a:t>对应的交互分配率</a:t>
              </a:r>
              <a:endParaRPr lang="zh-CN" altLang="en-US" sz="2000">
                <a:latin typeface="楷体_GB2312" pitchFamily="1" charset="-122"/>
                <a:ea typeface="楷体_GB2312" pitchFamily="1" charset="-122"/>
              </a:endParaRPr>
            </a:p>
          </p:txBody>
        </p:sp>
      </p:grpSp>
      <p:grpSp>
        <p:nvGrpSpPr>
          <p:cNvPr id="10" name="Group 14"/>
          <p:cNvGrpSpPr/>
          <p:nvPr/>
        </p:nvGrpSpPr>
        <p:grpSpPr bwMode="auto">
          <a:xfrm>
            <a:off x="828154" y="4969125"/>
            <a:ext cx="7632700" cy="750887"/>
            <a:chOff x="657" y="2931"/>
            <a:chExt cx="4549" cy="446"/>
          </a:xfrm>
        </p:grpSpPr>
        <p:sp>
          <p:nvSpPr>
            <p:cNvPr id="11" name="Rectangle 15"/>
            <p:cNvSpPr>
              <a:spLocks noChangeArrowheads="1"/>
            </p:cNvSpPr>
            <p:nvPr/>
          </p:nvSpPr>
          <p:spPr bwMode="auto">
            <a:xfrm>
              <a:off x="657" y="2931"/>
              <a:ext cx="1328" cy="4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spcBef>
                  <a:spcPct val="0"/>
                </a:spcBef>
              </a:pPr>
              <a:r>
                <a:rPr lang="zh-CN" altLang="en-US" sz="2000">
                  <a:latin typeface="楷体_GB2312" pitchFamily="1" charset="-122"/>
                  <a:ea typeface="楷体_GB2312" pitchFamily="1" charset="-122"/>
                </a:rPr>
                <a:t>某辅助车间应</a:t>
              </a:r>
              <a:r>
                <a:rPr lang="zh-CN" altLang="en-US" sz="2000">
                  <a:solidFill>
                    <a:srgbClr val="660033"/>
                  </a:solidFill>
                  <a:latin typeface="黑体" panose="02010609060101010101" pitchFamily="49" charset="-122"/>
                  <a:ea typeface="黑体" panose="02010609060101010101" pitchFamily="49" charset="-122"/>
                </a:rPr>
                <a:t>分入</a:t>
              </a:r>
              <a:endParaRPr lang="zh-CN" altLang="en-US" sz="2000">
                <a:solidFill>
                  <a:srgbClr val="660033"/>
                </a:solidFill>
                <a:latin typeface="黑体" panose="02010609060101010101" pitchFamily="49" charset="-122"/>
                <a:ea typeface="黑体" panose="02010609060101010101" pitchFamily="49" charset="-122"/>
              </a:endParaRPr>
            </a:p>
            <a:p>
              <a:pPr>
                <a:spcBef>
                  <a:spcPct val="0"/>
                </a:spcBef>
              </a:pPr>
              <a:r>
                <a:rPr lang="zh-CN" altLang="en-US" sz="2000">
                  <a:latin typeface="楷体_GB2312" pitchFamily="1" charset="-122"/>
                  <a:ea typeface="楷体_GB2312" pitchFamily="1" charset="-122"/>
                </a:rPr>
                <a:t>的辅助费用</a:t>
              </a:r>
              <a:endParaRPr lang="zh-CN" altLang="en-US" sz="2000">
                <a:latin typeface="楷体_GB2312" pitchFamily="1" charset="-122"/>
                <a:ea typeface="楷体_GB2312" pitchFamily="1" charset="-122"/>
              </a:endParaRPr>
            </a:p>
          </p:txBody>
        </p:sp>
        <p:sp>
          <p:nvSpPr>
            <p:cNvPr id="12" name="Rectangle 16"/>
            <p:cNvSpPr>
              <a:spLocks noChangeArrowheads="1"/>
            </p:cNvSpPr>
            <p:nvPr/>
          </p:nvSpPr>
          <p:spPr bwMode="auto">
            <a:xfrm>
              <a:off x="2381" y="2960"/>
              <a:ext cx="1024" cy="4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spcBef>
                  <a:spcPct val="0"/>
                </a:spcBef>
              </a:pPr>
              <a:r>
                <a:rPr lang="zh-CN" altLang="en-US" sz="2000">
                  <a:latin typeface="楷体_GB2312" pitchFamily="1" charset="-122"/>
                  <a:ea typeface="楷体_GB2312" pitchFamily="1" charset="-122"/>
                </a:rPr>
                <a:t>该辅助车间</a:t>
              </a:r>
              <a:endParaRPr lang="zh-CN" altLang="en-US" sz="2000">
                <a:latin typeface="楷体_GB2312" pitchFamily="1" charset="-122"/>
                <a:ea typeface="楷体_GB2312" pitchFamily="1" charset="-122"/>
              </a:endParaRPr>
            </a:p>
            <a:p>
              <a:pPr>
                <a:spcBef>
                  <a:spcPct val="0"/>
                </a:spcBef>
              </a:pPr>
              <a:r>
                <a:rPr lang="zh-CN" altLang="en-US" sz="2000">
                  <a:latin typeface="楷体_GB2312" pitchFamily="1" charset="-122"/>
                  <a:ea typeface="楷体_GB2312" pitchFamily="1" charset="-122"/>
                </a:rPr>
                <a:t>受益的劳务量</a:t>
              </a:r>
              <a:endParaRPr lang="zh-CN" altLang="en-US" sz="2000">
                <a:latin typeface="楷体_GB2312" pitchFamily="1" charset="-122"/>
                <a:ea typeface="楷体_GB2312" pitchFamily="1" charset="-122"/>
              </a:endParaRPr>
            </a:p>
          </p:txBody>
        </p:sp>
        <p:sp>
          <p:nvSpPr>
            <p:cNvPr id="13" name="Rectangle 17"/>
            <p:cNvSpPr>
              <a:spLocks noChangeArrowheads="1"/>
            </p:cNvSpPr>
            <p:nvPr/>
          </p:nvSpPr>
          <p:spPr bwMode="auto">
            <a:xfrm>
              <a:off x="2154" y="3067"/>
              <a:ext cx="189" cy="2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spcBef>
                  <a:spcPct val="0"/>
                </a:spcBef>
              </a:pPr>
              <a:r>
                <a:rPr lang="en-US" altLang="zh-CN"/>
                <a:t>=</a:t>
              </a:r>
              <a:endParaRPr lang="en-US" altLang="zh-CN"/>
            </a:p>
          </p:txBody>
        </p:sp>
        <p:sp>
          <p:nvSpPr>
            <p:cNvPr id="14" name="Rectangle 18"/>
            <p:cNvSpPr>
              <a:spLocks noChangeArrowheads="1"/>
            </p:cNvSpPr>
            <p:nvPr/>
          </p:nvSpPr>
          <p:spPr bwMode="auto">
            <a:xfrm>
              <a:off x="3560" y="3097"/>
              <a:ext cx="1646" cy="2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0"/>
                </a:spcBef>
              </a:pPr>
              <a:r>
                <a:rPr lang="en-US" altLang="zh-CN" sz="2000">
                  <a:latin typeface="楷体_GB2312" pitchFamily="1" charset="-122"/>
                  <a:ea typeface="楷体_GB2312" pitchFamily="1" charset="-122"/>
                </a:rPr>
                <a:t>× </a:t>
              </a:r>
              <a:r>
                <a:rPr lang="zh-CN" altLang="en-US" sz="2000">
                  <a:latin typeface="楷体_GB2312" pitchFamily="1" charset="-122"/>
                  <a:ea typeface="楷体_GB2312" pitchFamily="1" charset="-122"/>
                </a:rPr>
                <a:t>对应的交互分配率</a:t>
              </a:r>
              <a:endParaRPr lang="zh-CN" altLang="en-US" sz="2000">
                <a:latin typeface="楷体_GB2312" pitchFamily="1" charset="-122"/>
                <a:ea typeface="楷体_GB2312" pitchFamily="1" charset="-122"/>
              </a:endParaRPr>
            </a:p>
          </p:txBody>
        </p:sp>
      </p:grpSp>
      <p:sp>
        <p:nvSpPr>
          <p:cNvPr id="15" name="矩形 14"/>
          <p:cNvSpPr/>
          <p:nvPr/>
        </p:nvSpPr>
        <p:spPr>
          <a:xfrm>
            <a:off x="408092" y="2155350"/>
            <a:ext cx="3518912" cy="400110"/>
          </a:xfrm>
          <a:prstGeom prst="rect">
            <a:avLst/>
          </a:prstGeom>
        </p:spPr>
        <p:txBody>
          <a:bodyPr wrap="none">
            <a:spAutoFit/>
          </a:bodyPr>
          <a:lstStyle/>
          <a:p>
            <a:pPr>
              <a:spcBef>
                <a:spcPct val="0"/>
              </a:spcBef>
              <a:tabLst>
                <a:tab pos="723900" algn="l"/>
              </a:tabLst>
            </a:pPr>
            <a:r>
              <a:rPr lang="zh-CN" altLang="en-US" sz="2000" dirty="0">
                <a:latin typeface="楷体_GB2312" pitchFamily="1" charset="-122"/>
                <a:ea typeface="楷体_GB2312" pitchFamily="1" charset="-122"/>
              </a:rPr>
              <a:t>第一、对内分配（交互分配）</a:t>
            </a:r>
            <a:endParaRPr lang="zh-CN" altLang="en-US" sz="2000" dirty="0">
              <a:latin typeface="楷体_GB2312" pitchFamily="1" charset="-122"/>
              <a:ea typeface="楷体_GB2312" pitchFamily="1" charset="-122"/>
            </a:endParaRPr>
          </a:p>
        </p:txBody>
      </p:sp>
      <p:sp>
        <p:nvSpPr>
          <p:cNvPr id="16" name="标题 1"/>
          <p:cNvSpPr txBox="1"/>
          <p:nvPr/>
        </p:nvSpPr>
        <p:spPr>
          <a:xfrm>
            <a:off x="467544" y="404664"/>
            <a:ext cx="5877036" cy="651346"/>
          </a:xfrm>
          <a:prstGeom prst="rect">
            <a:avLst/>
          </a:prstGeom>
          <a:ln>
            <a:solidFill>
              <a:schemeClr val="accent1">
                <a:lumMod val="75000"/>
              </a:schemeClr>
            </a:solidFill>
          </a:ln>
        </p:spPr>
        <p:txBody>
          <a:bodyPr/>
          <a:lstStyle>
            <a:lvl1pPr algn="l" rtl="0" eaLnBrk="1" latinLnBrk="0" hangingPunct="1">
              <a:spcBef>
                <a:spcPct val="0"/>
              </a:spcBef>
              <a:buNone/>
              <a:defRPr kumimoji="0" sz="3000" b="0" kern="1200" cap="small" baseline="0">
                <a:solidFill>
                  <a:schemeClr val="tx2"/>
                </a:solidFill>
                <a:latin typeface="+mj-lt"/>
                <a:ea typeface="+mj-ea"/>
                <a:cs typeface="+mj-cs"/>
              </a:defRPr>
            </a:lvl1pPr>
          </a:lstStyle>
          <a:p>
            <a:r>
              <a:rPr lang="zh-CN" altLang="en-US" b="1" dirty="0"/>
              <a:t>二</a:t>
            </a:r>
            <a:r>
              <a:rPr lang="zh-CN" altLang="en-US" b="1" dirty="0" smtClean="0"/>
              <a:t>、辅助生产费用的</a:t>
            </a:r>
            <a:r>
              <a:rPr lang="zh-CN" altLang="en-US" b="1" dirty="0"/>
              <a:t>分配</a:t>
            </a:r>
            <a:endParaRPr lang="zh-CN" altLang="en-US" b="1" dirty="0"/>
          </a:p>
        </p:txBody>
      </p:sp>
      <p:sp>
        <p:nvSpPr>
          <p:cNvPr id="17" name="文本占位符 3"/>
          <p:cNvSpPr txBox="1"/>
          <p:nvPr/>
        </p:nvSpPr>
        <p:spPr>
          <a:xfrm>
            <a:off x="466632" y="1340376"/>
            <a:ext cx="4393399" cy="658368"/>
          </a:xfrm>
          <a:prstGeom prst="roundRect">
            <a:avLst>
              <a:gd name="adj" fmla="val 16667"/>
            </a:avLst>
          </a:prstGeom>
          <a:solidFill>
            <a:schemeClr val="accent1">
              <a:lumMod val="20000"/>
              <a:lumOff val="80000"/>
            </a:schemeClr>
          </a:solidFill>
        </p:spPr>
        <p:txBody>
          <a:bodyPr/>
          <a:lstStyle>
            <a:lvl1pPr marL="274320" indent="-274320" algn="l" rtl="0" eaLnBrk="1" latinLnBrk="0" hangingPunct="1">
              <a:spcBef>
                <a:spcPts val="600"/>
              </a:spcBef>
              <a:buClr>
                <a:schemeClr val="accent1"/>
              </a:buClr>
              <a:buSzPct val="70000"/>
              <a:buFont typeface="Wingdings" panose="05000000000000000000"/>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panose="05020102010507070707"/>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panose="05000000000000000000"/>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panose="05000000000000000000"/>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panose="05020102010507070707"/>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panose="05000000000000000000"/>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a:lstStyle>
          <a:p>
            <a:pPr marL="0" indent="0">
              <a:lnSpc>
                <a:spcPct val="150000"/>
              </a:lnSpc>
              <a:buNone/>
            </a:pPr>
            <a:r>
              <a:rPr lang="en-US" altLang="zh-CN" b="1" dirty="0" smtClean="0">
                <a:solidFill>
                  <a:schemeClr val="accent2">
                    <a:lumMod val="75000"/>
                  </a:schemeClr>
                </a:solidFill>
              </a:rPr>
              <a:t>2.</a:t>
            </a:r>
            <a:r>
              <a:rPr lang="zh-CN" altLang="en-US" b="1" dirty="0" smtClean="0">
                <a:solidFill>
                  <a:schemeClr val="accent2">
                    <a:lumMod val="75000"/>
                  </a:schemeClr>
                </a:solidFill>
              </a:rPr>
              <a:t>交互分配法</a:t>
            </a:r>
            <a:endParaRPr lang="zh-CN" altLang="en-US" b="1" dirty="0">
              <a:solidFill>
                <a:schemeClr val="accent2">
                  <a:lumMod val="75000"/>
                </a:schemeClr>
              </a:solidFill>
            </a:endParaRP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4"/>
          <p:cNvSpPr>
            <a:spLocks noChangeArrowheads="1"/>
          </p:cNvSpPr>
          <p:nvPr/>
        </p:nvSpPr>
        <p:spPr bwMode="auto">
          <a:xfrm>
            <a:off x="827088" y="1988840"/>
            <a:ext cx="7200900"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indent="266700">
              <a:spcBef>
                <a:spcPct val="0"/>
              </a:spcBef>
            </a:pPr>
            <a:r>
              <a:rPr lang="zh-CN" altLang="en-US" sz="2000" dirty="0">
                <a:ea typeface="楷体_GB2312" pitchFamily="1" charset="-122"/>
              </a:rPr>
              <a:t>第二，对外分配，即（把各辅助生产车间交互分配后的实际费用）在辅助生产车间以外的受益单位之间分配费用。</a:t>
            </a:r>
            <a:endParaRPr lang="zh-CN" altLang="en-US" sz="2000" dirty="0">
              <a:ea typeface="楷体_GB2312" pitchFamily="1" charset="-122"/>
            </a:endParaRPr>
          </a:p>
          <a:p>
            <a:pPr indent="266700">
              <a:spcBef>
                <a:spcPct val="0"/>
              </a:spcBef>
            </a:pPr>
            <a:endParaRPr lang="zh-CN" altLang="en-US" sz="2000" dirty="0">
              <a:ea typeface="楷体_GB2312" pitchFamily="1" charset="-122"/>
            </a:endParaRPr>
          </a:p>
        </p:txBody>
      </p:sp>
      <p:grpSp>
        <p:nvGrpSpPr>
          <p:cNvPr id="3" name="Group 12"/>
          <p:cNvGrpSpPr/>
          <p:nvPr/>
        </p:nvGrpSpPr>
        <p:grpSpPr bwMode="auto">
          <a:xfrm>
            <a:off x="827088" y="3140869"/>
            <a:ext cx="7210425" cy="846137"/>
            <a:chOff x="612" y="1554"/>
            <a:chExt cx="4542" cy="533"/>
          </a:xfrm>
        </p:grpSpPr>
        <p:sp>
          <p:nvSpPr>
            <p:cNvPr id="4" name="Rectangle 5"/>
            <p:cNvSpPr>
              <a:spLocks noChangeArrowheads="1"/>
            </p:cNvSpPr>
            <p:nvPr/>
          </p:nvSpPr>
          <p:spPr bwMode="auto">
            <a:xfrm>
              <a:off x="612" y="1554"/>
              <a:ext cx="1556" cy="4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spcBef>
                  <a:spcPct val="0"/>
                </a:spcBef>
              </a:pPr>
              <a:r>
                <a:rPr lang="zh-CN" altLang="en-US" sz="2000">
                  <a:ea typeface="楷体_GB2312" pitchFamily="1" charset="-122"/>
                </a:rPr>
                <a:t>某辅助生产车间交互</a:t>
              </a:r>
              <a:endParaRPr lang="zh-CN" altLang="en-US" sz="2000">
                <a:ea typeface="楷体_GB2312" pitchFamily="1" charset="-122"/>
              </a:endParaRPr>
            </a:p>
            <a:p>
              <a:pPr>
                <a:spcBef>
                  <a:spcPct val="0"/>
                </a:spcBef>
              </a:pPr>
              <a:r>
                <a:rPr lang="zh-CN" altLang="en-US" sz="2000">
                  <a:ea typeface="楷体_GB2312" pitchFamily="1" charset="-122"/>
                </a:rPr>
                <a:t>分配后的费用额</a:t>
              </a:r>
              <a:endParaRPr lang="zh-CN" altLang="en-US" sz="2000">
                <a:ea typeface="楷体_GB2312" pitchFamily="1" charset="-122"/>
              </a:endParaRPr>
            </a:p>
          </p:txBody>
        </p:sp>
        <p:sp>
          <p:nvSpPr>
            <p:cNvPr id="5" name="Rectangle 6"/>
            <p:cNvSpPr>
              <a:spLocks noChangeArrowheads="1"/>
            </p:cNvSpPr>
            <p:nvPr/>
          </p:nvSpPr>
          <p:spPr bwMode="auto">
            <a:xfrm>
              <a:off x="1973" y="1690"/>
              <a:ext cx="277"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spcBef>
                  <a:spcPct val="0"/>
                </a:spcBef>
              </a:pPr>
              <a:r>
                <a:rPr lang="zh-CN" altLang="en-US" sz="2000">
                  <a:ea typeface="楷体_GB2312" pitchFamily="1" charset="-122"/>
                </a:rPr>
                <a:t>＝</a:t>
              </a:r>
              <a:endParaRPr lang="zh-CN" altLang="en-US" sz="2000">
                <a:ea typeface="楷体_GB2312" pitchFamily="1" charset="-122"/>
              </a:endParaRPr>
            </a:p>
          </p:txBody>
        </p:sp>
        <p:sp>
          <p:nvSpPr>
            <p:cNvPr id="6" name="Rectangle 7"/>
            <p:cNvSpPr>
              <a:spLocks noChangeArrowheads="1"/>
            </p:cNvSpPr>
            <p:nvPr/>
          </p:nvSpPr>
          <p:spPr bwMode="auto">
            <a:xfrm>
              <a:off x="2245" y="1600"/>
              <a:ext cx="1236" cy="4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spcBef>
                  <a:spcPct val="0"/>
                </a:spcBef>
              </a:pPr>
              <a:r>
                <a:rPr lang="zh-CN" altLang="en-US" sz="2000">
                  <a:ea typeface="楷体_GB2312" pitchFamily="1" charset="-122"/>
                </a:rPr>
                <a:t>该辅助生产车间</a:t>
              </a:r>
              <a:endParaRPr lang="zh-CN" altLang="en-US" sz="2000">
                <a:ea typeface="楷体_GB2312" pitchFamily="1" charset="-122"/>
              </a:endParaRPr>
            </a:p>
            <a:p>
              <a:pPr>
                <a:spcBef>
                  <a:spcPct val="0"/>
                </a:spcBef>
              </a:pPr>
              <a:r>
                <a:rPr lang="zh-CN" altLang="en-US" sz="2000">
                  <a:ea typeface="楷体_GB2312" pitchFamily="1" charset="-122"/>
                </a:rPr>
                <a:t>直接费用额</a:t>
              </a:r>
              <a:endParaRPr lang="en-US" altLang="zh-CN" sz="2000">
                <a:ea typeface="楷体_GB2312" pitchFamily="1" charset="-122"/>
              </a:endParaRPr>
            </a:p>
          </p:txBody>
        </p:sp>
        <p:sp>
          <p:nvSpPr>
            <p:cNvPr id="7" name="Rectangle 8"/>
            <p:cNvSpPr>
              <a:spLocks noChangeArrowheads="1"/>
            </p:cNvSpPr>
            <p:nvPr/>
          </p:nvSpPr>
          <p:spPr bwMode="auto">
            <a:xfrm>
              <a:off x="3379" y="1736"/>
              <a:ext cx="277"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spcBef>
                  <a:spcPct val="0"/>
                </a:spcBef>
              </a:pPr>
              <a:r>
                <a:rPr lang="zh-CN" altLang="en-US" sz="2000">
                  <a:ea typeface="楷体_GB2312" pitchFamily="1" charset="-122"/>
                </a:rPr>
                <a:t>＋</a:t>
              </a:r>
              <a:endParaRPr lang="zh-CN" altLang="en-US" sz="2000">
                <a:ea typeface="楷体_GB2312" pitchFamily="1" charset="-122"/>
              </a:endParaRPr>
            </a:p>
          </p:txBody>
        </p:sp>
        <p:sp>
          <p:nvSpPr>
            <p:cNvPr id="8" name="Rectangle 9"/>
            <p:cNvSpPr>
              <a:spLocks noChangeArrowheads="1"/>
            </p:cNvSpPr>
            <p:nvPr/>
          </p:nvSpPr>
          <p:spPr bwMode="auto">
            <a:xfrm>
              <a:off x="3606" y="1645"/>
              <a:ext cx="596" cy="4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spcBef>
                  <a:spcPct val="0"/>
                </a:spcBef>
              </a:pPr>
              <a:r>
                <a:rPr lang="zh-CN" altLang="en-US" sz="2000">
                  <a:ea typeface="楷体_GB2312" pitchFamily="1" charset="-122"/>
                </a:rPr>
                <a:t>分配转</a:t>
              </a:r>
              <a:endParaRPr lang="zh-CN" altLang="en-US" sz="2000">
                <a:ea typeface="楷体_GB2312" pitchFamily="1" charset="-122"/>
              </a:endParaRPr>
            </a:p>
            <a:p>
              <a:pPr>
                <a:spcBef>
                  <a:spcPct val="0"/>
                </a:spcBef>
              </a:pPr>
              <a:r>
                <a:rPr lang="zh-CN" altLang="en-US" sz="2000">
                  <a:ea typeface="楷体_GB2312" pitchFamily="1" charset="-122"/>
                </a:rPr>
                <a:t>入费用</a:t>
              </a:r>
              <a:endParaRPr lang="zh-CN" altLang="en-US" sz="2000">
                <a:ea typeface="楷体_GB2312" pitchFamily="1" charset="-122"/>
              </a:endParaRPr>
            </a:p>
          </p:txBody>
        </p:sp>
        <p:sp>
          <p:nvSpPr>
            <p:cNvPr id="9" name="Rectangle 10"/>
            <p:cNvSpPr>
              <a:spLocks noChangeArrowheads="1"/>
            </p:cNvSpPr>
            <p:nvPr/>
          </p:nvSpPr>
          <p:spPr bwMode="auto">
            <a:xfrm>
              <a:off x="4241" y="1736"/>
              <a:ext cx="277"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spcBef>
                  <a:spcPct val="0"/>
                </a:spcBef>
              </a:pPr>
              <a:r>
                <a:rPr lang="zh-CN" altLang="en-US" sz="2000">
                  <a:ea typeface="楷体_GB2312" pitchFamily="1" charset="-122"/>
                </a:rPr>
                <a:t>－</a:t>
              </a:r>
              <a:endParaRPr lang="zh-CN" altLang="en-US" sz="2000">
                <a:ea typeface="楷体_GB2312" pitchFamily="1" charset="-122"/>
              </a:endParaRPr>
            </a:p>
          </p:txBody>
        </p:sp>
        <p:sp>
          <p:nvSpPr>
            <p:cNvPr id="10" name="Rectangle 11"/>
            <p:cNvSpPr>
              <a:spLocks noChangeArrowheads="1"/>
            </p:cNvSpPr>
            <p:nvPr/>
          </p:nvSpPr>
          <p:spPr bwMode="auto">
            <a:xfrm>
              <a:off x="4558" y="1600"/>
              <a:ext cx="596" cy="4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spcBef>
                  <a:spcPct val="0"/>
                </a:spcBef>
              </a:pPr>
              <a:r>
                <a:rPr lang="zh-CN" altLang="en-US" sz="2000">
                  <a:ea typeface="楷体_GB2312" pitchFamily="1" charset="-122"/>
                </a:rPr>
                <a:t>分配转</a:t>
              </a:r>
              <a:endParaRPr lang="zh-CN" altLang="en-US" sz="2000">
                <a:ea typeface="楷体_GB2312" pitchFamily="1" charset="-122"/>
              </a:endParaRPr>
            </a:p>
            <a:p>
              <a:pPr>
                <a:spcBef>
                  <a:spcPct val="0"/>
                </a:spcBef>
              </a:pPr>
              <a:r>
                <a:rPr lang="zh-CN" altLang="en-US" sz="2000">
                  <a:ea typeface="楷体_GB2312" pitchFamily="1" charset="-122"/>
                </a:rPr>
                <a:t>出费用</a:t>
              </a:r>
              <a:endParaRPr lang="zh-CN" altLang="en-US" sz="2000">
                <a:ea typeface="楷体_GB2312" pitchFamily="1" charset="-122"/>
              </a:endParaRPr>
            </a:p>
          </p:txBody>
        </p:sp>
      </p:grpSp>
      <p:grpSp>
        <p:nvGrpSpPr>
          <p:cNvPr id="11" name="Group 16"/>
          <p:cNvGrpSpPr/>
          <p:nvPr/>
        </p:nvGrpSpPr>
        <p:grpSpPr bwMode="auto">
          <a:xfrm>
            <a:off x="900113" y="4433094"/>
            <a:ext cx="7343775" cy="723900"/>
            <a:chOff x="657" y="2059"/>
            <a:chExt cx="4241" cy="460"/>
          </a:xfrm>
        </p:grpSpPr>
        <p:sp>
          <p:nvSpPr>
            <p:cNvPr id="12" name="Rectangle 14"/>
            <p:cNvSpPr>
              <a:spLocks noChangeArrowheads="1"/>
            </p:cNvSpPr>
            <p:nvPr/>
          </p:nvSpPr>
          <p:spPr bwMode="auto">
            <a:xfrm>
              <a:off x="657" y="2059"/>
              <a:ext cx="1280" cy="44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a:spcBef>
                  <a:spcPct val="0"/>
                </a:spcBef>
              </a:pPr>
              <a:r>
                <a:rPr lang="zh-CN" altLang="en-US" sz="2000">
                  <a:latin typeface="楷体_GB2312" pitchFamily="1" charset="-122"/>
                  <a:ea typeface="楷体_GB2312" pitchFamily="1" charset="-122"/>
                  <a:cs typeface="Times New Roman" panose="02020603050405020304" pitchFamily="18" charset="0"/>
                </a:rPr>
                <a:t>某辅助生产车间</a:t>
              </a:r>
              <a:endParaRPr lang="zh-CN" altLang="en-US" sz="2000">
                <a:latin typeface="楷体_GB2312" pitchFamily="1" charset="-122"/>
                <a:ea typeface="楷体_GB2312" pitchFamily="1" charset="-122"/>
                <a:cs typeface="Times New Roman" panose="02020603050405020304" pitchFamily="18" charset="0"/>
              </a:endParaRPr>
            </a:p>
            <a:p>
              <a:pPr>
                <a:spcBef>
                  <a:spcPct val="0"/>
                </a:spcBef>
              </a:pPr>
              <a:r>
                <a:rPr lang="zh-CN" altLang="en-US" sz="2000">
                  <a:latin typeface="楷体_GB2312" pitchFamily="1" charset="-122"/>
                  <a:ea typeface="楷体_GB2312" pitchFamily="1" charset="-122"/>
                  <a:cs typeface="Times New Roman" panose="02020603050405020304" pitchFamily="18" charset="0"/>
                </a:rPr>
                <a:t>对外费用分配率 </a:t>
              </a:r>
              <a:r>
                <a:rPr lang="en-US" altLang="zh-CN" sz="2000">
                  <a:latin typeface="楷体_GB2312" pitchFamily="1" charset="-122"/>
                  <a:ea typeface="楷体_GB2312" pitchFamily="1" charset="-122"/>
                  <a:cs typeface="Times New Roman" panose="02020603050405020304" pitchFamily="18" charset="0"/>
                </a:rPr>
                <a:t>=</a:t>
              </a:r>
              <a:endParaRPr lang="en-US" altLang="zh-CN" sz="2000">
                <a:latin typeface="楷体_GB2312" pitchFamily="1" charset="-122"/>
                <a:ea typeface="楷体_GB2312" pitchFamily="1" charset="-122"/>
                <a:cs typeface="Times New Roman" panose="02020603050405020304" pitchFamily="18" charset="0"/>
              </a:endParaRPr>
            </a:p>
          </p:txBody>
        </p:sp>
        <p:graphicFrame>
          <p:nvGraphicFramePr>
            <p:cNvPr id="13" name="Object 13"/>
            <p:cNvGraphicFramePr>
              <a:graphicFrameLocks noChangeAspect="1"/>
            </p:cNvGraphicFramePr>
            <p:nvPr/>
          </p:nvGraphicFramePr>
          <p:xfrm>
            <a:off x="2109" y="2069"/>
            <a:ext cx="2789" cy="450"/>
          </p:xfrm>
          <a:graphic>
            <a:graphicData uri="http://schemas.openxmlformats.org/presentationml/2006/ole">
              <mc:AlternateContent xmlns:mc="http://schemas.openxmlformats.org/markup-compatibility/2006">
                <mc:Choice xmlns:v="urn:schemas-microsoft-com:vml" Requires="v">
                  <p:oleObj spid="_x0000_s9224" name="公式" r:id="rId1" imgW="1600200" imgH="254000" progId="Equation.3">
                    <p:embed/>
                  </p:oleObj>
                </mc:Choice>
                <mc:Fallback>
                  <p:oleObj name="公式" r:id="rId1" imgW="1600200" imgH="254000" progId="Equation.3">
                    <p:embed/>
                    <p:pic>
                      <p:nvPicPr>
                        <p:cNvPr id="0" name="图片 922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09" y="2069"/>
                          <a:ext cx="2789" cy="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pSp>
      <p:grpSp>
        <p:nvGrpSpPr>
          <p:cNvPr id="14" name="Group 19"/>
          <p:cNvGrpSpPr/>
          <p:nvPr/>
        </p:nvGrpSpPr>
        <p:grpSpPr bwMode="auto">
          <a:xfrm>
            <a:off x="900113" y="5733256"/>
            <a:ext cx="7712075" cy="701675"/>
            <a:chOff x="567" y="2679"/>
            <a:chExt cx="4858" cy="442"/>
          </a:xfrm>
        </p:grpSpPr>
        <p:sp>
          <p:nvSpPr>
            <p:cNvPr id="15" name="Rectangle 17"/>
            <p:cNvSpPr>
              <a:spLocks noChangeArrowheads="1"/>
            </p:cNvSpPr>
            <p:nvPr/>
          </p:nvSpPr>
          <p:spPr bwMode="auto">
            <a:xfrm>
              <a:off x="2109" y="2840"/>
              <a:ext cx="3316"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a:spcBef>
                  <a:spcPct val="0"/>
                </a:spcBef>
              </a:pPr>
              <a:r>
                <a:rPr lang="en-US" altLang="zh-CN" sz="2000">
                  <a:latin typeface="楷体_GB2312" pitchFamily="1" charset="-122"/>
                  <a:ea typeface="楷体_GB2312" pitchFamily="1" charset="-122"/>
                </a:rPr>
                <a:t>=  </a:t>
              </a:r>
              <a:r>
                <a:rPr lang="zh-CN" altLang="en-US" sz="2000">
                  <a:latin typeface="楷体_GB2312" pitchFamily="1" charset="-122"/>
                  <a:ea typeface="楷体_GB2312" pitchFamily="1" charset="-122"/>
                </a:rPr>
                <a:t>该受益单位的受益数量</a:t>
              </a:r>
              <a:r>
                <a:rPr lang="en-US" altLang="zh-CN" sz="2000">
                  <a:latin typeface="楷体_GB2312" pitchFamily="1" charset="-122"/>
                  <a:ea typeface="楷体_GB2312" pitchFamily="1" charset="-122"/>
                </a:rPr>
                <a:t>×</a:t>
              </a:r>
              <a:r>
                <a:rPr lang="zh-CN" altLang="en-US" sz="2000">
                  <a:latin typeface="楷体_GB2312" pitchFamily="1" charset="-122"/>
                  <a:ea typeface="楷体_GB2312" pitchFamily="1" charset="-122"/>
                </a:rPr>
                <a:t>对外费用分配率 </a:t>
              </a:r>
              <a:endParaRPr lang="zh-CN" altLang="en-US" sz="2000">
                <a:latin typeface="楷体_GB2312" pitchFamily="1" charset="-122"/>
                <a:ea typeface="楷体_GB2312" pitchFamily="1" charset="-122"/>
              </a:endParaRPr>
            </a:p>
          </p:txBody>
        </p:sp>
        <p:sp>
          <p:nvSpPr>
            <p:cNvPr id="16" name="Rectangle 18"/>
            <p:cNvSpPr>
              <a:spLocks noChangeArrowheads="1"/>
            </p:cNvSpPr>
            <p:nvPr/>
          </p:nvSpPr>
          <p:spPr bwMode="auto">
            <a:xfrm>
              <a:off x="567" y="2679"/>
              <a:ext cx="1476" cy="4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spcBef>
                  <a:spcPct val="0"/>
                </a:spcBef>
              </a:pPr>
              <a:r>
                <a:rPr lang="en-US" altLang="zh-CN" sz="2000">
                  <a:latin typeface="楷体_GB2312" pitchFamily="1" charset="-122"/>
                  <a:ea typeface="楷体_GB2312" pitchFamily="1" charset="-122"/>
                </a:rPr>
                <a:t> </a:t>
              </a:r>
              <a:r>
                <a:rPr lang="zh-CN" altLang="en-US" sz="2000">
                  <a:latin typeface="楷体_GB2312" pitchFamily="1" charset="-122"/>
                  <a:ea typeface="楷体_GB2312" pitchFamily="1" charset="-122"/>
                </a:rPr>
                <a:t>某受益部门应负担</a:t>
              </a:r>
              <a:endParaRPr lang="zh-CN" altLang="en-US" sz="2000">
                <a:latin typeface="楷体_GB2312" pitchFamily="1" charset="-122"/>
                <a:ea typeface="楷体_GB2312" pitchFamily="1" charset="-122"/>
              </a:endParaRPr>
            </a:p>
            <a:p>
              <a:pPr>
                <a:spcBef>
                  <a:spcPct val="0"/>
                </a:spcBef>
              </a:pPr>
              <a:r>
                <a:rPr lang="zh-CN" altLang="en-US" sz="2000">
                  <a:latin typeface="楷体_GB2312" pitchFamily="1" charset="-122"/>
                  <a:ea typeface="楷体_GB2312" pitchFamily="1" charset="-122"/>
                </a:rPr>
                <a:t>的辅助生产费用</a:t>
              </a:r>
              <a:endParaRPr lang="zh-CN" altLang="en-US" sz="2000">
                <a:latin typeface="楷体_GB2312" pitchFamily="1" charset="-122"/>
                <a:ea typeface="楷体_GB2312" pitchFamily="1" charset="-122"/>
              </a:endParaRPr>
            </a:p>
          </p:txBody>
        </p:sp>
      </p:grpSp>
      <p:sp>
        <p:nvSpPr>
          <p:cNvPr id="17" name="标题 1"/>
          <p:cNvSpPr txBox="1"/>
          <p:nvPr/>
        </p:nvSpPr>
        <p:spPr>
          <a:xfrm>
            <a:off x="467544" y="404664"/>
            <a:ext cx="5877036" cy="651346"/>
          </a:xfrm>
          <a:prstGeom prst="rect">
            <a:avLst/>
          </a:prstGeom>
          <a:ln>
            <a:solidFill>
              <a:schemeClr val="accent1">
                <a:lumMod val="75000"/>
              </a:schemeClr>
            </a:solidFill>
          </a:ln>
        </p:spPr>
        <p:txBody>
          <a:bodyPr/>
          <a:lstStyle>
            <a:lvl1pPr algn="l" rtl="0" eaLnBrk="1" latinLnBrk="0" hangingPunct="1">
              <a:spcBef>
                <a:spcPct val="0"/>
              </a:spcBef>
              <a:buNone/>
              <a:defRPr kumimoji="0" sz="3000" b="0" kern="1200" cap="small" baseline="0">
                <a:solidFill>
                  <a:schemeClr val="tx2"/>
                </a:solidFill>
                <a:latin typeface="+mj-lt"/>
                <a:ea typeface="+mj-ea"/>
                <a:cs typeface="+mj-cs"/>
              </a:defRPr>
            </a:lvl1pPr>
          </a:lstStyle>
          <a:p>
            <a:r>
              <a:rPr lang="zh-CN" altLang="en-US" b="1" dirty="0"/>
              <a:t>二</a:t>
            </a:r>
            <a:r>
              <a:rPr lang="zh-CN" altLang="en-US" b="1" dirty="0" smtClean="0"/>
              <a:t>、辅助生产费用的</a:t>
            </a:r>
            <a:r>
              <a:rPr lang="zh-CN" altLang="en-US" b="1" dirty="0"/>
              <a:t>分配</a:t>
            </a:r>
            <a:endParaRPr lang="zh-CN" altLang="en-US" b="1" dirty="0"/>
          </a:p>
        </p:txBody>
      </p:sp>
      <p:sp>
        <p:nvSpPr>
          <p:cNvPr id="18" name="文本占位符 3"/>
          <p:cNvSpPr txBox="1"/>
          <p:nvPr/>
        </p:nvSpPr>
        <p:spPr>
          <a:xfrm>
            <a:off x="467543" y="1255225"/>
            <a:ext cx="4393399" cy="658368"/>
          </a:xfrm>
          <a:prstGeom prst="roundRect">
            <a:avLst>
              <a:gd name="adj" fmla="val 16667"/>
            </a:avLst>
          </a:prstGeom>
          <a:solidFill>
            <a:schemeClr val="accent1">
              <a:lumMod val="20000"/>
              <a:lumOff val="80000"/>
            </a:schemeClr>
          </a:solidFill>
        </p:spPr>
        <p:txBody>
          <a:bodyPr/>
          <a:lstStyle>
            <a:lvl1pPr marL="274320" indent="-274320" algn="l" rtl="0" eaLnBrk="1" latinLnBrk="0" hangingPunct="1">
              <a:spcBef>
                <a:spcPts val="600"/>
              </a:spcBef>
              <a:buClr>
                <a:schemeClr val="accent1"/>
              </a:buClr>
              <a:buSzPct val="70000"/>
              <a:buFont typeface="Wingdings" panose="05000000000000000000"/>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panose="05020102010507070707"/>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panose="05000000000000000000"/>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panose="05000000000000000000"/>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panose="05020102010507070707"/>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panose="05000000000000000000"/>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a:lstStyle>
          <a:p>
            <a:pPr marL="0" indent="0">
              <a:lnSpc>
                <a:spcPct val="150000"/>
              </a:lnSpc>
              <a:buNone/>
            </a:pPr>
            <a:r>
              <a:rPr lang="en-US" altLang="zh-CN" b="1" dirty="0" smtClean="0">
                <a:solidFill>
                  <a:schemeClr val="accent2">
                    <a:lumMod val="75000"/>
                  </a:schemeClr>
                </a:solidFill>
              </a:rPr>
              <a:t>2.</a:t>
            </a:r>
            <a:r>
              <a:rPr lang="zh-CN" altLang="en-US" b="1" dirty="0" smtClean="0">
                <a:solidFill>
                  <a:schemeClr val="accent2">
                    <a:lumMod val="75000"/>
                  </a:schemeClr>
                </a:solidFill>
              </a:rPr>
              <a:t>交互分配法</a:t>
            </a:r>
            <a:endParaRPr lang="zh-CN" altLang="en-US" b="1" dirty="0">
              <a:solidFill>
                <a:schemeClr val="accent2">
                  <a:lumMod val="75000"/>
                </a:schemeClr>
              </a:solidFill>
            </a:endParaRP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4"/>
          <p:cNvSpPr>
            <a:spLocks noChangeArrowheads="1"/>
          </p:cNvSpPr>
          <p:nvPr/>
        </p:nvSpPr>
        <p:spPr bwMode="auto">
          <a:xfrm>
            <a:off x="611188" y="549275"/>
            <a:ext cx="81359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a:spcBef>
                <a:spcPct val="0"/>
              </a:spcBef>
            </a:pPr>
            <a:r>
              <a:rPr lang="en-US" altLang="zh-CN" sz="2000">
                <a:latin typeface="楷体_GB2312" pitchFamily="1" charset="-122"/>
                <a:ea typeface="楷体_GB2312" pitchFamily="1" charset="-122"/>
              </a:rPr>
              <a:t>   【</a:t>
            </a:r>
            <a:r>
              <a:rPr lang="zh-CN" altLang="en-US" sz="2000">
                <a:latin typeface="楷体_GB2312" pitchFamily="1" charset="-122"/>
                <a:ea typeface="楷体_GB2312" pitchFamily="1" charset="-122"/>
              </a:rPr>
              <a:t>例</a:t>
            </a:r>
            <a:r>
              <a:rPr lang="en-US" altLang="zh-CN" sz="2000">
                <a:latin typeface="楷体_GB2312" pitchFamily="1" charset="-122"/>
                <a:ea typeface="楷体_GB2312" pitchFamily="1" charset="-122"/>
              </a:rPr>
              <a:t>】</a:t>
            </a:r>
            <a:r>
              <a:rPr lang="zh-CN" altLang="en-US" sz="2000">
                <a:latin typeface="楷体_GB2312" pitchFamily="1" charset="-122"/>
                <a:ea typeface="楷体_GB2312" pitchFamily="1" charset="-122"/>
              </a:rPr>
              <a:t>新华公司</a:t>
            </a:r>
            <a:r>
              <a:rPr lang="en-US" altLang="zh-CN" sz="2000">
                <a:latin typeface="楷体_GB2312" pitchFamily="1" charset="-122"/>
                <a:ea typeface="楷体_GB2312" pitchFamily="1" charset="-122"/>
              </a:rPr>
              <a:t>20××</a:t>
            </a:r>
            <a:r>
              <a:rPr lang="zh-CN" altLang="en-US" sz="2000">
                <a:latin typeface="楷体_GB2312" pitchFamily="1" charset="-122"/>
                <a:ea typeface="楷体_GB2312" pitchFamily="1" charset="-122"/>
              </a:rPr>
              <a:t>年</a:t>
            </a:r>
            <a:r>
              <a:rPr lang="en-US" altLang="zh-CN" sz="2000">
                <a:latin typeface="楷体_GB2312" pitchFamily="1" charset="-122"/>
                <a:ea typeface="楷体_GB2312" pitchFamily="1" charset="-122"/>
              </a:rPr>
              <a:t>1</a:t>
            </a:r>
            <a:r>
              <a:rPr lang="zh-CN" altLang="en-US" sz="2000">
                <a:latin typeface="楷体_GB2312" pitchFamily="1" charset="-122"/>
                <a:ea typeface="楷体_GB2312" pitchFamily="1" charset="-122"/>
              </a:rPr>
              <a:t>月维修车间发生费用总额</a:t>
            </a:r>
            <a:r>
              <a:rPr lang="en-US" altLang="zh-CN" sz="2000">
                <a:latin typeface="黑体" panose="02010609060101010101" pitchFamily="49" charset="-122"/>
                <a:ea typeface="黑体" panose="02010609060101010101" pitchFamily="49" charset="-122"/>
              </a:rPr>
              <a:t>10 332</a:t>
            </a:r>
            <a:r>
              <a:rPr lang="zh-CN" altLang="en-US" sz="2000">
                <a:latin typeface="楷体_GB2312" pitchFamily="1" charset="-122"/>
                <a:ea typeface="楷体_GB2312" pitchFamily="1" charset="-122"/>
              </a:rPr>
              <a:t>元，供热车间发生费用总额</a:t>
            </a:r>
            <a:r>
              <a:rPr lang="en-US" altLang="zh-CN" sz="2000">
                <a:latin typeface="黑体" panose="02010609060101010101" pitchFamily="49" charset="-122"/>
                <a:ea typeface="黑体" panose="02010609060101010101" pitchFamily="49" charset="-122"/>
              </a:rPr>
              <a:t>32 400</a:t>
            </a:r>
            <a:r>
              <a:rPr lang="zh-CN" altLang="en-US" sz="2000">
                <a:latin typeface="楷体_GB2312" pitchFamily="1" charset="-122"/>
                <a:ea typeface="楷体_GB2312" pitchFamily="1" charset="-122"/>
              </a:rPr>
              <a:t>元。两个辅助生产车间对企业内部各部门提供劳务情况如下： </a:t>
            </a:r>
            <a:endParaRPr lang="zh-CN" altLang="en-US" sz="2000">
              <a:latin typeface="楷体_GB2312" pitchFamily="1" charset="-122"/>
              <a:ea typeface="楷体_GB2312" pitchFamily="1" charset="-122"/>
            </a:endParaRPr>
          </a:p>
        </p:txBody>
      </p:sp>
      <p:sp>
        <p:nvSpPr>
          <p:cNvPr id="3" name="Rectangle 8"/>
          <p:cNvSpPr>
            <a:spLocks noChangeArrowheads="1"/>
          </p:cNvSpPr>
          <p:nvPr/>
        </p:nvSpPr>
        <p:spPr bwMode="auto">
          <a:xfrm>
            <a:off x="827088" y="5445125"/>
            <a:ext cx="8107362"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a:spcBef>
                <a:spcPct val="0"/>
              </a:spcBef>
            </a:pPr>
            <a:r>
              <a:rPr lang="zh-CN" altLang="en-US" sz="2000" dirty="0">
                <a:ea typeface="楷体_GB2312" pitchFamily="1" charset="-122"/>
              </a:rPr>
              <a:t>要求：根据上述资料采用一次交互分配法分配各辅助生产车间的费用。</a:t>
            </a:r>
            <a:endParaRPr lang="zh-CN" altLang="en-US" sz="2000" dirty="0">
              <a:ea typeface="楷体_GB2312" pitchFamily="1" charset="-122"/>
            </a:endParaRPr>
          </a:p>
        </p:txBody>
      </p:sp>
      <p:graphicFrame>
        <p:nvGraphicFramePr>
          <p:cNvPr id="4" name="Group 4"/>
          <p:cNvGraphicFramePr>
            <a:graphicFrameLocks noGrp="1"/>
          </p:cNvGraphicFramePr>
          <p:nvPr/>
        </p:nvGraphicFramePr>
        <p:xfrm>
          <a:off x="755650" y="2636838"/>
          <a:ext cx="8064500" cy="2405064"/>
        </p:xfrm>
        <a:graphic>
          <a:graphicData uri="http://schemas.openxmlformats.org/drawingml/2006/table">
            <a:tbl>
              <a:tblPr/>
              <a:tblGrid>
                <a:gridCol w="1465263"/>
                <a:gridCol w="881062"/>
                <a:gridCol w="1038225"/>
                <a:gridCol w="1450975"/>
                <a:gridCol w="1246188"/>
                <a:gridCol w="974725"/>
                <a:gridCol w="1008062"/>
              </a:tblGrid>
              <a:tr h="490538">
                <a:tc rowSpan="3">
                  <a:txBody>
                    <a:bodyPr/>
                    <a:lstStyle/>
                    <a:p>
                      <a:pPr marL="0" marR="0" lvl="0" indent="0" algn="ctr" defTabSz="914400" rtl="0" eaLnBrk="0" fontAlgn="base" latinLnBrk="0" hangingPunct="0">
                        <a:lnSpc>
                          <a:spcPct val="100000"/>
                        </a:lnSpc>
                        <a:spcBef>
                          <a:spcPct val="20000"/>
                        </a:spcBef>
                        <a:spcAft>
                          <a:spcPct val="0"/>
                        </a:spcAft>
                        <a:buClrTx/>
                        <a:buSzTx/>
                        <a:buFontTx/>
                        <a:buNone/>
                      </a:pPr>
                      <a:endParaRPr kumimoji="0" lang="zh-CN" altLang="en-US" sz="2000" b="1" i="0" u="none" strike="noStrike" cap="none" normalizeH="0" baseline="0" dirty="0" smtClean="0">
                        <a:ln>
                          <a:noFill/>
                        </a:ln>
                        <a:solidFill>
                          <a:schemeClr val="tx1"/>
                        </a:solidFill>
                        <a:effectLst/>
                        <a:latin typeface="Arial" panose="020B0604020202020204" pitchFamily="34" charset="0"/>
                        <a:ea typeface="楷体_GB2312" pitchFamily="1" charset="-122"/>
                      </a:endParaRPr>
                    </a:p>
                    <a:p>
                      <a:pPr marL="0" marR="0" lvl="0" indent="0" algn="ctr" defTabSz="914400" rtl="0" eaLnBrk="0" fontAlgn="base" latinLnBrk="0" hangingPunct="0">
                        <a:lnSpc>
                          <a:spcPct val="100000"/>
                        </a:lnSpc>
                        <a:spcBef>
                          <a:spcPct val="20000"/>
                        </a:spcBef>
                        <a:spcAft>
                          <a:spcPct val="0"/>
                        </a:spcAft>
                        <a:buClrTx/>
                        <a:buSzTx/>
                        <a:buFontTx/>
                        <a:buNone/>
                      </a:pPr>
                      <a:r>
                        <a:rPr kumimoji="0" lang="zh-CN" altLang="en-US" sz="2000" b="1" i="0" u="none" strike="noStrike" cap="none" normalizeH="0" baseline="0" dirty="0" smtClean="0">
                          <a:ln>
                            <a:noFill/>
                          </a:ln>
                          <a:solidFill>
                            <a:schemeClr val="tx1"/>
                          </a:solidFill>
                          <a:effectLst/>
                          <a:latin typeface="Arial" panose="020B0604020202020204" pitchFamily="34" charset="0"/>
                          <a:ea typeface="楷体_GB2312" pitchFamily="1" charset="-122"/>
                        </a:rPr>
                        <a:t>提供劳务的辅助车间</a:t>
                      </a:r>
                      <a:endParaRPr kumimoji="0" lang="zh-CN" altLang="en-US" sz="2000" b="1" i="0" u="none" strike="noStrike" cap="none" normalizeH="0" baseline="0" dirty="0" smtClean="0">
                        <a:ln>
                          <a:noFill/>
                        </a:ln>
                        <a:solidFill>
                          <a:schemeClr val="tx1"/>
                        </a:solidFill>
                        <a:effectLst/>
                        <a:latin typeface="Arial" panose="020B0604020202020204" pitchFamily="34" charset="0"/>
                        <a:ea typeface="楷体_GB2312" pitchFamily="1" charset="-122"/>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rowSpan="3">
                  <a:txBody>
                    <a:bodyPr/>
                    <a:lstStyle/>
                    <a:p>
                      <a:pPr marL="0" marR="0" lvl="0" indent="0" algn="ctr" defTabSz="914400" rtl="0" eaLnBrk="0" fontAlgn="base" latinLnBrk="0" hangingPunct="0">
                        <a:lnSpc>
                          <a:spcPct val="100000"/>
                        </a:lnSpc>
                        <a:spcBef>
                          <a:spcPct val="20000"/>
                        </a:spcBef>
                        <a:spcAft>
                          <a:spcPct val="0"/>
                        </a:spcAft>
                        <a:buClrTx/>
                        <a:buSzTx/>
                        <a:buFontTx/>
                        <a:buNone/>
                      </a:pPr>
                      <a:endParaRPr kumimoji="0" lang="zh-CN" altLang="en-US" sz="2000" b="1" i="0" u="none" strike="noStrike" cap="none" normalizeH="0" baseline="0" smtClean="0">
                        <a:ln>
                          <a:noFill/>
                        </a:ln>
                        <a:solidFill>
                          <a:schemeClr val="tx1"/>
                        </a:solidFill>
                        <a:effectLst/>
                        <a:latin typeface="Arial" panose="020B0604020202020204" pitchFamily="34" charset="0"/>
                        <a:ea typeface="楷体_GB2312" pitchFamily="1" charset="-122"/>
                      </a:endParaRPr>
                    </a:p>
                    <a:p>
                      <a:pPr marL="0" marR="0" lvl="0" indent="0" algn="ctr" defTabSz="914400" rtl="0" eaLnBrk="0" fontAlgn="base" latinLnBrk="0" hangingPunct="0">
                        <a:lnSpc>
                          <a:spcPct val="100000"/>
                        </a:lnSpc>
                        <a:spcBef>
                          <a:spcPct val="20000"/>
                        </a:spcBef>
                        <a:spcAft>
                          <a:spcPct val="0"/>
                        </a:spcAft>
                        <a:buClrTx/>
                        <a:buSzTx/>
                        <a:buFontTx/>
                        <a:buNone/>
                      </a:pPr>
                      <a:r>
                        <a:rPr kumimoji="0" lang="zh-CN" altLang="en-US" sz="2000" b="1" i="0" u="none" strike="noStrike" cap="none" normalizeH="0" baseline="0" smtClean="0">
                          <a:ln>
                            <a:noFill/>
                          </a:ln>
                          <a:solidFill>
                            <a:schemeClr val="tx1"/>
                          </a:solidFill>
                          <a:effectLst/>
                          <a:latin typeface="Arial" panose="020B0604020202020204" pitchFamily="34" charset="0"/>
                          <a:ea typeface="楷体_GB2312" pitchFamily="1" charset="-122"/>
                        </a:rPr>
                        <a:t>劳务计量单位</a:t>
                      </a:r>
                      <a:endParaRPr kumimoji="0" lang="zh-CN" altLang="en-US" sz="2000" b="1" i="0" u="none" strike="noStrike" cap="none" normalizeH="0" baseline="0" smtClean="0">
                        <a:ln>
                          <a:noFill/>
                        </a:ln>
                        <a:solidFill>
                          <a:schemeClr val="tx1"/>
                        </a:solidFill>
                        <a:effectLst/>
                        <a:latin typeface="Arial" panose="020B0604020202020204" pitchFamily="34" charset="0"/>
                        <a:ea typeface="楷体_GB2312" pitchFamily="1"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rowSpan="3">
                  <a:txBody>
                    <a:bodyPr/>
                    <a:lstStyle/>
                    <a:p>
                      <a:pPr marL="0" marR="0" lvl="0" indent="0" algn="ctr" defTabSz="914400" rtl="0" eaLnBrk="0" fontAlgn="base" latinLnBrk="0" hangingPunct="0">
                        <a:lnSpc>
                          <a:spcPct val="100000"/>
                        </a:lnSpc>
                        <a:spcBef>
                          <a:spcPct val="20000"/>
                        </a:spcBef>
                        <a:spcAft>
                          <a:spcPct val="0"/>
                        </a:spcAft>
                        <a:buClrTx/>
                        <a:buSzTx/>
                        <a:buFontTx/>
                        <a:buNone/>
                      </a:pPr>
                      <a:endParaRPr kumimoji="0" lang="zh-CN" altLang="en-US" sz="2000" b="1" i="0" u="none" strike="noStrike" cap="none" normalizeH="0" baseline="0" smtClean="0">
                        <a:ln>
                          <a:noFill/>
                        </a:ln>
                        <a:solidFill>
                          <a:schemeClr val="tx1"/>
                        </a:solidFill>
                        <a:effectLst/>
                        <a:latin typeface="Arial" panose="020B0604020202020204" pitchFamily="34" charset="0"/>
                        <a:ea typeface="楷体_GB2312" pitchFamily="1" charset="-122"/>
                      </a:endParaRPr>
                    </a:p>
                    <a:p>
                      <a:pPr marL="0" marR="0" lvl="0" indent="0" algn="ctr" defTabSz="914400" rtl="0" eaLnBrk="0" fontAlgn="base" latinLnBrk="0" hangingPunct="0">
                        <a:lnSpc>
                          <a:spcPct val="100000"/>
                        </a:lnSpc>
                        <a:spcBef>
                          <a:spcPct val="20000"/>
                        </a:spcBef>
                        <a:spcAft>
                          <a:spcPct val="0"/>
                        </a:spcAft>
                        <a:buClrTx/>
                        <a:buSzTx/>
                        <a:buFontTx/>
                        <a:buNone/>
                      </a:pPr>
                      <a:r>
                        <a:rPr kumimoji="0" lang="zh-CN" altLang="en-US" sz="2000" b="1" i="0" u="none" strike="noStrike" cap="none" normalizeH="0" baseline="0" smtClean="0">
                          <a:ln>
                            <a:noFill/>
                          </a:ln>
                          <a:solidFill>
                            <a:schemeClr val="tx1"/>
                          </a:solidFill>
                          <a:effectLst/>
                          <a:latin typeface="Arial" panose="020B0604020202020204" pitchFamily="34" charset="0"/>
                          <a:ea typeface="楷体_GB2312" pitchFamily="1" charset="-122"/>
                        </a:rPr>
                        <a:t>提供劳务总量</a:t>
                      </a:r>
                      <a:endParaRPr kumimoji="0" lang="zh-CN" altLang="en-US" sz="2000" b="1" i="0" u="none" strike="noStrike" cap="none" normalizeH="0" baseline="0" smtClean="0">
                        <a:ln>
                          <a:noFill/>
                        </a:ln>
                        <a:solidFill>
                          <a:schemeClr val="tx1"/>
                        </a:solidFill>
                        <a:effectLst/>
                        <a:latin typeface="Arial" panose="020B0604020202020204" pitchFamily="34" charset="0"/>
                        <a:ea typeface="楷体_GB2312" pitchFamily="1"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gridSpan="4">
                  <a:txBody>
                    <a:bodyPr/>
                    <a:lstStyle/>
                    <a:p>
                      <a:pPr marL="0" marR="0" lvl="0" indent="0" algn="ctr" defTabSz="914400" rtl="0" eaLnBrk="0" fontAlgn="base" latinLnBrk="0" hangingPunct="0">
                        <a:lnSpc>
                          <a:spcPct val="100000"/>
                        </a:lnSpc>
                        <a:spcBef>
                          <a:spcPct val="20000"/>
                        </a:spcBef>
                        <a:spcAft>
                          <a:spcPct val="0"/>
                        </a:spcAft>
                        <a:buClrTx/>
                        <a:buSzTx/>
                        <a:buFontTx/>
                        <a:buNone/>
                      </a:pPr>
                      <a:r>
                        <a:rPr kumimoji="0" lang="zh-CN" altLang="en-US" sz="2000" b="1" i="0" u="none" strike="noStrike" cap="none" normalizeH="0" baseline="0" smtClean="0">
                          <a:ln>
                            <a:noFill/>
                          </a:ln>
                          <a:solidFill>
                            <a:schemeClr val="tx1"/>
                          </a:solidFill>
                          <a:effectLst/>
                          <a:latin typeface="Arial" panose="020B0604020202020204" pitchFamily="34" charset="0"/>
                          <a:ea typeface="楷体_GB2312" pitchFamily="1" charset="-122"/>
                        </a:rPr>
                        <a:t>各受益单位接受劳务量</a:t>
                      </a:r>
                      <a:endParaRPr kumimoji="0" lang="zh-CN" altLang="en-US" sz="2000" b="1" i="0" u="none" strike="noStrike" cap="none" normalizeH="0" baseline="0" smtClean="0">
                        <a:ln>
                          <a:noFill/>
                        </a:ln>
                        <a:solidFill>
                          <a:schemeClr val="tx1"/>
                        </a:solidFill>
                        <a:effectLst/>
                        <a:latin typeface="Arial" panose="020B0604020202020204" pitchFamily="34" charset="0"/>
                        <a:ea typeface="楷体_GB2312" pitchFamily="1" charset="-122"/>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cPr/>
                </a:tc>
                <a:tc hMerge="1">
                  <a:tcPr/>
                </a:tc>
                <a:tc hMerge="1">
                  <a:tcPr/>
                </a:tc>
              </a:tr>
              <a:tr h="446088">
                <a:tc vMerge="1">
                  <a:tcPr/>
                </a:tc>
                <a:tc vMerge="1">
                  <a:tcPr/>
                </a:tc>
                <a:tc vMerge="1">
                  <a:tcPr/>
                </a:tc>
                <a:tc gridSpan="2">
                  <a:txBody>
                    <a:bodyPr/>
                    <a:lstStyle/>
                    <a:p>
                      <a:pPr marL="0" marR="0" lvl="0" indent="0" algn="ctr" defTabSz="914400" rtl="0" eaLnBrk="0" fontAlgn="base" latinLnBrk="0" hangingPunct="0">
                        <a:lnSpc>
                          <a:spcPct val="100000"/>
                        </a:lnSpc>
                        <a:spcBef>
                          <a:spcPct val="20000"/>
                        </a:spcBef>
                        <a:spcAft>
                          <a:spcPct val="0"/>
                        </a:spcAft>
                        <a:buClrTx/>
                        <a:buSzTx/>
                        <a:buFontTx/>
                        <a:buNone/>
                      </a:pPr>
                      <a:r>
                        <a:rPr kumimoji="0" lang="zh-CN" altLang="en-US" sz="2000" b="1" i="0" u="none" strike="noStrike" cap="none" normalizeH="0" baseline="0" smtClean="0">
                          <a:ln>
                            <a:noFill/>
                          </a:ln>
                          <a:solidFill>
                            <a:schemeClr val="tx1"/>
                          </a:solidFill>
                          <a:effectLst/>
                          <a:latin typeface="Arial" panose="020B0604020202020204" pitchFamily="34" charset="0"/>
                          <a:ea typeface="楷体_GB2312" pitchFamily="1" charset="-122"/>
                        </a:rPr>
                        <a:t>辅助生产车间</a:t>
                      </a:r>
                      <a:endParaRPr kumimoji="0" lang="zh-CN" altLang="en-US" sz="2000" b="1" i="0" u="none" strike="noStrike" cap="none" normalizeH="0" baseline="0" smtClean="0">
                        <a:ln>
                          <a:noFill/>
                        </a:ln>
                        <a:solidFill>
                          <a:schemeClr val="tx1"/>
                        </a:solidFill>
                        <a:effectLst/>
                        <a:latin typeface="Arial" panose="020B0604020202020204" pitchFamily="34" charset="0"/>
                        <a:ea typeface="楷体_GB2312" pitchFamily="1"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cPr/>
                </a:tc>
                <a:tc rowSpan="2">
                  <a:txBody>
                    <a:bodyPr/>
                    <a:lstStyle/>
                    <a:p>
                      <a:pPr marL="0" marR="0" lvl="0" indent="0" algn="ctr" defTabSz="914400" rtl="0" eaLnBrk="0" fontAlgn="base" latinLnBrk="0" hangingPunct="0">
                        <a:lnSpc>
                          <a:spcPct val="100000"/>
                        </a:lnSpc>
                        <a:spcBef>
                          <a:spcPct val="20000"/>
                        </a:spcBef>
                        <a:spcAft>
                          <a:spcPct val="0"/>
                        </a:spcAft>
                        <a:buClrTx/>
                        <a:buSzTx/>
                        <a:buFontTx/>
                        <a:buNone/>
                      </a:pPr>
                      <a:r>
                        <a:rPr kumimoji="0" lang="zh-CN" altLang="en-US" sz="2000" b="1" i="0" u="none" strike="noStrike" cap="none" normalizeH="0" baseline="0" smtClean="0">
                          <a:ln>
                            <a:noFill/>
                          </a:ln>
                          <a:solidFill>
                            <a:schemeClr val="tx1"/>
                          </a:solidFill>
                          <a:effectLst/>
                          <a:latin typeface="Arial" panose="020B0604020202020204" pitchFamily="34" charset="0"/>
                          <a:ea typeface="楷体_GB2312" pitchFamily="1" charset="-122"/>
                        </a:rPr>
                        <a:t>基本生产车间</a:t>
                      </a:r>
                      <a:endParaRPr kumimoji="0" lang="zh-CN" altLang="en-US" sz="2000" b="1" i="0" u="none" strike="noStrike" cap="none" normalizeH="0" baseline="0" smtClean="0">
                        <a:ln>
                          <a:noFill/>
                        </a:ln>
                        <a:solidFill>
                          <a:schemeClr val="tx1"/>
                        </a:solidFill>
                        <a:effectLst/>
                        <a:latin typeface="Arial" panose="020B0604020202020204" pitchFamily="34" charset="0"/>
                        <a:ea typeface="楷体_GB2312" pitchFamily="1"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rowSpan="2">
                  <a:txBody>
                    <a:bodyPr/>
                    <a:lstStyle/>
                    <a:p>
                      <a:pPr marL="0" marR="0" lvl="0" indent="0" algn="ctr" defTabSz="914400" rtl="0" eaLnBrk="0" fontAlgn="base" latinLnBrk="0" hangingPunct="0">
                        <a:lnSpc>
                          <a:spcPct val="100000"/>
                        </a:lnSpc>
                        <a:spcBef>
                          <a:spcPct val="20000"/>
                        </a:spcBef>
                        <a:spcAft>
                          <a:spcPct val="0"/>
                        </a:spcAft>
                        <a:buClrTx/>
                        <a:buSzTx/>
                        <a:buFontTx/>
                        <a:buNone/>
                      </a:pPr>
                      <a:r>
                        <a:rPr kumimoji="0" lang="zh-CN" altLang="en-US" sz="2000" b="1" i="0" u="none" strike="noStrike" cap="none" normalizeH="0" baseline="0" smtClean="0">
                          <a:ln>
                            <a:noFill/>
                          </a:ln>
                          <a:solidFill>
                            <a:schemeClr val="tx1"/>
                          </a:solidFill>
                          <a:effectLst/>
                          <a:latin typeface="Arial" panose="020B0604020202020204" pitchFamily="34" charset="0"/>
                          <a:ea typeface="楷体_GB2312" pitchFamily="1" charset="-122"/>
                        </a:rPr>
                        <a:t>行政管理部门</a:t>
                      </a:r>
                      <a:endParaRPr kumimoji="0" lang="zh-CN" altLang="en-US" sz="2000" b="1" i="0" u="none" strike="noStrike" cap="none" normalizeH="0" baseline="0" smtClean="0">
                        <a:ln>
                          <a:noFill/>
                        </a:ln>
                        <a:solidFill>
                          <a:schemeClr val="tx1"/>
                        </a:solidFill>
                        <a:effectLst/>
                        <a:latin typeface="Arial" panose="020B0604020202020204" pitchFamily="34" charset="0"/>
                        <a:ea typeface="楷体_GB2312" pitchFamily="1" charset="-122"/>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88950">
                <a:tc vMerge="1">
                  <a:tcPr/>
                </a:tc>
                <a:tc vMerge="1">
                  <a:tcPr/>
                </a:tc>
                <a:tc vMerge="1">
                  <a:tcPr/>
                </a:tc>
                <a:tc>
                  <a:txBody>
                    <a:bodyPr/>
                    <a:lstStyle/>
                    <a:p>
                      <a:pPr marL="0" marR="0" lvl="0" indent="0" algn="l" defTabSz="914400" rtl="0" eaLnBrk="0" fontAlgn="base" latinLnBrk="0" hangingPunct="0">
                        <a:lnSpc>
                          <a:spcPct val="100000"/>
                        </a:lnSpc>
                        <a:spcBef>
                          <a:spcPct val="20000"/>
                        </a:spcBef>
                        <a:spcAft>
                          <a:spcPct val="0"/>
                        </a:spcAft>
                        <a:buClrTx/>
                        <a:buSzTx/>
                        <a:buFontTx/>
                        <a:buNone/>
                      </a:pPr>
                      <a:r>
                        <a:rPr kumimoji="0" lang="zh-CN" altLang="en-US" sz="2000" b="1" i="0" u="none" strike="noStrike" cap="none" normalizeH="0" baseline="0" smtClean="0">
                          <a:ln>
                            <a:noFill/>
                          </a:ln>
                          <a:solidFill>
                            <a:schemeClr val="tx1"/>
                          </a:solidFill>
                          <a:effectLst/>
                          <a:latin typeface="Arial" panose="020B0604020202020204" pitchFamily="34" charset="0"/>
                          <a:ea typeface="楷体_GB2312" pitchFamily="1" charset="-122"/>
                        </a:rPr>
                        <a:t>维修车间</a:t>
                      </a:r>
                      <a:endParaRPr kumimoji="0" lang="zh-CN" altLang="en-US" sz="2000" b="1" i="0" u="none" strike="noStrike" cap="none" normalizeH="0" baseline="0" smtClean="0">
                        <a:ln>
                          <a:noFill/>
                        </a:ln>
                        <a:solidFill>
                          <a:schemeClr val="tx1"/>
                        </a:solidFill>
                        <a:effectLst/>
                        <a:latin typeface="Arial" panose="020B0604020202020204" pitchFamily="34" charset="0"/>
                        <a:ea typeface="楷体_GB2312" pitchFamily="1"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pPr>
                      <a:r>
                        <a:rPr kumimoji="0" lang="zh-CN" altLang="en-US" sz="2000" b="1" i="0" u="none" strike="noStrike" cap="none" normalizeH="0" baseline="0" smtClean="0">
                          <a:ln>
                            <a:noFill/>
                          </a:ln>
                          <a:solidFill>
                            <a:schemeClr val="tx1"/>
                          </a:solidFill>
                          <a:effectLst/>
                          <a:latin typeface="Arial" panose="020B0604020202020204" pitchFamily="34" charset="0"/>
                          <a:ea typeface="楷体_GB2312" pitchFamily="1" charset="-122"/>
                        </a:rPr>
                        <a:t>供热车间</a:t>
                      </a:r>
                      <a:endParaRPr kumimoji="0" lang="zh-CN" altLang="en-US" sz="2000" b="1" i="0" u="none" strike="noStrike" cap="none" normalizeH="0" baseline="0" smtClean="0">
                        <a:ln>
                          <a:noFill/>
                        </a:ln>
                        <a:solidFill>
                          <a:schemeClr val="tx1"/>
                        </a:solidFill>
                        <a:effectLst/>
                        <a:latin typeface="Arial" panose="020B0604020202020204" pitchFamily="34" charset="0"/>
                        <a:ea typeface="楷体_GB2312" pitchFamily="1"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vMerge="1">
                  <a:tcPr/>
                </a:tc>
                <a:tc vMerge="1">
                  <a:tcPr/>
                </a:tc>
              </a:tr>
              <a:tr h="488950">
                <a:tc>
                  <a:txBody>
                    <a:bodyPr/>
                    <a:lstStyle/>
                    <a:p>
                      <a:pPr marL="0" marR="0" lvl="0" indent="0" algn="l" defTabSz="914400" rtl="0" eaLnBrk="0" fontAlgn="base" latinLnBrk="0" hangingPunct="0">
                        <a:lnSpc>
                          <a:spcPct val="100000"/>
                        </a:lnSpc>
                        <a:spcBef>
                          <a:spcPct val="20000"/>
                        </a:spcBef>
                        <a:spcAft>
                          <a:spcPct val="0"/>
                        </a:spcAft>
                        <a:buClrTx/>
                        <a:buSzTx/>
                        <a:buFontTx/>
                        <a:buNone/>
                      </a:pPr>
                      <a:r>
                        <a:rPr kumimoji="0" lang="zh-CN" altLang="en-US" sz="2000" b="1" i="0" u="none" strike="noStrike" cap="none" normalizeH="0" baseline="0" dirty="0" smtClean="0">
                          <a:ln>
                            <a:noFill/>
                          </a:ln>
                          <a:solidFill>
                            <a:schemeClr val="tx1"/>
                          </a:solidFill>
                          <a:effectLst/>
                          <a:latin typeface="Arial" panose="020B0604020202020204" pitchFamily="34" charset="0"/>
                          <a:ea typeface="楷体_GB2312" pitchFamily="1" charset="-122"/>
                        </a:rPr>
                        <a:t>供水车间</a:t>
                      </a:r>
                      <a:endParaRPr kumimoji="0" lang="zh-CN" altLang="en-US" sz="2000" b="1" i="0" u="none" strike="noStrike" cap="none" normalizeH="0" baseline="0" dirty="0" smtClean="0">
                        <a:ln>
                          <a:noFill/>
                        </a:ln>
                        <a:solidFill>
                          <a:schemeClr val="tx1"/>
                        </a:solidFill>
                        <a:effectLst/>
                        <a:latin typeface="Arial" panose="020B0604020202020204" pitchFamily="34" charset="0"/>
                        <a:ea typeface="楷体_GB2312" pitchFamily="1" charset="-122"/>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pPr>
                      <a:r>
                        <a:rPr kumimoji="0" lang="zh-CN" altLang="en-US" sz="2000" b="1" i="0" u="none" strike="noStrike" cap="none" normalizeH="0" baseline="0" dirty="0" smtClean="0">
                          <a:ln>
                            <a:noFill/>
                          </a:ln>
                          <a:solidFill>
                            <a:schemeClr val="tx1"/>
                          </a:solidFill>
                          <a:effectLst/>
                          <a:latin typeface="Arial" panose="020B0604020202020204" pitchFamily="34" charset="0"/>
                          <a:ea typeface="楷体_GB2312" pitchFamily="1" charset="-122"/>
                        </a:rPr>
                        <a:t>吨</a:t>
                      </a:r>
                      <a:endParaRPr kumimoji="0" lang="zh-CN" altLang="en-US" sz="2000" b="1" i="0" u="none" strike="noStrike" cap="none" normalizeH="0" baseline="0" dirty="0" smtClean="0">
                        <a:ln>
                          <a:noFill/>
                        </a:ln>
                        <a:solidFill>
                          <a:schemeClr val="tx1"/>
                        </a:solidFill>
                        <a:effectLst/>
                        <a:latin typeface="Arial" panose="020B0604020202020204" pitchFamily="34" charset="0"/>
                        <a:ea typeface="楷体_GB2312" pitchFamily="1"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pPr>
                      <a:r>
                        <a:rPr kumimoji="0" lang="en-US" altLang="zh-CN" sz="2000" b="1" i="0" u="none" strike="noStrike" cap="none" normalizeH="0" baseline="0" smtClean="0">
                          <a:ln>
                            <a:noFill/>
                          </a:ln>
                          <a:solidFill>
                            <a:schemeClr val="tx1"/>
                          </a:solidFill>
                          <a:effectLst/>
                          <a:latin typeface="Arial" panose="020B0604020202020204" pitchFamily="34" charset="0"/>
                          <a:ea typeface="楷体_GB2312" pitchFamily="1" charset="-122"/>
                        </a:rPr>
                        <a:t>1 400</a:t>
                      </a:r>
                      <a:endParaRPr kumimoji="0" lang="en-US" altLang="zh-CN" sz="2000" b="1" i="0" u="none" strike="noStrike" cap="none" normalizeH="0" baseline="0" smtClean="0">
                        <a:ln>
                          <a:noFill/>
                        </a:ln>
                        <a:solidFill>
                          <a:schemeClr val="tx1"/>
                        </a:solidFill>
                        <a:effectLst/>
                        <a:latin typeface="Arial" panose="020B0604020202020204" pitchFamily="34" charset="0"/>
                        <a:ea typeface="楷体_GB2312" pitchFamily="1"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pPr>
                      <a:endParaRPr kumimoji="0" lang="zh-CN" altLang="en-US" sz="2000" b="1" i="0" u="none" strike="noStrike" cap="none" normalizeH="0" baseline="0" smtClean="0">
                        <a:ln>
                          <a:noFill/>
                        </a:ln>
                        <a:solidFill>
                          <a:schemeClr val="tx1"/>
                        </a:solidFill>
                        <a:effectLst/>
                        <a:latin typeface="Arial" panose="020B0604020202020204" pitchFamily="34" charset="0"/>
                        <a:ea typeface="楷体_GB2312" pitchFamily="1"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pPr>
                      <a:r>
                        <a:rPr kumimoji="0" lang="en-US" altLang="zh-CN" sz="2000" b="1" i="0" u="none" strike="noStrike" cap="none" normalizeH="0" baseline="0" smtClean="0">
                          <a:ln>
                            <a:noFill/>
                          </a:ln>
                          <a:solidFill>
                            <a:schemeClr val="tx1"/>
                          </a:solidFill>
                          <a:effectLst/>
                          <a:latin typeface="Arial" panose="020B0604020202020204" pitchFamily="34" charset="0"/>
                          <a:ea typeface="楷体_GB2312" pitchFamily="1" charset="-122"/>
                        </a:rPr>
                        <a:t>140</a:t>
                      </a:r>
                      <a:endParaRPr kumimoji="0" lang="en-US" altLang="zh-CN" sz="2000" b="1" i="0" u="none" strike="noStrike" cap="none" normalizeH="0" baseline="0" smtClean="0">
                        <a:ln>
                          <a:noFill/>
                        </a:ln>
                        <a:solidFill>
                          <a:schemeClr val="tx1"/>
                        </a:solidFill>
                        <a:effectLst/>
                        <a:latin typeface="Arial" panose="020B0604020202020204" pitchFamily="34" charset="0"/>
                        <a:ea typeface="楷体_GB2312" pitchFamily="1"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pPr>
                      <a:r>
                        <a:rPr kumimoji="0" lang="en-US" altLang="zh-CN" sz="2000" b="1" i="0" u="none" strike="noStrike" cap="none" normalizeH="0" baseline="0" smtClean="0">
                          <a:ln>
                            <a:noFill/>
                          </a:ln>
                          <a:solidFill>
                            <a:schemeClr val="tx1"/>
                          </a:solidFill>
                          <a:effectLst/>
                          <a:latin typeface="Arial" panose="020B0604020202020204" pitchFamily="34" charset="0"/>
                          <a:ea typeface="楷体_GB2312" pitchFamily="1" charset="-122"/>
                        </a:rPr>
                        <a:t>1 000</a:t>
                      </a:r>
                      <a:endParaRPr kumimoji="0" lang="en-US" altLang="zh-CN" sz="2000" b="1" i="0" u="none" strike="noStrike" cap="none" normalizeH="0" baseline="0" smtClean="0">
                        <a:ln>
                          <a:noFill/>
                        </a:ln>
                        <a:solidFill>
                          <a:schemeClr val="tx1"/>
                        </a:solidFill>
                        <a:effectLst/>
                        <a:latin typeface="Arial" panose="020B0604020202020204" pitchFamily="34" charset="0"/>
                        <a:ea typeface="楷体_GB2312" pitchFamily="1"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pPr>
                      <a:r>
                        <a:rPr kumimoji="0" lang="en-US" altLang="zh-CN" sz="2000" b="1" i="0" u="none" strike="noStrike" cap="none" normalizeH="0" baseline="0" smtClean="0">
                          <a:ln>
                            <a:noFill/>
                          </a:ln>
                          <a:solidFill>
                            <a:schemeClr val="tx1"/>
                          </a:solidFill>
                          <a:effectLst/>
                          <a:latin typeface="Arial" panose="020B0604020202020204" pitchFamily="34" charset="0"/>
                          <a:ea typeface="楷体_GB2312" pitchFamily="1" charset="-122"/>
                        </a:rPr>
                        <a:t>260</a:t>
                      </a:r>
                      <a:endParaRPr kumimoji="0" lang="en-US" altLang="zh-CN" sz="2000" b="1" i="0" u="none" strike="noStrike" cap="none" normalizeH="0" baseline="0" smtClean="0">
                        <a:ln>
                          <a:noFill/>
                        </a:ln>
                        <a:solidFill>
                          <a:schemeClr val="tx1"/>
                        </a:solidFill>
                        <a:effectLst/>
                        <a:latin typeface="Arial" panose="020B0604020202020204" pitchFamily="34" charset="0"/>
                        <a:ea typeface="楷体_GB2312" pitchFamily="1" charset="-122"/>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90538">
                <a:tc>
                  <a:txBody>
                    <a:bodyPr/>
                    <a:lstStyle/>
                    <a:p>
                      <a:pPr marL="0" marR="0" lvl="0" indent="0" algn="l" defTabSz="914400" rtl="0" eaLnBrk="0" fontAlgn="base" latinLnBrk="0" hangingPunct="0">
                        <a:lnSpc>
                          <a:spcPct val="100000"/>
                        </a:lnSpc>
                        <a:spcBef>
                          <a:spcPct val="20000"/>
                        </a:spcBef>
                        <a:spcAft>
                          <a:spcPct val="0"/>
                        </a:spcAft>
                        <a:buClrTx/>
                        <a:buSzTx/>
                        <a:buFontTx/>
                        <a:buNone/>
                      </a:pPr>
                      <a:r>
                        <a:rPr kumimoji="0" lang="zh-CN" altLang="en-US" sz="2000" b="1" i="0" u="none" strike="noStrike" cap="none" normalizeH="0" baseline="0" smtClean="0">
                          <a:ln>
                            <a:noFill/>
                          </a:ln>
                          <a:solidFill>
                            <a:schemeClr val="tx1"/>
                          </a:solidFill>
                          <a:effectLst/>
                          <a:latin typeface="Arial" panose="020B0604020202020204" pitchFamily="34" charset="0"/>
                          <a:ea typeface="楷体_GB2312" pitchFamily="1" charset="-122"/>
                        </a:rPr>
                        <a:t>供热车间</a:t>
                      </a:r>
                      <a:endParaRPr kumimoji="0" lang="zh-CN" altLang="en-US" sz="2000" b="1" i="0" u="none" strike="noStrike" cap="none" normalizeH="0" baseline="0" smtClean="0">
                        <a:ln>
                          <a:noFill/>
                        </a:ln>
                        <a:solidFill>
                          <a:schemeClr val="tx1"/>
                        </a:solidFill>
                        <a:effectLst/>
                        <a:latin typeface="Arial" panose="020B0604020202020204" pitchFamily="34" charset="0"/>
                        <a:ea typeface="楷体_GB2312" pitchFamily="1" charset="-122"/>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pPr>
                      <a:r>
                        <a:rPr kumimoji="0" lang="en-US" altLang="zh-CN" sz="2000" b="1" i="0" u="none" strike="noStrike" cap="none" normalizeH="0" baseline="0" smtClean="0">
                          <a:ln>
                            <a:noFill/>
                          </a:ln>
                          <a:solidFill>
                            <a:schemeClr val="tx1"/>
                          </a:solidFill>
                          <a:effectLst/>
                          <a:latin typeface="Arial" panose="020B0604020202020204" pitchFamily="34" charset="0"/>
                          <a:ea typeface="楷体_GB2312" pitchFamily="1" charset="-122"/>
                        </a:rPr>
                        <a:t>M</a:t>
                      </a:r>
                      <a:r>
                        <a:rPr kumimoji="0" lang="en-US" altLang="zh-CN" sz="2000" b="1" i="0" u="none" strike="noStrike" cap="none" normalizeH="0" baseline="30000" smtClean="0">
                          <a:ln>
                            <a:noFill/>
                          </a:ln>
                          <a:solidFill>
                            <a:schemeClr val="tx1"/>
                          </a:solidFill>
                          <a:effectLst/>
                          <a:latin typeface="Arial" panose="020B0604020202020204" pitchFamily="34" charset="0"/>
                          <a:ea typeface="楷体_GB2312" pitchFamily="1" charset="-122"/>
                        </a:rPr>
                        <a:t>3</a:t>
                      </a:r>
                      <a:endParaRPr kumimoji="0" lang="en-US" altLang="zh-CN" sz="2000" b="1" i="0" u="none" strike="noStrike" cap="none" normalizeH="0" baseline="30000" smtClean="0">
                        <a:ln>
                          <a:noFill/>
                        </a:ln>
                        <a:solidFill>
                          <a:schemeClr val="tx1"/>
                        </a:solidFill>
                        <a:effectLst/>
                        <a:latin typeface="Arial" panose="020B0604020202020204" pitchFamily="34" charset="0"/>
                        <a:ea typeface="楷体_GB2312" pitchFamily="1"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pPr>
                      <a:r>
                        <a:rPr kumimoji="0" lang="en-US" altLang="zh-CN" sz="2000" b="1" i="0" u="none" strike="noStrike" cap="none" normalizeH="0" baseline="0" smtClean="0">
                          <a:ln>
                            <a:noFill/>
                          </a:ln>
                          <a:solidFill>
                            <a:schemeClr val="tx1"/>
                          </a:solidFill>
                          <a:effectLst/>
                          <a:latin typeface="Arial" panose="020B0604020202020204" pitchFamily="34" charset="0"/>
                          <a:ea typeface="楷体_GB2312" pitchFamily="1" charset="-122"/>
                        </a:rPr>
                        <a:t>12 960</a:t>
                      </a:r>
                      <a:endParaRPr kumimoji="0" lang="en-US" altLang="zh-CN" sz="2000" b="1" i="0" u="none" strike="noStrike" cap="none" normalizeH="0" baseline="0" smtClean="0">
                        <a:ln>
                          <a:noFill/>
                        </a:ln>
                        <a:solidFill>
                          <a:schemeClr val="tx1"/>
                        </a:solidFill>
                        <a:effectLst/>
                        <a:latin typeface="Arial" panose="020B0604020202020204" pitchFamily="34" charset="0"/>
                        <a:ea typeface="楷体_GB2312" pitchFamily="1"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pPr>
                      <a:r>
                        <a:rPr kumimoji="0" lang="en-US" altLang="zh-CN" sz="2000" b="1" i="0" u="none" strike="noStrike" cap="none" normalizeH="0" baseline="0" smtClean="0">
                          <a:ln>
                            <a:noFill/>
                          </a:ln>
                          <a:solidFill>
                            <a:schemeClr val="tx1"/>
                          </a:solidFill>
                          <a:effectLst/>
                          <a:latin typeface="Arial" panose="020B0604020202020204" pitchFamily="34" charset="0"/>
                          <a:ea typeface="楷体_GB2312" pitchFamily="1" charset="-122"/>
                        </a:rPr>
                        <a:t>960</a:t>
                      </a:r>
                      <a:endParaRPr kumimoji="0" lang="en-US" altLang="zh-CN" sz="2000" b="1" i="0" u="none" strike="noStrike" cap="none" normalizeH="0" baseline="0" smtClean="0">
                        <a:ln>
                          <a:noFill/>
                        </a:ln>
                        <a:solidFill>
                          <a:schemeClr val="tx1"/>
                        </a:solidFill>
                        <a:effectLst/>
                        <a:latin typeface="Arial" panose="020B0604020202020204" pitchFamily="34" charset="0"/>
                        <a:ea typeface="楷体_GB2312" pitchFamily="1"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pPr>
                      <a:endParaRPr kumimoji="0" lang="zh-CN" altLang="en-US" sz="2000" b="1" i="0" u="none" strike="noStrike" cap="none" normalizeH="0" baseline="0" smtClean="0">
                        <a:ln>
                          <a:noFill/>
                        </a:ln>
                        <a:solidFill>
                          <a:schemeClr val="tx1"/>
                        </a:solidFill>
                        <a:effectLst/>
                        <a:latin typeface="Arial" panose="020B0604020202020204" pitchFamily="34" charset="0"/>
                        <a:ea typeface="楷体_GB2312" pitchFamily="1"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pPr>
                      <a:r>
                        <a:rPr kumimoji="0" lang="en-US" altLang="zh-CN" sz="2000" b="1" i="0" u="none" strike="noStrike" cap="none" normalizeH="0" baseline="0" smtClean="0">
                          <a:ln>
                            <a:noFill/>
                          </a:ln>
                          <a:solidFill>
                            <a:schemeClr val="tx1"/>
                          </a:solidFill>
                          <a:effectLst/>
                          <a:latin typeface="Arial" panose="020B0604020202020204" pitchFamily="34" charset="0"/>
                          <a:ea typeface="楷体_GB2312" pitchFamily="1" charset="-122"/>
                        </a:rPr>
                        <a:t>9 700</a:t>
                      </a:r>
                      <a:endParaRPr kumimoji="0" lang="en-US" altLang="zh-CN" sz="2000" b="1" i="0" u="none" strike="noStrike" cap="none" normalizeH="0" baseline="0" smtClean="0">
                        <a:ln>
                          <a:noFill/>
                        </a:ln>
                        <a:solidFill>
                          <a:schemeClr val="tx1"/>
                        </a:solidFill>
                        <a:effectLst/>
                        <a:latin typeface="Arial" panose="020B0604020202020204" pitchFamily="34" charset="0"/>
                        <a:ea typeface="楷体_GB2312" pitchFamily="1"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pPr>
                      <a:r>
                        <a:rPr kumimoji="0" lang="en-US" altLang="zh-CN" sz="2000" b="1" i="0" u="none" strike="noStrike" cap="none" normalizeH="0" baseline="0" smtClean="0">
                          <a:ln>
                            <a:noFill/>
                          </a:ln>
                          <a:solidFill>
                            <a:schemeClr val="tx1"/>
                          </a:solidFill>
                          <a:effectLst/>
                          <a:latin typeface="Arial" panose="020B0604020202020204" pitchFamily="34" charset="0"/>
                          <a:ea typeface="楷体_GB2312" pitchFamily="1" charset="-122"/>
                        </a:rPr>
                        <a:t>2 300</a:t>
                      </a:r>
                      <a:endParaRPr kumimoji="0" lang="en-US" altLang="zh-CN" sz="2000" b="1" i="0" u="none" strike="noStrike" cap="none" normalizeH="0" baseline="0" smtClean="0">
                        <a:ln>
                          <a:noFill/>
                        </a:ln>
                        <a:solidFill>
                          <a:schemeClr val="tx1"/>
                        </a:solidFill>
                        <a:effectLst/>
                        <a:latin typeface="Arial" panose="020B0604020202020204" pitchFamily="34" charset="0"/>
                        <a:ea typeface="楷体_GB2312" pitchFamily="1" charset="-122"/>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grpSp>
        <p:nvGrpSpPr>
          <p:cNvPr id="5" name="Group 42"/>
          <p:cNvGrpSpPr/>
          <p:nvPr/>
        </p:nvGrpSpPr>
        <p:grpSpPr bwMode="auto">
          <a:xfrm>
            <a:off x="2555875" y="1916113"/>
            <a:ext cx="4032250" cy="727075"/>
            <a:chOff x="1610" y="1207"/>
            <a:chExt cx="2540" cy="458"/>
          </a:xfrm>
        </p:grpSpPr>
        <p:sp>
          <p:nvSpPr>
            <p:cNvPr id="6" name="Text Box 43"/>
            <p:cNvSpPr txBox="1">
              <a:spLocks noChangeArrowheads="1"/>
            </p:cNvSpPr>
            <p:nvPr/>
          </p:nvSpPr>
          <p:spPr bwMode="auto">
            <a:xfrm>
              <a:off x="1610" y="1207"/>
              <a:ext cx="2540" cy="231"/>
            </a:xfrm>
            <a:prstGeom prst="rect">
              <a:avLst/>
            </a:prstGeom>
            <a:noFill/>
            <a:ln>
              <a:noFill/>
            </a:ln>
            <a:effectLst>
              <a:prstShdw prst="shdw12">
                <a:schemeClr val="bg2">
                  <a:alpha val="50000"/>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r>
                <a:rPr lang="en-US" altLang="zh-CN" dirty="0" smtClean="0"/>
                <a:t>  </a:t>
              </a:r>
              <a:r>
                <a:rPr lang="zh-CN" altLang="en-US" dirty="0"/>
                <a:t>辅助车间提供劳务量汇总表</a:t>
              </a:r>
              <a:endParaRPr lang="zh-CN" altLang="en-US" dirty="0"/>
            </a:p>
          </p:txBody>
        </p:sp>
        <p:sp>
          <p:nvSpPr>
            <p:cNvPr id="7" name="Rectangle 44"/>
            <p:cNvSpPr>
              <a:spLocks noChangeArrowheads="1"/>
            </p:cNvSpPr>
            <p:nvPr/>
          </p:nvSpPr>
          <p:spPr bwMode="auto">
            <a:xfrm>
              <a:off x="2426" y="1434"/>
              <a:ext cx="936" cy="231"/>
            </a:xfrm>
            <a:prstGeom prst="rect">
              <a:avLst/>
            </a:prstGeom>
            <a:noFill/>
            <a:ln>
              <a:noFill/>
            </a:ln>
            <a:effectLst>
              <a:prstShdw prst="shdw12">
                <a:schemeClr val="bg2">
                  <a:alpha val="50000"/>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p>
              <a:r>
                <a:rPr lang="en-US" altLang="zh-CN"/>
                <a:t>20××</a:t>
              </a:r>
              <a:r>
                <a:rPr lang="zh-CN" altLang="en-US"/>
                <a:t>年</a:t>
              </a:r>
              <a:r>
                <a:rPr lang="en-US" altLang="zh-CN"/>
                <a:t>1</a:t>
              </a:r>
              <a:r>
                <a:rPr lang="zh-CN" altLang="en-US"/>
                <a:t>月</a:t>
              </a:r>
              <a:endParaRPr lang="zh-CN" altLang="en-US"/>
            </a:p>
          </p:txBody>
        </p:sp>
      </p:gr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6"/>
          <p:cNvSpPr>
            <a:spLocks noChangeArrowheads="1"/>
          </p:cNvSpPr>
          <p:nvPr/>
        </p:nvSpPr>
        <p:spPr bwMode="auto">
          <a:xfrm>
            <a:off x="827088" y="692150"/>
            <a:ext cx="7848600" cy="1187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indent="266700" eaLnBrk="0" hangingPunct="0">
              <a:lnSpc>
                <a:spcPct val="120000"/>
              </a:lnSpc>
              <a:spcBef>
                <a:spcPct val="0"/>
              </a:spcBef>
            </a:pPr>
            <a:r>
              <a:rPr lang="zh-CN" altLang="en-US" sz="2000" dirty="0">
                <a:latin typeface="楷体_GB2312" pitchFamily="1" charset="-122"/>
                <a:ea typeface="楷体_GB2312" pitchFamily="1" charset="-122"/>
                <a:cs typeface="Times New Roman" panose="02020603050405020304" pitchFamily="18" charset="0"/>
              </a:rPr>
              <a:t>计算过程如下：</a:t>
            </a:r>
            <a:endParaRPr lang="zh-CN" altLang="en-US" sz="2000" dirty="0">
              <a:latin typeface="楷体_GB2312" pitchFamily="1" charset="-122"/>
              <a:ea typeface="楷体_GB2312" pitchFamily="1" charset="-122"/>
              <a:cs typeface="Times New Roman" panose="02020603050405020304" pitchFamily="18" charset="0"/>
            </a:endParaRPr>
          </a:p>
          <a:p>
            <a:pPr indent="266700" eaLnBrk="0" hangingPunct="0">
              <a:lnSpc>
                <a:spcPct val="120000"/>
              </a:lnSpc>
              <a:spcBef>
                <a:spcPct val="0"/>
              </a:spcBef>
            </a:pPr>
            <a:r>
              <a:rPr lang="zh-CN" altLang="en-US" sz="2000" dirty="0">
                <a:latin typeface="楷体_GB2312" pitchFamily="1" charset="-122"/>
                <a:ea typeface="楷体_GB2312" pitchFamily="1" charset="-122"/>
                <a:cs typeface="Times New Roman" panose="02020603050405020304" pitchFamily="18" charset="0"/>
              </a:rPr>
              <a:t>第一，交互分配计算，即辅助生产车间之间按相互提供的劳务数量进行分配。</a:t>
            </a:r>
            <a:endParaRPr lang="zh-CN" altLang="en-US" sz="2000" dirty="0">
              <a:latin typeface="楷体_GB2312" pitchFamily="1" charset="-122"/>
              <a:ea typeface="楷体_GB2312" pitchFamily="1" charset="-122"/>
              <a:cs typeface="Times New Roman" panose="02020603050405020304" pitchFamily="18" charset="0"/>
            </a:endParaRPr>
          </a:p>
        </p:txBody>
      </p:sp>
      <p:sp>
        <p:nvSpPr>
          <p:cNvPr id="3" name="Rectangle 10"/>
          <p:cNvSpPr>
            <a:spLocks noChangeArrowheads="1"/>
          </p:cNvSpPr>
          <p:nvPr/>
        </p:nvSpPr>
        <p:spPr bwMode="auto">
          <a:xfrm>
            <a:off x="495300" y="2190354"/>
            <a:ext cx="8661345" cy="36933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indent="266700">
              <a:lnSpc>
                <a:spcPct val="130000"/>
              </a:lnSpc>
              <a:spcBef>
                <a:spcPct val="0"/>
              </a:spcBef>
            </a:pPr>
            <a:r>
              <a:rPr lang="zh-CN" altLang="en-US" dirty="0"/>
              <a:t>    </a:t>
            </a:r>
            <a:r>
              <a:rPr lang="zh-CN" altLang="en-US" sz="2000" dirty="0">
                <a:ea typeface="楷体_GB2312" pitchFamily="1" charset="-122"/>
              </a:rPr>
              <a:t>供水</a:t>
            </a:r>
            <a:r>
              <a:rPr lang="zh-CN" altLang="en-US" sz="2000" dirty="0" smtClean="0">
                <a:latin typeface="楷体_GB2312" pitchFamily="1" charset="-122"/>
                <a:ea typeface="楷体_GB2312" pitchFamily="1" charset="-122"/>
              </a:rPr>
              <a:t>车间</a:t>
            </a:r>
            <a:r>
              <a:rPr lang="zh-CN" altLang="en-US" sz="2000" dirty="0">
                <a:latin typeface="楷体_GB2312" pitchFamily="1" charset="-122"/>
                <a:ea typeface="楷体_GB2312" pitchFamily="1" charset="-122"/>
              </a:rPr>
              <a:t>交互分配率＝</a:t>
            </a:r>
            <a:r>
              <a:rPr lang="en-US" altLang="zh-CN" sz="2000" dirty="0">
                <a:latin typeface="楷体_GB2312" pitchFamily="1" charset="-122"/>
                <a:ea typeface="楷体_GB2312" pitchFamily="1" charset="-122"/>
              </a:rPr>
              <a:t>10332÷1400</a:t>
            </a:r>
            <a:r>
              <a:rPr lang="zh-CN" altLang="en-US" sz="2000" dirty="0">
                <a:latin typeface="楷体_GB2312" pitchFamily="1" charset="-122"/>
                <a:ea typeface="楷体_GB2312" pitchFamily="1" charset="-122"/>
              </a:rPr>
              <a:t>＝</a:t>
            </a:r>
            <a:r>
              <a:rPr lang="en-US" altLang="zh-CN" sz="2000" dirty="0">
                <a:latin typeface="楷体_GB2312" pitchFamily="1" charset="-122"/>
                <a:ea typeface="楷体_GB2312" pitchFamily="1" charset="-122"/>
              </a:rPr>
              <a:t>7.38</a:t>
            </a:r>
            <a:endParaRPr lang="zh-CN" altLang="en-US" sz="2000" dirty="0">
              <a:latin typeface="楷体_GB2312" pitchFamily="1" charset="-122"/>
              <a:ea typeface="楷体_GB2312" pitchFamily="1" charset="-122"/>
            </a:endParaRPr>
          </a:p>
          <a:p>
            <a:pPr indent="266700">
              <a:lnSpc>
                <a:spcPct val="130000"/>
              </a:lnSpc>
              <a:spcBef>
                <a:spcPct val="0"/>
              </a:spcBef>
            </a:pPr>
            <a:r>
              <a:rPr lang="zh-CN" altLang="en-US" sz="2000" dirty="0">
                <a:latin typeface="楷体_GB2312" pitchFamily="1" charset="-122"/>
                <a:ea typeface="楷体_GB2312" pitchFamily="1" charset="-122"/>
              </a:rPr>
              <a:t>  供热车间应负担</a:t>
            </a:r>
            <a:r>
              <a:rPr lang="zh-CN" altLang="en-US" sz="2000" dirty="0" smtClean="0">
                <a:latin typeface="楷体_GB2312" pitchFamily="1" charset="-122"/>
                <a:ea typeface="楷体_GB2312" pitchFamily="1" charset="-122"/>
              </a:rPr>
              <a:t>的供水费</a:t>
            </a:r>
            <a:r>
              <a:rPr lang="zh-CN" altLang="en-US" sz="2000" dirty="0">
                <a:latin typeface="楷体_GB2312" pitchFamily="1" charset="-122"/>
                <a:ea typeface="楷体_GB2312" pitchFamily="1" charset="-122"/>
              </a:rPr>
              <a:t>＝</a:t>
            </a:r>
            <a:r>
              <a:rPr lang="en-US" altLang="zh-CN" sz="2000" dirty="0">
                <a:latin typeface="楷体_GB2312" pitchFamily="1" charset="-122"/>
                <a:ea typeface="楷体_GB2312" pitchFamily="1" charset="-122"/>
              </a:rPr>
              <a:t>140×7.38</a:t>
            </a:r>
            <a:r>
              <a:rPr lang="zh-CN" altLang="en-US" sz="2000" dirty="0">
                <a:latin typeface="楷体_GB2312" pitchFamily="1" charset="-122"/>
                <a:ea typeface="楷体_GB2312" pitchFamily="1" charset="-122"/>
              </a:rPr>
              <a:t>＝</a:t>
            </a:r>
            <a:r>
              <a:rPr lang="en-US" altLang="zh-CN" sz="2000" dirty="0">
                <a:latin typeface="楷体_GB2312" pitchFamily="1" charset="-122"/>
                <a:ea typeface="楷体_GB2312" pitchFamily="1" charset="-122"/>
              </a:rPr>
              <a:t>1033.20</a:t>
            </a:r>
            <a:r>
              <a:rPr lang="zh-CN" altLang="en-US" sz="2000" dirty="0">
                <a:latin typeface="楷体_GB2312" pitchFamily="1" charset="-122"/>
                <a:ea typeface="楷体_GB2312" pitchFamily="1" charset="-122"/>
              </a:rPr>
              <a:t>（元）</a:t>
            </a:r>
            <a:endParaRPr lang="zh-CN" altLang="en-US" sz="2000" dirty="0">
              <a:latin typeface="楷体_GB2312" pitchFamily="1" charset="-122"/>
              <a:ea typeface="楷体_GB2312" pitchFamily="1" charset="-122"/>
            </a:endParaRPr>
          </a:p>
          <a:p>
            <a:pPr indent="266700">
              <a:lnSpc>
                <a:spcPct val="130000"/>
              </a:lnSpc>
              <a:spcBef>
                <a:spcPct val="0"/>
              </a:spcBef>
            </a:pPr>
            <a:endParaRPr lang="zh-CN" altLang="en-US" sz="2000" dirty="0">
              <a:latin typeface="楷体_GB2312" pitchFamily="1" charset="-122"/>
              <a:ea typeface="楷体_GB2312" pitchFamily="1" charset="-122"/>
            </a:endParaRPr>
          </a:p>
          <a:p>
            <a:pPr indent="266700">
              <a:lnSpc>
                <a:spcPct val="130000"/>
              </a:lnSpc>
              <a:spcBef>
                <a:spcPct val="0"/>
              </a:spcBef>
            </a:pPr>
            <a:r>
              <a:rPr lang="zh-CN" altLang="en-US" sz="2000" dirty="0">
                <a:latin typeface="楷体_GB2312" pitchFamily="1" charset="-122"/>
                <a:ea typeface="楷体_GB2312" pitchFamily="1" charset="-122"/>
              </a:rPr>
              <a:t>供热车间交互分配率＝</a:t>
            </a:r>
            <a:r>
              <a:rPr lang="en-US" altLang="zh-CN" sz="2000" dirty="0">
                <a:latin typeface="楷体_GB2312" pitchFamily="1" charset="-122"/>
                <a:ea typeface="楷体_GB2312" pitchFamily="1" charset="-122"/>
              </a:rPr>
              <a:t>32400÷12960</a:t>
            </a:r>
            <a:r>
              <a:rPr lang="zh-CN" altLang="en-US" sz="2000" dirty="0">
                <a:latin typeface="楷体_GB2312" pitchFamily="1" charset="-122"/>
                <a:ea typeface="楷体_GB2312" pitchFamily="1" charset="-122"/>
              </a:rPr>
              <a:t>＝</a:t>
            </a:r>
            <a:r>
              <a:rPr lang="en-US" altLang="zh-CN" sz="2000" dirty="0">
                <a:latin typeface="楷体_GB2312" pitchFamily="1" charset="-122"/>
                <a:ea typeface="楷体_GB2312" pitchFamily="1" charset="-122"/>
              </a:rPr>
              <a:t>2.50</a:t>
            </a:r>
            <a:endParaRPr lang="zh-CN" altLang="en-US" sz="2000" dirty="0">
              <a:latin typeface="楷体_GB2312" pitchFamily="1" charset="-122"/>
              <a:ea typeface="楷体_GB2312" pitchFamily="1" charset="-122"/>
            </a:endParaRPr>
          </a:p>
          <a:p>
            <a:pPr indent="266700">
              <a:lnSpc>
                <a:spcPct val="130000"/>
              </a:lnSpc>
              <a:spcBef>
                <a:spcPct val="0"/>
              </a:spcBef>
            </a:pPr>
            <a:r>
              <a:rPr lang="zh-CN" altLang="en-US" sz="2000" dirty="0" smtClean="0">
                <a:latin typeface="楷体_GB2312" pitchFamily="1" charset="-122"/>
                <a:ea typeface="楷体_GB2312" pitchFamily="1" charset="-122"/>
              </a:rPr>
              <a:t>供水车间</a:t>
            </a:r>
            <a:r>
              <a:rPr lang="zh-CN" altLang="en-US" sz="2000" dirty="0">
                <a:latin typeface="楷体_GB2312" pitchFamily="1" charset="-122"/>
                <a:ea typeface="楷体_GB2312" pitchFamily="1" charset="-122"/>
              </a:rPr>
              <a:t>应负担的供热费＝</a:t>
            </a:r>
            <a:r>
              <a:rPr lang="en-US" altLang="zh-CN" sz="2000" dirty="0">
                <a:latin typeface="楷体_GB2312" pitchFamily="1" charset="-122"/>
                <a:ea typeface="楷体_GB2312" pitchFamily="1" charset="-122"/>
              </a:rPr>
              <a:t>960×2.50</a:t>
            </a:r>
            <a:r>
              <a:rPr lang="zh-CN" altLang="en-US" sz="2000" dirty="0">
                <a:latin typeface="楷体_GB2312" pitchFamily="1" charset="-122"/>
                <a:ea typeface="楷体_GB2312" pitchFamily="1" charset="-122"/>
              </a:rPr>
              <a:t>＝</a:t>
            </a:r>
            <a:r>
              <a:rPr lang="en-US" altLang="zh-CN" sz="2000" dirty="0">
                <a:latin typeface="楷体_GB2312" pitchFamily="1" charset="-122"/>
                <a:ea typeface="楷体_GB2312" pitchFamily="1" charset="-122"/>
              </a:rPr>
              <a:t>2400</a:t>
            </a:r>
            <a:r>
              <a:rPr lang="zh-CN" altLang="en-US" sz="2000" dirty="0">
                <a:latin typeface="楷体_GB2312" pitchFamily="1" charset="-122"/>
                <a:ea typeface="楷体_GB2312" pitchFamily="1" charset="-122"/>
              </a:rPr>
              <a:t>（元）</a:t>
            </a:r>
            <a:endParaRPr lang="zh-CN" altLang="en-US" sz="2000" dirty="0">
              <a:latin typeface="楷体_GB2312" pitchFamily="1" charset="-122"/>
              <a:ea typeface="楷体_GB2312" pitchFamily="1" charset="-122"/>
            </a:endParaRPr>
          </a:p>
          <a:p>
            <a:pPr indent="266700">
              <a:lnSpc>
                <a:spcPct val="130000"/>
              </a:lnSpc>
              <a:spcBef>
                <a:spcPct val="0"/>
              </a:spcBef>
            </a:pPr>
            <a:endParaRPr lang="zh-CN" altLang="en-US" sz="2000" dirty="0">
              <a:latin typeface="楷体_GB2312" pitchFamily="1" charset="-122"/>
              <a:ea typeface="楷体_GB2312" pitchFamily="1" charset="-122"/>
            </a:endParaRPr>
          </a:p>
          <a:p>
            <a:pPr indent="266700">
              <a:lnSpc>
                <a:spcPct val="130000"/>
              </a:lnSpc>
              <a:spcBef>
                <a:spcPct val="0"/>
              </a:spcBef>
            </a:pPr>
            <a:r>
              <a:rPr lang="zh-CN" altLang="en-US" sz="2000" dirty="0">
                <a:latin typeface="楷体_GB2312" pitchFamily="1" charset="-122"/>
                <a:ea typeface="楷体_GB2312" pitchFamily="1" charset="-122"/>
              </a:rPr>
              <a:t>第二，对外分配，即在辅助生产车间以外的各受益单位进行分配。</a:t>
            </a:r>
            <a:endParaRPr lang="zh-CN" altLang="en-US" sz="2000" dirty="0">
              <a:latin typeface="楷体_GB2312" pitchFamily="1" charset="-122"/>
              <a:ea typeface="楷体_GB2312" pitchFamily="1" charset="-122"/>
            </a:endParaRPr>
          </a:p>
          <a:p>
            <a:pPr indent="266700">
              <a:lnSpc>
                <a:spcPct val="130000"/>
              </a:lnSpc>
              <a:spcBef>
                <a:spcPct val="0"/>
              </a:spcBef>
            </a:pPr>
            <a:r>
              <a:rPr lang="zh-CN" altLang="en-US" sz="2000" dirty="0">
                <a:latin typeface="楷体_GB2312" pitchFamily="1" charset="-122"/>
                <a:ea typeface="楷体_GB2312" pitchFamily="1" charset="-122"/>
              </a:rPr>
              <a:t>交互分配</a:t>
            </a:r>
            <a:r>
              <a:rPr lang="zh-CN" altLang="en-US" sz="2000" dirty="0" smtClean="0">
                <a:latin typeface="楷体_GB2312" pitchFamily="1" charset="-122"/>
                <a:ea typeface="楷体_GB2312" pitchFamily="1" charset="-122"/>
              </a:rPr>
              <a:t>后供水车间</a:t>
            </a:r>
            <a:r>
              <a:rPr lang="zh-CN" altLang="en-US" sz="2000" dirty="0">
                <a:latin typeface="楷体_GB2312" pitchFamily="1" charset="-122"/>
                <a:ea typeface="楷体_GB2312" pitchFamily="1" charset="-122"/>
              </a:rPr>
              <a:t>实际费用＝</a:t>
            </a:r>
            <a:r>
              <a:rPr lang="en-US" altLang="zh-CN" sz="2000" dirty="0">
                <a:latin typeface="楷体_GB2312" pitchFamily="1" charset="-122"/>
                <a:ea typeface="楷体_GB2312" pitchFamily="1" charset="-122"/>
              </a:rPr>
              <a:t>10332</a:t>
            </a:r>
            <a:r>
              <a:rPr lang="zh-CN" altLang="en-US" sz="2000" dirty="0">
                <a:latin typeface="楷体_GB2312" pitchFamily="1" charset="-122"/>
                <a:ea typeface="楷体_GB2312" pitchFamily="1" charset="-122"/>
              </a:rPr>
              <a:t>＋</a:t>
            </a:r>
            <a:r>
              <a:rPr lang="en-US" altLang="zh-CN" sz="2000" dirty="0">
                <a:latin typeface="楷体_GB2312" pitchFamily="1" charset="-122"/>
                <a:ea typeface="楷体_GB2312" pitchFamily="1" charset="-122"/>
              </a:rPr>
              <a:t>2400</a:t>
            </a:r>
            <a:r>
              <a:rPr lang="zh-CN" altLang="en-US" sz="2000" dirty="0">
                <a:latin typeface="楷体_GB2312" pitchFamily="1" charset="-122"/>
                <a:ea typeface="楷体_GB2312" pitchFamily="1" charset="-122"/>
              </a:rPr>
              <a:t>－</a:t>
            </a:r>
            <a:r>
              <a:rPr lang="en-US" altLang="zh-CN" sz="2000" dirty="0">
                <a:latin typeface="楷体_GB2312" pitchFamily="1" charset="-122"/>
                <a:ea typeface="楷体_GB2312" pitchFamily="1" charset="-122"/>
              </a:rPr>
              <a:t>1033.20</a:t>
            </a:r>
            <a:r>
              <a:rPr lang="zh-CN" altLang="en-US" sz="2000" dirty="0">
                <a:latin typeface="楷体_GB2312" pitchFamily="1" charset="-122"/>
                <a:ea typeface="楷体_GB2312" pitchFamily="1" charset="-122"/>
              </a:rPr>
              <a:t>＝</a:t>
            </a:r>
            <a:r>
              <a:rPr lang="en-US" altLang="zh-CN" sz="2000" dirty="0">
                <a:latin typeface="楷体_GB2312" pitchFamily="1" charset="-122"/>
                <a:ea typeface="楷体_GB2312" pitchFamily="1" charset="-122"/>
              </a:rPr>
              <a:t>11698.80</a:t>
            </a:r>
            <a:r>
              <a:rPr lang="zh-CN" altLang="en-US" sz="2000" dirty="0">
                <a:latin typeface="楷体_GB2312" pitchFamily="1" charset="-122"/>
                <a:ea typeface="楷体_GB2312" pitchFamily="1" charset="-122"/>
              </a:rPr>
              <a:t>（元）</a:t>
            </a:r>
            <a:endParaRPr lang="zh-CN" altLang="en-US" sz="2000" dirty="0">
              <a:latin typeface="楷体_GB2312" pitchFamily="1" charset="-122"/>
              <a:ea typeface="楷体_GB2312" pitchFamily="1" charset="-122"/>
            </a:endParaRPr>
          </a:p>
          <a:p>
            <a:pPr indent="266700">
              <a:lnSpc>
                <a:spcPct val="130000"/>
              </a:lnSpc>
              <a:spcBef>
                <a:spcPct val="0"/>
              </a:spcBef>
            </a:pPr>
            <a:r>
              <a:rPr lang="zh-CN" altLang="en-US" sz="2000" dirty="0">
                <a:latin typeface="楷体_GB2312" pitchFamily="1" charset="-122"/>
                <a:ea typeface="楷体_GB2312" pitchFamily="1" charset="-122"/>
              </a:rPr>
              <a:t>交互分配后供热车间实际费用＝</a:t>
            </a:r>
            <a:r>
              <a:rPr lang="en-US" altLang="zh-CN" sz="2000" dirty="0">
                <a:latin typeface="楷体_GB2312" pitchFamily="1" charset="-122"/>
                <a:ea typeface="楷体_GB2312" pitchFamily="1" charset="-122"/>
              </a:rPr>
              <a:t>32400</a:t>
            </a:r>
            <a:r>
              <a:rPr lang="zh-CN" altLang="en-US" sz="2000" dirty="0">
                <a:latin typeface="楷体_GB2312" pitchFamily="1" charset="-122"/>
                <a:ea typeface="楷体_GB2312" pitchFamily="1" charset="-122"/>
              </a:rPr>
              <a:t>＋</a:t>
            </a:r>
            <a:r>
              <a:rPr lang="en-US" altLang="zh-CN" sz="2000" dirty="0">
                <a:latin typeface="楷体_GB2312" pitchFamily="1" charset="-122"/>
                <a:ea typeface="楷体_GB2312" pitchFamily="1" charset="-122"/>
              </a:rPr>
              <a:t>1033.20</a:t>
            </a:r>
            <a:r>
              <a:rPr lang="zh-CN" altLang="en-US" sz="2000" dirty="0">
                <a:latin typeface="楷体_GB2312" pitchFamily="1" charset="-122"/>
                <a:ea typeface="楷体_GB2312" pitchFamily="1" charset="-122"/>
              </a:rPr>
              <a:t>－</a:t>
            </a:r>
            <a:r>
              <a:rPr lang="en-US" altLang="zh-CN" sz="2000" dirty="0">
                <a:latin typeface="楷体_GB2312" pitchFamily="1" charset="-122"/>
                <a:ea typeface="楷体_GB2312" pitchFamily="1" charset="-122"/>
              </a:rPr>
              <a:t>2400</a:t>
            </a:r>
            <a:r>
              <a:rPr lang="zh-CN" altLang="en-US" sz="2000" dirty="0">
                <a:latin typeface="楷体_GB2312" pitchFamily="1" charset="-122"/>
                <a:ea typeface="楷体_GB2312" pitchFamily="1" charset="-122"/>
              </a:rPr>
              <a:t>＝</a:t>
            </a:r>
            <a:r>
              <a:rPr lang="en-US" altLang="zh-CN" sz="2000" dirty="0">
                <a:latin typeface="楷体_GB2312" pitchFamily="1" charset="-122"/>
                <a:ea typeface="楷体_GB2312" pitchFamily="1" charset="-122"/>
              </a:rPr>
              <a:t>31033.20</a:t>
            </a:r>
            <a:r>
              <a:rPr lang="zh-CN" altLang="en-US" sz="2000" dirty="0">
                <a:latin typeface="楷体_GB2312" pitchFamily="1" charset="-122"/>
                <a:ea typeface="楷体_GB2312" pitchFamily="1" charset="-122"/>
              </a:rPr>
              <a:t>（元）</a:t>
            </a:r>
            <a:endParaRPr lang="zh-CN" altLang="en-US" sz="2000" dirty="0">
              <a:latin typeface="楷体_GB2312" pitchFamily="1" charset="-122"/>
              <a:ea typeface="楷体_GB2312" pitchFamily="1" charset="-122"/>
            </a:endParaRPr>
          </a:p>
        </p:txBody>
      </p:sp>
      <p:sp>
        <p:nvSpPr>
          <p:cNvPr id="4" name="AutoShape 9"/>
          <p:cNvSpPr>
            <a:spLocks noChangeArrowheads="1"/>
          </p:cNvSpPr>
          <p:nvPr/>
        </p:nvSpPr>
        <p:spPr bwMode="auto">
          <a:xfrm>
            <a:off x="6948488" y="1773238"/>
            <a:ext cx="1619250" cy="936625"/>
          </a:xfrm>
          <a:prstGeom prst="wedgeRoundRectCallout">
            <a:avLst>
              <a:gd name="adj1" fmla="val -85491"/>
              <a:gd name="adj2" fmla="val 54917"/>
              <a:gd name="adj3" fmla="val 16667"/>
            </a:avLst>
          </a:prstGeom>
          <a:solidFill>
            <a:srgbClr val="44F27E"/>
          </a:solidFill>
          <a:ln>
            <a:noFill/>
          </a:ln>
          <a:effectLst/>
        </p:spPr>
        <p:txBody>
          <a:bodyPr/>
          <a:lstStyle/>
          <a:p>
            <a:pPr algn="ctr">
              <a:spcBef>
                <a:spcPct val="0"/>
              </a:spcBef>
            </a:pPr>
            <a:r>
              <a:rPr lang="zh-CN" altLang="en-US" sz="2000">
                <a:ea typeface="楷体_GB2312" pitchFamily="1" charset="-122"/>
              </a:rPr>
              <a:t>供热转入数维修转出数</a:t>
            </a:r>
            <a:endParaRPr lang="zh-CN" altLang="en-US" sz="2000">
              <a:ea typeface="楷体_GB2312" pitchFamily="1" charset="-122"/>
            </a:endParaRPr>
          </a:p>
        </p:txBody>
      </p:sp>
      <p:sp>
        <p:nvSpPr>
          <p:cNvPr id="5" name="AutoShape 10"/>
          <p:cNvSpPr>
            <a:spLocks noChangeArrowheads="1"/>
          </p:cNvSpPr>
          <p:nvPr/>
        </p:nvSpPr>
        <p:spPr bwMode="auto">
          <a:xfrm>
            <a:off x="7308850" y="2924175"/>
            <a:ext cx="1584325" cy="936625"/>
          </a:xfrm>
          <a:prstGeom prst="wedgeRoundRectCallout">
            <a:avLst>
              <a:gd name="adj1" fmla="val -136875"/>
              <a:gd name="adj2" fmla="val 61694"/>
              <a:gd name="adj3" fmla="val 16667"/>
            </a:avLst>
          </a:prstGeom>
          <a:solidFill>
            <a:srgbClr val="F6FC14"/>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kx="-3284103" algn="br" rotWithShape="0">
                    <a:schemeClr val="bg2">
                      <a:alpha val="50000"/>
                    </a:schemeClr>
                  </a:outerShdw>
                </a:effectLst>
              </a14:hiddenEffects>
            </a:ext>
          </a:extLst>
        </p:spPr>
        <p:txBody>
          <a:bodyPr/>
          <a:lstStyle/>
          <a:p>
            <a:pPr algn="ctr">
              <a:spcBef>
                <a:spcPct val="0"/>
              </a:spcBef>
            </a:pPr>
            <a:r>
              <a:rPr lang="zh-CN" altLang="en-US" sz="2000">
                <a:latin typeface="楷体_GB2312" pitchFamily="1" charset="-122"/>
                <a:ea typeface="楷体_GB2312" pitchFamily="1" charset="-122"/>
              </a:rPr>
              <a:t>维修转入数 供热转出数</a:t>
            </a:r>
            <a:endParaRPr lang="zh-CN" altLang="en-US" sz="2000">
              <a:latin typeface="楷体_GB2312" pitchFamily="1" charset="-122"/>
              <a:ea typeface="楷体_GB2312" pitchFamily="1"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wipe(left)">
                                      <p:cBhvr>
                                        <p:cTn id="7" dur="5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2">
                                            <p:txEl>
                                              <p:pRg st="1" end="1"/>
                                            </p:txEl>
                                          </p:spTgt>
                                        </p:tgtEl>
                                        <p:attrNameLst>
                                          <p:attrName>style.visibility</p:attrName>
                                        </p:attrNameLst>
                                      </p:cBhvr>
                                      <p:to>
                                        <p:strVal val="visible"/>
                                      </p:to>
                                    </p:set>
                                    <p:animEffect transition="in" filter="wipe(left)">
                                      <p:cBhvr>
                                        <p:cTn id="12" dur="500"/>
                                        <p:tgtEl>
                                          <p:spTgt spid="2">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nodeType="clickEffect">
                                  <p:stCondLst>
                                    <p:cond delay="0"/>
                                  </p:stCondLst>
                                  <p:childTnLst>
                                    <p:set>
                                      <p:cBhvr>
                                        <p:cTn id="16" dur="1" fill="hold">
                                          <p:stCondLst>
                                            <p:cond delay="0"/>
                                          </p:stCondLst>
                                        </p:cTn>
                                        <p:tgtEl>
                                          <p:spTgt spid="3">
                                            <p:txEl>
                                              <p:pRg st="0" end="0"/>
                                            </p:txEl>
                                          </p:spTgt>
                                        </p:tgtEl>
                                        <p:attrNameLst>
                                          <p:attrName>style.visibility</p:attrName>
                                        </p:attrNameLst>
                                      </p:cBhvr>
                                      <p:to>
                                        <p:strVal val="visible"/>
                                      </p:to>
                                    </p:set>
                                    <p:animEffect transition="in" filter="wipe(left)">
                                      <p:cBhvr>
                                        <p:cTn id="17" dur="500"/>
                                        <p:tgtEl>
                                          <p:spTgt spid="3">
                                            <p:txEl>
                                              <p:pRg st="0" end="0"/>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nodeType="clickEffect">
                                  <p:stCondLst>
                                    <p:cond delay="0"/>
                                  </p:stCondLst>
                                  <p:childTnLst>
                                    <p:set>
                                      <p:cBhvr>
                                        <p:cTn id="21" dur="1" fill="hold">
                                          <p:stCondLst>
                                            <p:cond delay="0"/>
                                          </p:stCondLst>
                                        </p:cTn>
                                        <p:tgtEl>
                                          <p:spTgt spid="3">
                                            <p:txEl>
                                              <p:pRg st="1" end="1"/>
                                            </p:txEl>
                                          </p:spTgt>
                                        </p:tgtEl>
                                        <p:attrNameLst>
                                          <p:attrName>style.visibility</p:attrName>
                                        </p:attrNameLst>
                                      </p:cBhvr>
                                      <p:to>
                                        <p:strVal val="visible"/>
                                      </p:to>
                                    </p:set>
                                    <p:animEffect transition="in" filter="wipe(left)">
                                      <p:cBhvr>
                                        <p:cTn id="22" dur="500"/>
                                        <p:tgtEl>
                                          <p:spTgt spid="3">
                                            <p:txEl>
                                              <p:pRg st="1" end="1"/>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4"/>
                                        </p:tgtEl>
                                        <p:attrNameLst>
                                          <p:attrName>style.visibility</p:attrName>
                                        </p:attrNameLst>
                                      </p:cBhvr>
                                      <p:to>
                                        <p:strVal val="visible"/>
                                      </p:to>
                                    </p:set>
                                    <p:animEffect transition="in" filter="wipe(left)">
                                      <p:cBhvr>
                                        <p:cTn id="27" dur="500"/>
                                        <p:tgtEl>
                                          <p:spTgt spid="4"/>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nodeType="clickEffect">
                                  <p:stCondLst>
                                    <p:cond delay="0"/>
                                  </p:stCondLst>
                                  <p:childTnLst>
                                    <p:set>
                                      <p:cBhvr>
                                        <p:cTn id="31" dur="1" fill="hold">
                                          <p:stCondLst>
                                            <p:cond delay="0"/>
                                          </p:stCondLst>
                                        </p:cTn>
                                        <p:tgtEl>
                                          <p:spTgt spid="3">
                                            <p:txEl>
                                              <p:pRg st="3" end="3"/>
                                            </p:txEl>
                                          </p:spTgt>
                                        </p:tgtEl>
                                        <p:attrNameLst>
                                          <p:attrName>style.visibility</p:attrName>
                                        </p:attrNameLst>
                                      </p:cBhvr>
                                      <p:to>
                                        <p:strVal val="visible"/>
                                      </p:to>
                                    </p:set>
                                    <p:animEffect transition="in" filter="wipe(left)">
                                      <p:cBhvr>
                                        <p:cTn id="32" dur="500"/>
                                        <p:tgtEl>
                                          <p:spTgt spid="3">
                                            <p:txEl>
                                              <p:pRg st="3" end="3"/>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8" fill="hold" nodeType="clickEffect">
                                  <p:stCondLst>
                                    <p:cond delay="0"/>
                                  </p:stCondLst>
                                  <p:childTnLst>
                                    <p:set>
                                      <p:cBhvr>
                                        <p:cTn id="36" dur="1" fill="hold">
                                          <p:stCondLst>
                                            <p:cond delay="0"/>
                                          </p:stCondLst>
                                        </p:cTn>
                                        <p:tgtEl>
                                          <p:spTgt spid="3">
                                            <p:txEl>
                                              <p:pRg st="4" end="4"/>
                                            </p:txEl>
                                          </p:spTgt>
                                        </p:tgtEl>
                                        <p:attrNameLst>
                                          <p:attrName>style.visibility</p:attrName>
                                        </p:attrNameLst>
                                      </p:cBhvr>
                                      <p:to>
                                        <p:strVal val="visible"/>
                                      </p:to>
                                    </p:set>
                                    <p:animEffect transition="in" filter="wipe(left)">
                                      <p:cBhvr>
                                        <p:cTn id="37" dur="500"/>
                                        <p:tgtEl>
                                          <p:spTgt spid="3">
                                            <p:txEl>
                                              <p:pRg st="4" end="4"/>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8" fill="hold" grpId="0" nodeType="clickEffect">
                                  <p:stCondLst>
                                    <p:cond delay="0"/>
                                  </p:stCondLst>
                                  <p:childTnLst>
                                    <p:set>
                                      <p:cBhvr>
                                        <p:cTn id="41" dur="1" fill="hold">
                                          <p:stCondLst>
                                            <p:cond delay="0"/>
                                          </p:stCondLst>
                                        </p:cTn>
                                        <p:tgtEl>
                                          <p:spTgt spid="5"/>
                                        </p:tgtEl>
                                        <p:attrNameLst>
                                          <p:attrName>style.visibility</p:attrName>
                                        </p:attrNameLst>
                                      </p:cBhvr>
                                      <p:to>
                                        <p:strVal val="visible"/>
                                      </p:to>
                                    </p:set>
                                    <p:animEffect transition="in" filter="wipe(left)">
                                      <p:cBhvr>
                                        <p:cTn id="42" dur="500"/>
                                        <p:tgtEl>
                                          <p:spTgt spid="5"/>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8" fill="hold" nodeType="clickEffect">
                                  <p:stCondLst>
                                    <p:cond delay="0"/>
                                  </p:stCondLst>
                                  <p:childTnLst>
                                    <p:set>
                                      <p:cBhvr>
                                        <p:cTn id="46" dur="1" fill="hold">
                                          <p:stCondLst>
                                            <p:cond delay="0"/>
                                          </p:stCondLst>
                                        </p:cTn>
                                        <p:tgtEl>
                                          <p:spTgt spid="3">
                                            <p:txEl>
                                              <p:pRg st="6" end="6"/>
                                            </p:txEl>
                                          </p:spTgt>
                                        </p:tgtEl>
                                        <p:attrNameLst>
                                          <p:attrName>style.visibility</p:attrName>
                                        </p:attrNameLst>
                                      </p:cBhvr>
                                      <p:to>
                                        <p:strVal val="visible"/>
                                      </p:to>
                                    </p:set>
                                    <p:animEffect transition="in" filter="wipe(left)">
                                      <p:cBhvr>
                                        <p:cTn id="47" dur="500"/>
                                        <p:tgtEl>
                                          <p:spTgt spid="3">
                                            <p:txEl>
                                              <p:pRg st="6" end="6"/>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22" presetClass="entr" presetSubtype="8" fill="hold" nodeType="clickEffect">
                                  <p:stCondLst>
                                    <p:cond delay="0"/>
                                  </p:stCondLst>
                                  <p:childTnLst>
                                    <p:set>
                                      <p:cBhvr>
                                        <p:cTn id="51" dur="1" fill="hold">
                                          <p:stCondLst>
                                            <p:cond delay="0"/>
                                          </p:stCondLst>
                                        </p:cTn>
                                        <p:tgtEl>
                                          <p:spTgt spid="3">
                                            <p:txEl>
                                              <p:pRg st="7" end="7"/>
                                            </p:txEl>
                                          </p:spTgt>
                                        </p:tgtEl>
                                        <p:attrNameLst>
                                          <p:attrName>style.visibility</p:attrName>
                                        </p:attrNameLst>
                                      </p:cBhvr>
                                      <p:to>
                                        <p:strVal val="visible"/>
                                      </p:to>
                                    </p:set>
                                    <p:animEffect transition="in" filter="wipe(left)">
                                      <p:cBhvr>
                                        <p:cTn id="52" dur="500"/>
                                        <p:tgtEl>
                                          <p:spTgt spid="3">
                                            <p:txEl>
                                              <p:pRg st="7" end="7"/>
                                            </p:txEl>
                                          </p:spTgt>
                                        </p:tgtEl>
                                      </p:cBhvr>
                                    </p:animEffect>
                                  </p:childTnLst>
                                </p:cTn>
                              </p:par>
                            </p:childTnLst>
                          </p:cTn>
                        </p:par>
                      </p:childTnLst>
                    </p:cTn>
                  </p:par>
                  <p:par>
                    <p:cTn id="53" fill="hold">
                      <p:stCondLst>
                        <p:cond delay="indefinite"/>
                      </p:stCondLst>
                      <p:childTnLst>
                        <p:par>
                          <p:cTn id="54" fill="hold">
                            <p:stCondLst>
                              <p:cond delay="0"/>
                            </p:stCondLst>
                            <p:childTnLst>
                              <p:par>
                                <p:cTn id="55" presetID="22" presetClass="entr" presetSubtype="8" fill="hold" nodeType="clickEffect">
                                  <p:stCondLst>
                                    <p:cond delay="0"/>
                                  </p:stCondLst>
                                  <p:childTnLst>
                                    <p:set>
                                      <p:cBhvr>
                                        <p:cTn id="56" dur="1" fill="hold">
                                          <p:stCondLst>
                                            <p:cond delay="0"/>
                                          </p:stCondLst>
                                        </p:cTn>
                                        <p:tgtEl>
                                          <p:spTgt spid="3">
                                            <p:txEl>
                                              <p:pRg st="8" end="8"/>
                                            </p:txEl>
                                          </p:spTgt>
                                        </p:tgtEl>
                                        <p:attrNameLst>
                                          <p:attrName>style.visibility</p:attrName>
                                        </p:attrNameLst>
                                      </p:cBhvr>
                                      <p:to>
                                        <p:strVal val="visible"/>
                                      </p:to>
                                    </p:set>
                                    <p:animEffect transition="in" filter="wipe(left)">
                                      <p:cBhvr>
                                        <p:cTn id="57" dur="5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5"/>
          <p:cNvSpPr>
            <a:spLocks noChangeArrowheads="1"/>
          </p:cNvSpPr>
          <p:nvPr/>
        </p:nvSpPr>
        <p:spPr bwMode="auto">
          <a:xfrm>
            <a:off x="501073" y="1912038"/>
            <a:ext cx="7763664" cy="44935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indent="266700">
              <a:lnSpc>
                <a:spcPct val="130000"/>
              </a:lnSpc>
              <a:spcBef>
                <a:spcPct val="0"/>
              </a:spcBef>
            </a:pPr>
            <a:r>
              <a:rPr lang="zh-CN" altLang="en-US" sz="2000" dirty="0" smtClean="0">
                <a:latin typeface="楷体_GB2312" pitchFamily="1" charset="-122"/>
                <a:ea typeface="楷体_GB2312" pitchFamily="1" charset="-122"/>
              </a:rPr>
              <a:t>供水车间</a:t>
            </a:r>
            <a:r>
              <a:rPr lang="zh-CN" altLang="en-US" sz="2000" dirty="0">
                <a:latin typeface="楷体_GB2312" pitchFamily="1" charset="-122"/>
                <a:ea typeface="楷体_GB2312" pitchFamily="1" charset="-122"/>
              </a:rPr>
              <a:t>分配率＝</a:t>
            </a:r>
            <a:r>
              <a:rPr lang="en-US" altLang="zh-CN" sz="2000" dirty="0">
                <a:latin typeface="楷体_GB2312" pitchFamily="1" charset="-122"/>
                <a:ea typeface="楷体_GB2312" pitchFamily="1" charset="-122"/>
              </a:rPr>
              <a:t>11698.80÷1260 </a:t>
            </a:r>
            <a:r>
              <a:rPr lang="zh-CN" altLang="zh-CN" sz="2000" dirty="0">
                <a:latin typeface="楷体_GB2312" pitchFamily="1" charset="-122"/>
                <a:ea typeface="楷体_GB2312" pitchFamily="1" charset="-122"/>
              </a:rPr>
              <a:t>≈</a:t>
            </a:r>
            <a:r>
              <a:rPr lang="zh-CN" altLang="en-US" sz="2000" dirty="0">
                <a:latin typeface="楷体_GB2312" pitchFamily="1" charset="-122"/>
                <a:ea typeface="楷体_GB2312" pitchFamily="1" charset="-122"/>
              </a:rPr>
              <a:t> </a:t>
            </a:r>
            <a:r>
              <a:rPr lang="en-US" altLang="zh-CN" sz="2000" dirty="0">
                <a:latin typeface="楷体_GB2312" pitchFamily="1" charset="-122"/>
                <a:ea typeface="楷体_GB2312" pitchFamily="1" charset="-122"/>
              </a:rPr>
              <a:t>9.2848</a:t>
            </a:r>
            <a:endParaRPr lang="en-US" altLang="zh-CN" sz="2000" dirty="0">
              <a:latin typeface="楷体_GB2312" pitchFamily="1" charset="-122"/>
              <a:ea typeface="楷体_GB2312" pitchFamily="1" charset="-122"/>
            </a:endParaRPr>
          </a:p>
          <a:p>
            <a:pPr indent="266700">
              <a:lnSpc>
                <a:spcPct val="130000"/>
              </a:lnSpc>
              <a:spcBef>
                <a:spcPct val="0"/>
              </a:spcBef>
            </a:pPr>
            <a:r>
              <a:rPr lang="zh-CN" altLang="en-US" sz="2000" dirty="0">
                <a:latin typeface="楷体_GB2312" pitchFamily="1" charset="-122"/>
                <a:ea typeface="楷体_GB2312" pitchFamily="1" charset="-122"/>
              </a:rPr>
              <a:t>  </a:t>
            </a:r>
            <a:endParaRPr lang="zh-CN" altLang="en-US" sz="2000" dirty="0">
              <a:latin typeface="楷体_GB2312" pitchFamily="1" charset="-122"/>
              <a:ea typeface="楷体_GB2312" pitchFamily="1" charset="-122"/>
            </a:endParaRPr>
          </a:p>
          <a:p>
            <a:pPr indent="266700">
              <a:lnSpc>
                <a:spcPct val="130000"/>
              </a:lnSpc>
              <a:spcBef>
                <a:spcPct val="0"/>
              </a:spcBef>
            </a:pPr>
            <a:r>
              <a:rPr lang="zh-CN" altLang="en-US" sz="2000" dirty="0">
                <a:latin typeface="楷体_GB2312" pitchFamily="1" charset="-122"/>
                <a:ea typeface="楷体_GB2312" pitchFamily="1" charset="-122"/>
              </a:rPr>
              <a:t>基本生产车间应负担</a:t>
            </a:r>
            <a:r>
              <a:rPr lang="zh-CN" altLang="en-US" sz="2000" dirty="0" smtClean="0">
                <a:latin typeface="楷体_GB2312" pitchFamily="1" charset="-122"/>
                <a:ea typeface="楷体_GB2312" pitchFamily="1" charset="-122"/>
              </a:rPr>
              <a:t>的供水费</a:t>
            </a:r>
            <a:r>
              <a:rPr lang="zh-CN" altLang="en-US" sz="2000" dirty="0">
                <a:latin typeface="楷体_GB2312" pitchFamily="1" charset="-122"/>
                <a:ea typeface="楷体_GB2312" pitchFamily="1" charset="-122"/>
              </a:rPr>
              <a:t>＝</a:t>
            </a:r>
            <a:r>
              <a:rPr lang="en-US" altLang="zh-CN" sz="2000" dirty="0">
                <a:latin typeface="楷体_GB2312" pitchFamily="1" charset="-122"/>
                <a:ea typeface="楷体_GB2312" pitchFamily="1" charset="-122"/>
              </a:rPr>
              <a:t>1000×9.285</a:t>
            </a:r>
            <a:r>
              <a:rPr lang="zh-CN" altLang="en-US" sz="2000" dirty="0">
                <a:latin typeface="楷体_GB2312" pitchFamily="1" charset="-122"/>
                <a:ea typeface="楷体_GB2312" pitchFamily="1" charset="-122"/>
              </a:rPr>
              <a:t>＝</a:t>
            </a:r>
            <a:r>
              <a:rPr lang="en-US" altLang="zh-CN" sz="2000" dirty="0">
                <a:latin typeface="楷体_GB2312" pitchFamily="1" charset="-122"/>
                <a:ea typeface="楷体_GB2312" pitchFamily="1" charset="-122"/>
              </a:rPr>
              <a:t>9284.8</a:t>
            </a:r>
            <a:r>
              <a:rPr lang="zh-CN" altLang="en-US" sz="2000" dirty="0">
                <a:latin typeface="楷体_GB2312" pitchFamily="1" charset="-122"/>
                <a:ea typeface="楷体_GB2312" pitchFamily="1" charset="-122"/>
              </a:rPr>
              <a:t>（元）</a:t>
            </a:r>
            <a:endParaRPr lang="zh-CN" altLang="en-US" sz="2000" dirty="0">
              <a:latin typeface="楷体_GB2312" pitchFamily="1" charset="-122"/>
              <a:ea typeface="楷体_GB2312" pitchFamily="1" charset="-122"/>
            </a:endParaRPr>
          </a:p>
          <a:p>
            <a:pPr indent="266700">
              <a:lnSpc>
                <a:spcPct val="130000"/>
              </a:lnSpc>
              <a:spcBef>
                <a:spcPct val="0"/>
              </a:spcBef>
            </a:pPr>
            <a:r>
              <a:rPr lang="zh-CN" altLang="en-US" sz="2000" dirty="0">
                <a:latin typeface="楷体_GB2312" pitchFamily="1" charset="-122"/>
                <a:ea typeface="楷体_GB2312" pitchFamily="1" charset="-122"/>
              </a:rPr>
              <a:t>行政管理部门应负担</a:t>
            </a:r>
            <a:r>
              <a:rPr lang="zh-CN" altLang="en-US" sz="2000" dirty="0" smtClean="0">
                <a:latin typeface="楷体_GB2312" pitchFamily="1" charset="-122"/>
                <a:ea typeface="楷体_GB2312" pitchFamily="1" charset="-122"/>
              </a:rPr>
              <a:t>的供水费</a:t>
            </a:r>
            <a:r>
              <a:rPr lang="zh-CN" altLang="en-US" sz="2000" dirty="0">
                <a:latin typeface="楷体_GB2312" pitchFamily="1" charset="-122"/>
                <a:ea typeface="楷体_GB2312" pitchFamily="1" charset="-122"/>
              </a:rPr>
              <a:t>＝</a:t>
            </a:r>
            <a:r>
              <a:rPr lang="en-US" altLang="zh-CN" sz="2000" dirty="0">
                <a:latin typeface="楷体_GB2312" pitchFamily="1" charset="-122"/>
                <a:ea typeface="楷体_GB2312" pitchFamily="1" charset="-122"/>
              </a:rPr>
              <a:t>11698.80</a:t>
            </a:r>
            <a:r>
              <a:rPr lang="zh-CN" altLang="en-US" sz="2000" dirty="0">
                <a:latin typeface="楷体_GB2312" pitchFamily="1" charset="-122"/>
                <a:ea typeface="楷体_GB2312" pitchFamily="1" charset="-122"/>
              </a:rPr>
              <a:t>－</a:t>
            </a:r>
            <a:r>
              <a:rPr lang="en-US" altLang="zh-CN" sz="2000" dirty="0">
                <a:latin typeface="楷体_GB2312" pitchFamily="1" charset="-122"/>
                <a:ea typeface="楷体_GB2312" pitchFamily="1" charset="-122"/>
              </a:rPr>
              <a:t>9285</a:t>
            </a:r>
            <a:r>
              <a:rPr lang="zh-CN" altLang="en-US" sz="2000" dirty="0">
                <a:latin typeface="楷体_GB2312" pitchFamily="1" charset="-122"/>
                <a:ea typeface="楷体_GB2312" pitchFamily="1" charset="-122"/>
              </a:rPr>
              <a:t>＝</a:t>
            </a:r>
            <a:r>
              <a:rPr lang="en-US" altLang="zh-CN" sz="2000" dirty="0">
                <a:latin typeface="楷体_GB2312" pitchFamily="1" charset="-122"/>
                <a:ea typeface="楷体_GB2312" pitchFamily="1" charset="-122"/>
              </a:rPr>
              <a:t>2413.80</a:t>
            </a:r>
            <a:r>
              <a:rPr lang="zh-CN" altLang="en-US" sz="2000" dirty="0">
                <a:latin typeface="楷体_GB2312" pitchFamily="1" charset="-122"/>
                <a:ea typeface="楷体_GB2312" pitchFamily="1" charset="-122"/>
              </a:rPr>
              <a:t>（元）</a:t>
            </a:r>
            <a:endParaRPr lang="zh-CN" altLang="en-US" sz="2000" dirty="0">
              <a:latin typeface="楷体_GB2312" pitchFamily="1" charset="-122"/>
              <a:ea typeface="楷体_GB2312" pitchFamily="1" charset="-122"/>
            </a:endParaRPr>
          </a:p>
          <a:p>
            <a:pPr indent="266700">
              <a:lnSpc>
                <a:spcPct val="130000"/>
              </a:lnSpc>
              <a:spcBef>
                <a:spcPct val="0"/>
              </a:spcBef>
            </a:pPr>
            <a:endParaRPr lang="zh-CN" altLang="en-US" sz="2000" dirty="0">
              <a:latin typeface="楷体_GB2312" pitchFamily="1" charset="-122"/>
              <a:ea typeface="楷体_GB2312" pitchFamily="1" charset="-122"/>
            </a:endParaRPr>
          </a:p>
          <a:p>
            <a:pPr indent="266700">
              <a:lnSpc>
                <a:spcPct val="130000"/>
              </a:lnSpc>
              <a:spcBef>
                <a:spcPct val="0"/>
              </a:spcBef>
            </a:pPr>
            <a:r>
              <a:rPr lang="zh-CN" altLang="en-US" sz="2000" dirty="0">
                <a:latin typeface="楷体_GB2312" pitchFamily="1" charset="-122"/>
                <a:ea typeface="楷体_GB2312" pitchFamily="1" charset="-122"/>
              </a:rPr>
              <a:t>供热车间分配率＝</a:t>
            </a:r>
            <a:r>
              <a:rPr lang="en-US" altLang="zh-CN" sz="2000" dirty="0">
                <a:latin typeface="楷体_GB2312" pitchFamily="1" charset="-122"/>
                <a:ea typeface="楷体_GB2312" pitchFamily="1" charset="-122"/>
              </a:rPr>
              <a:t>31033.2÷12000</a:t>
            </a:r>
            <a:r>
              <a:rPr lang="zh-CN" altLang="en-US" sz="2000" dirty="0">
                <a:latin typeface="楷体_GB2312" pitchFamily="1" charset="-122"/>
                <a:ea typeface="楷体_GB2312" pitchFamily="1" charset="-122"/>
              </a:rPr>
              <a:t>＝</a:t>
            </a:r>
            <a:r>
              <a:rPr lang="en-US" altLang="zh-CN" sz="2000" dirty="0">
                <a:latin typeface="楷体_GB2312" pitchFamily="1" charset="-122"/>
                <a:ea typeface="楷体_GB2312" pitchFamily="1" charset="-122"/>
              </a:rPr>
              <a:t>2.5861</a:t>
            </a:r>
            <a:endParaRPr lang="zh-CN" altLang="en-US" sz="2000" dirty="0">
              <a:latin typeface="楷体_GB2312" pitchFamily="1" charset="-122"/>
              <a:ea typeface="楷体_GB2312" pitchFamily="1" charset="-122"/>
            </a:endParaRPr>
          </a:p>
          <a:p>
            <a:pPr indent="266700">
              <a:lnSpc>
                <a:spcPct val="130000"/>
              </a:lnSpc>
              <a:spcBef>
                <a:spcPct val="0"/>
              </a:spcBef>
            </a:pPr>
            <a:endParaRPr lang="zh-CN" altLang="en-US" sz="2000" dirty="0">
              <a:latin typeface="楷体_GB2312" pitchFamily="1" charset="-122"/>
              <a:ea typeface="楷体_GB2312" pitchFamily="1" charset="-122"/>
            </a:endParaRPr>
          </a:p>
          <a:p>
            <a:pPr indent="266700">
              <a:lnSpc>
                <a:spcPct val="130000"/>
              </a:lnSpc>
              <a:spcBef>
                <a:spcPct val="0"/>
              </a:spcBef>
            </a:pPr>
            <a:r>
              <a:rPr lang="zh-CN" altLang="en-US" sz="2000" dirty="0">
                <a:latin typeface="楷体_GB2312" pitchFamily="1" charset="-122"/>
                <a:ea typeface="楷体_GB2312" pitchFamily="1" charset="-122"/>
              </a:rPr>
              <a:t>基本生产车间应负担的供热费＝</a:t>
            </a:r>
            <a:r>
              <a:rPr lang="en-US" altLang="zh-CN" sz="2000" dirty="0">
                <a:latin typeface="楷体_GB2312" pitchFamily="1" charset="-122"/>
                <a:ea typeface="楷体_GB2312" pitchFamily="1" charset="-122"/>
              </a:rPr>
              <a:t>9700×2.5861</a:t>
            </a:r>
            <a:r>
              <a:rPr lang="zh-CN" altLang="en-US" sz="2000" dirty="0">
                <a:latin typeface="楷体_GB2312" pitchFamily="1" charset="-122"/>
                <a:ea typeface="楷体_GB2312" pitchFamily="1" charset="-122"/>
              </a:rPr>
              <a:t>＝</a:t>
            </a:r>
            <a:r>
              <a:rPr lang="en-US" altLang="zh-CN" sz="2000" dirty="0">
                <a:latin typeface="楷体_GB2312" pitchFamily="1" charset="-122"/>
                <a:ea typeface="楷体_GB2312" pitchFamily="1" charset="-122"/>
              </a:rPr>
              <a:t>25085.17</a:t>
            </a:r>
            <a:r>
              <a:rPr lang="zh-CN" altLang="en-US" sz="2000" dirty="0">
                <a:latin typeface="楷体_GB2312" pitchFamily="1" charset="-122"/>
                <a:ea typeface="楷体_GB2312" pitchFamily="1" charset="-122"/>
              </a:rPr>
              <a:t>（元）</a:t>
            </a:r>
            <a:endParaRPr lang="zh-CN" altLang="en-US" sz="2000" dirty="0">
              <a:latin typeface="楷体_GB2312" pitchFamily="1" charset="-122"/>
              <a:ea typeface="楷体_GB2312" pitchFamily="1" charset="-122"/>
            </a:endParaRPr>
          </a:p>
          <a:p>
            <a:pPr indent="266700">
              <a:lnSpc>
                <a:spcPct val="130000"/>
              </a:lnSpc>
              <a:spcBef>
                <a:spcPct val="0"/>
              </a:spcBef>
            </a:pPr>
            <a:r>
              <a:rPr lang="zh-CN" altLang="en-US" sz="2000" dirty="0">
                <a:latin typeface="楷体_GB2312" pitchFamily="1" charset="-122"/>
                <a:ea typeface="楷体_GB2312" pitchFamily="1" charset="-122"/>
              </a:rPr>
              <a:t>行政管理部门应负担的供热费＝</a:t>
            </a:r>
            <a:r>
              <a:rPr lang="en-US" altLang="zh-CN" sz="2000" dirty="0">
                <a:latin typeface="楷体_GB2312" pitchFamily="1" charset="-122"/>
                <a:ea typeface="楷体_GB2312" pitchFamily="1" charset="-122"/>
              </a:rPr>
              <a:t>2300×2.5861</a:t>
            </a:r>
            <a:r>
              <a:rPr lang="zh-CN" altLang="en-US" sz="2000" dirty="0">
                <a:latin typeface="楷体_GB2312" pitchFamily="1" charset="-122"/>
                <a:ea typeface="楷体_GB2312" pitchFamily="1" charset="-122"/>
              </a:rPr>
              <a:t>＝</a:t>
            </a:r>
            <a:r>
              <a:rPr lang="en-US" altLang="zh-CN" sz="2000" dirty="0">
                <a:latin typeface="楷体_GB2312" pitchFamily="1" charset="-122"/>
                <a:ea typeface="楷体_GB2312" pitchFamily="1" charset="-122"/>
              </a:rPr>
              <a:t>5948.03</a:t>
            </a:r>
            <a:r>
              <a:rPr lang="zh-CN" altLang="en-US" sz="2000" dirty="0">
                <a:latin typeface="楷体_GB2312" pitchFamily="1" charset="-122"/>
                <a:ea typeface="楷体_GB2312" pitchFamily="1" charset="-122"/>
              </a:rPr>
              <a:t>（元</a:t>
            </a:r>
            <a:r>
              <a:rPr lang="zh-CN" altLang="en-US" sz="2000" dirty="0" smtClean="0">
                <a:latin typeface="楷体_GB2312" pitchFamily="1" charset="-122"/>
                <a:ea typeface="楷体_GB2312" pitchFamily="1" charset="-122"/>
              </a:rPr>
              <a:t>）</a:t>
            </a:r>
            <a:endParaRPr lang="en-US" altLang="zh-CN" sz="2000" dirty="0" smtClean="0">
              <a:latin typeface="楷体_GB2312" pitchFamily="1" charset="-122"/>
              <a:ea typeface="楷体_GB2312" pitchFamily="1" charset="-122"/>
            </a:endParaRPr>
          </a:p>
          <a:p>
            <a:pPr indent="266700">
              <a:lnSpc>
                <a:spcPct val="130000"/>
              </a:lnSpc>
              <a:spcBef>
                <a:spcPct val="0"/>
              </a:spcBef>
            </a:pPr>
            <a:endParaRPr lang="en-US" altLang="zh-CN" sz="2000" dirty="0">
              <a:latin typeface="楷体_GB2312" pitchFamily="1" charset="-122"/>
              <a:ea typeface="楷体_GB2312" pitchFamily="1" charset="-122"/>
            </a:endParaRPr>
          </a:p>
          <a:p>
            <a:pPr indent="266700">
              <a:lnSpc>
                <a:spcPct val="130000"/>
              </a:lnSpc>
              <a:spcBef>
                <a:spcPct val="0"/>
              </a:spcBef>
            </a:pPr>
            <a:r>
              <a:rPr lang="zh-CN" altLang="en-US" sz="2000" dirty="0" smtClean="0">
                <a:latin typeface="楷体_GB2312" pitchFamily="1" charset="-122"/>
                <a:ea typeface="楷体_GB2312" pitchFamily="1" charset="-122"/>
              </a:rPr>
              <a:t>交互分配表（略）</a:t>
            </a:r>
            <a:endParaRPr lang="zh-CN" altLang="en-US" sz="2000" dirty="0">
              <a:latin typeface="楷体_GB2312" pitchFamily="1" charset="-122"/>
              <a:ea typeface="楷体_GB2312" pitchFamily="1" charset="-122"/>
            </a:endParaRPr>
          </a:p>
        </p:txBody>
      </p:sp>
      <p:sp>
        <p:nvSpPr>
          <p:cNvPr id="3" name="标题 1"/>
          <p:cNvSpPr txBox="1"/>
          <p:nvPr/>
        </p:nvSpPr>
        <p:spPr>
          <a:xfrm>
            <a:off x="467544" y="404664"/>
            <a:ext cx="5877036" cy="651346"/>
          </a:xfrm>
          <a:prstGeom prst="rect">
            <a:avLst/>
          </a:prstGeom>
          <a:ln>
            <a:solidFill>
              <a:schemeClr val="accent1">
                <a:lumMod val="75000"/>
              </a:schemeClr>
            </a:solidFill>
          </a:ln>
        </p:spPr>
        <p:txBody>
          <a:bodyPr/>
          <a:lstStyle>
            <a:lvl1pPr algn="l" rtl="0" eaLnBrk="1" latinLnBrk="0" hangingPunct="1">
              <a:spcBef>
                <a:spcPct val="0"/>
              </a:spcBef>
              <a:buNone/>
              <a:defRPr kumimoji="0" sz="3000" b="0" kern="1200" cap="small" baseline="0">
                <a:solidFill>
                  <a:schemeClr val="tx2"/>
                </a:solidFill>
                <a:latin typeface="+mj-lt"/>
                <a:ea typeface="+mj-ea"/>
                <a:cs typeface="+mj-cs"/>
              </a:defRPr>
            </a:lvl1pPr>
          </a:lstStyle>
          <a:p>
            <a:r>
              <a:rPr lang="zh-CN" altLang="en-US" b="1" dirty="0"/>
              <a:t>二</a:t>
            </a:r>
            <a:r>
              <a:rPr lang="zh-CN" altLang="en-US" b="1" dirty="0" smtClean="0"/>
              <a:t>、辅助生产费用的</a:t>
            </a:r>
            <a:r>
              <a:rPr lang="zh-CN" altLang="en-US" b="1" dirty="0"/>
              <a:t>分配</a:t>
            </a:r>
            <a:endParaRPr lang="zh-CN" altLang="en-US" b="1" dirty="0"/>
          </a:p>
        </p:txBody>
      </p:sp>
      <p:sp>
        <p:nvSpPr>
          <p:cNvPr id="4" name="文本占位符 3"/>
          <p:cNvSpPr txBox="1"/>
          <p:nvPr/>
        </p:nvSpPr>
        <p:spPr>
          <a:xfrm>
            <a:off x="467543" y="1255225"/>
            <a:ext cx="4393399" cy="658368"/>
          </a:xfrm>
          <a:prstGeom prst="roundRect">
            <a:avLst>
              <a:gd name="adj" fmla="val 16667"/>
            </a:avLst>
          </a:prstGeom>
          <a:solidFill>
            <a:schemeClr val="accent1">
              <a:lumMod val="20000"/>
              <a:lumOff val="80000"/>
            </a:schemeClr>
          </a:solidFill>
        </p:spPr>
        <p:txBody>
          <a:bodyPr/>
          <a:lstStyle>
            <a:lvl1pPr marL="274320" indent="-274320" algn="l" rtl="0" eaLnBrk="1" latinLnBrk="0" hangingPunct="1">
              <a:spcBef>
                <a:spcPts val="600"/>
              </a:spcBef>
              <a:buClr>
                <a:schemeClr val="accent1"/>
              </a:buClr>
              <a:buSzPct val="70000"/>
              <a:buFont typeface="Wingdings" panose="05000000000000000000"/>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panose="05020102010507070707"/>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panose="05000000000000000000"/>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panose="05000000000000000000"/>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panose="05020102010507070707"/>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panose="05000000000000000000"/>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a:lstStyle>
          <a:p>
            <a:pPr marL="0" indent="0">
              <a:lnSpc>
                <a:spcPct val="150000"/>
              </a:lnSpc>
              <a:buNone/>
            </a:pPr>
            <a:r>
              <a:rPr lang="en-US" altLang="zh-CN" b="1" dirty="0" smtClean="0">
                <a:solidFill>
                  <a:schemeClr val="accent2">
                    <a:lumMod val="75000"/>
                  </a:schemeClr>
                </a:solidFill>
              </a:rPr>
              <a:t>2.</a:t>
            </a:r>
            <a:r>
              <a:rPr lang="zh-CN" altLang="en-US" b="1" dirty="0" smtClean="0">
                <a:solidFill>
                  <a:schemeClr val="accent2">
                    <a:lumMod val="75000"/>
                  </a:schemeClr>
                </a:solidFill>
              </a:rPr>
              <a:t>交互分配法</a:t>
            </a:r>
            <a:endParaRPr lang="zh-CN" altLang="en-US" b="1" dirty="0">
              <a:solidFill>
                <a:schemeClr val="accent2">
                  <a:lumMod val="75000"/>
                </a:schemeClr>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wipe(left)">
                                      <p:cBhvr>
                                        <p:cTn id="7" dur="5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2">
                                            <p:txEl>
                                              <p:pRg st="1" end="1"/>
                                            </p:txEl>
                                          </p:spTgt>
                                        </p:tgtEl>
                                        <p:attrNameLst>
                                          <p:attrName>style.visibility</p:attrName>
                                        </p:attrNameLst>
                                      </p:cBhvr>
                                      <p:to>
                                        <p:strVal val="visible"/>
                                      </p:to>
                                    </p:set>
                                    <p:animEffect transition="in" filter="wipe(left)">
                                      <p:cBhvr>
                                        <p:cTn id="12" dur="500"/>
                                        <p:tgtEl>
                                          <p:spTgt spid="2">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nodeType="clickEffect">
                                  <p:stCondLst>
                                    <p:cond delay="0"/>
                                  </p:stCondLst>
                                  <p:childTnLst>
                                    <p:set>
                                      <p:cBhvr>
                                        <p:cTn id="16" dur="1" fill="hold">
                                          <p:stCondLst>
                                            <p:cond delay="0"/>
                                          </p:stCondLst>
                                        </p:cTn>
                                        <p:tgtEl>
                                          <p:spTgt spid="2">
                                            <p:txEl>
                                              <p:pRg st="2" end="2"/>
                                            </p:txEl>
                                          </p:spTgt>
                                        </p:tgtEl>
                                        <p:attrNameLst>
                                          <p:attrName>style.visibility</p:attrName>
                                        </p:attrNameLst>
                                      </p:cBhvr>
                                      <p:to>
                                        <p:strVal val="visible"/>
                                      </p:to>
                                    </p:set>
                                    <p:animEffect transition="in" filter="wipe(left)">
                                      <p:cBhvr>
                                        <p:cTn id="17" dur="500"/>
                                        <p:tgtEl>
                                          <p:spTgt spid="2">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nodeType="clickEffect">
                                  <p:stCondLst>
                                    <p:cond delay="0"/>
                                  </p:stCondLst>
                                  <p:childTnLst>
                                    <p:set>
                                      <p:cBhvr>
                                        <p:cTn id="21" dur="1" fill="hold">
                                          <p:stCondLst>
                                            <p:cond delay="0"/>
                                          </p:stCondLst>
                                        </p:cTn>
                                        <p:tgtEl>
                                          <p:spTgt spid="2">
                                            <p:txEl>
                                              <p:pRg st="3" end="3"/>
                                            </p:txEl>
                                          </p:spTgt>
                                        </p:tgtEl>
                                        <p:attrNameLst>
                                          <p:attrName>style.visibility</p:attrName>
                                        </p:attrNameLst>
                                      </p:cBhvr>
                                      <p:to>
                                        <p:strVal val="visible"/>
                                      </p:to>
                                    </p:set>
                                    <p:animEffect transition="in" filter="wipe(left)">
                                      <p:cBhvr>
                                        <p:cTn id="22" dur="500"/>
                                        <p:tgtEl>
                                          <p:spTgt spid="2">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nodeType="clickEffect">
                                  <p:stCondLst>
                                    <p:cond delay="0"/>
                                  </p:stCondLst>
                                  <p:childTnLst>
                                    <p:set>
                                      <p:cBhvr>
                                        <p:cTn id="26" dur="1" fill="hold">
                                          <p:stCondLst>
                                            <p:cond delay="0"/>
                                          </p:stCondLst>
                                        </p:cTn>
                                        <p:tgtEl>
                                          <p:spTgt spid="2">
                                            <p:txEl>
                                              <p:pRg st="5" end="5"/>
                                            </p:txEl>
                                          </p:spTgt>
                                        </p:tgtEl>
                                        <p:attrNameLst>
                                          <p:attrName>style.visibility</p:attrName>
                                        </p:attrNameLst>
                                      </p:cBhvr>
                                      <p:to>
                                        <p:strVal val="visible"/>
                                      </p:to>
                                    </p:set>
                                    <p:animEffect transition="in" filter="wipe(left)">
                                      <p:cBhvr>
                                        <p:cTn id="27" dur="500"/>
                                        <p:tgtEl>
                                          <p:spTgt spid="2">
                                            <p:txEl>
                                              <p:pRg st="5" end="5"/>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nodeType="clickEffect">
                                  <p:stCondLst>
                                    <p:cond delay="0"/>
                                  </p:stCondLst>
                                  <p:childTnLst>
                                    <p:set>
                                      <p:cBhvr>
                                        <p:cTn id="31" dur="1" fill="hold">
                                          <p:stCondLst>
                                            <p:cond delay="0"/>
                                          </p:stCondLst>
                                        </p:cTn>
                                        <p:tgtEl>
                                          <p:spTgt spid="2">
                                            <p:txEl>
                                              <p:pRg st="7" end="7"/>
                                            </p:txEl>
                                          </p:spTgt>
                                        </p:tgtEl>
                                        <p:attrNameLst>
                                          <p:attrName>style.visibility</p:attrName>
                                        </p:attrNameLst>
                                      </p:cBhvr>
                                      <p:to>
                                        <p:strVal val="visible"/>
                                      </p:to>
                                    </p:set>
                                    <p:animEffect transition="in" filter="wipe(left)">
                                      <p:cBhvr>
                                        <p:cTn id="32" dur="500"/>
                                        <p:tgtEl>
                                          <p:spTgt spid="2">
                                            <p:txEl>
                                              <p:pRg st="7" end="7"/>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8" fill="hold" nodeType="clickEffect">
                                  <p:stCondLst>
                                    <p:cond delay="0"/>
                                  </p:stCondLst>
                                  <p:childTnLst>
                                    <p:set>
                                      <p:cBhvr>
                                        <p:cTn id="36" dur="1" fill="hold">
                                          <p:stCondLst>
                                            <p:cond delay="0"/>
                                          </p:stCondLst>
                                        </p:cTn>
                                        <p:tgtEl>
                                          <p:spTgt spid="2">
                                            <p:txEl>
                                              <p:pRg st="8" end="8"/>
                                            </p:txEl>
                                          </p:spTgt>
                                        </p:tgtEl>
                                        <p:attrNameLst>
                                          <p:attrName>style.visibility</p:attrName>
                                        </p:attrNameLst>
                                      </p:cBhvr>
                                      <p:to>
                                        <p:strVal val="visible"/>
                                      </p:to>
                                    </p:set>
                                    <p:animEffect transition="in" filter="wipe(left)">
                                      <p:cBhvr>
                                        <p:cTn id="37" dur="500"/>
                                        <p:tgtEl>
                                          <p:spTgt spid="2">
                                            <p:txEl>
                                              <p:pRg st="8" end="8"/>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8" fill="hold" nodeType="clickEffect">
                                  <p:stCondLst>
                                    <p:cond delay="0"/>
                                  </p:stCondLst>
                                  <p:childTnLst>
                                    <p:set>
                                      <p:cBhvr>
                                        <p:cTn id="41" dur="1" fill="hold">
                                          <p:stCondLst>
                                            <p:cond delay="0"/>
                                          </p:stCondLst>
                                        </p:cTn>
                                        <p:tgtEl>
                                          <p:spTgt spid="2">
                                            <p:txEl>
                                              <p:pRg st="10" end="10"/>
                                            </p:txEl>
                                          </p:spTgt>
                                        </p:tgtEl>
                                        <p:attrNameLst>
                                          <p:attrName>style.visibility</p:attrName>
                                        </p:attrNameLst>
                                      </p:cBhvr>
                                      <p:to>
                                        <p:strVal val="visible"/>
                                      </p:to>
                                    </p:set>
                                    <p:animEffect transition="in" filter="wipe(left)">
                                      <p:cBhvr>
                                        <p:cTn id="42" dur="500"/>
                                        <p:tgtEl>
                                          <p:spTgt spid="2">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4"/>
          <p:cNvSpPr>
            <a:spLocks noChangeArrowheads="1"/>
          </p:cNvSpPr>
          <p:nvPr/>
        </p:nvSpPr>
        <p:spPr bwMode="auto">
          <a:xfrm>
            <a:off x="179512" y="1916832"/>
            <a:ext cx="8569325" cy="4359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indent="266700">
              <a:spcBef>
                <a:spcPct val="0"/>
              </a:spcBef>
            </a:pPr>
            <a:r>
              <a:rPr lang="zh-CN" altLang="en-US" sz="2000" dirty="0">
                <a:latin typeface="楷体_GB2312" pitchFamily="1" charset="-122"/>
                <a:ea typeface="楷体_GB2312" pitchFamily="1" charset="-122"/>
              </a:rPr>
              <a:t>交互分配会计分录为：</a:t>
            </a:r>
            <a:endParaRPr lang="zh-CN" altLang="en-US" sz="2000" dirty="0">
              <a:latin typeface="楷体_GB2312" pitchFamily="1" charset="-122"/>
              <a:ea typeface="楷体_GB2312" pitchFamily="1" charset="-122"/>
            </a:endParaRPr>
          </a:p>
          <a:p>
            <a:pPr indent="266700">
              <a:spcBef>
                <a:spcPct val="0"/>
              </a:spcBef>
            </a:pPr>
            <a:endParaRPr lang="zh-CN" altLang="en-US" sz="2000" dirty="0">
              <a:latin typeface="楷体_GB2312" pitchFamily="1" charset="-122"/>
              <a:ea typeface="楷体_GB2312" pitchFamily="1" charset="-122"/>
            </a:endParaRPr>
          </a:p>
          <a:p>
            <a:pPr indent="266700">
              <a:spcBef>
                <a:spcPct val="0"/>
              </a:spcBef>
            </a:pPr>
            <a:r>
              <a:rPr lang="zh-CN" altLang="en-US" sz="2000" dirty="0">
                <a:latin typeface="楷体_GB2312" pitchFamily="1" charset="-122"/>
                <a:ea typeface="楷体_GB2312" pitchFamily="1" charset="-122"/>
              </a:rPr>
              <a:t>借：生产成本</a:t>
            </a:r>
            <a:r>
              <a:rPr lang="en-US" altLang="zh-CN" sz="2000" dirty="0">
                <a:ea typeface="楷体_GB2312" pitchFamily="1" charset="-122"/>
              </a:rPr>
              <a:t>——</a:t>
            </a:r>
            <a:r>
              <a:rPr lang="zh-CN" altLang="en-US" sz="2000" dirty="0">
                <a:latin typeface="楷体_GB2312" pitchFamily="1" charset="-122"/>
                <a:ea typeface="楷体_GB2312" pitchFamily="1" charset="-122"/>
              </a:rPr>
              <a:t>辅助生产成本</a:t>
            </a:r>
            <a:r>
              <a:rPr lang="en-US" altLang="zh-CN" sz="2000" dirty="0" smtClean="0">
                <a:ea typeface="楷体_GB2312" pitchFamily="1" charset="-122"/>
              </a:rPr>
              <a:t>——</a:t>
            </a:r>
            <a:r>
              <a:rPr lang="zh-CN" altLang="en-US" sz="2000" dirty="0" smtClean="0">
                <a:ea typeface="楷体_GB2312" pitchFamily="1" charset="-122"/>
              </a:rPr>
              <a:t>供水</a:t>
            </a:r>
            <a:r>
              <a:rPr lang="zh-CN" altLang="en-US" sz="2000" dirty="0" smtClean="0">
                <a:latin typeface="楷体_GB2312" pitchFamily="1" charset="-122"/>
                <a:ea typeface="楷体_GB2312" pitchFamily="1" charset="-122"/>
              </a:rPr>
              <a:t>车</a:t>
            </a:r>
            <a:r>
              <a:rPr lang="zh-CN" altLang="en-US" sz="2000" dirty="0">
                <a:latin typeface="楷体_GB2312" pitchFamily="1" charset="-122"/>
                <a:ea typeface="楷体_GB2312" pitchFamily="1" charset="-122"/>
              </a:rPr>
              <a:t>间      </a:t>
            </a:r>
            <a:r>
              <a:rPr lang="en-US" altLang="zh-CN" sz="2000" dirty="0">
                <a:latin typeface="楷体_GB2312" pitchFamily="1" charset="-122"/>
                <a:ea typeface="楷体_GB2312" pitchFamily="1" charset="-122"/>
              </a:rPr>
              <a:t>2 400</a:t>
            </a:r>
            <a:endParaRPr lang="en-US" altLang="zh-CN" sz="2000" dirty="0">
              <a:latin typeface="楷体_GB2312" pitchFamily="1" charset="-122"/>
              <a:ea typeface="楷体_GB2312" pitchFamily="1" charset="-122"/>
            </a:endParaRPr>
          </a:p>
          <a:p>
            <a:pPr indent="266700">
              <a:spcBef>
                <a:spcPct val="0"/>
              </a:spcBef>
            </a:pPr>
            <a:r>
              <a:rPr lang="en-US" altLang="zh-CN" sz="2000" dirty="0">
                <a:latin typeface="楷体_GB2312" pitchFamily="1" charset="-122"/>
                <a:ea typeface="楷体_GB2312" pitchFamily="1" charset="-122"/>
              </a:rPr>
              <a:t>    </a:t>
            </a:r>
            <a:r>
              <a:rPr lang="zh-CN" altLang="en-US" sz="2000" dirty="0">
                <a:latin typeface="楷体_GB2312" pitchFamily="1" charset="-122"/>
                <a:ea typeface="楷体_GB2312" pitchFamily="1" charset="-122"/>
              </a:rPr>
              <a:t>贷：生产成本</a:t>
            </a:r>
            <a:r>
              <a:rPr lang="en-US" altLang="zh-CN" sz="2000" dirty="0">
                <a:ea typeface="楷体_GB2312" pitchFamily="1" charset="-122"/>
              </a:rPr>
              <a:t>——</a:t>
            </a:r>
            <a:r>
              <a:rPr lang="zh-CN" altLang="en-US" sz="2000" dirty="0">
                <a:latin typeface="楷体_GB2312" pitchFamily="1" charset="-122"/>
                <a:ea typeface="楷体_GB2312" pitchFamily="1" charset="-122"/>
              </a:rPr>
              <a:t>辅助生产成本</a:t>
            </a:r>
            <a:r>
              <a:rPr lang="en-US" altLang="zh-CN" sz="2000" dirty="0">
                <a:ea typeface="楷体_GB2312" pitchFamily="1" charset="-122"/>
              </a:rPr>
              <a:t>——</a:t>
            </a:r>
            <a:r>
              <a:rPr lang="zh-CN" altLang="en-US" sz="2000" dirty="0">
                <a:latin typeface="楷体_GB2312" pitchFamily="1" charset="-122"/>
                <a:ea typeface="楷体_GB2312" pitchFamily="1" charset="-122"/>
              </a:rPr>
              <a:t>供热车间         </a:t>
            </a:r>
            <a:r>
              <a:rPr lang="en-US" altLang="zh-CN" sz="2000" dirty="0">
                <a:latin typeface="楷体_GB2312" pitchFamily="1" charset="-122"/>
                <a:ea typeface="楷体_GB2312" pitchFamily="1" charset="-122"/>
              </a:rPr>
              <a:t>2 400</a:t>
            </a:r>
            <a:endParaRPr lang="en-US" altLang="zh-CN" sz="2000" dirty="0">
              <a:latin typeface="楷体_GB2312" pitchFamily="1" charset="-122"/>
              <a:ea typeface="楷体_GB2312" pitchFamily="1" charset="-122"/>
            </a:endParaRPr>
          </a:p>
          <a:p>
            <a:pPr indent="266700">
              <a:spcBef>
                <a:spcPct val="0"/>
              </a:spcBef>
            </a:pPr>
            <a:endParaRPr lang="zh-CN" altLang="en-US" sz="2000" dirty="0">
              <a:latin typeface="楷体_GB2312" pitchFamily="1" charset="-122"/>
              <a:ea typeface="楷体_GB2312" pitchFamily="1" charset="-122"/>
            </a:endParaRPr>
          </a:p>
          <a:p>
            <a:pPr indent="266700">
              <a:spcBef>
                <a:spcPct val="0"/>
              </a:spcBef>
            </a:pPr>
            <a:r>
              <a:rPr lang="zh-CN" altLang="en-US" sz="2000" dirty="0">
                <a:latin typeface="楷体_GB2312" pitchFamily="1" charset="-122"/>
                <a:ea typeface="楷体_GB2312" pitchFamily="1" charset="-122"/>
              </a:rPr>
              <a:t>借：生产成本</a:t>
            </a:r>
            <a:r>
              <a:rPr lang="en-US" altLang="zh-CN" sz="2000" dirty="0">
                <a:ea typeface="楷体_GB2312" pitchFamily="1" charset="-122"/>
              </a:rPr>
              <a:t>——</a:t>
            </a:r>
            <a:r>
              <a:rPr lang="zh-CN" altLang="en-US" sz="2000" dirty="0">
                <a:latin typeface="楷体_GB2312" pitchFamily="1" charset="-122"/>
                <a:ea typeface="楷体_GB2312" pitchFamily="1" charset="-122"/>
              </a:rPr>
              <a:t>辅助生产成本</a:t>
            </a:r>
            <a:r>
              <a:rPr lang="en-US" altLang="zh-CN" sz="2000" dirty="0">
                <a:ea typeface="楷体_GB2312" pitchFamily="1" charset="-122"/>
              </a:rPr>
              <a:t>——</a:t>
            </a:r>
            <a:r>
              <a:rPr lang="zh-CN" altLang="en-US" sz="2000" dirty="0">
                <a:latin typeface="楷体_GB2312" pitchFamily="1" charset="-122"/>
                <a:ea typeface="楷体_GB2312" pitchFamily="1" charset="-122"/>
              </a:rPr>
              <a:t>供热车间      </a:t>
            </a:r>
            <a:r>
              <a:rPr lang="en-US" altLang="zh-CN" sz="2000" dirty="0">
                <a:latin typeface="楷体_GB2312" pitchFamily="1" charset="-122"/>
                <a:ea typeface="楷体_GB2312" pitchFamily="1" charset="-122"/>
              </a:rPr>
              <a:t>1 033.2</a:t>
            </a:r>
            <a:endParaRPr lang="en-US" altLang="zh-CN" sz="2000" dirty="0">
              <a:latin typeface="楷体_GB2312" pitchFamily="1" charset="-122"/>
              <a:ea typeface="楷体_GB2312" pitchFamily="1" charset="-122"/>
            </a:endParaRPr>
          </a:p>
          <a:p>
            <a:pPr indent="266700">
              <a:spcBef>
                <a:spcPct val="0"/>
              </a:spcBef>
            </a:pPr>
            <a:r>
              <a:rPr lang="en-US" altLang="zh-CN" sz="2000" dirty="0">
                <a:latin typeface="楷体_GB2312" pitchFamily="1" charset="-122"/>
                <a:ea typeface="楷体_GB2312" pitchFamily="1" charset="-122"/>
              </a:rPr>
              <a:t>    </a:t>
            </a:r>
            <a:r>
              <a:rPr lang="zh-CN" altLang="en-US" sz="2000" dirty="0">
                <a:latin typeface="楷体_GB2312" pitchFamily="1" charset="-122"/>
                <a:ea typeface="楷体_GB2312" pitchFamily="1" charset="-122"/>
              </a:rPr>
              <a:t>贷：生产成本</a:t>
            </a:r>
            <a:r>
              <a:rPr lang="en-US" altLang="zh-CN" sz="2000" dirty="0">
                <a:ea typeface="楷体_GB2312" pitchFamily="1" charset="-122"/>
              </a:rPr>
              <a:t>——</a:t>
            </a:r>
            <a:r>
              <a:rPr lang="zh-CN" altLang="en-US" sz="2000" dirty="0">
                <a:latin typeface="楷体_GB2312" pitchFamily="1" charset="-122"/>
                <a:ea typeface="楷体_GB2312" pitchFamily="1" charset="-122"/>
              </a:rPr>
              <a:t>辅助生产成本</a:t>
            </a:r>
            <a:r>
              <a:rPr lang="en-US" altLang="zh-CN" sz="2000" dirty="0" smtClean="0">
                <a:ea typeface="楷体_GB2312" pitchFamily="1" charset="-122"/>
              </a:rPr>
              <a:t>——</a:t>
            </a:r>
            <a:r>
              <a:rPr lang="zh-CN" altLang="en-US" sz="2000" dirty="0" smtClean="0">
                <a:ea typeface="楷体_GB2312" pitchFamily="1" charset="-122"/>
              </a:rPr>
              <a:t>供水</a:t>
            </a:r>
            <a:r>
              <a:rPr lang="zh-CN" altLang="en-US" sz="2000" dirty="0" smtClean="0">
                <a:latin typeface="楷体_GB2312" pitchFamily="1" charset="-122"/>
                <a:ea typeface="楷体_GB2312" pitchFamily="1" charset="-122"/>
              </a:rPr>
              <a:t>车</a:t>
            </a:r>
            <a:r>
              <a:rPr lang="zh-CN" altLang="en-US" sz="2000" dirty="0">
                <a:latin typeface="楷体_GB2312" pitchFamily="1" charset="-122"/>
                <a:ea typeface="楷体_GB2312" pitchFamily="1" charset="-122"/>
              </a:rPr>
              <a:t>间         </a:t>
            </a:r>
            <a:r>
              <a:rPr lang="en-US" altLang="zh-CN" sz="2000" dirty="0">
                <a:latin typeface="楷体_GB2312" pitchFamily="1" charset="-122"/>
                <a:ea typeface="楷体_GB2312" pitchFamily="1" charset="-122"/>
              </a:rPr>
              <a:t>1 033.2</a:t>
            </a:r>
            <a:endParaRPr lang="en-US" altLang="zh-CN" sz="2000" dirty="0">
              <a:latin typeface="楷体_GB2312" pitchFamily="1" charset="-122"/>
              <a:ea typeface="楷体_GB2312" pitchFamily="1" charset="-122"/>
            </a:endParaRPr>
          </a:p>
          <a:p>
            <a:pPr indent="266700">
              <a:spcBef>
                <a:spcPct val="0"/>
              </a:spcBef>
            </a:pPr>
            <a:endParaRPr lang="en-US" altLang="zh-CN" sz="2000" dirty="0">
              <a:latin typeface="楷体_GB2312" pitchFamily="1" charset="-122"/>
              <a:ea typeface="楷体_GB2312" pitchFamily="1" charset="-122"/>
            </a:endParaRPr>
          </a:p>
          <a:p>
            <a:pPr indent="266700">
              <a:spcBef>
                <a:spcPct val="0"/>
              </a:spcBef>
            </a:pPr>
            <a:r>
              <a:rPr lang="zh-CN" altLang="en-US" sz="2000" dirty="0">
                <a:latin typeface="楷体_GB2312" pitchFamily="1" charset="-122"/>
                <a:ea typeface="楷体_GB2312" pitchFamily="1" charset="-122"/>
              </a:rPr>
              <a:t>对外分配会计分录为：</a:t>
            </a:r>
            <a:endParaRPr lang="zh-CN" altLang="en-US" sz="2000" dirty="0">
              <a:latin typeface="楷体_GB2312" pitchFamily="1" charset="-122"/>
              <a:ea typeface="楷体_GB2312" pitchFamily="1" charset="-122"/>
            </a:endParaRPr>
          </a:p>
          <a:p>
            <a:pPr indent="266700">
              <a:spcBef>
                <a:spcPct val="0"/>
              </a:spcBef>
            </a:pPr>
            <a:endParaRPr lang="zh-CN" altLang="en-US" sz="2000" dirty="0">
              <a:latin typeface="楷体_GB2312" pitchFamily="1" charset="-122"/>
              <a:ea typeface="楷体_GB2312" pitchFamily="1" charset="-122"/>
            </a:endParaRPr>
          </a:p>
          <a:p>
            <a:pPr indent="266700">
              <a:spcBef>
                <a:spcPct val="0"/>
              </a:spcBef>
            </a:pPr>
            <a:r>
              <a:rPr lang="zh-CN" altLang="en-US" sz="2000" dirty="0">
                <a:latin typeface="楷体_GB2312" pitchFamily="1" charset="-122"/>
                <a:ea typeface="楷体_GB2312" pitchFamily="1" charset="-122"/>
              </a:rPr>
              <a:t>借：制造费用</a:t>
            </a:r>
            <a:r>
              <a:rPr lang="en-US" altLang="zh-CN" sz="2000" dirty="0">
                <a:ea typeface="楷体_GB2312" pitchFamily="1" charset="-122"/>
              </a:rPr>
              <a:t>——</a:t>
            </a:r>
            <a:r>
              <a:rPr lang="zh-CN" altLang="en-US" sz="2000" dirty="0">
                <a:latin typeface="楷体_GB2312" pitchFamily="1" charset="-122"/>
                <a:ea typeface="楷体_GB2312" pitchFamily="1" charset="-122"/>
              </a:rPr>
              <a:t>基本生产车间              </a:t>
            </a:r>
            <a:r>
              <a:rPr lang="en-US" altLang="zh-CN" sz="2000" dirty="0">
                <a:latin typeface="楷体_GB2312" pitchFamily="1" charset="-122"/>
                <a:ea typeface="楷体_GB2312" pitchFamily="1" charset="-122"/>
              </a:rPr>
              <a:t>34 369.97</a:t>
            </a:r>
            <a:endParaRPr lang="en-US" altLang="zh-CN" sz="2000" dirty="0">
              <a:latin typeface="楷体_GB2312" pitchFamily="1" charset="-122"/>
              <a:ea typeface="楷体_GB2312" pitchFamily="1" charset="-122"/>
            </a:endParaRPr>
          </a:p>
          <a:p>
            <a:pPr indent="266700">
              <a:spcBef>
                <a:spcPct val="0"/>
              </a:spcBef>
            </a:pPr>
            <a:r>
              <a:rPr lang="en-US" altLang="zh-CN" sz="2000" dirty="0">
                <a:latin typeface="楷体_GB2312" pitchFamily="1" charset="-122"/>
                <a:ea typeface="楷体_GB2312" pitchFamily="1" charset="-122"/>
              </a:rPr>
              <a:t>    </a:t>
            </a:r>
            <a:r>
              <a:rPr lang="zh-CN" altLang="en-US" sz="2000" dirty="0">
                <a:latin typeface="楷体_GB2312" pitchFamily="1" charset="-122"/>
                <a:ea typeface="楷体_GB2312" pitchFamily="1" charset="-122"/>
              </a:rPr>
              <a:t>管理费用                               </a:t>
            </a:r>
            <a:r>
              <a:rPr lang="en-US" altLang="zh-CN" sz="2000" dirty="0">
                <a:latin typeface="楷体_GB2312" pitchFamily="1" charset="-122"/>
                <a:ea typeface="楷体_GB2312" pitchFamily="1" charset="-122"/>
              </a:rPr>
              <a:t>8 362.03</a:t>
            </a:r>
            <a:endParaRPr lang="en-US" altLang="zh-CN" sz="2000" dirty="0">
              <a:latin typeface="楷体_GB2312" pitchFamily="1" charset="-122"/>
              <a:ea typeface="楷体_GB2312" pitchFamily="1" charset="-122"/>
            </a:endParaRPr>
          </a:p>
          <a:p>
            <a:pPr indent="266700">
              <a:spcBef>
                <a:spcPct val="0"/>
              </a:spcBef>
            </a:pPr>
            <a:r>
              <a:rPr lang="en-US" altLang="zh-CN" sz="2000" dirty="0">
                <a:latin typeface="楷体_GB2312" pitchFamily="1" charset="-122"/>
                <a:ea typeface="楷体_GB2312" pitchFamily="1" charset="-122"/>
              </a:rPr>
              <a:t>    </a:t>
            </a:r>
            <a:r>
              <a:rPr lang="zh-CN" altLang="en-US" sz="2000" dirty="0">
                <a:latin typeface="楷体_GB2312" pitchFamily="1" charset="-122"/>
                <a:ea typeface="楷体_GB2312" pitchFamily="1" charset="-122"/>
              </a:rPr>
              <a:t>贷：生产成本</a:t>
            </a:r>
            <a:r>
              <a:rPr lang="en-US" altLang="zh-CN" sz="2000" dirty="0">
                <a:ea typeface="楷体_GB2312" pitchFamily="1" charset="-122"/>
              </a:rPr>
              <a:t>——</a:t>
            </a:r>
            <a:r>
              <a:rPr lang="zh-CN" altLang="en-US" sz="2000" dirty="0">
                <a:latin typeface="楷体_GB2312" pitchFamily="1" charset="-122"/>
                <a:ea typeface="楷体_GB2312" pitchFamily="1" charset="-122"/>
              </a:rPr>
              <a:t>辅助生产成本</a:t>
            </a:r>
            <a:r>
              <a:rPr lang="en-US" altLang="zh-CN" sz="2000" dirty="0" smtClean="0">
                <a:ea typeface="楷体_GB2312" pitchFamily="1" charset="-122"/>
              </a:rPr>
              <a:t>——</a:t>
            </a:r>
            <a:r>
              <a:rPr lang="zh-CN" altLang="en-US" sz="2000" dirty="0" smtClean="0">
                <a:ea typeface="楷体_GB2312" pitchFamily="1" charset="-122"/>
              </a:rPr>
              <a:t>供水</a:t>
            </a:r>
            <a:r>
              <a:rPr lang="zh-CN" altLang="en-US" sz="2000" dirty="0" smtClean="0">
                <a:latin typeface="楷体_GB2312" pitchFamily="1" charset="-122"/>
                <a:ea typeface="楷体_GB2312" pitchFamily="1" charset="-122"/>
              </a:rPr>
              <a:t>车</a:t>
            </a:r>
            <a:r>
              <a:rPr lang="zh-CN" altLang="en-US" sz="2000" dirty="0">
                <a:latin typeface="楷体_GB2312" pitchFamily="1" charset="-122"/>
                <a:ea typeface="楷体_GB2312" pitchFamily="1" charset="-122"/>
              </a:rPr>
              <a:t>间      </a:t>
            </a:r>
            <a:r>
              <a:rPr lang="en-US" altLang="zh-CN" sz="2000" dirty="0">
                <a:latin typeface="楷体_GB2312" pitchFamily="1" charset="-122"/>
                <a:ea typeface="楷体_GB2312" pitchFamily="1" charset="-122"/>
              </a:rPr>
              <a:t>11 698.8</a:t>
            </a:r>
            <a:endParaRPr lang="en-US" altLang="zh-CN" sz="2000" dirty="0">
              <a:latin typeface="楷体_GB2312" pitchFamily="1" charset="-122"/>
              <a:ea typeface="楷体_GB2312" pitchFamily="1" charset="-122"/>
            </a:endParaRPr>
          </a:p>
          <a:p>
            <a:pPr indent="266700">
              <a:spcBef>
                <a:spcPct val="0"/>
              </a:spcBef>
            </a:pPr>
            <a:r>
              <a:rPr lang="en-US" altLang="zh-CN" sz="2000" dirty="0">
                <a:latin typeface="楷体_GB2312" pitchFamily="1" charset="-122"/>
                <a:ea typeface="楷体_GB2312" pitchFamily="1" charset="-122"/>
              </a:rPr>
              <a:t>                </a:t>
            </a:r>
            <a:r>
              <a:rPr lang="en-US" altLang="zh-CN" sz="2000" dirty="0">
                <a:ea typeface="楷体_GB2312" pitchFamily="1" charset="-122"/>
              </a:rPr>
              <a:t>——</a:t>
            </a:r>
            <a:r>
              <a:rPr lang="zh-CN" altLang="en-US" sz="2000" dirty="0">
                <a:latin typeface="楷体_GB2312" pitchFamily="1" charset="-122"/>
                <a:ea typeface="楷体_GB2312" pitchFamily="1" charset="-122"/>
              </a:rPr>
              <a:t>辅助生产成本</a:t>
            </a:r>
            <a:r>
              <a:rPr lang="en-US" altLang="zh-CN" sz="2000" dirty="0">
                <a:ea typeface="楷体_GB2312" pitchFamily="1" charset="-122"/>
              </a:rPr>
              <a:t>——</a:t>
            </a:r>
            <a:r>
              <a:rPr lang="zh-CN" altLang="en-US" sz="2000" dirty="0">
                <a:latin typeface="楷体_GB2312" pitchFamily="1" charset="-122"/>
                <a:ea typeface="楷体_GB2312" pitchFamily="1" charset="-122"/>
              </a:rPr>
              <a:t>供热车间      </a:t>
            </a:r>
            <a:r>
              <a:rPr lang="en-US" altLang="zh-CN" sz="2000" dirty="0">
                <a:latin typeface="楷体_GB2312" pitchFamily="1" charset="-122"/>
                <a:ea typeface="楷体_GB2312" pitchFamily="1" charset="-122"/>
              </a:rPr>
              <a:t>31 033.2</a:t>
            </a:r>
            <a:endParaRPr lang="en-US" altLang="zh-CN" sz="2000" dirty="0">
              <a:latin typeface="楷体_GB2312" pitchFamily="1" charset="-122"/>
              <a:ea typeface="楷体_GB2312" pitchFamily="1" charset="-122"/>
            </a:endParaRPr>
          </a:p>
        </p:txBody>
      </p:sp>
      <p:sp>
        <p:nvSpPr>
          <p:cNvPr id="3" name="标题 1"/>
          <p:cNvSpPr txBox="1"/>
          <p:nvPr/>
        </p:nvSpPr>
        <p:spPr>
          <a:xfrm>
            <a:off x="467544" y="404664"/>
            <a:ext cx="5877036" cy="651346"/>
          </a:xfrm>
          <a:prstGeom prst="rect">
            <a:avLst/>
          </a:prstGeom>
          <a:ln>
            <a:solidFill>
              <a:schemeClr val="accent1">
                <a:lumMod val="75000"/>
              </a:schemeClr>
            </a:solidFill>
          </a:ln>
        </p:spPr>
        <p:txBody>
          <a:bodyPr/>
          <a:lstStyle>
            <a:lvl1pPr algn="l" rtl="0" eaLnBrk="1" latinLnBrk="0" hangingPunct="1">
              <a:spcBef>
                <a:spcPct val="0"/>
              </a:spcBef>
              <a:buNone/>
              <a:defRPr kumimoji="0" sz="3000" b="0" kern="1200" cap="small" baseline="0">
                <a:solidFill>
                  <a:schemeClr val="tx2"/>
                </a:solidFill>
                <a:latin typeface="+mj-lt"/>
                <a:ea typeface="+mj-ea"/>
                <a:cs typeface="+mj-cs"/>
              </a:defRPr>
            </a:lvl1pPr>
          </a:lstStyle>
          <a:p>
            <a:r>
              <a:rPr lang="zh-CN" altLang="en-US" b="1" dirty="0"/>
              <a:t>二</a:t>
            </a:r>
            <a:r>
              <a:rPr lang="zh-CN" altLang="en-US" b="1" dirty="0" smtClean="0"/>
              <a:t>、辅助生产费用的</a:t>
            </a:r>
            <a:r>
              <a:rPr lang="zh-CN" altLang="en-US" b="1" dirty="0"/>
              <a:t>分配</a:t>
            </a:r>
            <a:endParaRPr lang="zh-CN" altLang="en-US" b="1" dirty="0"/>
          </a:p>
        </p:txBody>
      </p:sp>
      <p:sp>
        <p:nvSpPr>
          <p:cNvPr id="4" name="文本占位符 3"/>
          <p:cNvSpPr txBox="1"/>
          <p:nvPr/>
        </p:nvSpPr>
        <p:spPr>
          <a:xfrm>
            <a:off x="467543" y="1255225"/>
            <a:ext cx="4393399" cy="658368"/>
          </a:xfrm>
          <a:prstGeom prst="roundRect">
            <a:avLst>
              <a:gd name="adj" fmla="val 16667"/>
            </a:avLst>
          </a:prstGeom>
          <a:solidFill>
            <a:schemeClr val="accent1">
              <a:lumMod val="20000"/>
              <a:lumOff val="80000"/>
            </a:schemeClr>
          </a:solidFill>
        </p:spPr>
        <p:txBody>
          <a:bodyPr/>
          <a:lstStyle>
            <a:lvl1pPr marL="274320" indent="-274320" algn="l" rtl="0" eaLnBrk="1" latinLnBrk="0" hangingPunct="1">
              <a:spcBef>
                <a:spcPts val="600"/>
              </a:spcBef>
              <a:buClr>
                <a:schemeClr val="accent1"/>
              </a:buClr>
              <a:buSzPct val="70000"/>
              <a:buFont typeface="Wingdings" panose="05000000000000000000"/>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panose="05020102010507070707"/>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panose="05000000000000000000"/>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panose="05000000000000000000"/>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panose="05020102010507070707"/>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panose="05000000000000000000"/>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a:lstStyle>
          <a:p>
            <a:pPr marL="0" indent="0">
              <a:lnSpc>
                <a:spcPct val="150000"/>
              </a:lnSpc>
              <a:buNone/>
            </a:pPr>
            <a:r>
              <a:rPr lang="en-US" altLang="zh-CN" b="1" dirty="0" smtClean="0">
                <a:solidFill>
                  <a:schemeClr val="accent2">
                    <a:lumMod val="75000"/>
                  </a:schemeClr>
                </a:solidFill>
              </a:rPr>
              <a:t>2.</a:t>
            </a:r>
            <a:r>
              <a:rPr lang="zh-CN" altLang="en-US" b="1" dirty="0" smtClean="0">
                <a:solidFill>
                  <a:schemeClr val="accent2">
                    <a:lumMod val="75000"/>
                  </a:schemeClr>
                </a:solidFill>
              </a:rPr>
              <a:t>交互分配法</a:t>
            </a:r>
            <a:endParaRPr lang="zh-CN" altLang="en-US" b="1" dirty="0">
              <a:solidFill>
                <a:schemeClr val="accent2">
                  <a:lumMod val="75000"/>
                </a:schemeClr>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61442">
                                            <p:txEl>
                                              <p:pRg st="0" end="0"/>
                                            </p:txEl>
                                          </p:spTgt>
                                        </p:tgtEl>
                                        <p:attrNameLst>
                                          <p:attrName>style.visibility</p:attrName>
                                        </p:attrNameLst>
                                      </p:cBhvr>
                                      <p:to>
                                        <p:strVal val="visible"/>
                                      </p:to>
                                    </p:set>
                                    <p:animEffect transition="in" filter="wipe(left)">
                                      <p:cBhvr>
                                        <p:cTn id="7" dur="500"/>
                                        <p:tgtEl>
                                          <p:spTgt spid="6144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61442">
                                            <p:txEl>
                                              <p:pRg st="2" end="2"/>
                                            </p:txEl>
                                          </p:spTgt>
                                        </p:tgtEl>
                                        <p:attrNameLst>
                                          <p:attrName>style.visibility</p:attrName>
                                        </p:attrNameLst>
                                      </p:cBhvr>
                                      <p:to>
                                        <p:strVal val="visible"/>
                                      </p:to>
                                    </p:set>
                                    <p:animEffect transition="in" filter="wipe(left)">
                                      <p:cBhvr>
                                        <p:cTn id="12" dur="500"/>
                                        <p:tgtEl>
                                          <p:spTgt spid="61442">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nodeType="clickEffect">
                                  <p:stCondLst>
                                    <p:cond delay="0"/>
                                  </p:stCondLst>
                                  <p:childTnLst>
                                    <p:set>
                                      <p:cBhvr>
                                        <p:cTn id="16" dur="1" fill="hold">
                                          <p:stCondLst>
                                            <p:cond delay="0"/>
                                          </p:stCondLst>
                                        </p:cTn>
                                        <p:tgtEl>
                                          <p:spTgt spid="61442">
                                            <p:txEl>
                                              <p:pRg st="3" end="3"/>
                                            </p:txEl>
                                          </p:spTgt>
                                        </p:tgtEl>
                                        <p:attrNameLst>
                                          <p:attrName>style.visibility</p:attrName>
                                        </p:attrNameLst>
                                      </p:cBhvr>
                                      <p:to>
                                        <p:strVal val="visible"/>
                                      </p:to>
                                    </p:set>
                                    <p:animEffect transition="in" filter="wipe(left)">
                                      <p:cBhvr>
                                        <p:cTn id="17" dur="500"/>
                                        <p:tgtEl>
                                          <p:spTgt spid="61442">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nodeType="clickEffect">
                                  <p:stCondLst>
                                    <p:cond delay="0"/>
                                  </p:stCondLst>
                                  <p:childTnLst>
                                    <p:set>
                                      <p:cBhvr>
                                        <p:cTn id="21" dur="1" fill="hold">
                                          <p:stCondLst>
                                            <p:cond delay="0"/>
                                          </p:stCondLst>
                                        </p:cTn>
                                        <p:tgtEl>
                                          <p:spTgt spid="61442">
                                            <p:txEl>
                                              <p:pRg st="5" end="5"/>
                                            </p:txEl>
                                          </p:spTgt>
                                        </p:tgtEl>
                                        <p:attrNameLst>
                                          <p:attrName>style.visibility</p:attrName>
                                        </p:attrNameLst>
                                      </p:cBhvr>
                                      <p:to>
                                        <p:strVal val="visible"/>
                                      </p:to>
                                    </p:set>
                                    <p:animEffect transition="in" filter="wipe(left)">
                                      <p:cBhvr>
                                        <p:cTn id="22" dur="500"/>
                                        <p:tgtEl>
                                          <p:spTgt spid="61442">
                                            <p:txEl>
                                              <p:pRg st="5" end="5"/>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nodeType="clickEffect">
                                  <p:stCondLst>
                                    <p:cond delay="0"/>
                                  </p:stCondLst>
                                  <p:childTnLst>
                                    <p:set>
                                      <p:cBhvr>
                                        <p:cTn id="26" dur="1" fill="hold">
                                          <p:stCondLst>
                                            <p:cond delay="0"/>
                                          </p:stCondLst>
                                        </p:cTn>
                                        <p:tgtEl>
                                          <p:spTgt spid="61442">
                                            <p:txEl>
                                              <p:pRg st="6" end="6"/>
                                            </p:txEl>
                                          </p:spTgt>
                                        </p:tgtEl>
                                        <p:attrNameLst>
                                          <p:attrName>style.visibility</p:attrName>
                                        </p:attrNameLst>
                                      </p:cBhvr>
                                      <p:to>
                                        <p:strVal val="visible"/>
                                      </p:to>
                                    </p:set>
                                    <p:animEffect transition="in" filter="wipe(left)">
                                      <p:cBhvr>
                                        <p:cTn id="27" dur="500"/>
                                        <p:tgtEl>
                                          <p:spTgt spid="61442">
                                            <p:txEl>
                                              <p:pRg st="6" end="6"/>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nodeType="clickEffect">
                                  <p:stCondLst>
                                    <p:cond delay="0"/>
                                  </p:stCondLst>
                                  <p:childTnLst>
                                    <p:set>
                                      <p:cBhvr>
                                        <p:cTn id="31" dur="1" fill="hold">
                                          <p:stCondLst>
                                            <p:cond delay="0"/>
                                          </p:stCondLst>
                                        </p:cTn>
                                        <p:tgtEl>
                                          <p:spTgt spid="61442">
                                            <p:txEl>
                                              <p:pRg st="8" end="8"/>
                                            </p:txEl>
                                          </p:spTgt>
                                        </p:tgtEl>
                                        <p:attrNameLst>
                                          <p:attrName>style.visibility</p:attrName>
                                        </p:attrNameLst>
                                      </p:cBhvr>
                                      <p:to>
                                        <p:strVal val="visible"/>
                                      </p:to>
                                    </p:set>
                                    <p:animEffect transition="in" filter="wipe(left)">
                                      <p:cBhvr>
                                        <p:cTn id="32" dur="500"/>
                                        <p:tgtEl>
                                          <p:spTgt spid="61442">
                                            <p:txEl>
                                              <p:pRg st="8" end="8"/>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8" fill="hold" nodeType="clickEffect">
                                  <p:stCondLst>
                                    <p:cond delay="0"/>
                                  </p:stCondLst>
                                  <p:childTnLst>
                                    <p:set>
                                      <p:cBhvr>
                                        <p:cTn id="36" dur="1" fill="hold">
                                          <p:stCondLst>
                                            <p:cond delay="0"/>
                                          </p:stCondLst>
                                        </p:cTn>
                                        <p:tgtEl>
                                          <p:spTgt spid="61442">
                                            <p:txEl>
                                              <p:pRg st="10" end="10"/>
                                            </p:txEl>
                                          </p:spTgt>
                                        </p:tgtEl>
                                        <p:attrNameLst>
                                          <p:attrName>style.visibility</p:attrName>
                                        </p:attrNameLst>
                                      </p:cBhvr>
                                      <p:to>
                                        <p:strVal val="visible"/>
                                      </p:to>
                                    </p:set>
                                    <p:animEffect transition="in" filter="wipe(left)">
                                      <p:cBhvr>
                                        <p:cTn id="37" dur="500"/>
                                        <p:tgtEl>
                                          <p:spTgt spid="61442">
                                            <p:txEl>
                                              <p:pRg st="10" end="10"/>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8" fill="hold" nodeType="clickEffect">
                                  <p:stCondLst>
                                    <p:cond delay="0"/>
                                  </p:stCondLst>
                                  <p:childTnLst>
                                    <p:set>
                                      <p:cBhvr>
                                        <p:cTn id="41" dur="1" fill="hold">
                                          <p:stCondLst>
                                            <p:cond delay="0"/>
                                          </p:stCondLst>
                                        </p:cTn>
                                        <p:tgtEl>
                                          <p:spTgt spid="61442">
                                            <p:txEl>
                                              <p:pRg st="11" end="11"/>
                                            </p:txEl>
                                          </p:spTgt>
                                        </p:tgtEl>
                                        <p:attrNameLst>
                                          <p:attrName>style.visibility</p:attrName>
                                        </p:attrNameLst>
                                      </p:cBhvr>
                                      <p:to>
                                        <p:strVal val="visible"/>
                                      </p:to>
                                    </p:set>
                                    <p:animEffect transition="in" filter="wipe(left)">
                                      <p:cBhvr>
                                        <p:cTn id="42" dur="500"/>
                                        <p:tgtEl>
                                          <p:spTgt spid="61442">
                                            <p:txEl>
                                              <p:pRg st="11" end="11"/>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8" fill="hold" nodeType="clickEffect">
                                  <p:stCondLst>
                                    <p:cond delay="0"/>
                                  </p:stCondLst>
                                  <p:childTnLst>
                                    <p:set>
                                      <p:cBhvr>
                                        <p:cTn id="46" dur="1" fill="hold">
                                          <p:stCondLst>
                                            <p:cond delay="0"/>
                                          </p:stCondLst>
                                        </p:cTn>
                                        <p:tgtEl>
                                          <p:spTgt spid="61442">
                                            <p:txEl>
                                              <p:pRg st="12" end="12"/>
                                            </p:txEl>
                                          </p:spTgt>
                                        </p:tgtEl>
                                        <p:attrNameLst>
                                          <p:attrName>style.visibility</p:attrName>
                                        </p:attrNameLst>
                                      </p:cBhvr>
                                      <p:to>
                                        <p:strVal val="visible"/>
                                      </p:to>
                                    </p:set>
                                    <p:animEffect transition="in" filter="wipe(left)">
                                      <p:cBhvr>
                                        <p:cTn id="47" dur="500"/>
                                        <p:tgtEl>
                                          <p:spTgt spid="61442">
                                            <p:txEl>
                                              <p:pRg st="12" end="12"/>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22" presetClass="entr" presetSubtype="8" fill="hold" nodeType="clickEffect">
                                  <p:stCondLst>
                                    <p:cond delay="0"/>
                                  </p:stCondLst>
                                  <p:childTnLst>
                                    <p:set>
                                      <p:cBhvr>
                                        <p:cTn id="51" dur="1" fill="hold">
                                          <p:stCondLst>
                                            <p:cond delay="0"/>
                                          </p:stCondLst>
                                        </p:cTn>
                                        <p:tgtEl>
                                          <p:spTgt spid="61442">
                                            <p:txEl>
                                              <p:pRg st="13" end="13"/>
                                            </p:txEl>
                                          </p:spTgt>
                                        </p:tgtEl>
                                        <p:attrNameLst>
                                          <p:attrName>style.visibility</p:attrName>
                                        </p:attrNameLst>
                                      </p:cBhvr>
                                      <p:to>
                                        <p:strVal val="visible"/>
                                      </p:to>
                                    </p:set>
                                    <p:animEffect transition="in" filter="wipe(left)">
                                      <p:cBhvr>
                                        <p:cTn id="52" dur="500"/>
                                        <p:tgtEl>
                                          <p:spTgt spid="61442">
                                            <p:txEl>
                                              <p:pRg st="13" end="1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txBox="1"/>
          <p:nvPr/>
        </p:nvSpPr>
        <p:spPr>
          <a:xfrm>
            <a:off x="467544" y="404664"/>
            <a:ext cx="5877036" cy="651346"/>
          </a:xfrm>
          <a:prstGeom prst="rect">
            <a:avLst/>
          </a:prstGeom>
          <a:ln>
            <a:solidFill>
              <a:schemeClr val="accent1">
                <a:lumMod val="75000"/>
              </a:schemeClr>
            </a:solidFill>
          </a:ln>
        </p:spPr>
        <p:txBody>
          <a:bodyPr/>
          <a:lstStyle>
            <a:lvl1pPr algn="l" rtl="0" eaLnBrk="1" latinLnBrk="0" hangingPunct="1">
              <a:spcBef>
                <a:spcPct val="0"/>
              </a:spcBef>
              <a:buNone/>
              <a:defRPr kumimoji="0" sz="3000" b="0" kern="1200" cap="small" baseline="0">
                <a:solidFill>
                  <a:schemeClr val="tx2"/>
                </a:solidFill>
                <a:latin typeface="+mj-lt"/>
                <a:ea typeface="+mj-ea"/>
                <a:cs typeface="+mj-cs"/>
              </a:defRPr>
            </a:lvl1pPr>
          </a:lstStyle>
          <a:p>
            <a:r>
              <a:rPr lang="zh-CN" altLang="en-US" b="1" dirty="0"/>
              <a:t>二</a:t>
            </a:r>
            <a:r>
              <a:rPr lang="zh-CN" altLang="en-US" b="1" dirty="0" smtClean="0"/>
              <a:t>、辅助生产费用的</a:t>
            </a:r>
            <a:r>
              <a:rPr lang="zh-CN" altLang="en-US" b="1" dirty="0"/>
              <a:t>分配</a:t>
            </a:r>
            <a:endParaRPr lang="zh-CN" altLang="en-US" b="1" dirty="0"/>
          </a:p>
        </p:txBody>
      </p:sp>
      <p:sp>
        <p:nvSpPr>
          <p:cNvPr id="3" name="文本占位符 3"/>
          <p:cNvSpPr txBox="1"/>
          <p:nvPr/>
        </p:nvSpPr>
        <p:spPr>
          <a:xfrm>
            <a:off x="467543" y="1255225"/>
            <a:ext cx="4393399" cy="658368"/>
          </a:xfrm>
          <a:prstGeom prst="roundRect">
            <a:avLst>
              <a:gd name="adj" fmla="val 16667"/>
            </a:avLst>
          </a:prstGeom>
          <a:solidFill>
            <a:schemeClr val="accent1">
              <a:lumMod val="20000"/>
              <a:lumOff val="80000"/>
            </a:schemeClr>
          </a:solidFill>
        </p:spPr>
        <p:txBody>
          <a:bodyPr/>
          <a:lstStyle>
            <a:lvl1pPr marL="274320" indent="-274320" algn="l" rtl="0" eaLnBrk="1" latinLnBrk="0" hangingPunct="1">
              <a:spcBef>
                <a:spcPts val="600"/>
              </a:spcBef>
              <a:buClr>
                <a:schemeClr val="accent1"/>
              </a:buClr>
              <a:buSzPct val="70000"/>
              <a:buFont typeface="Wingdings" panose="05000000000000000000"/>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panose="05020102010507070707"/>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panose="05000000000000000000"/>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panose="05000000000000000000"/>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panose="05020102010507070707"/>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panose="05000000000000000000"/>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a:lstStyle>
          <a:p>
            <a:pPr marL="0" indent="0">
              <a:lnSpc>
                <a:spcPct val="150000"/>
              </a:lnSpc>
              <a:buNone/>
            </a:pPr>
            <a:r>
              <a:rPr lang="en-US" altLang="zh-CN" b="1" dirty="0" smtClean="0">
                <a:solidFill>
                  <a:schemeClr val="accent2">
                    <a:lumMod val="75000"/>
                  </a:schemeClr>
                </a:solidFill>
              </a:rPr>
              <a:t>3.</a:t>
            </a:r>
            <a:r>
              <a:rPr lang="zh-CN" altLang="en-US" b="1" dirty="0" smtClean="0">
                <a:solidFill>
                  <a:schemeClr val="accent2">
                    <a:lumMod val="75000"/>
                  </a:schemeClr>
                </a:solidFill>
              </a:rPr>
              <a:t>顺序分配法</a:t>
            </a:r>
            <a:endParaRPr lang="zh-CN" altLang="en-US" b="1" dirty="0">
              <a:solidFill>
                <a:schemeClr val="accent2">
                  <a:lumMod val="75000"/>
                </a:schemeClr>
              </a:solidFill>
            </a:endParaRPr>
          </a:p>
        </p:txBody>
      </p:sp>
      <p:sp>
        <p:nvSpPr>
          <p:cNvPr id="4" name="Rectangle 5"/>
          <p:cNvSpPr>
            <a:spLocks noChangeArrowheads="1"/>
          </p:cNvSpPr>
          <p:nvPr/>
        </p:nvSpPr>
        <p:spPr bwMode="auto">
          <a:xfrm>
            <a:off x="611560" y="2204864"/>
            <a:ext cx="7345362" cy="4054475"/>
          </a:xfrm>
          <a:prstGeom prst="rect">
            <a:avLst/>
          </a:prstGeom>
          <a:noFill/>
          <a:ln w="9525">
            <a:solidFill>
              <a:srgbClr val="13B913"/>
            </a:solidFill>
            <a:miter lim="800000"/>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a:spcBef>
                <a:spcPct val="0"/>
              </a:spcBef>
            </a:pPr>
            <a:r>
              <a:rPr lang="en-US" altLang="zh-CN" sz="2000" dirty="0">
                <a:latin typeface="楷体_GB2312" pitchFamily="1" charset="-122"/>
                <a:ea typeface="楷体_GB2312" pitchFamily="1" charset="-122"/>
              </a:rPr>
              <a:t>    </a:t>
            </a:r>
            <a:r>
              <a:rPr lang="zh-CN" altLang="en-US" sz="2000" dirty="0">
                <a:latin typeface="楷体_GB2312" pitchFamily="1" charset="-122"/>
                <a:ea typeface="楷体_GB2312" pitchFamily="1" charset="-122"/>
              </a:rPr>
              <a:t>顺序分配法又叫阶梯分配法，是一种</a:t>
            </a:r>
            <a:r>
              <a:rPr lang="zh-CN" altLang="en-US" sz="2000" dirty="0">
                <a:ea typeface="楷体_GB2312" pitchFamily="1" charset="-122"/>
              </a:rPr>
              <a:t>“</a:t>
            </a:r>
            <a:r>
              <a:rPr lang="zh-CN" altLang="en-US" sz="2000" dirty="0">
                <a:latin typeface="楷体_GB2312" pitchFamily="1" charset="-122"/>
                <a:ea typeface="楷体_GB2312" pitchFamily="1" charset="-122"/>
              </a:rPr>
              <a:t>排列小到大，向后转不前转</a:t>
            </a:r>
            <a:r>
              <a:rPr lang="zh-CN" altLang="en-US" sz="2000" dirty="0">
                <a:ea typeface="楷体_GB2312" pitchFamily="1" charset="-122"/>
              </a:rPr>
              <a:t>”</a:t>
            </a:r>
            <a:r>
              <a:rPr lang="zh-CN" altLang="en-US" sz="2000" dirty="0">
                <a:latin typeface="楷体_GB2312" pitchFamily="1" charset="-122"/>
                <a:ea typeface="楷体_GB2312" pitchFamily="1" charset="-122"/>
              </a:rPr>
              <a:t>的分配方法。</a:t>
            </a:r>
            <a:endParaRPr lang="zh-CN" altLang="en-US" sz="2000" dirty="0">
              <a:latin typeface="楷体_GB2312" pitchFamily="1" charset="-122"/>
              <a:ea typeface="楷体_GB2312" pitchFamily="1" charset="-122"/>
            </a:endParaRPr>
          </a:p>
          <a:p>
            <a:pPr>
              <a:spcBef>
                <a:spcPct val="0"/>
              </a:spcBef>
            </a:pPr>
            <a:r>
              <a:rPr lang="zh-CN" altLang="en-US" sz="2000" dirty="0">
                <a:latin typeface="楷体_GB2312" pitchFamily="1" charset="-122"/>
                <a:ea typeface="楷体_GB2312" pitchFamily="1" charset="-122"/>
              </a:rPr>
              <a:t>   </a:t>
            </a:r>
            <a:endParaRPr lang="zh-CN" altLang="en-US" sz="2000" dirty="0">
              <a:latin typeface="楷体_GB2312" pitchFamily="1" charset="-122"/>
              <a:ea typeface="楷体_GB2312" pitchFamily="1" charset="-122"/>
            </a:endParaRPr>
          </a:p>
          <a:p>
            <a:pPr>
              <a:spcBef>
                <a:spcPct val="0"/>
              </a:spcBef>
            </a:pPr>
            <a:r>
              <a:rPr lang="zh-CN" altLang="en-US" sz="2000" dirty="0">
                <a:latin typeface="楷体_GB2312" pitchFamily="1" charset="-122"/>
                <a:ea typeface="楷体_GB2312" pitchFamily="1" charset="-122"/>
              </a:rPr>
              <a:t>    即先按各辅助生产车间相互受益额的多少进行排列，受益少的辅助生产车间排列在前，受益多的辅助生产车间排列在后。在分配时，只对尚未分配的辅助生产车间进行分配，不再对已经做出分配的辅助生产车间进行分配。</a:t>
            </a:r>
            <a:endParaRPr lang="zh-CN" altLang="en-US" sz="2000" dirty="0">
              <a:latin typeface="楷体_GB2312" pitchFamily="1" charset="-122"/>
              <a:ea typeface="楷体_GB2312" pitchFamily="1" charset="-122"/>
            </a:endParaRPr>
          </a:p>
          <a:p>
            <a:pPr>
              <a:spcBef>
                <a:spcPct val="0"/>
              </a:spcBef>
            </a:pPr>
            <a:r>
              <a:rPr lang="zh-CN" altLang="en-US" sz="2000" dirty="0">
                <a:latin typeface="楷体_GB2312" pitchFamily="1" charset="-122"/>
                <a:ea typeface="楷体_GB2312" pitchFamily="1" charset="-122"/>
              </a:rPr>
              <a:t>    </a:t>
            </a:r>
            <a:endParaRPr lang="zh-CN" altLang="en-US" sz="2000" dirty="0">
              <a:latin typeface="楷体_GB2312" pitchFamily="1" charset="-122"/>
              <a:ea typeface="楷体_GB2312" pitchFamily="1" charset="-122"/>
            </a:endParaRPr>
          </a:p>
          <a:p>
            <a:pPr>
              <a:spcBef>
                <a:spcPct val="0"/>
              </a:spcBef>
            </a:pPr>
            <a:r>
              <a:rPr lang="zh-CN" altLang="en-US" sz="2000" dirty="0">
                <a:latin typeface="楷体_GB2312" pitchFamily="1" charset="-122"/>
                <a:ea typeface="楷体_GB2312" pitchFamily="1" charset="-122"/>
              </a:rPr>
              <a:t>   其特点是：分配顺序按受益的劳务金额从小到大排列，分配的过程是前者分配给后者，后者不分配给前者；</a:t>
            </a:r>
            <a:endParaRPr lang="zh-CN" altLang="en-US" sz="2000" dirty="0">
              <a:latin typeface="楷体_GB2312" pitchFamily="1" charset="-122"/>
              <a:ea typeface="楷体_GB2312" pitchFamily="1" charset="-122"/>
            </a:endParaRPr>
          </a:p>
          <a:p>
            <a:pPr>
              <a:spcBef>
                <a:spcPct val="0"/>
              </a:spcBef>
            </a:pPr>
            <a:endParaRPr lang="zh-CN" altLang="en-US" sz="2000" dirty="0">
              <a:latin typeface="楷体_GB2312" pitchFamily="1" charset="-122"/>
              <a:ea typeface="楷体_GB2312" pitchFamily="1" charset="-122"/>
            </a:endParaRPr>
          </a:p>
          <a:p>
            <a:pPr>
              <a:spcBef>
                <a:spcPct val="0"/>
              </a:spcBef>
            </a:pPr>
            <a:r>
              <a:rPr lang="zh-CN" altLang="en-US" sz="2000" dirty="0">
                <a:latin typeface="楷体_GB2312" pitchFamily="1" charset="-122"/>
                <a:ea typeface="楷体_GB2312" pitchFamily="1" charset="-122"/>
              </a:rPr>
              <a:t>    每一辅助生产车间</a:t>
            </a:r>
            <a:r>
              <a:rPr lang="zh-CN" altLang="en-US" sz="2000" dirty="0">
                <a:latin typeface="黑体" panose="02010609060101010101" pitchFamily="49" charset="-122"/>
                <a:ea typeface="黑体" panose="02010609060101010101" pitchFamily="49" charset="-122"/>
              </a:rPr>
              <a:t>被分配的辅助生产费用</a:t>
            </a:r>
            <a:r>
              <a:rPr lang="zh-CN" altLang="en-US" sz="2000" dirty="0">
                <a:latin typeface="楷体_GB2312" pitchFamily="1" charset="-122"/>
                <a:ea typeface="楷体_GB2312" pitchFamily="1" charset="-122"/>
              </a:rPr>
              <a:t>是本车间归集的辅助生产费用加上其他辅助生产车间分入的生产费用。 </a:t>
            </a:r>
            <a:endParaRPr lang="zh-CN" altLang="en-US" sz="2000" dirty="0">
              <a:latin typeface="楷体_GB2312" pitchFamily="1" charset="-122"/>
              <a:ea typeface="楷体_GB2312" pitchFamily="1" charset="-122"/>
            </a:endParaRP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4"/>
          <p:cNvSpPr>
            <a:spLocks noChangeArrowheads="1"/>
          </p:cNvSpPr>
          <p:nvPr/>
        </p:nvSpPr>
        <p:spPr bwMode="auto">
          <a:xfrm>
            <a:off x="611188" y="549275"/>
            <a:ext cx="81359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a:spcBef>
                <a:spcPct val="0"/>
              </a:spcBef>
            </a:pPr>
            <a:r>
              <a:rPr lang="en-US" altLang="zh-CN" sz="2000">
                <a:latin typeface="楷体_GB2312" pitchFamily="1" charset="-122"/>
                <a:ea typeface="楷体_GB2312" pitchFamily="1" charset="-122"/>
              </a:rPr>
              <a:t>   【</a:t>
            </a:r>
            <a:r>
              <a:rPr lang="zh-CN" altLang="en-US" sz="2000">
                <a:latin typeface="楷体_GB2312" pitchFamily="1" charset="-122"/>
                <a:ea typeface="楷体_GB2312" pitchFamily="1" charset="-122"/>
              </a:rPr>
              <a:t>例</a:t>
            </a:r>
            <a:r>
              <a:rPr lang="en-US" altLang="zh-CN" sz="2000">
                <a:latin typeface="楷体_GB2312" pitchFamily="1" charset="-122"/>
                <a:ea typeface="楷体_GB2312" pitchFamily="1" charset="-122"/>
              </a:rPr>
              <a:t>】</a:t>
            </a:r>
            <a:r>
              <a:rPr lang="zh-CN" altLang="en-US" sz="2000">
                <a:latin typeface="楷体_GB2312" pitchFamily="1" charset="-122"/>
                <a:ea typeface="楷体_GB2312" pitchFamily="1" charset="-122"/>
              </a:rPr>
              <a:t>新华公司</a:t>
            </a:r>
            <a:r>
              <a:rPr lang="en-US" altLang="zh-CN" sz="2000">
                <a:latin typeface="楷体_GB2312" pitchFamily="1" charset="-122"/>
                <a:ea typeface="楷体_GB2312" pitchFamily="1" charset="-122"/>
              </a:rPr>
              <a:t>20××</a:t>
            </a:r>
            <a:r>
              <a:rPr lang="zh-CN" altLang="en-US" sz="2000">
                <a:latin typeface="楷体_GB2312" pitchFamily="1" charset="-122"/>
                <a:ea typeface="楷体_GB2312" pitchFamily="1" charset="-122"/>
              </a:rPr>
              <a:t>年</a:t>
            </a:r>
            <a:r>
              <a:rPr lang="en-US" altLang="zh-CN" sz="2000">
                <a:latin typeface="楷体_GB2312" pitchFamily="1" charset="-122"/>
                <a:ea typeface="楷体_GB2312" pitchFamily="1" charset="-122"/>
              </a:rPr>
              <a:t>1</a:t>
            </a:r>
            <a:r>
              <a:rPr lang="zh-CN" altLang="en-US" sz="2000">
                <a:latin typeface="楷体_GB2312" pitchFamily="1" charset="-122"/>
                <a:ea typeface="楷体_GB2312" pitchFamily="1" charset="-122"/>
              </a:rPr>
              <a:t>月维修车间发生费用总额</a:t>
            </a:r>
            <a:r>
              <a:rPr lang="en-US" altLang="zh-CN" sz="2000">
                <a:latin typeface="黑体" panose="02010609060101010101" pitchFamily="49" charset="-122"/>
                <a:ea typeface="黑体" panose="02010609060101010101" pitchFamily="49" charset="-122"/>
              </a:rPr>
              <a:t>10 332</a:t>
            </a:r>
            <a:r>
              <a:rPr lang="zh-CN" altLang="en-US" sz="2000">
                <a:latin typeface="楷体_GB2312" pitchFamily="1" charset="-122"/>
                <a:ea typeface="楷体_GB2312" pitchFamily="1" charset="-122"/>
              </a:rPr>
              <a:t>元，供热车间发生费用总额</a:t>
            </a:r>
            <a:r>
              <a:rPr lang="en-US" altLang="zh-CN" sz="2000">
                <a:latin typeface="黑体" panose="02010609060101010101" pitchFamily="49" charset="-122"/>
                <a:ea typeface="黑体" panose="02010609060101010101" pitchFamily="49" charset="-122"/>
              </a:rPr>
              <a:t>32 400</a:t>
            </a:r>
            <a:r>
              <a:rPr lang="zh-CN" altLang="en-US" sz="2000">
                <a:latin typeface="楷体_GB2312" pitchFamily="1" charset="-122"/>
                <a:ea typeface="楷体_GB2312" pitchFamily="1" charset="-122"/>
              </a:rPr>
              <a:t>元。两个辅助生产车间对企业内部各部门提供劳务情况如下： </a:t>
            </a:r>
            <a:endParaRPr lang="zh-CN" altLang="en-US" sz="2000">
              <a:latin typeface="楷体_GB2312" pitchFamily="1" charset="-122"/>
              <a:ea typeface="楷体_GB2312" pitchFamily="1" charset="-122"/>
            </a:endParaRPr>
          </a:p>
        </p:txBody>
      </p:sp>
      <p:sp>
        <p:nvSpPr>
          <p:cNvPr id="3" name="Rectangle 8"/>
          <p:cNvSpPr>
            <a:spLocks noChangeArrowheads="1"/>
          </p:cNvSpPr>
          <p:nvPr/>
        </p:nvSpPr>
        <p:spPr bwMode="auto">
          <a:xfrm>
            <a:off x="827088" y="5443508"/>
            <a:ext cx="7622600"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a:spcBef>
                <a:spcPct val="0"/>
              </a:spcBef>
            </a:pPr>
            <a:r>
              <a:rPr lang="zh-CN" altLang="en-US" sz="2000" dirty="0">
                <a:ea typeface="楷体_GB2312" pitchFamily="1" charset="-122"/>
              </a:rPr>
              <a:t>要求：根据上述资料</a:t>
            </a:r>
            <a:r>
              <a:rPr lang="zh-CN" altLang="en-US" sz="2000" dirty="0" smtClean="0">
                <a:ea typeface="楷体_GB2312" pitchFamily="1" charset="-122"/>
              </a:rPr>
              <a:t>采用顺序分配</a:t>
            </a:r>
            <a:r>
              <a:rPr lang="zh-CN" altLang="en-US" sz="2000" dirty="0">
                <a:ea typeface="楷体_GB2312" pitchFamily="1" charset="-122"/>
              </a:rPr>
              <a:t>法分配各辅助生产车间的费用。</a:t>
            </a:r>
            <a:endParaRPr lang="zh-CN" altLang="en-US" sz="2000" dirty="0">
              <a:ea typeface="楷体_GB2312" pitchFamily="1" charset="-122"/>
            </a:endParaRPr>
          </a:p>
        </p:txBody>
      </p:sp>
      <p:graphicFrame>
        <p:nvGraphicFramePr>
          <p:cNvPr id="4" name="Group 4"/>
          <p:cNvGraphicFramePr>
            <a:graphicFrameLocks noGrp="1"/>
          </p:cNvGraphicFramePr>
          <p:nvPr/>
        </p:nvGraphicFramePr>
        <p:xfrm>
          <a:off x="755650" y="2636838"/>
          <a:ext cx="8064500" cy="2405064"/>
        </p:xfrm>
        <a:graphic>
          <a:graphicData uri="http://schemas.openxmlformats.org/drawingml/2006/table">
            <a:tbl>
              <a:tblPr/>
              <a:tblGrid>
                <a:gridCol w="1465263"/>
                <a:gridCol w="881062"/>
                <a:gridCol w="1038225"/>
                <a:gridCol w="1450975"/>
                <a:gridCol w="1246188"/>
                <a:gridCol w="974725"/>
                <a:gridCol w="1008062"/>
              </a:tblGrid>
              <a:tr h="490538">
                <a:tc rowSpan="3">
                  <a:txBody>
                    <a:bodyPr/>
                    <a:lstStyle/>
                    <a:p>
                      <a:pPr marL="0" marR="0" lvl="0" indent="0" algn="ctr" defTabSz="914400" rtl="0" eaLnBrk="0" fontAlgn="base" latinLnBrk="0" hangingPunct="0">
                        <a:lnSpc>
                          <a:spcPct val="100000"/>
                        </a:lnSpc>
                        <a:spcBef>
                          <a:spcPct val="20000"/>
                        </a:spcBef>
                        <a:spcAft>
                          <a:spcPct val="0"/>
                        </a:spcAft>
                        <a:buClrTx/>
                        <a:buSzTx/>
                        <a:buFontTx/>
                        <a:buNone/>
                      </a:pPr>
                      <a:endParaRPr kumimoji="0" lang="zh-CN" altLang="en-US" sz="2000" b="1" i="0" u="none" strike="noStrike" cap="none" normalizeH="0" baseline="0" dirty="0" smtClean="0">
                        <a:ln>
                          <a:noFill/>
                        </a:ln>
                        <a:solidFill>
                          <a:schemeClr val="tx1"/>
                        </a:solidFill>
                        <a:effectLst/>
                        <a:latin typeface="Arial" panose="020B0604020202020204" pitchFamily="34" charset="0"/>
                        <a:ea typeface="楷体_GB2312" pitchFamily="1" charset="-122"/>
                      </a:endParaRPr>
                    </a:p>
                    <a:p>
                      <a:pPr marL="0" marR="0" lvl="0" indent="0" algn="ctr" defTabSz="914400" rtl="0" eaLnBrk="0" fontAlgn="base" latinLnBrk="0" hangingPunct="0">
                        <a:lnSpc>
                          <a:spcPct val="100000"/>
                        </a:lnSpc>
                        <a:spcBef>
                          <a:spcPct val="20000"/>
                        </a:spcBef>
                        <a:spcAft>
                          <a:spcPct val="0"/>
                        </a:spcAft>
                        <a:buClrTx/>
                        <a:buSzTx/>
                        <a:buFontTx/>
                        <a:buNone/>
                      </a:pPr>
                      <a:r>
                        <a:rPr kumimoji="0" lang="zh-CN" altLang="en-US" sz="2000" b="1" i="0" u="none" strike="noStrike" cap="none" normalizeH="0" baseline="0" dirty="0" smtClean="0">
                          <a:ln>
                            <a:noFill/>
                          </a:ln>
                          <a:solidFill>
                            <a:schemeClr val="tx1"/>
                          </a:solidFill>
                          <a:effectLst/>
                          <a:latin typeface="Arial" panose="020B0604020202020204" pitchFamily="34" charset="0"/>
                          <a:ea typeface="楷体_GB2312" pitchFamily="1" charset="-122"/>
                        </a:rPr>
                        <a:t>提供劳务的辅助车间</a:t>
                      </a:r>
                      <a:endParaRPr kumimoji="0" lang="zh-CN" altLang="en-US" sz="2000" b="1" i="0" u="none" strike="noStrike" cap="none" normalizeH="0" baseline="0" dirty="0" smtClean="0">
                        <a:ln>
                          <a:noFill/>
                        </a:ln>
                        <a:solidFill>
                          <a:schemeClr val="tx1"/>
                        </a:solidFill>
                        <a:effectLst/>
                        <a:latin typeface="Arial" panose="020B0604020202020204" pitchFamily="34" charset="0"/>
                        <a:ea typeface="楷体_GB2312" pitchFamily="1" charset="-122"/>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rowSpan="3">
                  <a:txBody>
                    <a:bodyPr/>
                    <a:lstStyle/>
                    <a:p>
                      <a:pPr marL="0" marR="0" lvl="0" indent="0" algn="ctr" defTabSz="914400" rtl="0" eaLnBrk="0" fontAlgn="base" latinLnBrk="0" hangingPunct="0">
                        <a:lnSpc>
                          <a:spcPct val="100000"/>
                        </a:lnSpc>
                        <a:spcBef>
                          <a:spcPct val="20000"/>
                        </a:spcBef>
                        <a:spcAft>
                          <a:spcPct val="0"/>
                        </a:spcAft>
                        <a:buClrTx/>
                        <a:buSzTx/>
                        <a:buFontTx/>
                        <a:buNone/>
                      </a:pPr>
                      <a:endParaRPr kumimoji="0" lang="zh-CN" altLang="en-US" sz="2000" b="1" i="0" u="none" strike="noStrike" cap="none" normalizeH="0" baseline="0" smtClean="0">
                        <a:ln>
                          <a:noFill/>
                        </a:ln>
                        <a:solidFill>
                          <a:schemeClr val="tx1"/>
                        </a:solidFill>
                        <a:effectLst/>
                        <a:latin typeface="Arial" panose="020B0604020202020204" pitchFamily="34" charset="0"/>
                        <a:ea typeface="楷体_GB2312" pitchFamily="1" charset="-122"/>
                      </a:endParaRPr>
                    </a:p>
                    <a:p>
                      <a:pPr marL="0" marR="0" lvl="0" indent="0" algn="ctr" defTabSz="914400" rtl="0" eaLnBrk="0" fontAlgn="base" latinLnBrk="0" hangingPunct="0">
                        <a:lnSpc>
                          <a:spcPct val="100000"/>
                        </a:lnSpc>
                        <a:spcBef>
                          <a:spcPct val="20000"/>
                        </a:spcBef>
                        <a:spcAft>
                          <a:spcPct val="0"/>
                        </a:spcAft>
                        <a:buClrTx/>
                        <a:buSzTx/>
                        <a:buFontTx/>
                        <a:buNone/>
                      </a:pPr>
                      <a:r>
                        <a:rPr kumimoji="0" lang="zh-CN" altLang="en-US" sz="2000" b="1" i="0" u="none" strike="noStrike" cap="none" normalizeH="0" baseline="0" smtClean="0">
                          <a:ln>
                            <a:noFill/>
                          </a:ln>
                          <a:solidFill>
                            <a:schemeClr val="tx1"/>
                          </a:solidFill>
                          <a:effectLst/>
                          <a:latin typeface="Arial" panose="020B0604020202020204" pitchFamily="34" charset="0"/>
                          <a:ea typeface="楷体_GB2312" pitchFamily="1" charset="-122"/>
                        </a:rPr>
                        <a:t>劳务计量单位</a:t>
                      </a:r>
                      <a:endParaRPr kumimoji="0" lang="zh-CN" altLang="en-US" sz="2000" b="1" i="0" u="none" strike="noStrike" cap="none" normalizeH="0" baseline="0" smtClean="0">
                        <a:ln>
                          <a:noFill/>
                        </a:ln>
                        <a:solidFill>
                          <a:schemeClr val="tx1"/>
                        </a:solidFill>
                        <a:effectLst/>
                        <a:latin typeface="Arial" panose="020B0604020202020204" pitchFamily="34" charset="0"/>
                        <a:ea typeface="楷体_GB2312" pitchFamily="1"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rowSpan="3">
                  <a:txBody>
                    <a:bodyPr/>
                    <a:lstStyle/>
                    <a:p>
                      <a:pPr marL="0" marR="0" lvl="0" indent="0" algn="ctr" defTabSz="914400" rtl="0" eaLnBrk="0" fontAlgn="base" latinLnBrk="0" hangingPunct="0">
                        <a:lnSpc>
                          <a:spcPct val="100000"/>
                        </a:lnSpc>
                        <a:spcBef>
                          <a:spcPct val="20000"/>
                        </a:spcBef>
                        <a:spcAft>
                          <a:spcPct val="0"/>
                        </a:spcAft>
                        <a:buClrTx/>
                        <a:buSzTx/>
                        <a:buFontTx/>
                        <a:buNone/>
                      </a:pPr>
                      <a:endParaRPr kumimoji="0" lang="zh-CN" altLang="en-US" sz="2000" b="1" i="0" u="none" strike="noStrike" cap="none" normalizeH="0" baseline="0" smtClean="0">
                        <a:ln>
                          <a:noFill/>
                        </a:ln>
                        <a:solidFill>
                          <a:schemeClr val="tx1"/>
                        </a:solidFill>
                        <a:effectLst/>
                        <a:latin typeface="Arial" panose="020B0604020202020204" pitchFamily="34" charset="0"/>
                        <a:ea typeface="楷体_GB2312" pitchFamily="1" charset="-122"/>
                      </a:endParaRPr>
                    </a:p>
                    <a:p>
                      <a:pPr marL="0" marR="0" lvl="0" indent="0" algn="ctr" defTabSz="914400" rtl="0" eaLnBrk="0" fontAlgn="base" latinLnBrk="0" hangingPunct="0">
                        <a:lnSpc>
                          <a:spcPct val="100000"/>
                        </a:lnSpc>
                        <a:spcBef>
                          <a:spcPct val="20000"/>
                        </a:spcBef>
                        <a:spcAft>
                          <a:spcPct val="0"/>
                        </a:spcAft>
                        <a:buClrTx/>
                        <a:buSzTx/>
                        <a:buFontTx/>
                        <a:buNone/>
                      </a:pPr>
                      <a:r>
                        <a:rPr kumimoji="0" lang="zh-CN" altLang="en-US" sz="2000" b="1" i="0" u="none" strike="noStrike" cap="none" normalizeH="0" baseline="0" smtClean="0">
                          <a:ln>
                            <a:noFill/>
                          </a:ln>
                          <a:solidFill>
                            <a:schemeClr val="tx1"/>
                          </a:solidFill>
                          <a:effectLst/>
                          <a:latin typeface="Arial" panose="020B0604020202020204" pitchFamily="34" charset="0"/>
                          <a:ea typeface="楷体_GB2312" pitchFamily="1" charset="-122"/>
                        </a:rPr>
                        <a:t>提供劳务总量</a:t>
                      </a:r>
                      <a:endParaRPr kumimoji="0" lang="zh-CN" altLang="en-US" sz="2000" b="1" i="0" u="none" strike="noStrike" cap="none" normalizeH="0" baseline="0" smtClean="0">
                        <a:ln>
                          <a:noFill/>
                        </a:ln>
                        <a:solidFill>
                          <a:schemeClr val="tx1"/>
                        </a:solidFill>
                        <a:effectLst/>
                        <a:latin typeface="Arial" panose="020B0604020202020204" pitchFamily="34" charset="0"/>
                        <a:ea typeface="楷体_GB2312" pitchFamily="1"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gridSpan="4">
                  <a:txBody>
                    <a:bodyPr/>
                    <a:lstStyle/>
                    <a:p>
                      <a:pPr marL="0" marR="0" lvl="0" indent="0" algn="ctr" defTabSz="914400" rtl="0" eaLnBrk="0" fontAlgn="base" latinLnBrk="0" hangingPunct="0">
                        <a:lnSpc>
                          <a:spcPct val="100000"/>
                        </a:lnSpc>
                        <a:spcBef>
                          <a:spcPct val="20000"/>
                        </a:spcBef>
                        <a:spcAft>
                          <a:spcPct val="0"/>
                        </a:spcAft>
                        <a:buClrTx/>
                        <a:buSzTx/>
                        <a:buFontTx/>
                        <a:buNone/>
                      </a:pPr>
                      <a:r>
                        <a:rPr kumimoji="0" lang="zh-CN" altLang="en-US" sz="2000" b="1" i="0" u="none" strike="noStrike" cap="none" normalizeH="0" baseline="0" smtClean="0">
                          <a:ln>
                            <a:noFill/>
                          </a:ln>
                          <a:solidFill>
                            <a:schemeClr val="tx1"/>
                          </a:solidFill>
                          <a:effectLst/>
                          <a:latin typeface="Arial" panose="020B0604020202020204" pitchFamily="34" charset="0"/>
                          <a:ea typeface="楷体_GB2312" pitchFamily="1" charset="-122"/>
                        </a:rPr>
                        <a:t>各受益单位接受劳务量</a:t>
                      </a:r>
                      <a:endParaRPr kumimoji="0" lang="zh-CN" altLang="en-US" sz="2000" b="1" i="0" u="none" strike="noStrike" cap="none" normalizeH="0" baseline="0" smtClean="0">
                        <a:ln>
                          <a:noFill/>
                        </a:ln>
                        <a:solidFill>
                          <a:schemeClr val="tx1"/>
                        </a:solidFill>
                        <a:effectLst/>
                        <a:latin typeface="Arial" panose="020B0604020202020204" pitchFamily="34" charset="0"/>
                        <a:ea typeface="楷体_GB2312" pitchFamily="1" charset="-122"/>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cPr/>
                </a:tc>
                <a:tc hMerge="1">
                  <a:tcPr/>
                </a:tc>
                <a:tc hMerge="1">
                  <a:tcPr/>
                </a:tc>
              </a:tr>
              <a:tr h="446088">
                <a:tc vMerge="1">
                  <a:tcPr/>
                </a:tc>
                <a:tc vMerge="1">
                  <a:tcPr/>
                </a:tc>
                <a:tc vMerge="1">
                  <a:tcPr/>
                </a:tc>
                <a:tc gridSpan="2">
                  <a:txBody>
                    <a:bodyPr/>
                    <a:lstStyle/>
                    <a:p>
                      <a:pPr marL="0" marR="0" lvl="0" indent="0" algn="ctr" defTabSz="914400" rtl="0" eaLnBrk="0" fontAlgn="base" latinLnBrk="0" hangingPunct="0">
                        <a:lnSpc>
                          <a:spcPct val="100000"/>
                        </a:lnSpc>
                        <a:spcBef>
                          <a:spcPct val="20000"/>
                        </a:spcBef>
                        <a:spcAft>
                          <a:spcPct val="0"/>
                        </a:spcAft>
                        <a:buClrTx/>
                        <a:buSzTx/>
                        <a:buFontTx/>
                        <a:buNone/>
                      </a:pPr>
                      <a:r>
                        <a:rPr kumimoji="0" lang="zh-CN" altLang="en-US" sz="2000" b="1" i="0" u="none" strike="noStrike" cap="none" normalizeH="0" baseline="0" smtClean="0">
                          <a:ln>
                            <a:noFill/>
                          </a:ln>
                          <a:solidFill>
                            <a:schemeClr val="tx1"/>
                          </a:solidFill>
                          <a:effectLst/>
                          <a:latin typeface="Arial" panose="020B0604020202020204" pitchFamily="34" charset="0"/>
                          <a:ea typeface="楷体_GB2312" pitchFamily="1" charset="-122"/>
                        </a:rPr>
                        <a:t>辅助生产车间</a:t>
                      </a:r>
                      <a:endParaRPr kumimoji="0" lang="zh-CN" altLang="en-US" sz="2000" b="1" i="0" u="none" strike="noStrike" cap="none" normalizeH="0" baseline="0" smtClean="0">
                        <a:ln>
                          <a:noFill/>
                        </a:ln>
                        <a:solidFill>
                          <a:schemeClr val="tx1"/>
                        </a:solidFill>
                        <a:effectLst/>
                        <a:latin typeface="Arial" panose="020B0604020202020204" pitchFamily="34" charset="0"/>
                        <a:ea typeface="楷体_GB2312" pitchFamily="1"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cPr/>
                </a:tc>
                <a:tc rowSpan="2">
                  <a:txBody>
                    <a:bodyPr/>
                    <a:lstStyle/>
                    <a:p>
                      <a:pPr marL="0" marR="0" lvl="0" indent="0" algn="ctr" defTabSz="914400" rtl="0" eaLnBrk="0" fontAlgn="base" latinLnBrk="0" hangingPunct="0">
                        <a:lnSpc>
                          <a:spcPct val="100000"/>
                        </a:lnSpc>
                        <a:spcBef>
                          <a:spcPct val="20000"/>
                        </a:spcBef>
                        <a:spcAft>
                          <a:spcPct val="0"/>
                        </a:spcAft>
                        <a:buClrTx/>
                        <a:buSzTx/>
                        <a:buFontTx/>
                        <a:buNone/>
                      </a:pPr>
                      <a:r>
                        <a:rPr kumimoji="0" lang="zh-CN" altLang="en-US" sz="2000" b="1" i="0" u="none" strike="noStrike" cap="none" normalizeH="0" baseline="0" smtClean="0">
                          <a:ln>
                            <a:noFill/>
                          </a:ln>
                          <a:solidFill>
                            <a:schemeClr val="tx1"/>
                          </a:solidFill>
                          <a:effectLst/>
                          <a:latin typeface="Arial" panose="020B0604020202020204" pitchFamily="34" charset="0"/>
                          <a:ea typeface="楷体_GB2312" pitchFamily="1" charset="-122"/>
                        </a:rPr>
                        <a:t>基本生产车间</a:t>
                      </a:r>
                      <a:endParaRPr kumimoji="0" lang="zh-CN" altLang="en-US" sz="2000" b="1" i="0" u="none" strike="noStrike" cap="none" normalizeH="0" baseline="0" smtClean="0">
                        <a:ln>
                          <a:noFill/>
                        </a:ln>
                        <a:solidFill>
                          <a:schemeClr val="tx1"/>
                        </a:solidFill>
                        <a:effectLst/>
                        <a:latin typeface="Arial" panose="020B0604020202020204" pitchFamily="34" charset="0"/>
                        <a:ea typeface="楷体_GB2312" pitchFamily="1"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rowSpan="2">
                  <a:txBody>
                    <a:bodyPr/>
                    <a:lstStyle/>
                    <a:p>
                      <a:pPr marL="0" marR="0" lvl="0" indent="0" algn="ctr" defTabSz="914400" rtl="0" eaLnBrk="0" fontAlgn="base" latinLnBrk="0" hangingPunct="0">
                        <a:lnSpc>
                          <a:spcPct val="100000"/>
                        </a:lnSpc>
                        <a:spcBef>
                          <a:spcPct val="20000"/>
                        </a:spcBef>
                        <a:spcAft>
                          <a:spcPct val="0"/>
                        </a:spcAft>
                        <a:buClrTx/>
                        <a:buSzTx/>
                        <a:buFontTx/>
                        <a:buNone/>
                      </a:pPr>
                      <a:r>
                        <a:rPr kumimoji="0" lang="zh-CN" altLang="en-US" sz="2000" b="1" i="0" u="none" strike="noStrike" cap="none" normalizeH="0" baseline="0" smtClean="0">
                          <a:ln>
                            <a:noFill/>
                          </a:ln>
                          <a:solidFill>
                            <a:schemeClr val="tx1"/>
                          </a:solidFill>
                          <a:effectLst/>
                          <a:latin typeface="Arial" panose="020B0604020202020204" pitchFamily="34" charset="0"/>
                          <a:ea typeface="楷体_GB2312" pitchFamily="1" charset="-122"/>
                        </a:rPr>
                        <a:t>行政管理部门</a:t>
                      </a:r>
                      <a:endParaRPr kumimoji="0" lang="zh-CN" altLang="en-US" sz="2000" b="1" i="0" u="none" strike="noStrike" cap="none" normalizeH="0" baseline="0" smtClean="0">
                        <a:ln>
                          <a:noFill/>
                        </a:ln>
                        <a:solidFill>
                          <a:schemeClr val="tx1"/>
                        </a:solidFill>
                        <a:effectLst/>
                        <a:latin typeface="Arial" panose="020B0604020202020204" pitchFamily="34" charset="0"/>
                        <a:ea typeface="楷体_GB2312" pitchFamily="1" charset="-122"/>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88950">
                <a:tc vMerge="1">
                  <a:tcPr/>
                </a:tc>
                <a:tc vMerge="1">
                  <a:tcPr/>
                </a:tc>
                <a:tc vMerge="1">
                  <a:tcPr/>
                </a:tc>
                <a:tc>
                  <a:txBody>
                    <a:bodyPr/>
                    <a:lstStyle/>
                    <a:p>
                      <a:pPr marL="0" marR="0" lvl="0" indent="0" algn="l" defTabSz="914400" rtl="0" eaLnBrk="0" fontAlgn="base" latinLnBrk="0" hangingPunct="0">
                        <a:lnSpc>
                          <a:spcPct val="100000"/>
                        </a:lnSpc>
                        <a:spcBef>
                          <a:spcPct val="20000"/>
                        </a:spcBef>
                        <a:spcAft>
                          <a:spcPct val="0"/>
                        </a:spcAft>
                        <a:buClrTx/>
                        <a:buSzTx/>
                        <a:buFontTx/>
                        <a:buNone/>
                      </a:pPr>
                      <a:r>
                        <a:rPr kumimoji="0" lang="zh-CN" altLang="en-US" sz="2000" b="1" i="0" u="none" strike="noStrike" cap="none" normalizeH="0" baseline="0" smtClean="0">
                          <a:ln>
                            <a:noFill/>
                          </a:ln>
                          <a:solidFill>
                            <a:schemeClr val="tx1"/>
                          </a:solidFill>
                          <a:effectLst/>
                          <a:latin typeface="Arial" panose="020B0604020202020204" pitchFamily="34" charset="0"/>
                          <a:ea typeface="楷体_GB2312" pitchFamily="1" charset="-122"/>
                        </a:rPr>
                        <a:t>维修车间</a:t>
                      </a:r>
                      <a:endParaRPr kumimoji="0" lang="zh-CN" altLang="en-US" sz="2000" b="1" i="0" u="none" strike="noStrike" cap="none" normalizeH="0" baseline="0" smtClean="0">
                        <a:ln>
                          <a:noFill/>
                        </a:ln>
                        <a:solidFill>
                          <a:schemeClr val="tx1"/>
                        </a:solidFill>
                        <a:effectLst/>
                        <a:latin typeface="Arial" panose="020B0604020202020204" pitchFamily="34" charset="0"/>
                        <a:ea typeface="楷体_GB2312" pitchFamily="1"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pPr>
                      <a:r>
                        <a:rPr kumimoji="0" lang="zh-CN" altLang="en-US" sz="2000" b="1" i="0" u="none" strike="noStrike" cap="none" normalizeH="0" baseline="0" smtClean="0">
                          <a:ln>
                            <a:noFill/>
                          </a:ln>
                          <a:solidFill>
                            <a:schemeClr val="tx1"/>
                          </a:solidFill>
                          <a:effectLst/>
                          <a:latin typeface="Arial" panose="020B0604020202020204" pitchFamily="34" charset="0"/>
                          <a:ea typeface="楷体_GB2312" pitchFamily="1" charset="-122"/>
                        </a:rPr>
                        <a:t>供热车间</a:t>
                      </a:r>
                      <a:endParaRPr kumimoji="0" lang="zh-CN" altLang="en-US" sz="2000" b="1" i="0" u="none" strike="noStrike" cap="none" normalizeH="0" baseline="0" smtClean="0">
                        <a:ln>
                          <a:noFill/>
                        </a:ln>
                        <a:solidFill>
                          <a:schemeClr val="tx1"/>
                        </a:solidFill>
                        <a:effectLst/>
                        <a:latin typeface="Arial" panose="020B0604020202020204" pitchFamily="34" charset="0"/>
                        <a:ea typeface="楷体_GB2312" pitchFamily="1"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vMerge="1">
                  <a:tcPr/>
                </a:tc>
                <a:tc vMerge="1">
                  <a:tcPr/>
                </a:tc>
              </a:tr>
              <a:tr h="488950">
                <a:tc>
                  <a:txBody>
                    <a:bodyPr/>
                    <a:lstStyle/>
                    <a:p>
                      <a:pPr marL="0" marR="0" lvl="0" indent="0" algn="l" defTabSz="914400" rtl="0" eaLnBrk="0" fontAlgn="base" latinLnBrk="0" hangingPunct="0">
                        <a:lnSpc>
                          <a:spcPct val="100000"/>
                        </a:lnSpc>
                        <a:spcBef>
                          <a:spcPct val="20000"/>
                        </a:spcBef>
                        <a:spcAft>
                          <a:spcPct val="0"/>
                        </a:spcAft>
                        <a:buClrTx/>
                        <a:buSzTx/>
                        <a:buFontTx/>
                        <a:buNone/>
                      </a:pPr>
                      <a:r>
                        <a:rPr kumimoji="0" lang="zh-CN" altLang="en-US" sz="2000" b="1" i="0" u="none" strike="noStrike" cap="none" normalizeH="0" baseline="0" dirty="0" smtClean="0">
                          <a:ln>
                            <a:noFill/>
                          </a:ln>
                          <a:solidFill>
                            <a:schemeClr val="tx1"/>
                          </a:solidFill>
                          <a:effectLst/>
                          <a:latin typeface="Arial" panose="020B0604020202020204" pitchFamily="34" charset="0"/>
                          <a:ea typeface="楷体_GB2312" pitchFamily="1" charset="-122"/>
                        </a:rPr>
                        <a:t>供水车间</a:t>
                      </a:r>
                      <a:endParaRPr kumimoji="0" lang="zh-CN" altLang="en-US" sz="2000" b="1" i="0" u="none" strike="noStrike" cap="none" normalizeH="0" baseline="0" dirty="0" smtClean="0">
                        <a:ln>
                          <a:noFill/>
                        </a:ln>
                        <a:solidFill>
                          <a:schemeClr val="tx1"/>
                        </a:solidFill>
                        <a:effectLst/>
                        <a:latin typeface="Arial" panose="020B0604020202020204" pitchFamily="34" charset="0"/>
                        <a:ea typeface="楷体_GB2312" pitchFamily="1" charset="-122"/>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pPr>
                      <a:r>
                        <a:rPr kumimoji="0" lang="zh-CN" altLang="en-US" sz="2000" b="1" i="0" u="none" strike="noStrike" cap="none" normalizeH="0" baseline="0" dirty="0" smtClean="0">
                          <a:ln>
                            <a:noFill/>
                          </a:ln>
                          <a:solidFill>
                            <a:schemeClr val="tx1"/>
                          </a:solidFill>
                          <a:effectLst/>
                          <a:latin typeface="Arial" panose="020B0604020202020204" pitchFamily="34" charset="0"/>
                          <a:ea typeface="楷体_GB2312" pitchFamily="1" charset="-122"/>
                        </a:rPr>
                        <a:t>吨</a:t>
                      </a:r>
                      <a:endParaRPr kumimoji="0" lang="zh-CN" altLang="en-US" sz="2000" b="1" i="0" u="none" strike="noStrike" cap="none" normalizeH="0" baseline="0" dirty="0" smtClean="0">
                        <a:ln>
                          <a:noFill/>
                        </a:ln>
                        <a:solidFill>
                          <a:schemeClr val="tx1"/>
                        </a:solidFill>
                        <a:effectLst/>
                        <a:latin typeface="Arial" panose="020B0604020202020204" pitchFamily="34" charset="0"/>
                        <a:ea typeface="楷体_GB2312" pitchFamily="1"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pPr>
                      <a:r>
                        <a:rPr kumimoji="0" lang="en-US" altLang="zh-CN" sz="2000" b="1" i="0" u="none" strike="noStrike" cap="none" normalizeH="0" baseline="0" smtClean="0">
                          <a:ln>
                            <a:noFill/>
                          </a:ln>
                          <a:solidFill>
                            <a:schemeClr val="tx1"/>
                          </a:solidFill>
                          <a:effectLst/>
                          <a:latin typeface="Arial" panose="020B0604020202020204" pitchFamily="34" charset="0"/>
                          <a:ea typeface="楷体_GB2312" pitchFamily="1" charset="-122"/>
                        </a:rPr>
                        <a:t>1 400</a:t>
                      </a:r>
                      <a:endParaRPr kumimoji="0" lang="en-US" altLang="zh-CN" sz="2000" b="1" i="0" u="none" strike="noStrike" cap="none" normalizeH="0" baseline="0" smtClean="0">
                        <a:ln>
                          <a:noFill/>
                        </a:ln>
                        <a:solidFill>
                          <a:schemeClr val="tx1"/>
                        </a:solidFill>
                        <a:effectLst/>
                        <a:latin typeface="Arial" panose="020B0604020202020204" pitchFamily="34" charset="0"/>
                        <a:ea typeface="楷体_GB2312" pitchFamily="1"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pPr>
                      <a:endParaRPr kumimoji="0" lang="zh-CN" altLang="en-US" sz="2000" b="1" i="0" u="none" strike="noStrike" cap="none" normalizeH="0" baseline="0" smtClean="0">
                        <a:ln>
                          <a:noFill/>
                        </a:ln>
                        <a:solidFill>
                          <a:schemeClr val="tx1"/>
                        </a:solidFill>
                        <a:effectLst/>
                        <a:latin typeface="Arial" panose="020B0604020202020204" pitchFamily="34" charset="0"/>
                        <a:ea typeface="楷体_GB2312" pitchFamily="1"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pPr>
                      <a:r>
                        <a:rPr kumimoji="0" lang="en-US" altLang="zh-CN" sz="2000" b="1" i="0" u="none" strike="noStrike" cap="none" normalizeH="0" baseline="0" smtClean="0">
                          <a:ln>
                            <a:noFill/>
                          </a:ln>
                          <a:solidFill>
                            <a:schemeClr val="tx1"/>
                          </a:solidFill>
                          <a:effectLst/>
                          <a:latin typeface="Arial" panose="020B0604020202020204" pitchFamily="34" charset="0"/>
                          <a:ea typeface="楷体_GB2312" pitchFamily="1" charset="-122"/>
                        </a:rPr>
                        <a:t>140</a:t>
                      </a:r>
                      <a:endParaRPr kumimoji="0" lang="en-US" altLang="zh-CN" sz="2000" b="1" i="0" u="none" strike="noStrike" cap="none" normalizeH="0" baseline="0" smtClean="0">
                        <a:ln>
                          <a:noFill/>
                        </a:ln>
                        <a:solidFill>
                          <a:schemeClr val="tx1"/>
                        </a:solidFill>
                        <a:effectLst/>
                        <a:latin typeface="Arial" panose="020B0604020202020204" pitchFamily="34" charset="0"/>
                        <a:ea typeface="楷体_GB2312" pitchFamily="1"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pPr>
                      <a:r>
                        <a:rPr kumimoji="0" lang="en-US" altLang="zh-CN" sz="2000" b="1" i="0" u="none" strike="noStrike" cap="none" normalizeH="0" baseline="0" smtClean="0">
                          <a:ln>
                            <a:noFill/>
                          </a:ln>
                          <a:solidFill>
                            <a:schemeClr val="tx1"/>
                          </a:solidFill>
                          <a:effectLst/>
                          <a:latin typeface="Arial" panose="020B0604020202020204" pitchFamily="34" charset="0"/>
                          <a:ea typeface="楷体_GB2312" pitchFamily="1" charset="-122"/>
                        </a:rPr>
                        <a:t>1 000</a:t>
                      </a:r>
                      <a:endParaRPr kumimoji="0" lang="en-US" altLang="zh-CN" sz="2000" b="1" i="0" u="none" strike="noStrike" cap="none" normalizeH="0" baseline="0" smtClean="0">
                        <a:ln>
                          <a:noFill/>
                        </a:ln>
                        <a:solidFill>
                          <a:schemeClr val="tx1"/>
                        </a:solidFill>
                        <a:effectLst/>
                        <a:latin typeface="Arial" panose="020B0604020202020204" pitchFamily="34" charset="0"/>
                        <a:ea typeface="楷体_GB2312" pitchFamily="1"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pPr>
                      <a:r>
                        <a:rPr kumimoji="0" lang="en-US" altLang="zh-CN" sz="2000" b="1" i="0" u="none" strike="noStrike" cap="none" normalizeH="0" baseline="0" smtClean="0">
                          <a:ln>
                            <a:noFill/>
                          </a:ln>
                          <a:solidFill>
                            <a:schemeClr val="tx1"/>
                          </a:solidFill>
                          <a:effectLst/>
                          <a:latin typeface="Arial" panose="020B0604020202020204" pitchFamily="34" charset="0"/>
                          <a:ea typeface="楷体_GB2312" pitchFamily="1" charset="-122"/>
                        </a:rPr>
                        <a:t>260</a:t>
                      </a:r>
                      <a:endParaRPr kumimoji="0" lang="en-US" altLang="zh-CN" sz="2000" b="1" i="0" u="none" strike="noStrike" cap="none" normalizeH="0" baseline="0" smtClean="0">
                        <a:ln>
                          <a:noFill/>
                        </a:ln>
                        <a:solidFill>
                          <a:schemeClr val="tx1"/>
                        </a:solidFill>
                        <a:effectLst/>
                        <a:latin typeface="Arial" panose="020B0604020202020204" pitchFamily="34" charset="0"/>
                        <a:ea typeface="楷体_GB2312" pitchFamily="1" charset="-122"/>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90538">
                <a:tc>
                  <a:txBody>
                    <a:bodyPr/>
                    <a:lstStyle/>
                    <a:p>
                      <a:pPr marL="0" marR="0" lvl="0" indent="0" algn="l" defTabSz="914400" rtl="0" eaLnBrk="0" fontAlgn="base" latinLnBrk="0" hangingPunct="0">
                        <a:lnSpc>
                          <a:spcPct val="100000"/>
                        </a:lnSpc>
                        <a:spcBef>
                          <a:spcPct val="20000"/>
                        </a:spcBef>
                        <a:spcAft>
                          <a:spcPct val="0"/>
                        </a:spcAft>
                        <a:buClrTx/>
                        <a:buSzTx/>
                        <a:buFontTx/>
                        <a:buNone/>
                      </a:pPr>
                      <a:r>
                        <a:rPr kumimoji="0" lang="zh-CN" altLang="en-US" sz="2000" b="1" i="0" u="none" strike="noStrike" cap="none" normalizeH="0" baseline="0" smtClean="0">
                          <a:ln>
                            <a:noFill/>
                          </a:ln>
                          <a:solidFill>
                            <a:schemeClr val="tx1"/>
                          </a:solidFill>
                          <a:effectLst/>
                          <a:latin typeface="Arial" panose="020B0604020202020204" pitchFamily="34" charset="0"/>
                          <a:ea typeface="楷体_GB2312" pitchFamily="1" charset="-122"/>
                        </a:rPr>
                        <a:t>供热车间</a:t>
                      </a:r>
                      <a:endParaRPr kumimoji="0" lang="zh-CN" altLang="en-US" sz="2000" b="1" i="0" u="none" strike="noStrike" cap="none" normalizeH="0" baseline="0" smtClean="0">
                        <a:ln>
                          <a:noFill/>
                        </a:ln>
                        <a:solidFill>
                          <a:schemeClr val="tx1"/>
                        </a:solidFill>
                        <a:effectLst/>
                        <a:latin typeface="Arial" panose="020B0604020202020204" pitchFamily="34" charset="0"/>
                        <a:ea typeface="楷体_GB2312" pitchFamily="1" charset="-122"/>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pPr>
                      <a:r>
                        <a:rPr kumimoji="0" lang="en-US" altLang="zh-CN" sz="2000" b="1" i="0" u="none" strike="noStrike" cap="none" normalizeH="0" baseline="0" smtClean="0">
                          <a:ln>
                            <a:noFill/>
                          </a:ln>
                          <a:solidFill>
                            <a:schemeClr val="tx1"/>
                          </a:solidFill>
                          <a:effectLst/>
                          <a:latin typeface="Arial" panose="020B0604020202020204" pitchFamily="34" charset="0"/>
                          <a:ea typeface="楷体_GB2312" pitchFamily="1" charset="-122"/>
                        </a:rPr>
                        <a:t>M</a:t>
                      </a:r>
                      <a:r>
                        <a:rPr kumimoji="0" lang="en-US" altLang="zh-CN" sz="2000" b="1" i="0" u="none" strike="noStrike" cap="none" normalizeH="0" baseline="30000" smtClean="0">
                          <a:ln>
                            <a:noFill/>
                          </a:ln>
                          <a:solidFill>
                            <a:schemeClr val="tx1"/>
                          </a:solidFill>
                          <a:effectLst/>
                          <a:latin typeface="Arial" panose="020B0604020202020204" pitchFamily="34" charset="0"/>
                          <a:ea typeface="楷体_GB2312" pitchFamily="1" charset="-122"/>
                        </a:rPr>
                        <a:t>3</a:t>
                      </a:r>
                      <a:endParaRPr kumimoji="0" lang="en-US" altLang="zh-CN" sz="2000" b="1" i="0" u="none" strike="noStrike" cap="none" normalizeH="0" baseline="30000" smtClean="0">
                        <a:ln>
                          <a:noFill/>
                        </a:ln>
                        <a:solidFill>
                          <a:schemeClr val="tx1"/>
                        </a:solidFill>
                        <a:effectLst/>
                        <a:latin typeface="Arial" panose="020B0604020202020204" pitchFamily="34" charset="0"/>
                        <a:ea typeface="楷体_GB2312" pitchFamily="1"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pPr>
                      <a:r>
                        <a:rPr kumimoji="0" lang="en-US" altLang="zh-CN" sz="2000" b="1" i="0" u="none" strike="noStrike" cap="none" normalizeH="0" baseline="0" smtClean="0">
                          <a:ln>
                            <a:noFill/>
                          </a:ln>
                          <a:solidFill>
                            <a:schemeClr val="tx1"/>
                          </a:solidFill>
                          <a:effectLst/>
                          <a:latin typeface="Arial" panose="020B0604020202020204" pitchFamily="34" charset="0"/>
                          <a:ea typeface="楷体_GB2312" pitchFamily="1" charset="-122"/>
                        </a:rPr>
                        <a:t>12 960</a:t>
                      </a:r>
                      <a:endParaRPr kumimoji="0" lang="en-US" altLang="zh-CN" sz="2000" b="1" i="0" u="none" strike="noStrike" cap="none" normalizeH="0" baseline="0" smtClean="0">
                        <a:ln>
                          <a:noFill/>
                        </a:ln>
                        <a:solidFill>
                          <a:schemeClr val="tx1"/>
                        </a:solidFill>
                        <a:effectLst/>
                        <a:latin typeface="Arial" panose="020B0604020202020204" pitchFamily="34" charset="0"/>
                        <a:ea typeface="楷体_GB2312" pitchFamily="1"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pPr>
                      <a:r>
                        <a:rPr kumimoji="0" lang="en-US" altLang="zh-CN" sz="2000" b="1" i="0" u="none" strike="noStrike" cap="none" normalizeH="0" baseline="0" smtClean="0">
                          <a:ln>
                            <a:noFill/>
                          </a:ln>
                          <a:solidFill>
                            <a:schemeClr val="tx1"/>
                          </a:solidFill>
                          <a:effectLst/>
                          <a:latin typeface="Arial" panose="020B0604020202020204" pitchFamily="34" charset="0"/>
                          <a:ea typeface="楷体_GB2312" pitchFamily="1" charset="-122"/>
                        </a:rPr>
                        <a:t>960</a:t>
                      </a:r>
                      <a:endParaRPr kumimoji="0" lang="en-US" altLang="zh-CN" sz="2000" b="1" i="0" u="none" strike="noStrike" cap="none" normalizeH="0" baseline="0" smtClean="0">
                        <a:ln>
                          <a:noFill/>
                        </a:ln>
                        <a:solidFill>
                          <a:schemeClr val="tx1"/>
                        </a:solidFill>
                        <a:effectLst/>
                        <a:latin typeface="Arial" panose="020B0604020202020204" pitchFamily="34" charset="0"/>
                        <a:ea typeface="楷体_GB2312" pitchFamily="1"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pPr>
                      <a:endParaRPr kumimoji="0" lang="zh-CN" altLang="en-US" sz="2000" b="1" i="0" u="none" strike="noStrike" cap="none" normalizeH="0" baseline="0" smtClean="0">
                        <a:ln>
                          <a:noFill/>
                        </a:ln>
                        <a:solidFill>
                          <a:schemeClr val="tx1"/>
                        </a:solidFill>
                        <a:effectLst/>
                        <a:latin typeface="Arial" panose="020B0604020202020204" pitchFamily="34" charset="0"/>
                        <a:ea typeface="楷体_GB2312" pitchFamily="1"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pPr>
                      <a:r>
                        <a:rPr kumimoji="0" lang="en-US" altLang="zh-CN" sz="2000" b="1" i="0" u="none" strike="noStrike" cap="none" normalizeH="0" baseline="0" smtClean="0">
                          <a:ln>
                            <a:noFill/>
                          </a:ln>
                          <a:solidFill>
                            <a:schemeClr val="tx1"/>
                          </a:solidFill>
                          <a:effectLst/>
                          <a:latin typeface="Arial" panose="020B0604020202020204" pitchFamily="34" charset="0"/>
                          <a:ea typeface="楷体_GB2312" pitchFamily="1" charset="-122"/>
                        </a:rPr>
                        <a:t>9 700</a:t>
                      </a:r>
                      <a:endParaRPr kumimoji="0" lang="en-US" altLang="zh-CN" sz="2000" b="1" i="0" u="none" strike="noStrike" cap="none" normalizeH="0" baseline="0" smtClean="0">
                        <a:ln>
                          <a:noFill/>
                        </a:ln>
                        <a:solidFill>
                          <a:schemeClr val="tx1"/>
                        </a:solidFill>
                        <a:effectLst/>
                        <a:latin typeface="Arial" panose="020B0604020202020204" pitchFamily="34" charset="0"/>
                        <a:ea typeface="楷体_GB2312" pitchFamily="1"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pPr>
                      <a:r>
                        <a:rPr kumimoji="0" lang="en-US" altLang="zh-CN" sz="2000" b="1" i="0" u="none" strike="noStrike" cap="none" normalizeH="0" baseline="0" smtClean="0">
                          <a:ln>
                            <a:noFill/>
                          </a:ln>
                          <a:solidFill>
                            <a:schemeClr val="tx1"/>
                          </a:solidFill>
                          <a:effectLst/>
                          <a:latin typeface="Arial" panose="020B0604020202020204" pitchFamily="34" charset="0"/>
                          <a:ea typeface="楷体_GB2312" pitchFamily="1" charset="-122"/>
                        </a:rPr>
                        <a:t>2 300</a:t>
                      </a:r>
                      <a:endParaRPr kumimoji="0" lang="en-US" altLang="zh-CN" sz="2000" b="1" i="0" u="none" strike="noStrike" cap="none" normalizeH="0" baseline="0" smtClean="0">
                        <a:ln>
                          <a:noFill/>
                        </a:ln>
                        <a:solidFill>
                          <a:schemeClr val="tx1"/>
                        </a:solidFill>
                        <a:effectLst/>
                        <a:latin typeface="Arial" panose="020B0604020202020204" pitchFamily="34" charset="0"/>
                        <a:ea typeface="楷体_GB2312" pitchFamily="1" charset="-122"/>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grpSp>
        <p:nvGrpSpPr>
          <p:cNvPr id="5" name="Group 42"/>
          <p:cNvGrpSpPr/>
          <p:nvPr/>
        </p:nvGrpSpPr>
        <p:grpSpPr bwMode="auto">
          <a:xfrm>
            <a:off x="2555875" y="1916113"/>
            <a:ext cx="4032250" cy="727075"/>
            <a:chOff x="1610" y="1207"/>
            <a:chExt cx="2540" cy="458"/>
          </a:xfrm>
        </p:grpSpPr>
        <p:sp>
          <p:nvSpPr>
            <p:cNvPr id="6" name="Text Box 43"/>
            <p:cNvSpPr txBox="1">
              <a:spLocks noChangeArrowheads="1"/>
            </p:cNvSpPr>
            <p:nvPr/>
          </p:nvSpPr>
          <p:spPr bwMode="auto">
            <a:xfrm>
              <a:off x="1610" y="1207"/>
              <a:ext cx="2540" cy="231"/>
            </a:xfrm>
            <a:prstGeom prst="rect">
              <a:avLst/>
            </a:prstGeom>
            <a:noFill/>
            <a:ln>
              <a:noFill/>
            </a:ln>
            <a:effectLst>
              <a:prstShdw prst="shdw12">
                <a:schemeClr val="bg2">
                  <a:alpha val="50000"/>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r>
                <a:rPr lang="en-US" altLang="zh-CN" dirty="0" smtClean="0"/>
                <a:t>  </a:t>
              </a:r>
              <a:r>
                <a:rPr lang="zh-CN" altLang="en-US" dirty="0"/>
                <a:t>辅助车间提供劳务量汇总表</a:t>
              </a:r>
              <a:endParaRPr lang="zh-CN" altLang="en-US" dirty="0"/>
            </a:p>
          </p:txBody>
        </p:sp>
        <p:sp>
          <p:nvSpPr>
            <p:cNvPr id="7" name="Rectangle 44"/>
            <p:cNvSpPr>
              <a:spLocks noChangeArrowheads="1"/>
            </p:cNvSpPr>
            <p:nvPr/>
          </p:nvSpPr>
          <p:spPr bwMode="auto">
            <a:xfrm>
              <a:off x="2426" y="1434"/>
              <a:ext cx="936" cy="231"/>
            </a:xfrm>
            <a:prstGeom prst="rect">
              <a:avLst/>
            </a:prstGeom>
            <a:noFill/>
            <a:ln>
              <a:noFill/>
            </a:ln>
            <a:effectLst>
              <a:prstShdw prst="shdw12">
                <a:schemeClr val="bg2">
                  <a:alpha val="50000"/>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p>
              <a:r>
                <a:rPr lang="en-US" altLang="zh-CN"/>
                <a:t>20××</a:t>
              </a:r>
              <a:r>
                <a:rPr lang="zh-CN" altLang="en-US"/>
                <a:t>年</a:t>
              </a:r>
              <a:r>
                <a:rPr lang="en-US" altLang="zh-CN"/>
                <a:t>1</a:t>
              </a:r>
              <a:r>
                <a:rPr lang="zh-CN" altLang="en-US"/>
                <a:t>月</a:t>
              </a:r>
              <a:endParaRPr lang="zh-CN" altLang="en-US"/>
            </a:p>
          </p:txBody>
        </p:sp>
      </p:gr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2" name="Text Box 4"/>
          <p:cNvSpPr txBox="1">
            <a:spLocks noChangeArrowheads="1"/>
          </p:cNvSpPr>
          <p:nvPr/>
        </p:nvSpPr>
        <p:spPr bwMode="auto">
          <a:xfrm>
            <a:off x="1042988" y="476250"/>
            <a:ext cx="4681537" cy="406400"/>
          </a:xfrm>
          <a:prstGeom prst="rect">
            <a:avLst/>
          </a:prstGeom>
          <a:solidFill>
            <a:srgbClr val="A7F7B6"/>
          </a:solidFill>
          <a:ln w="9525">
            <a:solidFill>
              <a:schemeClr val="hlink"/>
            </a:solidFill>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0"/>
              </a:spcBef>
              <a:defRPr b="1">
                <a:solidFill>
                  <a:schemeClr val="tx1"/>
                </a:solidFill>
                <a:latin typeface="Arial" panose="020B0604020202020204" pitchFamily="34" charset="0"/>
                <a:ea typeface="宋体" panose="02010600030101010101" pitchFamily="2" charset="-122"/>
              </a:defRPr>
            </a:lvl1pPr>
            <a:lvl2pPr marL="742950" indent="-285750" eaLnBrk="0" hangingPunct="0">
              <a:spcBef>
                <a:spcPct val="0"/>
              </a:spcBef>
              <a:defRPr b="1">
                <a:solidFill>
                  <a:schemeClr val="tx1"/>
                </a:solidFill>
                <a:latin typeface="Arial" panose="020B0604020202020204" pitchFamily="34" charset="0"/>
                <a:ea typeface="宋体" panose="02010600030101010101" pitchFamily="2" charset="-122"/>
              </a:defRPr>
            </a:lvl2pPr>
            <a:lvl3pPr marL="1143000" indent="-228600" eaLnBrk="0" hangingPunct="0">
              <a:spcBef>
                <a:spcPct val="0"/>
              </a:spcBef>
              <a:defRPr b="1">
                <a:solidFill>
                  <a:schemeClr val="tx1"/>
                </a:solidFill>
                <a:latin typeface="Arial" panose="020B0604020202020204" pitchFamily="34" charset="0"/>
                <a:ea typeface="宋体" panose="02010600030101010101" pitchFamily="2" charset="-122"/>
              </a:defRPr>
            </a:lvl3pPr>
            <a:lvl4pPr marL="1600200" indent="-228600" eaLnBrk="0" hangingPunct="0">
              <a:spcBef>
                <a:spcPct val="0"/>
              </a:spcBef>
              <a:defRPr b="1">
                <a:solidFill>
                  <a:schemeClr val="tx1"/>
                </a:solidFill>
                <a:latin typeface="Arial" panose="020B0604020202020204" pitchFamily="34" charset="0"/>
                <a:ea typeface="宋体" panose="02010600030101010101" pitchFamily="2" charset="-122"/>
              </a:defRPr>
            </a:lvl4pPr>
            <a:lvl5pPr marL="2057400" indent="-228600" eaLnBrk="0" hangingPunct="0">
              <a:spcBef>
                <a:spcPct val="0"/>
              </a:spcBef>
              <a:defRPr b="1">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9pPr>
          </a:lstStyle>
          <a:p>
            <a:pPr eaLnBrk="1" hangingPunct="1">
              <a:spcBef>
                <a:spcPct val="50000"/>
              </a:spcBef>
            </a:pPr>
            <a:r>
              <a:rPr lang="zh-CN" altLang="en-US" sz="2000"/>
              <a:t>第一、先判断各辅助车间受益额的多少</a:t>
            </a:r>
            <a:endParaRPr lang="zh-CN" altLang="en-US" sz="2000"/>
          </a:p>
        </p:txBody>
      </p:sp>
      <p:sp>
        <p:nvSpPr>
          <p:cNvPr id="63494" name="Rectangle 6"/>
          <p:cNvSpPr>
            <a:spLocks noChangeArrowheads="1"/>
          </p:cNvSpPr>
          <p:nvPr/>
        </p:nvSpPr>
        <p:spPr bwMode="auto">
          <a:xfrm>
            <a:off x="611188" y="4282053"/>
            <a:ext cx="7891904" cy="22467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indent="266700">
              <a:spcBef>
                <a:spcPct val="0"/>
              </a:spcBef>
            </a:pPr>
            <a:r>
              <a:rPr lang="zh-CN" altLang="en-US" sz="2000" dirty="0" smtClean="0">
                <a:latin typeface="楷体_GB2312" pitchFamily="1" charset="-122"/>
                <a:ea typeface="楷体_GB2312" pitchFamily="1" charset="-122"/>
              </a:rPr>
              <a:t>供水车间</a:t>
            </a:r>
            <a:r>
              <a:rPr lang="zh-CN" altLang="en-US" sz="2000" dirty="0">
                <a:latin typeface="楷体_GB2312" pitchFamily="1" charset="-122"/>
                <a:ea typeface="楷体_GB2312" pitchFamily="1" charset="-122"/>
              </a:rPr>
              <a:t>应负担的供热费＝</a:t>
            </a:r>
            <a:r>
              <a:rPr lang="en-US" altLang="zh-CN" sz="2000" dirty="0">
                <a:latin typeface="楷体_GB2312" pitchFamily="1" charset="-122"/>
                <a:ea typeface="楷体_GB2312" pitchFamily="1" charset="-122"/>
              </a:rPr>
              <a:t>960×2.50</a:t>
            </a:r>
            <a:r>
              <a:rPr lang="zh-CN" altLang="en-US" sz="2000" dirty="0">
                <a:latin typeface="楷体_GB2312" pitchFamily="1" charset="-122"/>
                <a:ea typeface="楷体_GB2312" pitchFamily="1" charset="-122"/>
              </a:rPr>
              <a:t>＝</a:t>
            </a:r>
            <a:r>
              <a:rPr lang="en-US" altLang="zh-CN" sz="2000" dirty="0">
                <a:latin typeface="楷体_GB2312" pitchFamily="1" charset="-122"/>
                <a:ea typeface="楷体_GB2312" pitchFamily="1" charset="-122"/>
              </a:rPr>
              <a:t>2400</a:t>
            </a:r>
            <a:r>
              <a:rPr lang="zh-CN" altLang="en-US" sz="2000" dirty="0">
                <a:latin typeface="楷体_GB2312" pitchFamily="1" charset="-122"/>
                <a:ea typeface="楷体_GB2312" pitchFamily="1" charset="-122"/>
              </a:rPr>
              <a:t>（元）</a:t>
            </a:r>
            <a:endParaRPr lang="zh-CN" altLang="en-US" sz="2000" dirty="0">
              <a:latin typeface="楷体_GB2312" pitchFamily="1" charset="-122"/>
              <a:ea typeface="楷体_GB2312" pitchFamily="1" charset="-122"/>
            </a:endParaRPr>
          </a:p>
          <a:p>
            <a:pPr indent="266700">
              <a:spcBef>
                <a:spcPct val="0"/>
              </a:spcBef>
            </a:pPr>
            <a:endParaRPr lang="zh-CN" altLang="en-US" sz="2000" dirty="0">
              <a:latin typeface="楷体_GB2312" pitchFamily="1" charset="-122"/>
              <a:ea typeface="楷体_GB2312" pitchFamily="1" charset="-122"/>
            </a:endParaRPr>
          </a:p>
          <a:p>
            <a:pPr indent="266700">
              <a:spcBef>
                <a:spcPct val="0"/>
              </a:spcBef>
            </a:pPr>
            <a:r>
              <a:rPr lang="zh-CN" altLang="en-US" sz="2000" dirty="0">
                <a:latin typeface="楷体_GB2312" pitchFamily="1" charset="-122"/>
                <a:ea typeface="楷体_GB2312" pitchFamily="1" charset="-122"/>
              </a:rPr>
              <a:t>供热车间应负担</a:t>
            </a:r>
            <a:r>
              <a:rPr lang="zh-CN" altLang="en-US" sz="2000" dirty="0" smtClean="0">
                <a:latin typeface="楷体_GB2312" pitchFamily="1" charset="-122"/>
                <a:ea typeface="楷体_GB2312" pitchFamily="1" charset="-122"/>
              </a:rPr>
              <a:t>的供水费</a:t>
            </a:r>
            <a:r>
              <a:rPr lang="zh-CN" altLang="en-US" sz="2000" dirty="0">
                <a:latin typeface="楷体_GB2312" pitchFamily="1" charset="-122"/>
                <a:ea typeface="楷体_GB2312" pitchFamily="1" charset="-122"/>
              </a:rPr>
              <a:t>＝</a:t>
            </a:r>
            <a:r>
              <a:rPr lang="en-US" altLang="zh-CN" sz="2000" dirty="0">
                <a:latin typeface="楷体_GB2312" pitchFamily="1" charset="-122"/>
                <a:ea typeface="楷体_GB2312" pitchFamily="1" charset="-122"/>
              </a:rPr>
              <a:t>140×7.38</a:t>
            </a:r>
            <a:r>
              <a:rPr lang="zh-CN" altLang="en-US" sz="2000" dirty="0">
                <a:latin typeface="楷体_GB2312" pitchFamily="1" charset="-122"/>
                <a:ea typeface="楷体_GB2312" pitchFamily="1" charset="-122"/>
              </a:rPr>
              <a:t>＝</a:t>
            </a:r>
            <a:r>
              <a:rPr lang="en-US" altLang="zh-CN" sz="2000" dirty="0">
                <a:latin typeface="楷体_GB2312" pitchFamily="1" charset="-122"/>
                <a:ea typeface="楷体_GB2312" pitchFamily="1" charset="-122"/>
              </a:rPr>
              <a:t>1033.20</a:t>
            </a:r>
            <a:r>
              <a:rPr lang="zh-CN" altLang="en-US" sz="2000" dirty="0">
                <a:latin typeface="楷体_GB2312" pitchFamily="1" charset="-122"/>
                <a:ea typeface="楷体_GB2312" pitchFamily="1" charset="-122"/>
              </a:rPr>
              <a:t>（元）</a:t>
            </a:r>
            <a:endParaRPr lang="zh-CN" altLang="en-US" sz="2000" dirty="0">
              <a:latin typeface="楷体_GB2312" pitchFamily="1" charset="-122"/>
              <a:ea typeface="楷体_GB2312" pitchFamily="1" charset="-122"/>
            </a:endParaRPr>
          </a:p>
          <a:p>
            <a:pPr indent="266700">
              <a:spcBef>
                <a:spcPct val="0"/>
              </a:spcBef>
            </a:pPr>
            <a:endParaRPr lang="zh-CN" altLang="en-US" sz="2000" dirty="0">
              <a:latin typeface="楷体_GB2312" pitchFamily="1" charset="-122"/>
              <a:ea typeface="楷体_GB2312" pitchFamily="1" charset="-122"/>
            </a:endParaRPr>
          </a:p>
          <a:p>
            <a:pPr indent="266700">
              <a:spcBef>
                <a:spcPct val="0"/>
              </a:spcBef>
            </a:pPr>
            <a:r>
              <a:rPr lang="zh-CN" altLang="en-US" sz="2000" dirty="0">
                <a:latin typeface="宋体" panose="02010600030101010101" pitchFamily="2" charset="-122"/>
              </a:rPr>
              <a:t>可见，</a:t>
            </a:r>
            <a:r>
              <a:rPr lang="zh-CN" altLang="en-US" sz="2000" dirty="0">
                <a:latin typeface="黑体" panose="02010609060101010101" pitchFamily="49" charset="-122"/>
                <a:ea typeface="黑体" panose="02010609060101010101" pitchFamily="49" charset="-122"/>
              </a:rPr>
              <a:t>供热车间受益少（</a:t>
            </a:r>
            <a:r>
              <a:rPr lang="en-US" altLang="zh-CN" sz="2000" dirty="0">
                <a:latin typeface="黑体" panose="02010609060101010101" pitchFamily="49" charset="-122"/>
                <a:ea typeface="黑体" panose="02010609060101010101" pitchFamily="49" charset="-122"/>
              </a:rPr>
              <a:t>1033.2</a:t>
            </a:r>
            <a:r>
              <a:rPr lang="zh-CN" altLang="en-US" sz="2000" dirty="0">
                <a:latin typeface="黑体" panose="02010609060101010101" pitchFamily="49" charset="-122"/>
                <a:ea typeface="黑体" panose="02010609060101010101" pitchFamily="49" charset="-122"/>
              </a:rPr>
              <a:t>元</a:t>
            </a:r>
            <a:r>
              <a:rPr lang="zh-CN" altLang="en-US" sz="2000" dirty="0" smtClean="0">
                <a:latin typeface="黑体" panose="02010609060101010101" pitchFamily="49" charset="-122"/>
                <a:ea typeface="黑体" panose="02010609060101010101" pitchFamily="49" charset="-122"/>
              </a:rPr>
              <a:t>），供水车间</a:t>
            </a:r>
            <a:r>
              <a:rPr lang="zh-CN" altLang="en-US" sz="2000" dirty="0">
                <a:latin typeface="黑体" panose="02010609060101010101" pitchFamily="49" charset="-122"/>
                <a:ea typeface="黑体" panose="02010609060101010101" pitchFamily="49" charset="-122"/>
              </a:rPr>
              <a:t>受益多（</a:t>
            </a:r>
            <a:r>
              <a:rPr lang="en-US" altLang="zh-CN" sz="2000" dirty="0">
                <a:latin typeface="黑体" panose="02010609060101010101" pitchFamily="49" charset="-122"/>
                <a:ea typeface="黑体" panose="02010609060101010101" pitchFamily="49" charset="-122"/>
              </a:rPr>
              <a:t>2400</a:t>
            </a:r>
            <a:r>
              <a:rPr lang="zh-CN" altLang="en-US" sz="2000" dirty="0">
                <a:latin typeface="黑体" panose="02010609060101010101" pitchFamily="49" charset="-122"/>
                <a:ea typeface="黑体" panose="02010609060101010101" pitchFamily="49" charset="-122"/>
              </a:rPr>
              <a:t>元）</a:t>
            </a:r>
            <a:endParaRPr lang="zh-CN" altLang="en-US" sz="2000" dirty="0">
              <a:latin typeface="黑体" panose="02010609060101010101" pitchFamily="49" charset="-122"/>
              <a:ea typeface="黑体" panose="02010609060101010101" pitchFamily="49" charset="-122"/>
            </a:endParaRPr>
          </a:p>
          <a:p>
            <a:pPr indent="266700">
              <a:spcBef>
                <a:spcPct val="0"/>
              </a:spcBef>
            </a:pPr>
            <a:endParaRPr lang="zh-CN" altLang="en-US" sz="2000" dirty="0">
              <a:latin typeface="黑体" panose="02010609060101010101" pitchFamily="49" charset="-122"/>
              <a:ea typeface="黑体" panose="02010609060101010101" pitchFamily="49" charset="-122"/>
            </a:endParaRPr>
          </a:p>
          <a:p>
            <a:pPr indent="266700">
              <a:spcBef>
                <a:spcPct val="0"/>
              </a:spcBef>
            </a:pPr>
            <a:endParaRPr lang="en-US" altLang="zh-CN" sz="2000" dirty="0">
              <a:latin typeface="黑体" panose="02010609060101010101" pitchFamily="49" charset="-122"/>
              <a:ea typeface="黑体" panose="02010609060101010101" pitchFamily="49" charset="-122"/>
            </a:endParaRPr>
          </a:p>
        </p:txBody>
      </p:sp>
      <p:sp>
        <p:nvSpPr>
          <p:cNvPr id="63495" name="Rectangle 7"/>
          <p:cNvSpPr>
            <a:spLocks noChangeArrowheads="1"/>
          </p:cNvSpPr>
          <p:nvPr/>
        </p:nvSpPr>
        <p:spPr bwMode="auto">
          <a:xfrm>
            <a:off x="1042988" y="1196975"/>
            <a:ext cx="7489825" cy="854075"/>
          </a:xfrm>
          <a:prstGeom prst="rect">
            <a:avLst/>
          </a:prstGeom>
          <a:solidFill>
            <a:srgbClr val="D9F43A"/>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zh-CN" altLang="en-US" sz="2000"/>
              <a:t>排序标准（分配顺序）：受益少的排在前，受益多的排在后</a:t>
            </a:r>
            <a:endParaRPr lang="zh-CN" altLang="en-US" sz="2000"/>
          </a:p>
          <a:p>
            <a:r>
              <a:rPr lang="zh-CN" altLang="en-US" sz="2000"/>
              <a:t>                                       即：受益少的先分配，受益多的后分配。</a:t>
            </a:r>
            <a:endParaRPr lang="zh-CN" altLang="en-US" sz="2000"/>
          </a:p>
        </p:txBody>
      </p:sp>
      <p:sp>
        <p:nvSpPr>
          <p:cNvPr id="64517" name="TextBox 1"/>
          <p:cNvSpPr txBox="1">
            <a:spLocks noChangeArrowheads="1"/>
          </p:cNvSpPr>
          <p:nvPr/>
        </p:nvSpPr>
        <p:spPr bwMode="auto">
          <a:xfrm>
            <a:off x="1042988" y="2492375"/>
            <a:ext cx="4968875"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0"/>
              </a:spcBef>
              <a:defRPr b="1">
                <a:solidFill>
                  <a:schemeClr val="tx1"/>
                </a:solidFill>
                <a:latin typeface="Arial" panose="020B0604020202020204" pitchFamily="34" charset="0"/>
                <a:ea typeface="宋体" panose="02010600030101010101" pitchFamily="2" charset="-122"/>
              </a:defRPr>
            </a:lvl1pPr>
            <a:lvl2pPr marL="742950" indent="-285750" eaLnBrk="0" hangingPunct="0">
              <a:spcBef>
                <a:spcPct val="0"/>
              </a:spcBef>
              <a:defRPr b="1">
                <a:solidFill>
                  <a:schemeClr val="tx1"/>
                </a:solidFill>
                <a:latin typeface="Arial" panose="020B0604020202020204" pitchFamily="34" charset="0"/>
                <a:ea typeface="宋体" panose="02010600030101010101" pitchFamily="2" charset="-122"/>
              </a:defRPr>
            </a:lvl2pPr>
            <a:lvl3pPr marL="1143000" indent="-228600" eaLnBrk="0" hangingPunct="0">
              <a:spcBef>
                <a:spcPct val="0"/>
              </a:spcBef>
              <a:defRPr b="1">
                <a:solidFill>
                  <a:schemeClr val="tx1"/>
                </a:solidFill>
                <a:latin typeface="Arial" panose="020B0604020202020204" pitchFamily="34" charset="0"/>
                <a:ea typeface="宋体" panose="02010600030101010101" pitchFamily="2" charset="-122"/>
              </a:defRPr>
            </a:lvl3pPr>
            <a:lvl4pPr marL="1600200" indent="-228600" eaLnBrk="0" hangingPunct="0">
              <a:spcBef>
                <a:spcPct val="0"/>
              </a:spcBef>
              <a:defRPr b="1">
                <a:solidFill>
                  <a:schemeClr val="tx1"/>
                </a:solidFill>
                <a:latin typeface="Arial" panose="020B0604020202020204" pitchFamily="34" charset="0"/>
                <a:ea typeface="宋体" panose="02010600030101010101" pitchFamily="2" charset="-122"/>
              </a:defRPr>
            </a:lvl4pPr>
            <a:lvl5pPr marL="2057400" indent="-228600" eaLnBrk="0" hangingPunct="0">
              <a:spcBef>
                <a:spcPct val="0"/>
              </a:spcBef>
              <a:defRPr b="1">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9pPr>
          </a:lstStyle>
          <a:p>
            <a:pPr eaLnBrk="1" hangingPunct="1"/>
            <a:r>
              <a:rPr lang="zh-CN" altLang="en-US" sz="2000" dirty="0" smtClean="0"/>
              <a:t>供水费用</a:t>
            </a:r>
            <a:r>
              <a:rPr lang="zh-CN" altLang="en-US" sz="2000" dirty="0"/>
              <a:t>分配率 </a:t>
            </a:r>
            <a:r>
              <a:rPr lang="en-US" altLang="zh-CN" sz="2000" dirty="0"/>
              <a:t>= 10332</a:t>
            </a:r>
            <a:r>
              <a:rPr lang="en-US" altLang="zh-CN" sz="2000" dirty="0">
                <a:latin typeface="黑体" panose="02010609060101010101" pitchFamily="49" charset="-122"/>
                <a:ea typeface="黑体" panose="02010609060101010101" pitchFamily="49" charset="-122"/>
              </a:rPr>
              <a:t>÷1400 = 7.38</a:t>
            </a:r>
            <a:endParaRPr lang="en-US" altLang="zh-CN" sz="2000" dirty="0">
              <a:latin typeface="黑体" panose="02010609060101010101" pitchFamily="49" charset="-122"/>
              <a:ea typeface="黑体" panose="02010609060101010101" pitchFamily="49" charset="-122"/>
            </a:endParaRPr>
          </a:p>
        </p:txBody>
      </p:sp>
      <p:sp>
        <p:nvSpPr>
          <p:cNvPr id="64518" name="TextBox 8"/>
          <p:cNvSpPr txBox="1">
            <a:spLocks noChangeArrowheads="1"/>
          </p:cNvSpPr>
          <p:nvPr/>
        </p:nvSpPr>
        <p:spPr bwMode="auto">
          <a:xfrm>
            <a:off x="1130300" y="3249613"/>
            <a:ext cx="496887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0"/>
              </a:spcBef>
              <a:defRPr b="1">
                <a:solidFill>
                  <a:schemeClr val="tx1"/>
                </a:solidFill>
                <a:latin typeface="Arial" panose="020B0604020202020204" pitchFamily="34" charset="0"/>
                <a:ea typeface="宋体" panose="02010600030101010101" pitchFamily="2" charset="-122"/>
              </a:defRPr>
            </a:lvl1pPr>
            <a:lvl2pPr marL="742950" indent="-285750" eaLnBrk="0" hangingPunct="0">
              <a:spcBef>
                <a:spcPct val="0"/>
              </a:spcBef>
              <a:defRPr b="1">
                <a:solidFill>
                  <a:schemeClr val="tx1"/>
                </a:solidFill>
                <a:latin typeface="Arial" panose="020B0604020202020204" pitchFamily="34" charset="0"/>
                <a:ea typeface="宋体" panose="02010600030101010101" pitchFamily="2" charset="-122"/>
              </a:defRPr>
            </a:lvl2pPr>
            <a:lvl3pPr marL="1143000" indent="-228600" eaLnBrk="0" hangingPunct="0">
              <a:spcBef>
                <a:spcPct val="0"/>
              </a:spcBef>
              <a:defRPr b="1">
                <a:solidFill>
                  <a:schemeClr val="tx1"/>
                </a:solidFill>
                <a:latin typeface="Arial" panose="020B0604020202020204" pitchFamily="34" charset="0"/>
                <a:ea typeface="宋体" panose="02010600030101010101" pitchFamily="2" charset="-122"/>
              </a:defRPr>
            </a:lvl3pPr>
            <a:lvl4pPr marL="1600200" indent="-228600" eaLnBrk="0" hangingPunct="0">
              <a:spcBef>
                <a:spcPct val="0"/>
              </a:spcBef>
              <a:defRPr b="1">
                <a:solidFill>
                  <a:schemeClr val="tx1"/>
                </a:solidFill>
                <a:latin typeface="Arial" panose="020B0604020202020204" pitchFamily="34" charset="0"/>
                <a:ea typeface="宋体" panose="02010600030101010101" pitchFamily="2" charset="-122"/>
              </a:defRPr>
            </a:lvl4pPr>
            <a:lvl5pPr marL="2057400" indent="-228600" eaLnBrk="0" hangingPunct="0">
              <a:spcBef>
                <a:spcPct val="0"/>
              </a:spcBef>
              <a:defRPr b="1">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9pPr>
          </a:lstStyle>
          <a:p>
            <a:pPr eaLnBrk="1" hangingPunct="1"/>
            <a:r>
              <a:rPr lang="zh-CN" altLang="en-US" sz="2000"/>
              <a:t>供热费用分配率 </a:t>
            </a:r>
            <a:r>
              <a:rPr lang="en-US" altLang="zh-CN" sz="2000"/>
              <a:t>= 32400</a:t>
            </a:r>
            <a:r>
              <a:rPr lang="en-US" altLang="zh-CN" sz="2000">
                <a:latin typeface="黑体" panose="02010609060101010101" pitchFamily="49" charset="-122"/>
                <a:ea typeface="黑体" panose="02010609060101010101" pitchFamily="49" charset="-122"/>
              </a:rPr>
              <a:t>÷12960 = 2.5</a:t>
            </a:r>
            <a:endParaRPr lang="en-US" altLang="zh-CN" sz="2000">
              <a:latin typeface="黑体" panose="02010609060101010101" pitchFamily="49" charset="-122"/>
              <a:ea typeface="黑体" panose="02010609060101010101"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63492"/>
                                        </p:tgtEl>
                                        <p:attrNameLst>
                                          <p:attrName>style.visibility</p:attrName>
                                        </p:attrNameLst>
                                      </p:cBhvr>
                                      <p:to>
                                        <p:strVal val="visible"/>
                                      </p:to>
                                    </p:set>
                                    <p:animEffect transition="in" filter="wipe(left)">
                                      <p:cBhvr>
                                        <p:cTn id="7" dur="1000"/>
                                        <p:tgtEl>
                                          <p:spTgt spid="63492"/>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63495"/>
                                        </p:tgtEl>
                                        <p:attrNameLst>
                                          <p:attrName>style.visibility</p:attrName>
                                        </p:attrNameLst>
                                      </p:cBhvr>
                                      <p:to>
                                        <p:strVal val="visible"/>
                                      </p:to>
                                    </p:set>
                                    <p:animEffect transition="in" filter="wipe(left)">
                                      <p:cBhvr>
                                        <p:cTn id="12" dur="1000"/>
                                        <p:tgtEl>
                                          <p:spTgt spid="63495"/>
                                        </p:tgtEl>
                                      </p:cBhvr>
                                    </p:animEffect>
                                  </p:childTnLst>
                                </p:cTn>
                              </p:par>
                            </p:childTnLst>
                          </p:cTn>
                        </p:par>
                      </p:childTnLst>
                    </p:cTn>
                  </p:par>
                  <p:par>
                    <p:cTn id="13" fill="hold">
                      <p:stCondLst>
                        <p:cond delay="indefinite"/>
                      </p:stCondLst>
                      <p:childTnLst>
                        <p:par>
                          <p:cTn id="14" fill="hold">
                            <p:stCondLst>
                              <p:cond delay="0"/>
                            </p:stCondLst>
                            <p:childTnLst>
                              <p:par>
                                <p:cTn id="15" presetID="8" presetClass="entr" presetSubtype="32" fill="hold" grpId="0" nodeType="clickEffect">
                                  <p:stCondLst>
                                    <p:cond delay="0"/>
                                  </p:stCondLst>
                                  <p:childTnLst>
                                    <p:set>
                                      <p:cBhvr>
                                        <p:cTn id="16" dur="1" fill="hold">
                                          <p:stCondLst>
                                            <p:cond delay="0"/>
                                          </p:stCondLst>
                                        </p:cTn>
                                        <p:tgtEl>
                                          <p:spTgt spid="64517"/>
                                        </p:tgtEl>
                                        <p:attrNameLst>
                                          <p:attrName>style.visibility</p:attrName>
                                        </p:attrNameLst>
                                      </p:cBhvr>
                                      <p:to>
                                        <p:strVal val="visible"/>
                                      </p:to>
                                    </p:set>
                                    <p:animEffect transition="in" filter="diamond(out)">
                                      <p:cBhvr>
                                        <p:cTn id="17" dur="1000"/>
                                        <p:tgtEl>
                                          <p:spTgt spid="64517"/>
                                        </p:tgtEl>
                                      </p:cBhvr>
                                    </p:animEffect>
                                  </p:childTnLst>
                                </p:cTn>
                              </p:par>
                            </p:childTnLst>
                          </p:cTn>
                        </p:par>
                      </p:childTnLst>
                    </p:cTn>
                  </p:par>
                  <p:par>
                    <p:cTn id="18" fill="hold">
                      <p:stCondLst>
                        <p:cond delay="indefinite"/>
                      </p:stCondLst>
                      <p:childTnLst>
                        <p:par>
                          <p:cTn id="19" fill="hold">
                            <p:stCondLst>
                              <p:cond delay="0"/>
                            </p:stCondLst>
                            <p:childTnLst>
                              <p:par>
                                <p:cTn id="20" presetID="8" presetClass="entr" presetSubtype="32" fill="hold" grpId="0" nodeType="clickEffect">
                                  <p:stCondLst>
                                    <p:cond delay="0"/>
                                  </p:stCondLst>
                                  <p:childTnLst>
                                    <p:set>
                                      <p:cBhvr>
                                        <p:cTn id="21" dur="1" fill="hold">
                                          <p:stCondLst>
                                            <p:cond delay="0"/>
                                          </p:stCondLst>
                                        </p:cTn>
                                        <p:tgtEl>
                                          <p:spTgt spid="64518"/>
                                        </p:tgtEl>
                                        <p:attrNameLst>
                                          <p:attrName>style.visibility</p:attrName>
                                        </p:attrNameLst>
                                      </p:cBhvr>
                                      <p:to>
                                        <p:strVal val="visible"/>
                                      </p:to>
                                    </p:set>
                                    <p:animEffect transition="in" filter="diamond(out)">
                                      <p:cBhvr>
                                        <p:cTn id="22" dur="1000"/>
                                        <p:tgtEl>
                                          <p:spTgt spid="64518"/>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63494"/>
                                        </p:tgtEl>
                                        <p:attrNameLst>
                                          <p:attrName>style.visibility</p:attrName>
                                        </p:attrNameLst>
                                      </p:cBhvr>
                                      <p:to>
                                        <p:strVal val="visible"/>
                                      </p:to>
                                    </p:set>
                                    <p:animEffect transition="in" filter="wipe(left)">
                                      <p:cBhvr>
                                        <p:cTn id="27" dur="1000"/>
                                        <p:tgtEl>
                                          <p:spTgt spid="6349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492" grpId="0" animBg="1"/>
      <p:bldP spid="63494" grpId="0"/>
      <p:bldP spid="63495" grpId="0" animBg="1"/>
      <p:bldP spid="64517" grpId="0"/>
      <p:bldP spid="64518"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267" name="Group 3"/>
          <p:cNvGrpSpPr/>
          <p:nvPr/>
        </p:nvGrpSpPr>
        <p:grpSpPr bwMode="auto">
          <a:xfrm>
            <a:off x="611560" y="2248809"/>
            <a:ext cx="7847012" cy="3024188"/>
            <a:chOff x="0" y="0"/>
            <a:chExt cx="4943" cy="1905"/>
          </a:xfrm>
        </p:grpSpPr>
        <p:sp>
          <p:nvSpPr>
            <p:cNvPr id="11268" name="Text Box 5"/>
            <p:cNvSpPr txBox="1">
              <a:spLocks noChangeArrowheads="1"/>
            </p:cNvSpPr>
            <p:nvPr/>
          </p:nvSpPr>
          <p:spPr bwMode="auto">
            <a:xfrm>
              <a:off x="0" y="272"/>
              <a:ext cx="1950" cy="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b="1">
                  <a:solidFill>
                    <a:schemeClr val="tx1"/>
                  </a:solidFill>
                  <a:latin typeface="Arial" panose="020B0604020202020204" pitchFamily="34" charset="0"/>
                  <a:ea typeface="宋体" panose="02010600030101010101" pitchFamily="2" charset="-122"/>
                </a:defRPr>
              </a:lvl1pPr>
              <a:lvl2pPr marL="742950" indent="-285750" eaLnBrk="0" hangingPunct="0">
                <a:defRPr b="1">
                  <a:solidFill>
                    <a:schemeClr val="tx1"/>
                  </a:solidFill>
                  <a:latin typeface="Arial" panose="020B0604020202020204" pitchFamily="34" charset="0"/>
                  <a:ea typeface="宋体" panose="02010600030101010101" pitchFamily="2" charset="-122"/>
                </a:defRPr>
              </a:lvl2pPr>
              <a:lvl3pPr marL="1143000" indent="-228600" eaLnBrk="0" hangingPunct="0">
                <a:defRPr b="1">
                  <a:solidFill>
                    <a:schemeClr val="tx1"/>
                  </a:solidFill>
                  <a:latin typeface="Arial" panose="020B0604020202020204" pitchFamily="34" charset="0"/>
                  <a:ea typeface="宋体" panose="02010600030101010101" pitchFamily="2" charset="-122"/>
                </a:defRPr>
              </a:lvl3pPr>
              <a:lvl4pPr marL="1600200" indent="-228600" eaLnBrk="0" hangingPunct="0">
                <a:defRPr b="1">
                  <a:solidFill>
                    <a:schemeClr val="tx1"/>
                  </a:solidFill>
                  <a:latin typeface="Arial" panose="020B0604020202020204" pitchFamily="34" charset="0"/>
                  <a:ea typeface="宋体" panose="02010600030101010101" pitchFamily="2" charset="-122"/>
                </a:defRPr>
              </a:lvl4pPr>
              <a:lvl5pPr marL="2057400" indent="-228600" eaLnBrk="0" hangingPunct="0">
                <a:defRPr b="1">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50000"/>
                </a:spcBef>
                <a:spcAft>
                  <a:spcPct val="0"/>
                </a:spcAft>
                <a:buFont typeface="Arial" panose="020B0604020202020204" pitchFamily="34" charset="0"/>
                <a:defRPr b="1">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50000"/>
                </a:spcBef>
                <a:spcAft>
                  <a:spcPct val="0"/>
                </a:spcAft>
                <a:buFont typeface="Arial" panose="020B0604020202020204" pitchFamily="34" charset="0"/>
                <a:defRPr b="1">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50000"/>
                </a:spcBef>
                <a:spcAft>
                  <a:spcPct val="0"/>
                </a:spcAft>
                <a:buFont typeface="Arial" panose="020B0604020202020204" pitchFamily="34" charset="0"/>
                <a:defRPr b="1">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50000"/>
                </a:spcBef>
                <a:spcAft>
                  <a:spcPct val="0"/>
                </a:spcAft>
                <a:buFont typeface="Arial" panose="020B0604020202020204" pitchFamily="34" charset="0"/>
                <a:defRPr b="1">
                  <a:solidFill>
                    <a:schemeClr val="tx1"/>
                  </a:solidFill>
                  <a:latin typeface="Arial" panose="020B0604020202020204" pitchFamily="34" charset="0"/>
                  <a:ea typeface="宋体" panose="02010600030101010101" pitchFamily="2" charset="-122"/>
                </a:defRPr>
              </a:lvl9pPr>
            </a:lstStyle>
            <a:p>
              <a:pPr eaLnBrk="1" hangingPunct="1"/>
              <a:r>
                <a:rPr lang="zh-CN" altLang="en-US" sz="2400" dirty="0">
                  <a:ea typeface="楷体_GB2312" pitchFamily="1" charset="-122"/>
                </a:rPr>
                <a:t>材料消耗的原始记录</a:t>
              </a:r>
              <a:endParaRPr lang="zh-CN" altLang="en-US" sz="2400" dirty="0">
                <a:ea typeface="楷体_GB2312" pitchFamily="1" charset="-122"/>
              </a:endParaRPr>
            </a:p>
          </p:txBody>
        </p:sp>
        <p:sp>
          <p:nvSpPr>
            <p:cNvPr id="11269" name="Text Box 6"/>
            <p:cNvSpPr txBox="1">
              <a:spLocks noChangeArrowheads="1"/>
            </p:cNvSpPr>
            <p:nvPr/>
          </p:nvSpPr>
          <p:spPr bwMode="auto">
            <a:xfrm>
              <a:off x="1905" y="0"/>
              <a:ext cx="998"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b="1">
                  <a:solidFill>
                    <a:schemeClr val="tx1"/>
                  </a:solidFill>
                  <a:latin typeface="Arial" panose="020B0604020202020204" pitchFamily="34" charset="0"/>
                  <a:ea typeface="宋体" panose="02010600030101010101" pitchFamily="2" charset="-122"/>
                </a:defRPr>
              </a:lvl1pPr>
              <a:lvl2pPr marL="742950" indent="-285750" eaLnBrk="0" hangingPunct="0">
                <a:defRPr b="1">
                  <a:solidFill>
                    <a:schemeClr val="tx1"/>
                  </a:solidFill>
                  <a:latin typeface="Arial" panose="020B0604020202020204" pitchFamily="34" charset="0"/>
                  <a:ea typeface="宋体" panose="02010600030101010101" pitchFamily="2" charset="-122"/>
                </a:defRPr>
              </a:lvl2pPr>
              <a:lvl3pPr marL="1143000" indent="-228600" eaLnBrk="0" hangingPunct="0">
                <a:defRPr b="1">
                  <a:solidFill>
                    <a:schemeClr val="tx1"/>
                  </a:solidFill>
                  <a:latin typeface="Arial" panose="020B0604020202020204" pitchFamily="34" charset="0"/>
                  <a:ea typeface="宋体" panose="02010600030101010101" pitchFamily="2" charset="-122"/>
                </a:defRPr>
              </a:lvl3pPr>
              <a:lvl4pPr marL="1600200" indent="-228600" eaLnBrk="0" hangingPunct="0">
                <a:defRPr b="1">
                  <a:solidFill>
                    <a:schemeClr val="tx1"/>
                  </a:solidFill>
                  <a:latin typeface="Arial" panose="020B0604020202020204" pitchFamily="34" charset="0"/>
                  <a:ea typeface="宋体" panose="02010600030101010101" pitchFamily="2" charset="-122"/>
                </a:defRPr>
              </a:lvl4pPr>
              <a:lvl5pPr marL="2057400" indent="-228600" eaLnBrk="0" hangingPunct="0">
                <a:defRPr b="1">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50000"/>
                </a:spcBef>
                <a:spcAft>
                  <a:spcPct val="0"/>
                </a:spcAft>
                <a:buFont typeface="Arial" panose="020B0604020202020204" pitchFamily="34" charset="0"/>
                <a:defRPr b="1">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50000"/>
                </a:spcBef>
                <a:spcAft>
                  <a:spcPct val="0"/>
                </a:spcAft>
                <a:buFont typeface="Arial" panose="020B0604020202020204" pitchFamily="34" charset="0"/>
                <a:defRPr b="1">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50000"/>
                </a:spcBef>
                <a:spcAft>
                  <a:spcPct val="0"/>
                </a:spcAft>
                <a:buFont typeface="Arial" panose="020B0604020202020204" pitchFamily="34" charset="0"/>
                <a:defRPr b="1">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50000"/>
                </a:spcBef>
                <a:spcAft>
                  <a:spcPct val="0"/>
                </a:spcAft>
                <a:buFont typeface="Arial" panose="020B0604020202020204" pitchFamily="34" charset="0"/>
                <a:defRPr b="1">
                  <a:solidFill>
                    <a:schemeClr val="tx1"/>
                  </a:solidFill>
                  <a:latin typeface="Arial" panose="020B0604020202020204" pitchFamily="34" charset="0"/>
                  <a:ea typeface="宋体" panose="02010600030101010101" pitchFamily="2" charset="-122"/>
                </a:defRPr>
              </a:lvl9pPr>
            </a:lstStyle>
            <a:p>
              <a:pPr eaLnBrk="1" hangingPunct="1"/>
              <a:r>
                <a:rPr lang="zh-CN" altLang="en-US" sz="2000">
                  <a:ea typeface="楷体_GB2312" pitchFamily="1" charset="-122"/>
                </a:rPr>
                <a:t>领料单</a:t>
              </a:r>
              <a:endParaRPr lang="zh-CN" altLang="en-US" sz="2000">
                <a:ea typeface="楷体_GB2312" pitchFamily="1" charset="-122"/>
              </a:endParaRPr>
            </a:p>
          </p:txBody>
        </p:sp>
        <p:sp>
          <p:nvSpPr>
            <p:cNvPr id="11270" name="Text Box 7"/>
            <p:cNvSpPr txBox="1">
              <a:spLocks noChangeArrowheads="1"/>
            </p:cNvSpPr>
            <p:nvPr/>
          </p:nvSpPr>
          <p:spPr bwMode="auto">
            <a:xfrm>
              <a:off x="1905" y="317"/>
              <a:ext cx="998"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b="1">
                  <a:solidFill>
                    <a:schemeClr val="tx1"/>
                  </a:solidFill>
                  <a:latin typeface="Arial" panose="020B0604020202020204" pitchFamily="34" charset="0"/>
                  <a:ea typeface="宋体" panose="02010600030101010101" pitchFamily="2" charset="-122"/>
                </a:defRPr>
              </a:lvl1pPr>
              <a:lvl2pPr marL="742950" indent="-285750" eaLnBrk="0" hangingPunct="0">
                <a:defRPr b="1">
                  <a:solidFill>
                    <a:schemeClr val="tx1"/>
                  </a:solidFill>
                  <a:latin typeface="Arial" panose="020B0604020202020204" pitchFamily="34" charset="0"/>
                  <a:ea typeface="宋体" panose="02010600030101010101" pitchFamily="2" charset="-122"/>
                </a:defRPr>
              </a:lvl2pPr>
              <a:lvl3pPr marL="1143000" indent="-228600" eaLnBrk="0" hangingPunct="0">
                <a:defRPr b="1">
                  <a:solidFill>
                    <a:schemeClr val="tx1"/>
                  </a:solidFill>
                  <a:latin typeface="Arial" panose="020B0604020202020204" pitchFamily="34" charset="0"/>
                  <a:ea typeface="宋体" panose="02010600030101010101" pitchFamily="2" charset="-122"/>
                </a:defRPr>
              </a:lvl3pPr>
              <a:lvl4pPr marL="1600200" indent="-228600" eaLnBrk="0" hangingPunct="0">
                <a:defRPr b="1">
                  <a:solidFill>
                    <a:schemeClr val="tx1"/>
                  </a:solidFill>
                  <a:latin typeface="Arial" panose="020B0604020202020204" pitchFamily="34" charset="0"/>
                  <a:ea typeface="宋体" panose="02010600030101010101" pitchFamily="2" charset="-122"/>
                </a:defRPr>
              </a:lvl4pPr>
              <a:lvl5pPr marL="2057400" indent="-228600" eaLnBrk="0" hangingPunct="0">
                <a:defRPr b="1">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50000"/>
                </a:spcBef>
                <a:spcAft>
                  <a:spcPct val="0"/>
                </a:spcAft>
                <a:buFont typeface="Arial" panose="020B0604020202020204" pitchFamily="34" charset="0"/>
                <a:defRPr b="1">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50000"/>
                </a:spcBef>
                <a:spcAft>
                  <a:spcPct val="0"/>
                </a:spcAft>
                <a:buFont typeface="Arial" panose="020B0604020202020204" pitchFamily="34" charset="0"/>
                <a:defRPr b="1">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50000"/>
                </a:spcBef>
                <a:spcAft>
                  <a:spcPct val="0"/>
                </a:spcAft>
                <a:buFont typeface="Arial" panose="020B0604020202020204" pitchFamily="34" charset="0"/>
                <a:defRPr b="1">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50000"/>
                </a:spcBef>
                <a:spcAft>
                  <a:spcPct val="0"/>
                </a:spcAft>
                <a:buFont typeface="Arial" panose="020B0604020202020204" pitchFamily="34" charset="0"/>
                <a:defRPr b="1">
                  <a:solidFill>
                    <a:schemeClr val="tx1"/>
                  </a:solidFill>
                  <a:latin typeface="Arial" panose="020B0604020202020204" pitchFamily="34" charset="0"/>
                  <a:ea typeface="宋体" panose="02010600030101010101" pitchFamily="2" charset="-122"/>
                </a:defRPr>
              </a:lvl9pPr>
            </a:lstStyle>
            <a:p>
              <a:pPr eaLnBrk="1" hangingPunct="1"/>
              <a:r>
                <a:rPr lang="zh-CN" altLang="en-US" sz="2000">
                  <a:ea typeface="楷体_GB2312" pitchFamily="1" charset="-122"/>
                </a:rPr>
                <a:t>限额领料单</a:t>
              </a:r>
              <a:endParaRPr lang="zh-CN" altLang="en-US" sz="2000">
                <a:ea typeface="楷体_GB2312" pitchFamily="1" charset="-122"/>
              </a:endParaRPr>
            </a:p>
          </p:txBody>
        </p:sp>
        <p:sp>
          <p:nvSpPr>
            <p:cNvPr id="11271" name="Text Box 8"/>
            <p:cNvSpPr txBox="1">
              <a:spLocks noChangeArrowheads="1"/>
            </p:cNvSpPr>
            <p:nvPr/>
          </p:nvSpPr>
          <p:spPr bwMode="auto">
            <a:xfrm>
              <a:off x="1905" y="635"/>
              <a:ext cx="998"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b="1">
                  <a:solidFill>
                    <a:schemeClr val="tx1"/>
                  </a:solidFill>
                  <a:latin typeface="Arial" panose="020B0604020202020204" pitchFamily="34" charset="0"/>
                  <a:ea typeface="宋体" panose="02010600030101010101" pitchFamily="2" charset="-122"/>
                </a:defRPr>
              </a:lvl1pPr>
              <a:lvl2pPr marL="742950" indent="-285750" eaLnBrk="0" hangingPunct="0">
                <a:defRPr b="1">
                  <a:solidFill>
                    <a:schemeClr val="tx1"/>
                  </a:solidFill>
                  <a:latin typeface="Arial" panose="020B0604020202020204" pitchFamily="34" charset="0"/>
                  <a:ea typeface="宋体" panose="02010600030101010101" pitchFamily="2" charset="-122"/>
                </a:defRPr>
              </a:lvl2pPr>
              <a:lvl3pPr marL="1143000" indent="-228600" eaLnBrk="0" hangingPunct="0">
                <a:defRPr b="1">
                  <a:solidFill>
                    <a:schemeClr val="tx1"/>
                  </a:solidFill>
                  <a:latin typeface="Arial" panose="020B0604020202020204" pitchFamily="34" charset="0"/>
                  <a:ea typeface="宋体" panose="02010600030101010101" pitchFamily="2" charset="-122"/>
                </a:defRPr>
              </a:lvl3pPr>
              <a:lvl4pPr marL="1600200" indent="-228600" eaLnBrk="0" hangingPunct="0">
                <a:defRPr b="1">
                  <a:solidFill>
                    <a:schemeClr val="tx1"/>
                  </a:solidFill>
                  <a:latin typeface="Arial" panose="020B0604020202020204" pitchFamily="34" charset="0"/>
                  <a:ea typeface="宋体" panose="02010600030101010101" pitchFamily="2" charset="-122"/>
                </a:defRPr>
              </a:lvl4pPr>
              <a:lvl5pPr marL="2057400" indent="-228600" eaLnBrk="0" hangingPunct="0">
                <a:defRPr b="1">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50000"/>
                </a:spcBef>
                <a:spcAft>
                  <a:spcPct val="0"/>
                </a:spcAft>
                <a:buFont typeface="Arial" panose="020B0604020202020204" pitchFamily="34" charset="0"/>
                <a:defRPr b="1">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50000"/>
                </a:spcBef>
                <a:spcAft>
                  <a:spcPct val="0"/>
                </a:spcAft>
                <a:buFont typeface="Arial" panose="020B0604020202020204" pitchFamily="34" charset="0"/>
                <a:defRPr b="1">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50000"/>
                </a:spcBef>
                <a:spcAft>
                  <a:spcPct val="0"/>
                </a:spcAft>
                <a:buFont typeface="Arial" panose="020B0604020202020204" pitchFamily="34" charset="0"/>
                <a:defRPr b="1">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50000"/>
                </a:spcBef>
                <a:spcAft>
                  <a:spcPct val="0"/>
                </a:spcAft>
                <a:buFont typeface="Arial" panose="020B0604020202020204" pitchFamily="34" charset="0"/>
                <a:defRPr b="1">
                  <a:solidFill>
                    <a:schemeClr val="tx1"/>
                  </a:solidFill>
                  <a:latin typeface="Arial" panose="020B0604020202020204" pitchFamily="34" charset="0"/>
                  <a:ea typeface="宋体" panose="02010600030101010101" pitchFamily="2" charset="-122"/>
                </a:defRPr>
              </a:lvl9pPr>
            </a:lstStyle>
            <a:p>
              <a:pPr eaLnBrk="1" hangingPunct="1"/>
              <a:r>
                <a:rPr lang="zh-CN" altLang="en-US" sz="2000">
                  <a:ea typeface="楷体_GB2312" pitchFamily="1" charset="-122"/>
                </a:rPr>
                <a:t>退料单</a:t>
              </a:r>
              <a:endParaRPr lang="zh-CN" altLang="en-US" sz="2000">
                <a:ea typeface="楷体_GB2312" pitchFamily="1" charset="-122"/>
              </a:endParaRPr>
            </a:p>
          </p:txBody>
        </p:sp>
        <p:sp>
          <p:nvSpPr>
            <p:cNvPr id="11272" name="AutoShape 9"/>
            <p:cNvSpPr/>
            <p:nvPr/>
          </p:nvSpPr>
          <p:spPr bwMode="auto">
            <a:xfrm>
              <a:off x="1814" y="91"/>
              <a:ext cx="91" cy="725"/>
            </a:xfrm>
            <a:prstGeom prst="leftBrace">
              <a:avLst>
                <a:gd name="adj1" fmla="val 66392"/>
                <a:gd name="adj2" fmla="val 50000"/>
              </a:avLst>
            </a:prstGeom>
            <a:noFill/>
            <a:ln w="28575" cmpd="sng">
              <a:solidFill>
                <a:schemeClr val="tx1"/>
              </a:solidFill>
              <a:rou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spcBef>
                  <a:spcPct val="0"/>
                </a:spcBef>
              </a:pPr>
              <a:endParaRPr lang="zh-CN" altLang="en-US"/>
            </a:p>
          </p:txBody>
        </p:sp>
        <p:sp>
          <p:nvSpPr>
            <p:cNvPr id="11273" name="AutoShape 10"/>
            <p:cNvSpPr/>
            <p:nvPr/>
          </p:nvSpPr>
          <p:spPr bwMode="auto">
            <a:xfrm>
              <a:off x="2948" y="91"/>
              <a:ext cx="91" cy="726"/>
            </a:xfrm>
            <a:prstGeom prst="rightBrace">
              <a:avLst>
                <a:gd name="adj1" fmla="val 66484"/>
                <a:gd name="adj2" fmla="val 50000"/>
              </a:avLst>
            </a:prstGeom>
            <a:noFill/>
            <a:ln w="28575" cmpd="sng">
              <a:solidFill>
                <a:schemeClr val="tx1"/>
              </a:solidFill>
              <a:rou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spcBef>
                  <a:spcPct val="0"/>
                </a:spcBef>
              </a:pPr>
              <a:endParaRPr lang="zh-CN" altLang="en-US"/>
            </a:p>
          </p:txBody>
        </p:sp>
        <p:sp>
          <p:nvSpPr>
            <p:cNvPr id="11274" name="Rectangle 11"/>
            <p:cNvSpPr>
              <a:spLocks noChangeArrowheads="1"/>
            </p:cNvSpPr>
            <p:nvPr/>
          </p:nvSpPr>
          <p:spPr bwMode="auto">
            <a:xfrm>
              <a:off x="3492" y="181"/>
              <a:ext cx="1451" cy="499"/>
            </a:xfrm>
            <a:prstGeom prst="rect">
              <a:avLst/>
            </a:prstGeom>
            <a:gradFill rotWithShape="1">
              <a:gsLst>
                <a:gs pos="0">
                  <a:srgbClr val="38F082"/>
                </a:gs>
                <a:gs pos="50000">
                  <a:schemeClr val="bg1"/>
                </a:gs>
                <a:gs pos="100000">
                  <a:srgbClr val="38F082"/>
                </a:gs>
              </a:gsLst>
              <a:lin ang="5400000" scaled="1"/>
            </a:gradFill>
            <a:ln w="9525" cmpd="sng">
              <a:solidFill>
                <a:srgbClr val="38F082"/>
              </a:solidFill>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spcBef>
                  <a:spcPct val="0"/>
                </a:spcBef>
              </a:pPr>
              <a:r>
                <a:rPr lang="zh-CN" altLang="en-US" sz="2400">
                  <a:ea typeface="楷体_GB2312" pitchFamily="1" charset="-122"/>
                </a:rPr>
                <a:t>发出材料汇总表</a:t>
              </a:r>
              <a:endParaRPr lang="zh-CN" altLang="en-US" sz="2400">
                <a:ea typeface="楷体_GB2312" pitchFamily="1" charset="-122"/>
              </a:endParaRPr>
            </a:p>
          </p:txBody>
        </p:sp>
        <p:sp>
          <p:nvSpPr>
            <p:cNvPr id="11275" name="AutoShape 12"/>
            <p:cNvSpPr>
              <a:spLocks noChangeArrowheads="1"/>
            </p:cNvSpPr>
            <p:nvPr/>
          </p:nvSpPr>
          <p:spPr bwMode="auto">
            <a:xfrm>
              <a:off x="3039" y="363"/>
              <a:ext cx="408" cy="181"/>
            </a:xfrm>
            <a:prstGeom prst="notchedRightArrow">
              <a:avLst>
                <a:gd name="adj1" fmla="val 55148"/>
                <a:gd name="adj2" fmla="val 74032"/>
              </a:avLst>
            </a:prstGeom>
            <a:solidFill>
              <a:schemeClr val="accent1"/>
            </a:solidFill>
            <a:ln w="9525" cmpd="sng">
              <a:solidFill>
                <a:schemeClr val="accent1"/>
              </a:solidFill>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spcBef>
                  <a:spcPct val="0"/>
                </a:spcBef>
              </a:pPr>
              <a:endParaRPr lang="zh-CN" altLang="en-US"/>
            </a:p>
          </p:txBody>
        </p:sp>
        <p:grpSp>
          <p:nvGrpSpPr>
            <p:cNvPr id="11276" name="Group 12"/>
            <p:cNvGrpSpPr/>
            <p:nvPr/>
          </p:nvGrpSpPr>
          <p:grpSpPr bwMode="auto">
            <a:xfrm>
              <a:off x="3946" y="726"/>
              <a:ext cx="499" cy="952"/>
              <a:chOff x="0" y="0"/>
              <a:chExt cx="499" cy="544"/>
            </a:xfrm>
          </p:grpSpPr>
          <p:sp>
            <p:nvSpPr>
              <p:cNvPr id="11277" name="Line 13"/>
              <p:cNvSpPr>
                <a:spLocks noChangeShapeType="1"/>
              </p:cNvSpPr>
              <p:nvPr/>
            </p:nvSpPr>
            <p:spPr bwMode="auto">
              <a:xfrm>
                <a:off x="499" y="0"/>
                <a:ext cx="0" cy="544"/>
              </a:xfrm>
              <a:prstGeom prst="line">
                <a:avLst/>
              </a:prstGeom>
              <a:noFill/>
              <a:ln w="76200" cmpd="sng">
                <a:solidFill>
                  <a:schemeClr val="accent1"/>
                </a:solidFill>
                <a:rou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sp>
            <p:nvSpPr>
              <p:cNvPr id="11278" name="Line 14"/>
              <p:cNvSpPr>
                <a:spLocks noChangeShapeType="1"/>
              </p:cNvSpPr>
              <p:nvPr/>
            </p:nvSpPr>
            <p:spPr bwMode="auto">
              <a:xfrm flipH="1">
                <a:off x="0" y="544"/>
                <a:ext cx="499" cy="0"/>
              </a:xfrm>
              <a:prstGeom prst="line">
                <a:avLst/>
              </a:prstGeom>
              <a:noFill/>
              <a:ln w="76200" cmpd="sng">
                <a:solidFill>
                  <a:schemeClr val="accent1"/>
                </a:solidFill>
                <a:rou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zh-CN" altLang="en-US"/>
              </a:p>
            </p:txBody>
          </p:sp>
        </p:grpSp>
        <p:sp>
          <p:nvSpPr>
            <p:cNvPr id="11279" name="Rectangle 16"/>
            <p:cNvSpPr>
              <a:spLocks noChangeArrowheads="1"/>
            </p:cNvSpPr>
            <p:nvPr/>
          </p:nvSpPr>
          <p:spPr bwMode="auto">
            <a:xfrm>
              <a:off x="90" y="1406"/>
              <a:ext cx="3811" cy="499"/>
            </a:xfrm>
            <a:prstGeom prst="rect">
              <a:avLst/>
            </a:prstGeom>
            <a:gradFill rotWithShape="1">
              <a:gsLst>
                <a:gs pos="0">
                  <a:srgbClr val="73E2F1"/>
                </a:gs>
                <a:gs pos="50000">
                  <a:schemeClr val="bg1"/>
                </a:gs>
                <a:gs pos="100000">
                  <a:srgbClr val="73E2F1"/>
                </a:gs>
              </a:gsLst>
              <a:lin ang="5400000" scaled="1"/>
            </a:gradFill>
            <a:ln w="9525" cmpd="sng">
              <a:solidFill>
                <a:schemeClr val="accent2"/>
              </a:solidFill>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spcBef>
                  <a:spcPct val="0"/>
                </a:spcBef>
              </a:pPr>
              <a:r>
                <a:rPr lang="zh-CN" altLang="en-US" sz="2400">
                  <a:latin typeface="楷体_GB2312" pitchFamily="1" charset="-122"/>
                  <a:ea typeface="楷体_GB2312" pitchFamily="1" charset="-122"/>
                </a:rPr>
                <a:t>将所发生的费用计入产品成本或有关费用中 </a:t>
              </a:r>
              <a:endParaRPr lang="zh-CN" altLang="en-US" sz="2400">
                <a:latin typeface="楷体_GB2312" pitchFamily="1" charset="-122"/>
                <a:ea typeface="楷体_GB2312" pitchFamily="1" charset="-122"/>
              </a:endParaRPr>
            </a:p>
          </p:txBody>
        </p:sp>
      </p:grpSp>
      <p:sp>
        <p:nvSpPr>
          <p:cNvPr id="16" name="标题 1"/>
          <p:cNvSpPr txBox="1"/>
          <p:nvPr/>
        </p:nvSpPr>
        <p:spPr>
          <a:xfrm>
            <a:off x="467544" y="404664"/>
            <a:ext cx="5877036" cy="651346"/>
          </a:xfrm>
          <a:prstGeom prst="rect">
            <a:avLst/>
          </a:prstGeom>
          <a:ln>
            <a:solidFill>
              <a:schemeClr val="accent1">
                <a:lumMod val="75000"/>
              </a:schemeClr>
            </a:solidFill>
          </a:ln>
        </p:spPr>
        <p:txBody>
          <a:bodyPr/>
          <a:lstStyle>
            <a:lvl1pPr algn="l" rtl="0" eaLnBrk="1" latinLnBrk="0" hangingPunct="1">
              <a:spcBef>
                <a:spcPct val="0"/>
              </a:spcBef>
              <a:buNone/>
              <a:defRPr kumimoji="0" sz="3000" b="0" kern="1200" cap="small" baseline="0">
                <a:solidFill>
                  <a:schemeClr val="tx2"/>
                </a:solidFill>
                <a:latin typeface="+mj-lt"/>
                <a:ea typeface="+mj-ea"/>
                <a:cs typeface="+mj-cs"/>
              </a:defRPr>
            </a:lvl1pPr>
          </a:lstStyle>
          <a:p>
            <a:r>
              <a:rPr lang="zh-CN" altLang="en-US" b="1" dirty="0"/>
              <a:t>一</a:t>
            </a:r>
            <a:r>
              <a:rPr lang="zh-CN" altLang="en-US" b="1" dirty="0" smtClean="0"/>
              <a:t>、原材料费用的核算</a:t>
            </a:r>
            <a:endParaRPr lang="zh-CN" altLang="en-US" b="1" dirty="0"/>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7" name="Rectangle 5"/>
          <p:cNvSpPr>
            <a:spLocks noChangeArrowheads="1"/>
          </p:cNvSpPr>
          <p:nvPr/>
        </p:nvSpPr>
        <p:spPr bwMode="auto">
          <a:xfrm>
            <a:off x="684213" y="1781175"/>
            <a:ext cx="7559675" cy="1930400"/>
          </a:xfrm>
          <a:prstGeom prst="rect">
            <a:avLst/>
          </a:prstGeom>
          <a:noFill/>
          <a:ln w="9525">
            <a:solidFill>
              <a:srgbClr val="EA5242"/>
            </a:solidFill>
            <a:prstDash val="lgDashDot"/>
            <a:miter lim="800000"/>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indent="266700">
              <a:spcBef>
                <a:spcPct val="0"/>
              </a:spcBef>
            </a:pPr>
            <a:r>
              <a:rPr lang="zh-CN" altLang="en-US" sz="2000" dirty="0" smtClean="0">
                <a:latin typeface="宋体" panose="02010600030101010101" pitchFamily="2" charset="-122"/>
              </a:rPr>
              <a:t>供水车间</a:t>
            </a:r>
            <a:r>
              <a:rPr lang="zh-CN" altLang="en-US" sz="2000" dirty="0">
                <a:latin typeface="宋体" panose="02010600030101010101" pitchFamily="2" charset="-122"/>
              </a:rPr>
              <a:t>应负担的供热费＝</a:t>
            </a:r>
            <a:r>
              <a:rPr lang="en-US" altLang="zh-CN" sz="2000" dirty="0">
                <a:latin typeface="宋体" panose="02010600030101010101" pitchFamily="2" charset="-122"/>
              </a:rPr>
              <a:t>960×2.50</a:t>
            </a:r>
            <a:r>
              <a:rPr lang="zh-CN" altLang="en-US" sz="2000" dirty="0">
                <a:latin typeface="宋体" panose="02010600030101010101" pitchFamily="2" charset="-122"/>
              </a:rPr>
              <a:t>＝</a:t>
            </a:r>
            <a:r>
              <a:rPr lang="en-US" altLang="zh-CN" sz="2000" dirty="0">
                <a:latin typeface="宋体" panose="02010600030101010101" pitchFamily="2" charset="-122"/>
              </a:rPr>
              <a:t>2 400</a:t>
            </a:r>
            <a:r>
              <a:rPr lang="zh-CN" altLang="en-US" sz="2000" dirty="0">
                <a:latin typeface="宋体" panose="02010600030101010101" pitchFamily="2" charset="-122"/>
              </a:rPr>
              <a:t>（元）</a:t>
            </a:r>
            <a:endParaRPr lang="zh-CN" altLang="en-US" sz="2000" dirty="0">
              <a:latin typeface="宋体" panose="02010600030101010101" pitchFamily="2" charset="-122"/>
            </a:endParaRPr>
          </a:p>
          <a:p>
            <a:pPr indent="266700">
              <a:spcBef>
                <a:spcPct val="0"/>
              </a:spcBef>
            </a:pPr>
            <a:r>
              <a:rPr lang="en-US" altLang="zh-CN" sz="2000" dirty="0" smtClean="0">
                <a:latin typeface="宋体" panose="02010600030101010101" pitchFamily="2" charset="-122"/>
              </a:rPr>
              <a:t>(</a:t>
            </a:r>
            <a:r>
              <a:rPr lang="zh-CN" altLang="en-US" sz="2000" dirty="0">
                <a:latin typeface="宋体" panose="02010600030101010101" pitchFamily="2" charset="-122"/>
              </a:rPr>
              <a:t>供水</a:t>
            </a:r>
            <a:r>
              <a:rPr lang="zh-CN" altLang="en-US" sz="2000" dirty="0" smtClean="0">
                <a:latin typeface="宋体" panose="02010600030101010101" pitchFamily="2" charset="-122"/>
              </a:rPr>
              <a:t>车间</a:t>
            </a:r>
            <a:r>
              <a:rPr lang="zh-CN" altLang="en-US" sz="2000" dirty="0">
                <a:latin typeface="宋体" panose="02010600030101010101" pitchFamily="2" charset="-122"/>
              </a:rPr>
              <a:t>分入）</a:t>
            </a:r>
            <a:endParaRPr lang="zh-CN" altLang="en-US" sz="2000" dirty="0">
              <a:latin typeface="宋体" panose="02010600030101010101" pitchFamily="2" charset="-122"/>
            </a:endParaRPr>
          </a:p>
          <a:p>
            <a:pPr indent="266700">
              <a:spcBef>
                <a:spcPct val="0"/>
              </a:spcBef>
            </a:pPr>
            <a:endParaRPr lang="zh-CN" altLang="en-US" sz="2000" dirty="0">
              <a:latin typeface="宋体" panose="02010600030101010101" pitchFamily="2" charset="-122"/>
            </a:endParaRPr>
          </a:p>
          <a:p>
            <a:pPr indent="266700">
              <a:spcBef>
                <a:spcPct val="0"/>
              </a:spcBef>
            </a:pPr>
            <a:r>
              <a:rPr lang="zh-CN" altLang="en-US" sz="2000" dirty="0">
                <a:latin typeface="宋体" panose="02010600030101010101" pitchFamily="2" charset="-122"/>
              </a:rPr>
              <a:t>基本生产车间应负担的供热费＝</a:t>
            </a:r>
            <a:r>
              <a:rPr lang="en-US" altLang="zh-CN" sz="2000" dirty="0">
                <a:latin typeface="宋体" panose="02010600030101010101" pitchFamily="2" charset="-122"/>
              </a:rPr>
              <a:t>9 700×2.50</a:t>
            </a:r>
            <a:r>
              <a:rPr lang="zh-CN" altLang="en-US" sz="2000" dirty="0">
                <a:latin typeface="宋体" panose="02010600030101010101" pitchFamily="2" charset="-122"/>
              </a:rPr>
              <a:t>＝</a:t>
            </a:r>
            <a:r>
              <a:rPr lang="en-US" altLang="zh-CN" sz="2000" dirty="0">
                <a:latin typeface="宋体" panose="02010600030101010101" pitchFamily="2" charset="-122"/>
              </a:rPr>
              <a:t>24 250</a:t>
            </a:r>
            <a:r>
              <a:rPr lang="zh-CN" altLang="en-US" sz="2000" dirty="0">
                <a:latin typeface="宋体" panose="02010600030101010101" pitchFamily="2" charset="-122"/>
              </a:rPr>
              <a:t>（元）</a:t>
            </a:r>
            <a:endParaRPr lang="zh-CN" altLang="en-US" sz="2000" dirty="0">
              <a:latin typeface="宋体" panose="02010600030101010101" pitchFamily="2" charset="-122"/>
            </a:endParaRPr>
          </a:p>
          <a:p>
            <a:pPr indent="266700">
              <a:spcBef>
                <a:spcPct val="0"/>
              </a:spcBef>
            </a:pPr>
            <a:endParaRPr lang="zh-CN" altLang="en-US" sz="2000" dirty="0">
              <a:latin typeface="宋体" panose="02010600030101010101" pitchFamily="2" charset="-122"/>
            </a:endParaRPr>
          </a:p>
          <a:p>
            <a:pPr indent="266700">
              <a:spcBef>
                <a:spcPct val="0"/>
              </a:spcBef>
            </a:pPr>
            <a:r>
              <a:rPr lang="zh-CN" altLang="en-US" sz="2000" dirty="0">
                <a:latin typeface="宋体" panose="02010600030101010101" pitchFamily="2" charset="-122"/>
              </a:rPr>
              <a:t>行政管理部门应负担的供热费＝</a:t>
            </a:r>
            <a:r>
              <a:rPr lang="en-US" altLang="zh-CN" sz="2000" dirty="0">
                <a:latin typeface="宋体" panose="02010600030101010101" pitchFamily="2" charset="-122"/>
              </a:rPr>
              <a:t>2 300×2.50</a:t>
            </a:r>
            <a:r>
              <a:rPr lang="zh-CN" altLang="en-US" sz="2000" dirty="0">
                <a:latin typeface="宋体" panose="02010600030101010101" pitchFamily="2" charset="-122"/>
              </a:rPr>
              <a:t>＝</a:t>
            </a:r>
            <a:r>
              <a:rPr lang="en-US" altLang="zh-CN" sz="2000" dirty="0">
                <a:latin typeface="宋体" panose="02010600030101010101" pitchFamily="2" charset="-122"/>
              </a:rPr>
              <a:t>5 750</a:t>
            </a:r>
            <a:r>
              <a:rPr lang="zh-CN" altLang="en-US" sz="2000" dirty="0">
                <a:latin typeface="宋体" panose="02010600030101010101" pitchFamily="2" charset="-122"/>
              </a:rPr>
              <a:t>（元）</a:t>
            </a:r>
            <a:endParaRPr lang="zh-CN" altLang="en-US" sz="2000" dirty="0">
              <a:latin typeface="宋体" panose="02010600030101010101" pitchFamily="2" charset="-122"/>
            </a:endParaRPr>
          </a:p>
        </p:txBody>
      </p:sp>
      <p:sp>
        <p:nvSpPr>
          <p:cNvPr id="64518" name="Text Box 6"/>
          <p:cNvSpPr txBox="1">
            <a:spLocks noChangeArrowheads="1"/>
          </p:cNvSpPr>
          <p:nvPr/>
        </p:nvSpPr>
        <p:spPr bwMode="auto">
          <a:xfrm>
            <a:off x="900113" y="4149725"/>
            <a:ext cx="6480175" cy="400110"/>
          </a:xfrm>
          <a:prstGeom prst="rect">
            <a:avLst/>
          </a:prstGeom>
          <a:solidFill>
            <a:srgbClr val="D9F43A"/>
          </a:solidFill>
          <a:ln w="9525">
            <a:solidFill>
              <a:srgbClr val="32EF29"/>
            </a:solidFill>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0"/>
              </a:spcBef>
              <a:defRPr b="1">
                <a:solidFill>
                  <a:schemeClr val="tx1"/>
                </a:solidFill>
                <a:latin typeface="Arial" panose="020B0604020202020204" pitchFamily="34" charset="0"/>
                <a:ea typeface="宋体" panose="02010600030101010101" pitchFamily="2" charset="-122"/>
              </a:defRPr>
            </a:lvl1pPr>
            <a:lvl2pPr marL="742950" indent="-285750" eaLnBrk="0" hangingPunct="0">
              <a:spcBef>
                <a:spcPct val="0"/>
              </a:spcBef>
              <a:defRPr b="1">
                <a:solidFill>
                  <a:schemeClr val="tx1"/>
                </a:solidFill>
                <a:latin typeface="Arial" panose="020B0604020202020204" pitchFamily="34" charset="0"/>
                <a:ea typeface="宋体" panose="02010600030101010101" pitchFamily="2" charset="-122"/>
              </a:defRPr>
            </a:lvl2pPr>
            <a:lvl3pPr marL="1143000" indent="-228600" eaLnBrk="0" hangingPunct="0">
              <a:spcBef>
                <a:spcPct val="0"/>
              </a:spcBef>
              <a:defRPr b="1">
                <a:solidFill>
                  <a:schemeClr val="tx1"/>
                </a:solidFill>
                <a:latin typeface="Arial" panose="020B0604020202020204" pitchFamily="34" charset="0"/>
                <a:ea typeface="宋体" panose="02010600030101010101" pitchFamily="2" charset="-122"/>
              </a:defRPr>
            </a:lvl3pPr>
            <a:lvl4pPr marL="1600200" indent="-228600" eaLnBrk="0" hangingPunct="0">
              <a:spcBef>
                <a:spcPct val="0"/>
              </a:spcBef>
              <a:defRPr b="1">
                <a:solidFill>
                  <a:schemeClr val="tx1"/>
                </a:solidFill>
                <a:latin typeface="Arial" panose="020B0604020202020204" pitchFamily="34" charset="0"/>
                <a:ea typeface="宋体" panose="02010600030101010101" pitchFamily="2" charset="-122"/>
              </a:defRPr>
            </a:lvl4pPr>
            <a:lvl5pPr marL="2057400" indent="-228600" eaLnBrk="0" hangingPunct="0">
              <a:spcBef>
                <a:spcPct val="0"/>
              </a:spcBef>
              <a:defRPr b="1">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9pPr>
          </a:lstStyle>
          <a:p>
            <a:pPr eaLnBrk="1" hangingPunct="1">
              <a:spcBef>
                <a:spcPct val="50000"/>
              </a:spcBef>
            </a:pPr>
            <a:r>
              <a:rPr lang="zh-CN" altLang="en-US" sz="2000" dirty="0" smtClean="0">
                <a:latin typeface="黑体" panose="02010609060101010101" pitchFamily="49" charset="-122"/>
                <a:ea typeface="黑体" panose="02010609060101010101" pitchFamily="49" charset="-122"/>
              </a:rPr>
              <a:t>供水车间</a:t>
            </a:r>
            <a:r>
              <a:rPr lang="zh-CN" altLang="en-US" sz="2000" dirty="0">
                <a:latin typeface="黑体" panose="02010609060101010101" pitchFamily="49" charset="-122"/>
                <a:ea typeface="黑体" panose="02010609060101010101" pitchFamily="49" charset="-122"/>
              </a:rPr>
              <a:t>费用分配率 </a:t>
            </a:r>
            <a:r>
              <a:rPr lang="en-US" altLang="zh-CN" sz="2000" dirty="0">
                <a:latin typeface="黑体" panose="02010609060101010101" pitchFamily="49" charset="-122"/>
                <a:ea typeface="黑体" panose="02010609060101010101" pitchFamily="49" charset="-122"/>
              </a:rPr>
              <a:t>=</a:t>
            </a:r>
            <a:r>
              <a:rPr lang="zh-CN" altLang="en-US" sz="2000" dirty="0">
                <a:latin typeface="黑体" panose="02010609060101010101" pitchFamily="49" charset="-122"/>
                <a:ea typeface="黑体" panose="02010609060101010101" pitchFamily="49" charset="-122"/>
              </a:rPr>
              <a:t>（</a:t>
            </a:r>
            <a:r>
              <a:rPr lang="en-US" altLang="zh-CN" sz="2000" dirty="0">
                <a:latin typeface="黑体" panose="02010609060101010101" pitchFamily="49" charset="-122"/>
                <a:ea typeface="黑体" panose="02010609060101010101" pitchFamily="49" charset="-122"/>
              </a:rPr>
              <a:t>10332 + 2400</a:t>
            </a:r>
            <a:r>
              <a:rPr lang="zh-CN" altLang="en-US" sz="2000" dirty="0">
                <a:latin typeface="黑体" panose="02010609060101010101" pitchFamily="49" charset="-122"/>
                <a:ea typeface="黑体" panose="02010609060101010101" pitchFamily="49" charset="-122"/>
              </a:rPr>
              <a:t>）</a:t>
            </a:r>
            <a:r>
              <a:rPr lang="en-US" altLang="zh-CN" sz="2000" dirty="0">
                <a:latin typeface="黑体" panose="02010609060101010101" pitchFamily="49" charset="-122"/>
                <a:ea typeface="黑体" panose="02010609060101010101" pitchFamily="49" charset="-122"/>
              </a:rPr>
              <a:t>÷1260≈10.10</a:t>
            </a:r>
            <a:endParaRPr lang="en-US" altLang="zh-CN" sz="2000" dirty="0">
              <a:latin typeface="黑体" panose="02010609060101010101" pitchFamily="49" charset="-122"/>
              <a:ea typeface="黑体" panose="02010609060101010101" pitchFamily="49" charset="-122"/>
            </a:endParaRPr>
          </a:p>
        </p:txBody>
      </p:sp>
      <p:sp>
        <p:nvSpPr>
          <p:cNvPr id="64520" name="Rectangle 8"/>
          <p:cNvSpPr>
            <a:spLocks noChangeArrowheads="1"/>
          </p:cNvSpPr>
          <p:nvPr/>
        </p:nvSpPr>
        <p:spPr bwMode="auto">
          <a:xfrm>
            <a:off x="900113" y="4719806"/>
            <a:ext cx="7366119" cy="10156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a:spcBef>
                <a:spcPct val="0"/>
              </a:spcBef>
            </a:pPr>
            <a:r>
              <a:rPr lang="zh-CN" altLang="en-US" sz="2000" dirty="0">
                <a:latin typeface="宋体" panose="02010600030101010101" pitchFamily="2" charset="-122"/>
              </a:rPr>
              <a:t>基本生产车间应负担的</a:t>
            </a:r>
            <a:r>
              <a:rPr lang="zh-CN" altLang="en-US" sz="2000" dirty="0" smtClean="0">
                <a:latin typeface="宋体" panose="02010600030101010101" pitchFamily="2" charset="-122"/>
              </a:rPr>
              <a:t>供水费</a:t>
            </a:r>
            <a:r>
              <a:rPr lang="zh-CN" altLang="en-US" sz="2000" dirty="0">
                <a:latin typeface="宋体" panose="02010600030101010101" pitchFamily="2" charset="-122"/>
              </a:rPr>
              <a:t>＝</a:t>
            </a:r>
            <a:r>
              <a:rPr lang="en-US" altLang="zh-CN" sz="2000" dirty="0">
                <a:latin typeface="宋体" panose="02010600030101010101" pitchFamily="2" charset="-122"/>
              </a:rPr>
              <a:t>10 00×10.10</a:t>
            </a:r>
            <a:r>
              <a:rPr lang="zh-CN" altLang="en-US" sz="2000" dirty="0">
                <a:latin typeface="宋体" panose="02010600030101010101" pitchFamily="2" charset="-122"/>
              </a:rPr>
              <a:t>＝</a:t>
            </a:r>
            <a:r>
              <a:rPr lang="en-US" altLang="zh-CN" sz="2000" dirty="0">
                <a:latin typeface="宋体" panose="02010600030101010101" pitchFamily="2" charset="-122"/>
              </a:rPr>
              <a:t>10 100</a:t>
            </a:r>
            <a:r>
              <a:rPr lang="zh-CN" altLang="en-US" sz="2000" dirty="0">
                <a:latin typeface="宋体" panose="02010600030101010101" pitchFamily="2" charset="-122"/>
              </a:rPr>
              <a:t>（元）</a:t>
            </a:r>
            <a:endParaRPr lang="zh-CN" altLang="en-US" sz="2000" dirty="0">
              <a:latin typeface="宋体" panose="02010600030101010101" pitchFamily="2" charset="-122"/>
            </a:endParaRPr>
          </a:p>
          <a:p>
            <a:pPr>
              <a:spcBef>
                <a:spcPct val="0"/>
              </a:spcBef>
            </a:pPr>
            <a:endParaRPr lang="zh-CN" altLang="en-US" sz="2000" dirty="0">
              <a:latin typeface="宋体" panose="02010600030101010101" pitchFamily="2" charset="-122"/>
            </a:endParaRPr>
          </a:p>
          <a:p>
            <a:pPr>
              <a:spcBef>
                <a:spcPct val="0"/>
              </a:spcBef>
            </a:pPr>
            <a:r>
              <a:rPr lang="zh-CN" altLang="en-US" sz="2000" dirty="0">
                <a:latin typeface="宋体" panose="02010600030101010101" pitchFamily="2" charset="-122"/>
              </a:rPr>
              <a:t>行政管理部门应负担的</a:t>
            </a:r>
            <a:r>
              <a:rPr lang="zh-CN" altLang="en-US" sz="2000" dirty="0" smtClean="0">
                <a:latin typeface="宋体" panose="02010600030101010101" pitchFamily="2" charset="-122"/>
              </a:rPr>
              <a:t>供水费</a:t>
            </a:r>
            <a:r>
              <a:rPr lang="zh-CN" altLang="en-US" sz="2000" dirty="0">
                <a:latin typeface="宋体" panose="02010600030101010101" pitchFamily="2" charset="-122"/>
              </a:rPr>
              <a:t>＝</a:t>
            </a:r>
            <a:r>
              <a:rPr lang="en-US" altLang="zh-CN" sz="2000" dirty="0">
                <a:latin typeface="宋体" panose="02010600030101010101" pitchFamily="2" charset="-122"/>
              </a:rPr>
              <a:t>12 732</a:t>
            </a:r>
            <a:r>
              <a:rPr lang="zh-CN" altLang="en-US" sz="2000" dirty="0">
                <a:latin typeface="宋体" panose="02010600030101010101" pitchFamily="2" charset="-122"/>
              </a:rPr>
              <a:t>－</a:t>
            </a:r>
            <a:r>
              <a:rPr lang="en-US" altLang="zh-CN" sz="2000" dirty="0">
                <a:latin typeface="宋体" panose="02010600030101010101" pitchFamily="2" charset="-122"/>
              </a:rPr>
              <a:t>10 100</a:t>
            </a:r>
            <a:r>
              <a:rPr lang="zh-CN" altLang="en-US" sz="2000" dirty="0">
                <a:latin typeface="宋体" panose="02010600030101010101" pitchFamily="2" charset="-122"/>
              </a:rPr>
              <a:t>＝</a:t>
            </a:r>
            <a:r>
              <a:rPr lang="en-US" altLang="zh-CN" sz="2000" dirty="0">
                <a:latin typeface="宋体" panose="02010600030101010101" pitchFamily="2" charset="-122"/>
              </a:rPr>
              <a:t>2 632</a:t>
            </a:r>
            <a:r>
              <a:rPr lang="zh-CN" altLang="en-US" sz="2000" dirty="0">
                <a:latin typeface="宋体" panose="02010600030101010101" pitchFamily="2" charset="-122"/>
              </a:rPr>
              <a:t>（元） </a:t>
            </a:r>
            <a:endParaRPr lang="zh-CN" altLang="en-US" sz="2000" dirty="0">
              <a:latin typeface="宋体" panose="02010600030101010101" pitchFamily="2" charset="-122"/>
            </a:endParaRPr>
          </a:p>
        </p:txBody>
      </p:sp>
      <p:sp>
        <p:nvSpPr>
          <p:cNvPr id="64521" name="Text Box 9">
            <a:hlinkClick r:id="rId1" action="ppaction://hlinkfile"/>
          </p:cNvPr>
          <p:cNvSpPr txBox="1">
            <a:spLocks noChangeArrowheads="1"/>
          </p:cNvSpPr>
          <p:nvPr/>
        </p:nvSpPr>
        <p:spPr bwMode="auto">
          <a:xfrm>
            <a:off x="828675" y="5949950"/>
            <a:ext cx="2592388"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0"/>
              </a:spcBef>
              <a:defRPr b="1">
                <a:solidFill>
                  <a:schemeClr val="tx1"/>
                </a:solidFill>
                <a:latin typeface="Arial" panose="020B0604020202020204" pitchFamily="34" charset="0"/>
                <a:ea typeface="宋体" panose="02010600030101010101" pitchFamily="2" charset="-122"/>
              </a:defRPr>
            </a:lvl1pPr>
            <a:lvl2pPr marL="742950" indent="-285750" eaLnBrk="0" hangingPunct="0">
              <a:spcBef>
                <a:spcPct val="0"/>
              </a:spcBef>
              <a:defRPr b="1">
                <a:solidFill>
                  <a:schemeClr val="tx1"/>
                </a:solidFill>
                <a:latin typeface="Arial" panose="020B0604020202020204" pitchFamily="34" charset="0"/>
                <a:ea typeface="宋体" panose="02010600030101010101" pitchFamily="2" charset="-122"/>
              </a:defRPr>
            </a:lvl2pPr>
            <a:lvl3pPr marL="1143000" indent="-228600" eaLnBrk="0" hangingPunct="0">
              <a:spcBef>
                <a:spcPct val="0"/>
              </a:spcBef>
              <a:defRPr b="1">
                <a:solidFill>
                  <a:schemeClr val="tx1"/>
                </a:solidFill>
                <a:latin typeface="Arial" panose="020B0604020202020204" pitchFamily="34" charset="0"/>
                <a:ea typeface="宋体" panose="02010600030101010101" pitchFamily="2" charset="-122"/>
              </a:defRPr>
            </a:lvl3pPr>
            <a:lvl4pPr marL="1600200" indent="-228600" eaLnBrk="0" hangingPunct="0">
              <a:spcBef>
                <a:spcPct val="0"/>
              </a:spcBef>
              <a:defRPr b="1">
                <a:solidFill>
                  <a:schemeClr val="tx1"/>
                </a:solidFill>
                <a:latin typeface="Arial" panose="020B0604020202020204" pitchFamily="34" charset="0"/>
                <a:ea typeface="宋体" panose="02010600030101010101" pitchFamily="2" charset="-122"/>
              </a:defRPr>
            </a:lvl4pPr>
            <a:lvl5pPr marL="2057400" indent="-228600" eaLnBrk="0" hangingPunct="0">
              <a:spcBef>
                <a:spcPct val="0"/>
              </a:spcBef>
              <a:defRPr b="1">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9pPr>
          </a:lstStyle>
          <a:p>
            <a:pPr eaLnBrk="1" hangingPunct="1">
              <a:spcBef>
                <a:spcPct val="50000"/>
              </a:spcBef>
            </a:pPr>
            <a:r>
              <a:rPr lang="zh-CN" altLang="en-US" dirty="0"/>
              <a:t>顺序分配</a:t>
            </a:r>
            <a:r>
              <a:rPr lang="zh-CN" altLang="en-US" dirty="0" smtClean="0"/>
              <a:t>表</a:t>
            </a:r>
            <a:endParaRPr lang="zh-CN" altLang="en-US" dirty="0"/>
          </a:p>
        </p:txBody>
      </p:sp>
      <p:sp>
        <p:nvSpPr>
          <p:cNvPr id="64523" name="Rectangle 11"/>
          <p:cNvSpPr>
            <a:spLocks noChangeArrowheads="1"/>
          </p:cNvSpPr>
          <p:nvPr/>
        </p:nvSpPr>
        <p:spPr bwMode="auto">
          <a:xfrm>
            <a:off x="900113" y="1125538"/>
            <a:ext cx="6335712" cy="406400"/>
          </a:xfrm>
          <a:prstGeom prst="rect">
            <a:avLst/>
          </a:prstGeom>
          <a:solidFill>
            <a:srgbClr val="D9F43A"/>
          </a:solidFill>
          <a:ln w="9525">
            <a:solidFill>
              <a:srgbClr val="32EF29"/>
            </a:solidFill>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0"/>
              </a:spcBef>
            </a:pPr>
            <a:r>
              <a:rPr lang="zh-CN" altLang="en-US" sz="2000">
                <a:latin typeface="黑体" panose="02010609060101010101" pitchFamily="49" charset="-122"/>
                <a:ea typeface="黑体" panose="02010609060101010101" pitchFamily="49" charset="-122"/>
              </a:rPr>
              <a:t>供热车间费用分配率 </a:t>
            </a:r>
            <a:r>
              <a:rPr lang="en-US" altLang="zh-CN" sz="2000">
                <a:latin typeface="黑体" panose="02010609060101010101" pitchFamily="49" charset="-122"/>
                <a:ea typeface="黑体" panose="02010609060101010101" pitchFamily="49" charset="-122"/>
              </a:rPr>
              <a:t>= 32400÷12960 = 2.5</a:t>
            </a:r>
            <a:endParaRPr lang="en-US" altLang="zh-CN" sz="2000">
              <a:latin typeface="黑体" panose="02010609060101010101" pitchFamily="49" charset="-122"/>
              <a:ea typeface="黑体" panose="02010609060101010101" pitchFamily="49" charset="-122"/>
            </a:endParaRPr>
          </a:p>
        </p:txBody>
      </p:sp>
      <p:sp>
        <p:nvSpPr>
          <p:cNvPr id="64524" name="Text Box 12"/>
          <p:cNvSpPr txBox="1">
            <a:spLocks noChangeArrowheads="1"/>
          </p:cNvSpPr>
          <p:nvPr/>
        </p:nvSpPr>
        <p:spPr bwMode="auto">
          <a:xfrm>
            <a:off x="1042988" y="476250"/>
            <a:ext cx="4681537" cy="406400"/>
          </a:xfrm>
          <a:prstGeom prst="rect">
            <a:avLst/>
          </a:prstGeom>
          <a:solidFill>
            <a:srgbClr val="A7F7B6"/>
          </a:solidFill>
          <a:ln w="9525">
            <a:solidFill>
              <a:schemeClr val="hlink"/>
            </a:solidFill>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0"/>
              </a:spcBef>
              <a:defRPr b="1">
                <a:solidFill>
                  <a:schemeClr val="tx1"/>
                </a:solidFill>
                <a:latin typeface="Arial" panose="020B0604020202020204" pitchFamily="34" charset="0"/>
                <a:ea typeface="宋体" panose="02010600030101010101" pitchFamily="2" charset="-122"/>
              </a:defRPr>
            </a:lvl1pPr>
            <a:lvl2pPr marL="742950" indent="-285750" eaLnBrk="0" hangingPunct="0">
              <a:spcBef>
                <a:spcPct val="0"/>
              </a:spcBef>
              <a:defRPr b="1">
                <a:solidFill>
                  <a:schemeClr val="tx1"/>
                </a:solidFill>
                <a:latin typeface="Arial" panose="020B0604020202020204" pitchFamily="34" charset="0"/>
                <a:ea typeface="宋体" panose="02010600030101010101" pitchFamily="2" charset="-122"/>
              </a:defRPr>
            </a:lvl2pPr>
            <a:lvl3pPr marL="1143000" indent="-228600" eaLnBrk="0" hangingPunct="0">
              <a:spcBef>
                <a:spcPct val="0"/>
              </a:spcBef>
              <a:defRPr b="1">
                <a:solidFill>
                  <a:schemeClr val="tx1"/>
                </a:solidFill>
                <a:latin typeface="Arial" panose="020B0604020202020204" pitchFamily="34" charset="0"/>
                <a:ea typeface="宋体" panose="02010600030101010101" pitchFamily="2" charset="-122"/>
              </a:defRPr>
            </a:lvl3pPr>
            <a:lvl4pPr marL="1600200" indent="-228600" eaLnBrk="0" hangingPunct="0">
              <a:spcBef>
                <a:spcPct val="0"/>
              </a:spcBef>
              <a:defRPr b="1">
                <a:solidFill>
                  <a:schemeClr val="tx1"/>
                </a:solidFill>
                <a:latin typeface="Arial" panose="020B0604020202020204" pitchFamily="34" charset="0"/>
                <a:ea typeface="宋体" panose="02010600030101010101" pitchFamily="2" charset="-122"/>
              </a:defRPr>
            </a:lvl4pPr>
            <a:lvl5pPr marL="2057400" indent="-228600" eaLnBrk="0" hangingPunct="0">
              <a:spcBef>
                <a:spcPct val="0"/>
              </a:spcBef>
              <a:defRPr b="1">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9pPr>
          </a:lstStyle>
          <a:p>
            <a:pPr eaLnBrk="1" hangingPunct="1">
              <a:spcBef>
                <a:spcPct val="50000"/>
              </a:spcBef>
            </a:pPr>
            <a:r>
              <a:rPr lang="zh-CN" altLang="en-US" sz="2000"/>
              <a:t>第二、分配过程</a:t>
            </a:r>
            <a:endParaRPr lang="zh-CN" altLang="en-US" sz="20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64524"/>
                                        </p:tgtEl>
                                        <p:attrNameLst>
                                          <p:attrName>style.visibility</p:attrName>
                                        </p:attrNameLst>
                                      </p:cBhvr>
                                      <p:to>
                                        <p:strVal val="visible"/>
                                      </p:to>
                                    </p:set>
                                    <p:animEffect transition="in" filter="wipe(left)">
                                      <p:cBhvr>
                                        <p:cTn id="7" dur="1000"/>
                                        <p:tgtEl>
                                          <p:spTgt spid="64524"/>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64523"/>
                                        </p:tgtEl>
                                        <p:attrNameLst>
                                          <p:attrName>style.visibility</p:attrName>
                                        </p:attrNameLst>
                                      </p:cBhvr>
                                      <p:to>
                                        <p:strVal val="visible"/>
                                      </p:to>
                                    </p:set>
                                    <p:animEffect transition="in" filter="wipe(left)">
                                      <p:cBhvr>
                                        <p:cTn id="12" dur="2000"/>
                                        <p:tgtEl>
                                          <p:spTgt spid="64523"/>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1" fill="hold" nodeType="clickEffect">
                                  <p:stCondLst>
                                    <p:cond delay="0"/>
                                  </p:stCondLst>
                                  <p:childTnLst>
                                    <p:set>
                                      <p:cBhvr>
                                        <p:cTn id="16" dur="1" fill="hold">
                                          <p:stCondLst>
                                            <p:cond delay="0"/>
                                          </p:stCondLst>
                                        </p:cTn>
                                        <p:tgtEl>
                                          <p:spTgt spid="64517">
                                            <p:txEl>
                                              <p:pRg st="0" end="0"/>
                                            </p:txEl>
                                          </p:spTgt>
                                        </p:tgtEl>
                                        <p:attrNameLst>
                                          <p:attrName>style.visibility</p:attrName>
                                        </p:attrNameLst>
                                      </p:cBhvr>
                                      <p:to>
                                        <p:strVal val="visible"/>
                                      </p:to>
                                    </p:set>
                                    <p:animEffect transition="in" filter="wipe(up)">
                                      <p:cBhvr>
                                        <p:cTn id="17" dur="500"/>
                                        <p:tgtEl>
                                          <p:spTgt spid="64517">
                                            <p:txEl>
                                              <p:pRg st="0" end="0"/>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1" fill="hold" nodeType="clickEffect">
                                  <p:stCondLst>
                                    <p:cond delay="0"/>
                                  </p:stCondLst>
                                  <p:childTnLst>
                                    <p:set>
                                      <p:cBhvr>
                                        <p:cTn id="21" dur="1" fill="hold">
                                          <p:stCondLst>
                                            <p:cond delay="0"/>
                                          </p:stCondLst>
                                        </p:cTn>
                                        <p:tgtEl>
                                          <p:spTgt spid="64517">
                                            <p:txEl>
                                              <p:pRg st="1" end="1"/>
                                            </p:txEl>
                                          </p:spTgt>
                                        </p:tgtEl>
                                        <p:attrNameLst>
                                          <p:attrName>style.visibility</p:attrName>
                                        </p:attrNameLst>
                                      </p:cBhvr>
                                      <p:to>
                                        <p:strVal val="visible"/>
                                      </p:to>
                                    </p:set>
                                    <p:animEffect transition="in" filter="wipe(up)">
                                      <p:cBhvr>
                                        <p:cTn id="22" dur="500"/>
                                        <p:tgtEl>
                                          <p:spTgt spid="64517">
                                            <p:txEl>
                                              <p:pRg st="1" end="1"/>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1" fill="hold" nodeType="clickEffect">
                                  <p:stCondLst>
                                    <p:cond delay="0"/>
                                  </p:stCondLst>
                                  <p:childTnLst>
                                    <p:set>
                                      <p:cBhvr>
                                        <p:cTn id="26" dur="1" fill="hold">
                                          <p:stCondLst>
                                            <p:cond delay="0"/>
                                          </p:stCondLst>
                                        </p:cTn>
                                        <p:tgtEl>
                                          <p:spTgt spid="64517">
                                            <p:txEl>
                                              <p:pRg st="3" end="3"/>
                                            </p:txEl>
                                          </p:spTgt>
                                        </p:tgtEl>
                                        <p:attrNameLst>
                                          <p:attrName>style.visibility</p:attrName>
                                        </p:attrNameLst>
                                      </p:cBhvr>
                                      <p:to>
                                        <p:strVal val="visible"/>
                                      </p:to>
                                    </p:set>
                                    <p:animEffect transition="in" filter="wipe(up)">
                                      <p:cBhvr>
                                        <p:cTn id="27" dur="500"/>
                                        <p:tgtEl>
                                          <p:spTgt spid="64517">
                                            <p:txEl>
                                              <p:pRg st="3" end="3"/>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1" fill="hold" nodeType="clickEffect">
                                  <p:stCondLst>
                                    <p:cond delay="0"/>
                                  </p:stCondLst>
                                  <p:childTnLst>
                                    <p:set>
                                      <p:cBhvr>
                                        <p:cTn id="31" dur="1" fill="hold">
                                          <p:stCondLst>
                                            <p:cond delay="0"/>
                                          </p:stCondLst>
                                        </p:cTn>
                                        <p:tgtEl>
                                          <p:spTgt spid="64517">
                                            <p:txEl>
                                              <p:pRg st="5" end="5"/>
                                            </p:txEl>
                                          </p:spTgt>
                                        </p:tgtEl>
                                        <p:attrNameLst>
                                          <p:attrName>style.visibility</p:attrName>
                                        </p:attrNameLst>
                                      </p:cBhvr>
                                      <p:to>
                                        <p:strVal val="visible"/>
                                      </p:to>
                                    </p:set>
                                    <p:animEffect transition="in" filter="wipe(up)">
                                      <p:cBhvr>
                                        <p:cTn id="32" dur="500"/>
                                        <p:tgtEl>
                                          <p:spTgt spid="64517">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8" fill="hold" nodeType="clickEffect">
                                  <p:stCondLst>
                                    <p:cond delay="0"/>
                                  </p:stCondLst>
                                  <p:childTnLst>
                                    <p:set>
                                      <p:cBhvr>
                                        <p:cTn id="36" dur="1" fill="hold">
                                          <p:stCondLst>
                                            <p:cond delay="0"/>
                                          </p:stCondLst>
                                        </p:cTn>
                                        <p:tgtEl>
                                          <p:spTgt spid="64518"/>
                                        </p:tgtEl>
                                        <p:attrNameLst>
                                          <p:attrName>style.visibility</p:attrName>
                                        </p:attrNameLst>
                                      </p:cBhvr>
                                      <p:to>
                                        <p:strVal val="visible"/>
                                      </p:to>
                                    </p:set>
                                    <p:animEffect transition="in" filter="wipe(left)">
                                      <p:cBhvr>
                                        <p:cTn id="37" dur="2000"/>
                                        <p:tgtEl>
                                          <p:spTgt spid="64518"/>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8" fill="hold" nodeType="clickEffect">
                                  <p:stCondLst>
                                    <p:cond delay="0"/>
                                  </p:stCondLst>
                                  <p:childTnLst>
                                    <p:set>
                                      <p:cBhvr>
                                        <p:cTn id="41" dur="1" fill="hold">
                                          <p:stCondLst>
                                            <p:cond delay="0"/>
                                          </p:stCondLst>
                                        </p:cTn>
                                        <p:tgtEl>
                                          <p:spTgt spid="64520">
                                            <p:txEl>
                                              <p:pRg st="0" end="0"/>
                                            </p:txEl>
                                          </p:spTgt>
                                        </p:tgtEl>
                                        <p:attrNameLst>
                                          <p:attrName>style.visibility</p:attrName>
                                        </p:attrNameLst>
                                      </p:cBhvr>
                                      <p:to>
                                        <p:strVal val="visible"/>
                                      </p:to>
                                    </p:set>
                                    <p:animEffect transition="in" filter="wipe(left)">
                                      <p:cBhvr>
                                        <p:cTn id="42" dur="500"/>
                                        <p:tgtEl>
                                          <p:spTgt spid="64520">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8" fill="hold" nodeType="clickEffect">
                                  <p:stCondLst>
                                    <p:cond delay="0"/>
                                  </p:stCondLst>
                                  <p:childTnLst>
                                    <p:set>
                                      <p:cBhvr>
                                        <p:cTn id="46" dur="1" fill="hold">
                                          <p:stCondLst>
                                            <p:cond delay="0"/>
                                          </p:stCondLst>
                                        </p:cTn>
                                        <p:tgtEl>
                                          <p:spTgt spid="64520">
                                            <p:txEl>
                                              <p:pRg st="2" end="2"/>
                                            </p:txEl>
                                          </p:spTgt>
                                        </p:tgtEl>
                                        <p:attrNameLst>
                                          <p:attrName>style.visibility</p:attrName>
                                        </p:attrNameLst>
                                      </p:cBhvr>
                                      <p:to>
                                        <p:strVal val="visible"/>
                                      </p:to>
                                    </p:set>
                                    <p:animEffect transition="in" filter="wipe(left)">
                                      <p:cBhvr>
                                        <p:cTn id="47" dur="500"/>
                                        <p:tgtEl>
                                          <p:spTgt spid="64520">
                                            <p:txEl>
                                              <p:pRg st="2" end="2"/>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22" presetClass="entr" presetSubtype="8" fill="hold" grpId="0" nodeType="clickEffect">
                                  <p:stCondLst>
                                    <p:cond delay="0"/>
                                  </p:stCondLst>
                                  <p:childTnLst>
                                    <p:set>
                                      <p:cBhvr>
                                        <p:cTn id="51" dur="1" fill="hold">
                                          <p:stCondLst>
                                            <p:cond delay="0"/>
                                          </p:stCondLst>
                                        </p:cTn>
                                        <p:tgtEl>
                                          <p:spTgt spid="64521"/>
                                        </p:tgtEl>
                                        <p:attrNameLst>
                                          <p:attrName>style.visibility</p:attrName>
                                        </p:attrNameLst>
                                      </p:cBhvr>
                                      <p:to>
                                        <p:strVal val="visible"/>
                                      </p:to>
                                    </p:set>
                                    <p:animEffect transition="in" filter="wipe(left)">
                                      <p:cBhvr>
                                        <p:cTn id="52" dur="1000"/>
                                        <p:tgtEl>
                                          <p:spTgt spid="645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4521" grpId="0"/>
      <p:bldP spid="64523" grpId="0" animBg="1"/>
      <p:bldP spid="64524" grpId="0" animBg="1"/>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4"/>
          <p:cNvSpPr>
            <a:spLocks noChangeArrowheads="1"/>
          </p:cNvSpPr>
          <p:nvPr/>
        </p:nvSpPr>
        <p:spPr bwMode="auto">
          <a:xfrm>
            <a:off x="179512" y="2492896"/>
            <a:ext cx="8642350" cy="232852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indent="533400">
              <a:lnSpc>
                <a:spcPct val="150000"/>
              </a:lnSpc>
              <a:spcBef>
                <a:spcPct val="0"/>
              </a:spcBef>
            </a:pPr>
            <a:r>
              <a:rPr lang="zh-CN" altLang="en-US" sz="2000" dirty="0">
                <a:latin typeface="宋体" panose="02010600030101010101" pitchFamily="2" charset="-122"/>
              </a:rPr>
              <a:t>借：生产成本</a:t>
            </a:r>
            <a:r>
              <a:rPr lang="en-US" altLang="zh-CN" sz="2000" dirty="0">
                <a:latin typeface="宋体" panose="02010600030101010101" pitchFamily="2" charset="-122"/>
              </a:rPr>
              <a:t>——</a:t>
            </a:r>
            <a:r>
              <a:rPr lang="zh-CN" altLang="en-US" sz="2000" dirty="0">
                <a:latin typeface="宋体" panose="02010600030101010101" pitchFamily="2" charset="-122"/>
              </a:rPr>
              <a:t>辅助生产成本</a:t>
            </a:r>
            <a:r>
              <a:rPr lang="en-US" altLang="zh-CN" sz="2000" dirty="0" smtClean="0">
                <a:latin typeface="宋体" panose="02010600030101010101" pitchFamily="2" charset="-122"/>
              </a:rPr>
              <a:t>——</a:t>
            </a:r>
            <a:r>
              <a:rPr lang="zh-CN" altLang="en-US" sz="2000" dirty="0" smtClean="0">
                <a:latin typeface="宋体" panose="02010600030101010101" pitchFamily="2" charset="-122"/>
              </a:rPr>
              <a:t>供水车</a:t>
            </a:r>
            <a:r>
              <a:rPr lang="zh-CN" altLang="en-US" sz="2000" dirty="0">
                <a:latin typeface="宋体" panose="02010600030101010101" pitchFamily="2" charset="-122"/>
              </a:rPr>
              <a:t>间       </a:t>
            </a:r>
            <a:r>
              <a:rPr lang="en-US" altLang="zh-CN" sz="2000" dirty="0">
                <a:latin typeface="宋体" panose="02010600030101010101" pitchFamily="2" charset="-122"/>
              </a:rPr>
              <a:t>2 400</a:t>
            </a:r>
            <a:endParaRPr lang="en-US" altLang="zh-CN" sz="2000" dirty="0">
              <a:latin typeface="宋体" panose="02010600030101010101" pitchFamily="2" charset="-122"/>
            </a:endParaRPr>
          </a:p>
          <a:p>
            <a:pPr indent="533400">
              <a:lnSpc>
                <a:spcPct val="150000"/>
              </a:lnSpc>
              <a:spcBef>
                <a:spcPct val="0"/>
              </a:spcBef>
            </a:pPr>
            <a:r>
              <a:rPr lang="en-US" altLang="zh-CN" sz="2000" dirty="0">
                <a:latin typeface="宋体" panose="02010600030101010101" pitchFamily="2" charset="-122"/>
              </a:rPr>
              <a:t>    </a:t>
            </a:r>
            <a:r>
              <a:rPr lang="zh-CN" altLang="en-US" sz="2000" dirty="0">
                <a:latin typeface="宋体" panose="02010600030101010101" pitchFamily="2" charset="-122"/>
              </a:rPr>
              <a:t>制造费用</a:t>
            </a:r>
            <a:r>
              <a:rPr lang="en-US" altLang="zh-CN" sz="2000" dirty="0">
                <a:latin typeface="宋体" panose="02010600030101010101" pitchFamily="2" charset="-122"/>
              </a:rPr>
              <a:t>——</a:t>
            </a:r>
            <a:r>
              <a:rPr lang="zh-CN" altLang="en-US" sz="2000" dirty="0">
                <a:latin typeface="宋体" panose="02010600030101010101" pitchFamily="2" charset="-122"/>
              </a:rPr>
              <a:t>基本生产车间                  </a:t>
            </a:r>
            <a:r>
              <a:rPr lang="en-US" altLang="zh-CN" sz="2000" dirty="0">
                <a:latin typeface="宋体" panose="02010600030101010101" pitchFamily="2" charset="-122"/>
              </a:rPr>
              <a:t>34 350</a:t>
            </a:r>
            <a:endParaRPr lang="en-US" altLang="zh-CN" sz="2000" dirty="0">
              <a:latin typeface="宋体" panose="02010600030101010101" pitchFamily="2" charset="-122"/>
            </a:endParaRPr>
          </a:p>
          <a:p>
            <a:pPr indent="533400">
              <a:lnSpc>
                <a:spcPct val="150000"/>
              </a:lnSpc>
              <a:spcBef>
                <a:spcPct val="0"/>
              </a:spcBef>
            </a:pPr>
            <a:r>
              <a:rPr lang="en-US" altLang="zh-CN" sz="2000" dirty="0">
                <a:latin typeface="宋体" panose="02010600030101010101" pitchFamily="2" charset="-122"/>
              </a:rPr>
              <a:t>    </a:t>
            </a:r>
            <a:r>
              <a:rPr lang="zh-CN" altLang="en-US" sz="2000" dirty="0">
                <a:latin typeface="宋体" panose="02010600030101010101" pitchFamily="2" charset="-122"/>
              </a:rPr>
              <a:t>管理费用                                   </a:t>
            </a:r>
            <a:r>
              <a:rPr lang="en-US" altLang="zh-CN" sz="2000" dirty="0">
                <a:latin typeface="宋体" panose="02010600030101010101" pitchFamily="2" charset="-122"/>
              </a:rPr>
              <a:t>8 382</a:t>
            </a:r>
            <a:endParaRPr lang="en-US" altLang="zh-CN" sz="2000" dirty="0">
              <a:latin typeface="宋体" panose="02010600030101010101" pitchFamily="2" charset="-122"/>
            </a:endParaRPr>
          </a:p>
          <a:p>
            <a:pPr indent="533400">
              <a:lnSpc>
                <a:spcPct val="150000"/>
              </a:lnSpc>
              <a:spcBef>
                <a:spcPct val="0"/>
              </a:spcBef>
            </a:pPr>
            <a:r>
              <a:rPr lang="en-US" altLang="zh-CN" sz="2000" dirty="0">
                <a:latin typeface="宋体" panose="02010600030101010101" pitchFamily="2" charset="-122"/>
              </a:rPr>
              <a:t>    </a:t>
            </a:r>
            <a:r>
              <a:rPr lang="zh-CN" altLang="en-US" sz="2000" dirty="0">
                <a:latin typeface="宋体" panose="02010600030101010101" pitchFamily="2" charset="-122"/>
              </a:rPr>
              <a:t>贷：生产成本</a:t>
            </a:r>
            <a:r>
              <a:rPr lang="en-US" altLang="zh-CN" sz="2000" dirty="0">
                <a:latin typeface="宋体" panose="02010600030101010101" pitchFamily="2" charset="-122"/>
              </a:rPr>
              <a:t>——</a:t>
            </a:r>
            <a:r>
              <a:rPr lang="zh-CN" altLang="en-US" sz="2000" dirty="0">
                <a:latin typeface="宋体" panose="02010600030101010101" pitchFamily="2" charset="-122"/>
              </a:rPr>
              <a:t>辅助生产成本</a:t>
            </a:r>
            <a:r>
              <a:rPr lang="en-US" altLang="zh-CN" sz="2000" dirty="0">
                <a:latin typeface="宋体" panose="02010600030101010101" pitchFamily="2" charset="-122"/>
              </a:rPr>
              <a:t>——</a:t>
            </a:r>
            <a:r>
              <a:rPr lang="zh-CN" altLang="en-US" sz="2000" dirty="0">
                <a:latin typeface="宋体" panose="02010600030101010101" pitchFamily="2" charset="-122"/>
              </a:rPr>
              <a:t>供热车间       </a:t>
            </a:r>
            <a:r>
              <a:rPr lang="en-US" altLang="zh-CN" sz="2000" dirty="0">
                <a:latin typeface="宋体" panose="02010600030101010101" pitchFamily="2" charset="-122"/>
              </a:rPr>
              <a:t>32 400</a:t>
            </a:r>
            <a:endParaRPr lang="en-US" altLang="zh-CN" sz="2000" dirty="0">
              <a:latin typeface="宋体" panose="02010600030101010101" pitchFamily="2" charset="-122"/>
            </a:endParaRPr>
          </a:p>
          <a:p>
            <a:pPr indent="533400">
              <a:lnSpc>
                <a:spcPct val="150000"/>
              </a:lnSpc>
              <a:spcBef>
                <a:spcPct val="0"/>
              </a:spcBef>
            </a:pPr>
            <a:r>
              <a:rPr lang="en-US" altLang="zh-CN" sz="2000" dirty="0">
                <a:latin typeface="宋体" panose="02010600030101010101" pitchFamily="2" charset="-122"/>
              </a:rPr>
              <a:t>                ——</a:t>
            </a:r>
            <a:r>
              <a:rPr lang="zh-CN" altLang="en-US" sz="2000" dirty="0">
                <a:latin typeface="宋体" panose="02010600030101010101" pitchFamily="2" charset="-122"/>
              </a:rPr>
              <a:t>辅助生产成本</a:t>
            </a:r>
            <a:r>
              <a:rPr lang="en-US" altLang="zh-CN" sz="2000" dirty="0" smtClean="0">
                <a:latin typeface="宋体" panose="02010600030101010101" pitchFamily="2" charset="-122"/>
              </a:rPr>
              <a:t>——</a:t>
            </a:r>
            <a:r>
              <a:rPr lang="zh-CN" altLang="en-US" sz="2000" dirty="0" smtClean="0">
                <a:latin typeface="宋体" panose="02010600030101010101" pitchFamily="2" charset="-122"/>
              </a:rPr>
              <a:t>供水车</a:t>
            </a:r>
            <a:r>
              <a:rPr lang="zh-CN" altLang="en-US" sz="2000" dirty="0">
                <a:latin typeface="宋体" panose="02010600030101010101" pitchFamily="2" charset="-122"/>
              </a:rPr>
              <a:t>间       </a:t>
            </a:r>
            <a:r>
              <a:rPr lang="en-US" altLang="zh-CN" sz="2000" dirty="0">
                <a:latin typeface="宋体" panose="02010600030101010101" pitchFamily="2" charset="-122"/>
              </a:rPr>
              <a:t>12 732</a:t>
            </a:r>
            <a:endParaRPr lang="en-US" altLang="zh-CN" sz="2000" dirty="0">
              <a:latin typeface="宋体" panose="02010600030101010101" pitchFamily="2" charset="-122"/>
            </a:endParaRPr>
          </a:p>
        </p:txBody>
      </p:sp>
      <p:sp>
        <p:nvSpPr>
          <p:cNvPr id="3" name="标题 1"/>
          <p:cNvSpPr txBox="1"/>
          <p:nvPr/>
        </p:nvSpPr>
        <p:spPr>
          <a:xfrm>
            <a:off x="467544" y="404664"/>
            <a:ext cx="5877036" cy="651346"/>
          </a:xfrm>
          <a:prstGeom prst="rect">
            <a:avLst/>
          </a:prstGeom>
          <a:ln>
            <a:solidFill>
              <a:schemeClr val="accent1">
                <a:lumMod val="75000"/>
              </a:schemeClr>
            </a:solidFill>
          </a:ln>
        </p:spPr>
        <p:txBody>
          <a:bodyPr/>
          <a:lstStyle>
            <a:lvl1pPr algn="l" rtl="0" eaLnBrk="1" latinLnBrk="0" hangingPunct="1">
              <a:spcBef>
                <a:spcPct val="0"/>
              </a:spcBef>
              <a:buNone/>
              <a:defRPr kumimoji="0" sz="3000" b="0" kern="1200" cap="small" baseline="0">
                <a:solidFill>
                  <a:schemeClr val="tx2"/>
                </a:solidFill>
                <a:latin typeface="+mj-lt"/>
                <a:ea typeface="+mj-ea"/>
                <a:cs typeface="+mj-cs"/>
              </a:defRPr>
            </a:lvl1pPr>
          </a:lstStyle>
          <a:p>
            <a:r>
              <a:rPr lang="zh-CN" altLang="en-US" b="1" dirty="0"/>
              <a:t>二</a:t>
            </a:r>
            <a:r>
              <a:rPr lang="zh-CN" altLang="en-US" b="1" dirty="0" smtClean="0"/>
              <a:t>、辅助生产费用的</a:t>
            </a:r>
            <a:r>
              <a:rPr lang="zh-CN" altLang="en-US" b="1" dirty="0"/>
              <a:t>分配</a:t>
            </a:r>
            <a:endParaRPr lang="zh-CN" altLang="en-US" b="1" dirty="0"/>
          </a:p>
        </p:txBody>
      </p:sp>
      <p:sp>
        <p:nvSpPr>
          <p:cNvPr id="4" name="文本占位符 3"/>
          <p:cNvSpPr txBox="1"/>
          <p:nvPr/>
        </p:nvSpPr>
        <p:spPr>
          <a:xfrm>
            <a:off x="467543" y="1255225"/>
            <a:ext cx="4393399" cy="658368"/>
          </a:xfrm>
          <a:prstGeom prst="roundRect">
            <a:avLst>
              <a:gd name="adj" fmla="val 16667"/>
            </a:avLst>
          </a:prstGeom>
          <a:solidFill>
            <a:schemeClr val="accent1">
              <a:lumMod val="20000"/>
              <a:lumOff val="80000"/>
            </a:schemeClr>
          </a:solidFill>
        </p:spPr>
        <p:txBody>
          <a:bodyPr/>
          <a:lstStyle>
            <a:lvl1pPr marL="274320" indent="-274320" algn="l" rtl="0" eaLnBrk="1" latinLnBrk="0" hangingPunct="1">
              <a:spcBef>
                <a:spcPts val="600"/>
              </a:spcBef>
              <a:buClr>
                <a:schemeClr val="accent1"/>
              </a:buClr>
              <a:buSzPct val="70000"/>
              <a:buFont typeface="Wingdings" panose="05000000000000000000"/>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panose="05020102010507070707"/>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panose="05000000000000000000"/>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panose="05000000000000000000"/>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panose="05020102010507070707"/>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panose="05000000000000000000"/>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a:lstStyle>
          <a:p>
            <a:pPr marL="0" indent="0">
              <a:lnSpc>
                <a:spcPct val="150000"/>
              </a:lnSpc>
              <a:buNone/>
            </a:pPr>
            <a:r>
              <a:rPr lang="en-US" altLang="zh-CN" b="1" dirty="0" smtClean="0">
                <a:solidFill>
                  <a:schemeClr val="accent2">
                    <a:lumMod val="75000"/>
                  </a:schemeClr>
                </a:solidFill>
              </a:rPr>
              <a:t>3.</a:t>
            </a:r>
            <a:r>
              <a:rPr lang="zh-CN" altLang="en-US" b="1" dirty="0" smtClean="0">
                <a:solidFill>
                  <a:schemeClr val="accent2">
                    <a:lumMod val="75000"/>
                  </a:schemeClr>
                </a:solidFill>
              </a:rPr>
              <a:t>顺序分配法</a:t>
            </a:r>
            <a:endParaRPr lang="zh-CN" altLang="en-US" b="1" dirty="0">
              <a:solidFill>
                <a:schemeClr val="accent2">
                  <a:lumMod val="75000"/>
                </a:schemeClr>
              </a:solidFill>
            </a:endParaRP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txBox="1"/>
          <p:nvPr/>
        </p:nvSpPr>
        <p:spPr>
          <a:xfrm>
            <a:off x="467544" y="404664"/>
            <a:ext cx="5877036" cy="651346"/>
          </a:xfrm>
          <a:prstGeom prst="rect">
            <a:avLst/>
          </a:prstGeom>
          <a:ln>
            <a:solidFill>
              <a:schemeClr val="accent1">
                <a:lumMod val="75000"/>
              </a:schemeClr>
            </a:solidFill>
          </a:ln>
        </p:spPr>
        <p:txBody>
          <a:bodyPr/>
          <a:lstStyle>
            <a:lvl1pPr algn="l" rtl="0" eaLnBrk="1" latinLnBrk="0" hangingPunct="1">
              <a:spcBef>
                <a:spcPct val="0"/>
              </a:spcBef>
              <a:buNone/>
              <a:defRPr kumimoji="0" sz="3000" b="0" kern="1200" cap="small" baseline="0">
                <a:solidFill>
                  <a:schemeClr val="tx2"/>
                </a:solidFill>
                <a:latin typeface="+mj-lt"/>
                <a:ea typeface="+mj-ea"/>
                <a:cs typeface="+mj-cs"/>
              </a:defRPr>
            </a:lvl1pPr>
          </a:lstStyle>
          <a:p>
            <a:r>
              <a:rPr lang="zh-CN" altLang="en-US" b="1" dirty="0"/>
              <a:t>二</a:t>
            </a:r>
            <a:r>
              <a:rPr lang="zh-CN" altLang="en-US" b="1" dirty="0" smtClean="0"/>
              <a:t>、辅助生产费用的</a:t>
            </a:r>
            <a:r>
              <a:rPr lang="zh-CN" altLang="en-US" b="1" dirty="0"/>
              <a:t>分配</a:t>
            </a:r>
            <a:endParaRPr lang="zh-CN" altLang="en-US" b="1" dirty="0"/>
          </a:p>
        </p:txBody>
      </p:sp>
      <p:sp>
        <p:nvSpPr>
          <p:cNvPr id="3" name="文本占位符 3"/>
          <p:cNvSpPr txBox="1"/>
          <p:nvPr/>
        </p:nvSpPr>
        <p:spPr>
          <a:xfrm>
            <a:off x="467544" y="1255225"/>
            <a:ext cx="4393399" cy="658368"/>
          </a:xfrm>
          <a:prstGeom prst="roundRect">
            <a:avLst>
              <a:gd name="adj" fmla="val 16667"/>
            </a:avLst>
          </a:prstGeom>
          <a:solidFill>
            <a:schemeClr val="accent1">
              <a:lumMod val="20000"/>
              <a:lumOff val="80000"/>
            </a:schemeClr>
          </a:solidFill>
        </p:spPr>
        <p:txBody>
          <a:bodyPr/>
          <a:lstStyle>
            <a:lvl1pPr marL="274320" indent="-274320" algn="l" rtl="0" eaLnBrk="1" latinLnBrk="0" hangingPunct="1">
              <a:spcBef>
                <a:spcPts val="600"/>
              </a:spcBef>
              <a:buClr>
                <a:schemeClr val="accent1"/>
              </a:buClr>
              <a:buSzPct val="70000"/>
              <a:buFont typeface="Wingdings" panose="05000000000000000000"/>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panose="05020102010507070707"/>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panose="05000000000000000000"/>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panose="05000000000000000000"/>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panose="05020102010507070707"/>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panose="05000000000000000000"/>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a:lstStyle>
          <a:p>
            <a:pPr marL="0" indent="0">
              <a:lnSpc>
                <a:spcPct val="150000"/>
              </a:lnSpc>
              <a:buNone/>
            </a:pPr>
            <a:r>
              <a:rPr lang="en-US" altLang="zh-CN" b="1" dirty="0" smtClean="0">
                <a:solidFill>
                  <a:schemeClr val="accent2">
                    <a:lumMod val="75000"/>
                  </a:schemeClr>
                </a:solidFill>
              </a:rPr>
              <a:t>4.</a:t>
            </a:r>
            <a:r>
              <a:rPr lang="zh-CN" altLang="en-US" b="1" dirty="0" smtClean="0">
                <a:solidFill>
                  <a:schemeClr val="accent2">
                    <a:lumMod val="75000"/>
                  </a:schemeClr>
                </a:solidFill>
              </a:rPr>
              <a:t>代数分配法</a:t>
            </a:r>
            <a:endParaRPr lang="zh-CN" altLang="en-US" b="1" dirty="0">
              <a:solidFill>
                <a:schemeClr val="accent2">
                  <a:lumMod val="75000"/>
                </a:schemeClr>
              </a:solidFill>
            </a:endParaRPr>
          </a:p>
        </p:txBody>
      </p:sp>
      <p:sp>
        <p:nvSpPr>
          <p:cNvPr id="4" name="Rectangle 5"/>
          <p:cNvSpPr>
            <a:spLocks noChangeArrowheads="1"/>
          </p:cNvSpPr>
          <p:nvPr/>
        </p:nvSpPr>
        <p:spPr bwMode="auto">
          <a:xfrm>
            <a:off x="467937" y="2204864"/>
            <a:ext cx="4608512" cy="3785652"/>
          </a:xfrm>
          <a:prstGeom prst="rect">
            <a:avLst/>
          </a:prstGeom>
          <a:noFill/>
          <a:ln w="9525">
            <a:solidFill>
              <a:srgbClr val="13B913"/>
            </a:solidFill>
            <a:miter lim="800000"/>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spAutoFit/>
          </a:bodyPr>
          <a:lstStyle/>
          <a:p>
            <a:pPr>
              <a:lnSpc>
                <a:spcPct val="150000"/>
              </a:lnSpc>
              <a:spcBef>
                <a:spcPct val="0"/>
              </a:spcBef>
            </a:pPr>
            <a:r>
              <a:rPr lang="en-US" altLang="zh-CN" sz="2000" dirty="0">
                <a:latin typeface="楷体_GB2312" pitchFamily="1" charset="-122"/>
                <a:ea typeface="楷体_GB2312" pitchFamily="1" charset="-122"/>
              </a:rPr>
              <a:t>   </a:t>
            </a:r>
            <a:r>
              <a:rPr lang="zh-CN" altLang="en-US" sz="2000" dirty="0">
                <a:latin typeface="楷体_GB2312" pitchFamily="1" charset="-122"/>
                <a:ea typeface="楷体_GB2312" pitchFamily="1" charset="-122"/>
              </a:rPr>
              <a:t>代数分配法是将各辅助生产费用的分配率（或单位成本）设为未知数，根据辅助生产车间之间交互服务关系建立联立方程式求解，再按各辅助生产车间为受益单位提供的劳务量分配辅助生产费用的一种方法</a:t>
            </a:r>
            <a:r>
              <a:rPr lang="zh-CN" altLang="en-US" sz="2000" dirty="0" smtClean="0">
                <a:latin typeface="楷体_GB2312" pitchFamily="1" charset="-122"/>
                <a:ea typeface="楷体_GB2312" pitchFamily="1" charset="-122"/>
              </a:rPr>
              <a:t>。</a:t>
            </a:r>
            <a:endParaRPr lang="en-US" altLang="zh-CN" sz="2000" dirty="0" smtClean="0">
              <a:latin typeface="楷体_GB2312" pitchFamily="1" charset="-122"/>
              <a:ea typeface="楷体_GB2312" pitchFamily="1" charset="-122"/>
            </a:endParaRPr>
          </a:p>
          <a:p>
            <a:pPr>
              <a:lnSpc>
                <a:spcPct val="150000"/>
              </a:lnSpc>
              <a:spcBef>
                <a:spcPct val="0"/>
              </a:spcBef>
            </a:pPr>
            <a:endParaRPr lang="en-US" altLang="zh-CN" sz="2000" dirty="0">
              <a:latin typeface="楷体_GB2312" pitchFamily="1" charset="-122"/>
              <a:ea typeface="楷体_GB2312" pitchFamily="1" charset="-122"/>
            </a:endParaRPr>
          </a:p>
          <a:p>
            <a:pPr>
              <a:lnSpc>
                <a:spcPct val="150000"/>
              </a:lnSpc>
              <a:spcBef>
                <a:spcPct val="0"/>
              </a:spcBef>
            </a:pPr>
            <a:endParaRPr lang="zh-CN" altLang="en-US" sz="2000" dirty="0">
              <a:latin typeface="楷体_GB2312" pitchFamily="1" charset="-122"/>
              <a:ea typeface="楷体_GB2312" pitchFamily="1" charset="-122"/>
            </a:endParaRP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4"/>
          <p:cNvSpPr>
            <a:spLocks noChangeArrowheads="1"/>
          </p:cNvSpPr>
          <p:nvPr/>
        </p:nvSpPr>
        <p:spPr bwMode="auto">
          <a:xfrm>
            <a:off x="376226" y="1325348"/>
            <a:ext cx="81359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a:spcBef>
                <a:spcPct val="0"/>
              </a:spcBef>
            </a:pPr>
            <a:r>
              <a:rPr lang="en-US" altLang="zh-CN" sz="2000" dirty="0">
                <a:latin typeface="楷体_GB2312" pitchFamily="1" charset="-122"/>
                <a:ea typeface="楷体_GB2312" pitchFamily="1" charset="-122"/>
              </a:rPr>
              <a:t>   【</a:t>
            </a:r>
            <a:r>
              <a:rPr lang="zh-CN" altLang="en-US" sz="2000" dirty="0">
                <a:latin typeface="楷体_GB2312" pitchFamily="1" charset="-122"/>
                <a:ea typeface="楷体_GB2312" pitchFamily="1" charset="-122"/>
              </a:rPr>
              <a:t>例</a:t>
            </a:r>
            <a:r>
              <a:rPr lang="en-US" altLang="zh-CN" sz="2000" dirty="0">
                <a:latin typeface="楷体_GB2312" pitchFamily="1" charset="-122"/>
                <a:ea typeface="楷体_GB2312" pitchFamily="1" charset="-122"/>
              </a:rPr>
              <a:t>】</a:t>
            </a:r>
            <a:r>
              <a:rPr lang="zh-CN" altLang="en-US" sz="2000" dirty="0">
                <a:latin typeface="楷体_GB2312" pitchFamily="1" charset="-122"/>
                <a:ea typeface="楷体_GB2312" pitchFamily="1" charset="-122"/>
              </a:rPr>
              <a:t>新华公司</a:t>
            </a:r>
            <a:r>
              <a:rPr lang="en-US" altLang="zh-CN" sz="2000" dirty="0">
                <a:latin typeface="楷体_GB2312" pitchFamily="1" charset="-122"/>
                <a:ea typeface="楷体_GB2312" pitchFamily="1" charset="-122"/>
              </a:rPr>
              <a:t>20××</a:t>
            </a:r>
            <a:r>
              <a:rPr lang="zh-CN" altLang="en-US" sz="2000" dirty="0">
                <a:latin typeface="楷体_GB2312" pitchFamily="1" charset="-122"/>
                <a:ea typeface="楷体_GB2312" pitchFamily="1" charset="-122"/>
              </a:rPr>
              <a:t>年</a:t>
            </a:r>
            <a:r>
              <a:rPr lang="en-US" altLang="zh-CN" sz="2000" dirty="0">
                <a:latin typeface="楷体_GB2312" pitchFamily="1" charset="-122"/>
                <a:ea typeface="楷体_GB2312" pitchFamily="1" charset="-122"/>
              </a:rPr>
              <a:t>1</a:t>
            </a:r>
            <a:r>
              <a:rPr lang="zh-CN" altLang="en-US" sz="2000" dirty="0">
                <a:latin typeface="楷体_GB2312" pitchFamily="1" charset="-122"/>
                <a:ea typeface="楷体_GB2312" pitchFamily="1" charset="-122"/>
              </a:rPr>
              <a:t>月维修车间发生费用总额</a:t>
            </a:r>
            <a:r>
              <a:rPr lang="en-US" altLang="zh-CN" sz="2000" dirty="0">
                <a:latin typeface="黑体" panose="02010609060101010101" pitchFamily="49" charset="-122"/>
                <a:ea typeface="黑体" panose="02010609060101010101" pitchFamily="49" charset="-122"/>
              </a:rPr>
              <a:t>10 332</a:t>
            </a:r>
            <a:r>
              <a:rPr lang="zh-CN" altLang="en-US" sz="2000" dirty="0">
                <a:latin typeface="楷体_GB2312" pitchFamily="1" charset="-122"/>
                <a:ea typeface="楷体_GB2312" pitchFamily="1" charset="-122"/>
              </a:rPr>
              <a:t>元，供热车间发生费用总额</a:t>
            </a:r>
            <a:r>
              <a:rPr lang="en-US" altLang="zh-CN" sz="2000" dirty="0">
                <a:latin typeface="黑体" panose="02010609060101010101" pitchFamily="49" charset="-122"/>
                <a:ea typeface="黑体" panose="02010609060101010101" pitchFamily="49" charset="-122"/>
              </a:rPr>
              <a:t>32 400</a:t>
            </a:r>
            <a:r>
              <a:rPr lang="zh-CN" altLang="en-US" sz="2000" dirty="0">
                <a:latin typeface="楷体_GB2312" pitchFamily="1" charset="-122"/>
                <a:ea typeface="楷体_GB2312" pitchFamily="1" charset="-122"/>
              </a:rPr>
              <a:t>元。两个辅助生产车间对企业内部各部门提供劳务情况如下： </a:t>
            </a:r>
            <a:endParaRPr lang="zh-CN" altLang="en-US" sz="2000" dirty="0">
              <a:latin typeface="楷体_GB2312" pitchFamily="1" charset="-122"/>
              <a:ea typeface="楷体_GB2312" pitchFamily="1" charset="-122"/>
            </a:endParaRPr>
          </a:p>
        </p:txBody>
      </p:sp>
      <p:sp>
        <p:nvSpPr>
          <p:cNvPr id="3" name="Rectangle 8"/>
          <p:cNvSpPr>
            <a:spLocks noChangeArrowheads="1"/>
          </p:cNvSpPr>
          <p:nvPr/>
        </p:nvSpPr>
        <p:spPr bwMode="auto">
          <a:xfrm>
            <a:off x="632895" y="5842206"/>
            <a:ext cx="7622600"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a:spcBef>
                <a:spcPct val="0"/>
              </a:spcBef>
            </a:pPr>
            <a:r>
              <a:rPr lang="zh-CN" altLang="en-US" sz="2000" dirty="0">
                <a:ea typeface="楷体_GB2312" pitchFamily="1" charset="-122"/>
              </a:rPr>
              <a:t>要求：根据上述资料</a:t>
            </a:r>
            <a:r>
              <a:rPr lang="zh-CN" altLang="en-US" sz="2000" dirty="0" smtClean="0">
                <a:ea typeface="楷体_GB2312" pitchFamily="1" charset="-122"/>
              </a:rPr>
              <a:t>采用代数分配</a:t>
            </a:r>
            <a:r>
              <a:rPr lang="zh-CN" altLang="en-US" sz="2000" dirty="0">
                <a:ea typeface="楷体_GB2312" pitchFamily="1" charset="-122"/>
              </a:rPr>
              <a:t>法分配各辅助生产车间的费用。</a:t>
            </a:r>
            <a:endParaRPr lang="zh-CN" altLang="en-US" sz="2000" dirty="0">
              <a:ea typeface="楷体_GB2312" pitchFamily="1" charset="-122"/>
            </a:endParaRPr>
          </a:p>
        </p:txBody>
      </p:sp>
      <p:graphicFrame>
        <p:nvGraphicFramePr>
          <p:cNvPr id="4" name="Group 4"/>
          <p:cNvGraphicFramePr>
            <a:graphicFrameLocks noGrp="1"/>
          </p:cNvGraphicFramePr>
          <p:nvPr/>
        </p:nvGraphicFramePr>
        <p:xfrm>
          <a:off x="561457" y="3035536"/>
          <a:ext cx="8064500" cy="2405064"/>
        </p:xfrm>
        <a:graphic>
          <a:graphicData uri="http://schemas.openxmlformats.org/drawingml/2006/table">
            <a:tbl>
              <a:tblPr/>
              <a:tblGrid>
                <a:gridCol w="1465263"/>
                <a:gridCol w="881062"/>
                <a:gridCol w="1038225"/>
                <a:gridCol w="1450975"/>
                <a:gridCol w="1246188"/>
                <a:gridCol w="974725"/>
                <a:gridCol w="1008062"/>
              </a:tblGrid>
              <a:tr h="490538">
                <a:tc rowSpan="3">
                  <a:txBody>
                    <a:bodyPr/>
                    <a:lstStyle/>
                    <a:p>
                      <a:pPr marL="0" marR="0" lvl="0" indent="0" algn="ctr" defTabSz="914400" rtl="0" eaLnBrk="0" fontAlgn="base" latinLnBrk="0" hangingPunct="0">
                        <a:lnSpc>
                          <a:spcPct val="100000"/>
                        </a:lnSpc>
                        <a:spcBef>
                          <a:spcPct val="20000"/>
                        </a:spcBef>
                        <a:spcAft>
                          <a:spcPct val="0"/>
                        </a:spcAft>
                        <a:buClrTx/>
                        <a:buSzTx/>
                        <a:buFontTx/>
                        <a:buNone/>
                      </a:pPr>
                      <a:endParaRPr kumimoji="0" lang="zh-CN" altLang="en-US" sz="2000" b="1" i="0" u="none" strike="noStrike" cap="none" normalizeH="0" baseline="0" dirty="0" smtClean="0">
                        <a:ln>
                          <a:noFill/>
                        </a:ln>
                        <a:solidFill>
                          <a:schemeClr val="tx1"/>
                        </a:solidFill>
                        <a:effectLst/>
                        <a:latin typeface="Arial" panose="020B0604020202020204" pitchFamily="34" charset="0"/>
                        <a:ea typeface="楷体_GB2312" pitchFamily="1" charset="-122"/>
                      </a:endParaRPr>
                    </a:p>
                    <a:p>
                      <a:pPr marL="0" marR="0" lvl="0" indent="0" algn="ctr" defTabSz="914400" rtl="0" eaLnBrk="0" fontAlgn="base" latinLnBrk="0" hangingPunct="0">
                        <a:lnSpc>
                          <a:spcPct val="100000"/>
                        </a:lnSpc>
                        <a:spcBef>
                          <a:spcPct val="20000"/>
                        </a:spcBef>
                        <a:spcAft>
                          <a:spcPct val="0"/>
                        </a:spcAft>
                        <a:buClrTx/>
                        <a:buSzTx/>
                        <a:buFontTx/>
                        <a:buNone/>
                      </a:pPr>
                      <a:r>
                        <a:rPr kumimoji="0" lang="zh-CN" altLang="en-US" sz="2000" b="1" i="0" u="none" strike="noStrike" cap="none" normalizeH="0" baseline="0" dirty="0" smtClean="0">
                          <a:ln>
                            <a:noFill/>
                          </a:ln>
                          <a:solidFill>
                            <a:schemeClr val="tx1"/>
                          </a:solidFill>
                          <a:effectLst/>
                          <a:latin typeface="Arial" panose="020B0604020202020204" pitchFamily="34" charset="0"/>
                          <a:ea typeface="楷体_GB2312" pitchFamily="1" charset="-122"/>
                        </a:rPr>
                        <a:t>提供劳务的辅助车间</a:t>
                      </a:r>
                      <a:endParaRPr kumimoji="0" lang="zh-CN" altLang="en-US" sz="2000" b="1" i="0" u="none" strike="noStrike" cap="none" normalizeH="0" baseline="0" dirty="0" smtClean="0">
                        <a:ln>
                          <a:noFill/>
                        </a:ln>
                        <a:solidFill>
                          <a:schemeClr val="tx1"/>
                        </a:solidFill>
                        <a:effectLst/>
                        <a:latin typeface="Arial" panose="020B0604020202020204" pitchFamily="34" charset="0"/>
                        <a:ea typeface="楷体_GB2312" pitchFamily="1" charset="-122"/>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rowSpan="3">
                  <a:txBody>
                    <a:bodyPr/>
                    <a:lstStyle/>
                    <a:p>
                      <a:pPr marL="0" marR="0" lvl="0" indent="0" algn="ctr" defTabSz="914400" rtl="0" eaLnBrk="0" fontAlgn="base" latinLnBrk="0" hangingPunct="0">
                        <a:lnSpc>
                          <a:spcPct val="100000"/>
                        </a:lnSpc>
                        <a:spcBef>
                          <a:spcPct val="20000"/>
                        </a:spcBef>
                        <a:spcAft>
                          <a:spcPct val="0"/>
                        </a:spcAft>
                        <a:buClrTx/>
                        <a:buSzTx/>
                        <a:buFontTx/>
                        <a:buNone/>
                      </a:pPr>
                      <a:endParaRPr kumimoji="0" lang="zh-CN" altLang="en-US" sz="2000" b="1" i="0" u="none" strike="noStrike" cap="none" normalizeH="0" baseline="0" smtClean="0">
                        <a:ln>
                          <a:noFill/>
                        </a:ln>
                        <a:solidFill>
                          <a:schemeClr val="tx1"/>
                        </a:solidFill>
                        <a:effectLst/>
                        <a:latin typeface="Arial" panose="020B0604020202020204" pitchFamily="34" charset="0"/>
                        <a:ea typeface="楷体_GB2312" pitchFamily="1" charset="-122"/>
                      </a:endParaRPr>
                    </a:p>
                    <a:p>
                      <a:pPr marL="0" marR="0" lvl="0" indent="0" algn="ctr" defTabSz="914400" rtl="0" eaLnBrk="0" fontAlgn="base" latinLnBrk="0" hangingPunct="0">
                        <a:lnSpc>
                          <a:spcPct val="100000"/>
                        </a:lnSpc>
                        <a:spcBef>
                          <a:spcPct val="20000"/>
                        </a:spcBef>
                        <a:spcAft>
                          <a:spcPct val="0"/>
                        </a:spcAft>
                        <a:buClrTx/>
                        <a:buSzTx/>
                        <a:buFontTx/>
                        <a:buNone/>
                      </a:pPr>
                      <a:r>
                        <a:rPr kumimoji="0" lang="zh-CN" altLang="en-US" sz="2000" b="1" i="0" u="none" strike="noStrike" cap="none" normalizeH="0" baseline="0" smtClean="0">
                          <a:ln>
                            <a:noFill/>
                          </a:ln>
                          <a:solidFill>
                            <a:schemeClr val="tx1"/>
                          </a:solidFill>
                          <a:effectLst/>
                          <a:latin typeface="Arial" panose="020B0604020202020204" pitchFamily="34" charset="0"/>
                          <a:ea typeface="楷体_GB2312" pitchFamily="1" charset="-122"/>
                        </a:rPr>
                        <a:t>劳务计量单位</a:t>
                      </a:r>
                      <a:endParaRPr kumimoji="0" lang="zh-CN" altLang="en-US" sz="2000" b="1" i="0" u="none" strike="noStrike" cap="none" normalizeH="0" baseline="0" smtClean="0">
                        <a:ln>
                          <a:noFill/>
                        </a:ln>
                        <a:solidFill>
                          <a:schemeClr val="tx1"/>
                        </a:solidFill>
                        <a:effectLst/>
                        <a:latin typeface="Arial" panose="020B0604020202020204" pitchFamily="34" charset="0"/>
                        <a:ea typeface="楷体_GB2312" pitchFamily="1"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rowSpan="3">
                  <a:txBody>
                    <a:bodyPr/>
                    <a:lstStyle/>
                    <a:p>
                      <a:pPr marL="0" marR="0" lvl="0" indent="0" algn="ctr" defTabSz="914400" rtl="0" eaLnBrk="0" fontAlgn="base" latinLnBrk="0" hangingPunct="0">
                        <a:lnSpc>
                          <a:spcPct val="100000"/>
                        </a:lnSpc>
                        <a:spcBef>
                          <a:spcPct val="20000"/>
                        </a:spcBef>
                        <a:spcAft>
                          <a:spcPct val="0"/>
                        </a:spcAft>
                        <a:buClrTx/>
                        <a:buSzTx/>
                        <a:buFontTx/>
                        <a:buNone/>
                      </a:pPr>
                      <a:endParaRPr kumimoji="0" lang="zh-CN" altLang="en-US" sz="2000" b="1" i="0" u="none" strike="noStrike" cap="none" normalizeH="0" baseline="0" smtClean="0">
                        <a:ln>
                          <a:noFill/>
                        </a:ln>
                        <a:solidFill>
                          <a:schemeClr val="tx1"/>
                        </a:solidFill>
                        <a:effectLst/>
                        <a:latin typeface="Arial" panose="020B0604020202020204" pitchFamily="34" charset="0"/>
                        <a:ea typeface="楷体_GB2312" pitchFamily="1" charset="-122"/>
                      </a:endParaRPr>
                    </a:p>
                    <a:p>
                      <a:pPr marL="0" marR="0" lvl="0" indent="0" algn="ctr" defTabSz="914400" rtl="0" eaLnBrk="0" fontAlgn="base" latinLnBrk="0" hangingPunct="0">
                        <a:lnSpc>
                          <a:spcPct val="100000"/>
                        </a:lnSpc>
                        <a:spcBef>
                          <a:spcPct val="20000"/>
                        </a:spcBef>
                        <a:spcAft>
                          <a:spcPct val="0"/>
                        </a:spcAft>
                        <a:buClrTx/>
                        <a:buSzTx/>
                        <a:buFontTx/>
                        <a:buNone/>
                      </a:pPr>
                      <a:r>
                        <a:rPr kumimoji="0" lang="zh-CN" altLang="en-US" sz="2000" b="1" i="0" u="none" strike="noStrike" cap="none" normalizeH="0" baseline="0" smtClean="0">
                          <a:ln>
                            <a:noFill/>
                          </a:ln>
                          <a:solidFill>
                            <a:schemeClr val="tx1"/>
                          </a:solidFill>
                          <a:effectLst/>
                          <a:latin typeface="Arial" panose="020B0604020202020204" pitchFamily="34" charset="0"/>
                          <a:ea typeface="楷体_GB2312" pitchFamily="1" charset="-122"/>
                        </a:rPr>
                        <a:t>提供劳务总量</a:t>
                      </a:r>
                      <a:endParaRPr kumimoji="0" lang="zh-CN" altLang="en-US" sz="2000" b="1" i="0" u="none" strike="noStrike" cap="none" normalizeH="0" baseline="0" smtClean="0">
                        <a:ln>
                          <a:noFill/>
                        </a:ln>
                        <a:solidFill>
                          <a:schemeClr val="tx1"/>
                        </a:solidFill>
                        <a:effectLst/>
                        <a:latin typeface="Arial" panose="020B0604020202020204" pitchFamily="34" charset="0"/>
                        <a:ea typeface="楷体_GB2312" pitchFamily="1"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gridSpan="4">
                  <a:txBody>
                    <a:bodyPr/>
                    <a:lstStyle/>
                    <a:p>
                      <a:pPr marL="0" marR="0" lvl="0" indent="0" algn="ctr" defTabSz="914400" rtl="0" eaLnBrk="0" fontAlgn="base" latinLnBrk="0" hangingPunct="0">
                        <a:lnSpc>
                          <a:spcPct val="100000"/>
                        </a:lnSpc>
                        <a:spcBef>
                          <a:spcPct val="20000"/>
                        </a:spcBef>
                        <a:spcAft>
                          <a:spcPct val="0"/>
                        </a:spcAft>
                        <a:buClrTx/>
                        <a:buSzTx/>
                        <a:buFontTx/>
                        <a:buNone/>
                      </a:pPr>
                      <a:r>
                        <a:rPr kumimoji="0" lang="zh-CN" altLang="en-US" sz="2000" b="1" i="0" u="none" strike="noStrike" cap="none" normalizeH="0" baseline="0" smtClean="0">
                          <a:ln>
                            <a:noFill/>
                          </a:ln>
                          <a:solidFill>
                            <a:schemeClr val="tx1"/>
                          </a:solidFill>
                          <a:effectLst/>
                          <a:latin typeface="Arial" panose="020B0604020202020204" pitchFamily="34" charset="0"/>
                          <a:ea typeface="楷体_GB2312" pitchFamily="1" charset="-122"/>
                        </a:rPr>
                        <a:t>各受益单位接受劳务量</a:t>
                      </a:r>
                      <a:endParaRPr kumimoji="0" lang="zh-CN" altLang="en-US" sz="2000" b="1" i="0" u="none" strike="noStrike" cap="none" normalizeH="0" baseline="0" smtClean="0">
                        <a:ln>
                          <a:noFill/>
                        </a:ln>
                        <a:solidFill>
                          <a:schemeClr val="tx1"/>
                        </a:solidFill>
                        <a:effectLst/>
                        <a:latin typeface="Arial" panose="020B0604020202020204" pitchFamily="34" charset="0"/>
                        <a:ea typeface="楷体_GB2312" pitchFamily="1" charset="-122"/>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cPr/>
                </a:tc>
                <a:tc hMerge="1">
                  <a:tcPr/>
                </a:tc>
                <a:tc hMerge="1">
                  <a:tcPr/>
                </a:tc>
              </a:tr>
              <a:tr h="446088">
                <a:tc vMerge="1">
                  <a:tcPr/>
                </a:tc>
                <a:tc vMerge="1">
                  <a:tcPr/>
                </a:tc>
                <a:tc vMerge="1">
                  <a:tcPr/>
                </a:tc>
                <a:tc gridSpan="2">
                  <a:txBody>
                    <a:bodyPr/>
                    <a:lstStyle/>
                    <a:p>
                      <a:pPr marL="0" marR="0" lvl="0" indent="0" algn="ctr" defTabSz="914400" rtl="0" eaLnBrk="0" fontAlgn="base" latinLnBrk="0" hangingPunct="0">
                        <a:lnSpc>
                          <a:spcPct val="100000"/>
                        </a:lnSpc>
                        <a:spcBef>
                          <a:spcPct val="20000"/>
                        </a:spcBef>
                        <a:spcAft>
                          <a:spcPct val="0"/>
                        </a:spcAft>
                        <a:buClrTx/>
                        <a:buSzTx/>
                        <a:buFontTx/>
                        <a:buNone/>
                      </a:pPr>
                      <a:r>
                        <a:rPr kumimoji="0" lang="zh-CN" altLang="en-US" sz="2000" b="1" i="0" u="none" strike="noStrike" cap="none" normalizeH="0" baseline="0" dirty="0" smtClean="0">
                          <a:ln>
                            <a:noFill/>
                          </a:ln>
                          <a:solidFill>
                            <a:schemeClr val="tx1"/>
                          </a:solidFill>
                          <a:effectLst/>
                          <a:latin typeface="Arial" panose="020B0604020202020204" pitchFamily="34" charset="0"/>
                          <a:ea typeface="楷体_GB2312" pitchFamily="1" charset="-122"/>
                        </a:rPr>
                        <a:t>辅助生产车间</a:t>
                      </a:r>
                      <a:endParaRPr kumimoji="0" lang="zh-CN" altLang="en-US" sz="2000" b="1" i="0" u="none" strike="noStrike" cap="none" normalizeH="0" baseline="0" dirty="0" smtClean="0">
                        <a:ln>
                          <a:noFill/>
                        </a:ln>
                        <a:solidFill>
                          <a:schemeClr val="tx1"/>
                        </a:solidFill>
                        <a:effectLst/>
                        <a:latin typeface="Arial" panose="020B0604020202020204" pitchFamily="34" charset="0"/>
                        <a:ea typeface="楷体_GB2312" pitchFamily="1"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cPr/>
                </a:tc>
                <a:tc rowSpan="2">
                  <a:txBody>
                    <a:bodyPr/>
                    <a:lstStyle/>
                    <a:p>
                      <a:pPr marL="0" marR="0" lvl="0" indent="0" algn="ctr" defTabSz="914400" rtl="0" eaLnBrk="0" fontAlgn="base" latinLnBrk="0" hangingPunct="0">
                        <a:lnSpc>
                          <a:spcPct val="100000"/>
                        </a:lnSpc>
                        <a:spcBef>
                          <a:spcPct val="20000"/>
                        </a:spcBef>
                        <a:spcAft>
                          <a:spcPct val="0"/>
                        </a:spcAft>
                        <a:buClrTx/>
                        <a:buSzTx/>
                        <a:buFontTx/>
                        <a:buNone/>
                      </a:pPr>
                      <a:r>
                        <a:rPr kumimoji="0" lang="zh-CN" altLang="en-US" sz="2000" b="1" i="0" u="none" strike="noStrike" cap="none" normalizeH="0" baseline="0" smtClean="0">
                          <a:ln>
                            <a:noFill/>
                          </a:ln>
                          <a:solidFill>
                            <a:schemeClr val="tx1"/>
                          </a:solidFill>
                          <a:effectLst/>
                          <a:latin typeface="Arial" panose="020B0604020202020204" pitchFamily="34" charset="0"/>
                          <a:ea typeface="楷体_GB2312" pitchFamily="1" charset="-122"/>
                        </a:rPr>
                        <a:t>基本生产车间</a:t>
                      </a:r>
                      <a:endParaRPr kumimoji="0" lang="zh-CN" altLang="en-US" sz="2000" b="1" i="0" u="none" strike="noStrike" cap="none" normalizeH="0" baseline="0" smtClean="0">
                        <a:ln>
                          <a:noFill/>
                        </a:ln>
                        <a:solidFill>
                          <a:schemeClr val="tx1"/>
                        </a:solidFill>
                        <a:effectLst/>
                        <a:latin typeface="Arial" panose="020B0604020202020204" pitchFamily="34" charset="0"/>
                        <a:ea typeface="楷体_GB2312" pitchFamily="1"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rowSpan="2">
                  <a:txBody>
                    <a:bodyPr/>
                    <a:lstStyle/>
                    <a:p>
                      <a:pPr marL="0" marR="0" lvl="0" indent="0" algn="ctr" defTabSz="914400" rtl="0" eaLnBrk="0" fontAlgn="base" latinLnBrk="0" hangingPunct="0">
                        <a:lnSpc>
                          <a:spcPct val="100000"/>
                        </a:lnSpc>
                        <a:spcBef>
                          <a:spcPct val="20000"/>
                        </a:spcBef>
                        <a:spcAft>
                          <a:spcPct val="0"/>
                        </a:spcAft>
                        <a:buClrTx/>
                        <a:buSzTx/>
                        <a:buFontTx/>
                        <a:buNone/>
                      </a:pPr>
                      <a:r>
                        <a:rPr kumimoji="0" lang="zh-CN" altLang="en-US" sz="2000" b="1" i="0" u="none" strike="noStrike" cap="none" normalizeH="0" baseline="0" smtClean="0">
                          <a:ln>
                            <a:noFill/>
                          </a:ln>
                          <a:solidFill>
                            <a:schemeClr val="tx1"/>
                          </a:solidFill>
                          <a:effectLst/>
                          <a:latin typeface="Arial" panose="020B0604020202020204" pitchFamily="34" charset="0"/>
                          <a:ea typeface="楷体_GB2312" pitchFamily="1" charset="-122"/>
                        </a:rPr>
                        <a:t>行政管理部门</a:t>
                      </a:r>
                      <a:endParaRPr kumimoji="0" lang="zh-CN" altLang="en-US" sz="2000" b="1" i="0" u="none" strike="noStrike" cap="none" normalizeH="0" baseline="0" smtClean="0">
                        <a:ln>
                          <a:noFill/>
                        </a:ln>
                        <a:solidFill>
                          <a:schemeClr val="tx1"/>
                        </a:solidFill>
                        <a:effectLst/>
                        <a:latin typeface="Arial" panose="020B0604020202020204" pitchFamily="34" charset="0"/>
                        <a:ea typeface="楷体_GB2312" pitchFamily="1" charset="-122"/>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88950">
                <a:tc vMerge="1">
                  <a:tcPr/>
                </a:tc>
                <a:tc vMerge="1">
                  <a:tcPr/>
                </a:tc>
                <a:tc vMerge="1">
                  <a:tcPr/>
                </a:tc>
                <a:tc>
                  <a:txBody>
                    <a:bodyPr/>
                    <a:lstStyle/>
                    <a:p>
                      <a:pPr marL="0" marR="0" lvl="0" indent="0" algn="l" defTabSz="914400" rtl="0" eaLnBrk="0" fontAlgn="base" latinLnBrk="0" hangingPunct="0">
                        <a:lnSpc>
                          <a:spcPct val="100000"/>
                        </a:lnSpc>
                        <a:spcBef>
                          <a:spcPct val="20000"/>
                        </a:spcBef>
                        <a:spcAft>
                          <a:spcPct val="0"/>
                        </a:spcAft>
                        <a:buClrTx/>
                        <a:buSzTx/>
                        <a:buFontTx/>
                        <a:buNone/>
                      </a:pPr>
                      <a:r>
                        <a:rPr kumimoji="0" lang="zh-CN" altLang="en-US" sz="2000" b="1" i="0" u="none" strike="noStrike" cap="none" normalizeH="0" baseline="0" smtClean="0">
                          <a:ln>
                            <a:noFill/>
                          </a:ln>
                          <a:solidFill>
                            <a:schemeClr val="tx1"/>
                          </a:solidFill>
                          <a:effectLst/>
                          <a:latin typeface="Arial" panose="020B0604020202020204" pitchFamily="34" charset="0"/>
                          <a:ea typeface="楷体_GB2312" pitchFamily="1" charset="-122"/>
                        </a:rPr>
                        <a:t>维修车间</a:t>
                      </a:r>
                      <a:endParaRPr kumimoji="0" lang="zh-CN" altLang="en-US" sz="2000" b="1" i="0" u="none" strike="noStrike" cap="none" normalizeH="0" baseline="0" smtClean="0">
                        <a:ln>
                          <a:noFill/>
                        </a:ln>
                        <a:solidFill>
                          <a:schemeClr val="tx1"/>
                        </a:solidFill>
                        <a:effectLst/>
                        <a:latin typeface="Arial" panose="020B0604020202020204" pitchFamily="34" charset="0"/>
                        <a:ea typeface="楷体_GB2312" pitchFamily="1"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pPr>
                      <a:r>
                        <a:rPr kumimoji="0" lang="zh-CN" altLang="en-US" sz="2000" b="1" i="0" u="none" strike="noStrike" cap="none" normalizeH="0" baseline="0" smtClean="0">
                          <a:ln>
                            <a:noFill/>
                          </a:ln>
                          <a:solidFill>
                            <a:schemeClr val="tx1"/>
                          </a:solidFill>
                          <a:effectLst/>
                          <a:latin typeface="Arial" panose="020B0604020202020204" pitchFamily="34" charset="0"/>
                          <a:ea typeface="楷体_GB2312" pitchFamily="1" charset="-122"/>
                        </a:rPr>
                        <a:t>供热车间</a:t>
                      </a:r>
                      <a:endParaRPr kumimoji="0" lang="zh-CN" altLang="en-US" sz="2000" b="1" i="0" u="none" strike="noStrike" cap="none" normalizeH="0" baseline="0" smtClean="0">
                        <a:ln>
                          <a:noFill/>
                        </a:ln>
                        <a:solidFill>
                          <a:schemeClr val="tx1"/>
                        </a:solidFill>
                        <a:effectLst/>
                        <a:latin typeface="Arial" panose="020B0604020202020204" pitchFamily="34" charset="0"/>
                        <a:ea typeface="楷体_GB2312" pitchFamily="1"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vMerge="1">
                  <a:tcPr/>
                </a:tc>
                <a:tc vMerge="1">
                  <a:tcPr/>
                </a:tc>
              </a:tr>
              <a:tr h="488950">
                <a:tc>
                  <a:txBody>
                    <a:bodyPr/>
                    <a:lstStyle/>
                    <a:p>
                      <a:pPr marL="0" marR="0" lvl="0" indent="0" algn="l" defTabSz="914400" rtl="0" eaLnBrk="0" fontAlgn="base" latinLnBrk="0" hangingPunct="0">
                        <a:lnSpc>
                          <a:spcPct val="100000"/>
                        </a:lnSpc>
                        <a:spcBef>
                          <a:spcPct val="20000"/>
                        </a:spcBef>
                        <a:spcAft>
                          <a:spcPct val="0"/>
                        </a:spcAft>
                        <a:buClrTx/>
                        <a:buSzTx/>
                        <a:buFontTx/>
                        <a:buNone/>
                      </a:pPr>
                      <a:r>
                        <a:rPr kumimoji="0" lang="zh-CN" altLang="en-US" sz="2000" b="1" i="0" u="none" strike="noStrike" cap="none" normalizeH="0" baseline="0" dirty="0" smtClean="0">
                          <a:ln>
                            <a:noFill/>
                          </a:ln>
                          <a:solidFill>
                            <a:schemeClr val="tx1"/>
                          </a:solidFill>
                          <a:effectLst/>
                          <a:latin typeface="Arial" panose="020B0604020202020204" pitchFamily="34" charset="0"/>
                          <a:ea typeface="楷体_GB2312" pitchFamily="1" charset="-122"/>
                        </a:rPr>
                        <a:t>供水车间</a:t>
                      </a:r>
                      <a:endParaRPr kumimoji="0" lang="zh-CN" altLang="en-US" sz="2000" b="1" i="0" u="none" strike="noStrike" cap="none" normalizeH="0" baseline="0" dirty="0" smtClean="0">
                        <a:ln>
                          <a:noFill/>
                        </a:ln>
                        <a:solidFill>
                          <a:schemeClr val="tx1"/>
                        </a:solidFill>
                        <a:effectLst/>
                        <a:latin typeface="Arial" panose="020B0604020202020204" pitchFamily="34" charset="0"/>
                        <a:ea typeface="楷体_GB2312" pitchFamily="1" charset="-122"/>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pPr>
                      <a:r>
                        <a:rPr kumimoji="0" lang="zh-CN" altLang="en-US" sz="2000" b="1" i="0" u="none" strike="noStrike" cap="none" normalizeH="0" baseline="0" dirty="0" smtClean="0">
                          <a:ln>
                            <a:noFill/>
                          </a:ln>
                          <a:solidFill>
                            <a:schemeClr val="tx1"/>
                          </a:solidFill>
                          <a:effectLst/>
                          <a:latin typeface="Arial" panose="020B0604020202020204" pitchFamily="34" charset="0"/>
                          <a:ea typeface="楷体_GB2312" pitchFamily="1" charset="-122"/>
                        </a:rPr>
                        <a:t>吨</a:t>
                      </a:r>
                      <a:endParaRPr kumimoji="0" lang="zh-CN" altLang="en-US" sz="2000" b="1" i="0" u="none" strike="noStrike" cap="none" normalizeH="0" baseline="0" dirty="0" smtClean="0">
                        <a:ln>
                          <a:noFill/>
                        </a:ln>
                        <a:solidFill>
                          <a:schemeClr val="tx1"/>
                        </a:solidFill>
                        <a:effectLst/>
                        <a:latin typeface="Arial" panose="020B0604020202020204" pitchFamily="34" charset="0"/>
                        <a:ea typeface="楷体_GB2312" pitchFamily="1"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pPr>
                      <a:r>
                        <a:rPr kumimoji="0" lang="en-US" altLang="zh-CN" sz="2000" b="1" i="0" u="none" strike="noStrike" cap="none" normalizeH="0" baseline="0" smtClean="0">
                          <a:ln>
                            <a:noFill/>
                          </a:ln>
                          <a:solidFill>
                            <a:schemeClr val="tx1"/>
                          </a:solidFill>
                          <a:effectLst/>
                          <a:latin typeface="Arial" panose="020B0604020202020204" pitchFamily="34" charset="0"/>
                          <a:ea typeface="楷体_GB2312" pitchFamily="1" charset="-122"/>
                        </a:rPr>
                        <a:t>1 400</a:t>
                      </a:r>
                      <a:endParaRPr kumimoji="0" lang="en-US" altLang="zh-CN" sz="2000" b="1" i="0" u="none" strike="noStrike" cap="none" normalizeH="0" baseline="0" smtClean="0">
                        <a:ln>
                          <a:noFill/>
                        </a:ln>
                        <a:solidFill>
                          <a:schemeClr val="tx1"/>
                        </a:solidFill>
                        <a:effectLst/>
                        <a:latin typeface="Arial" panose="020B0604020202020204" pitchFamily="34" charset="0"/>
                        <a:ea typeface="楷体_GB2312" pitchFamily="1"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pPr>
                      <a:endParaRPr kumimoji="0" lang="zh-CN" altLang="en-US" sz="2000" b="1" i="0" u="none" strike="noStrike" cap="none" normalizeH="0" baseline="0" smtClean="0">
                        <a:ln>
                          <a:noFill/>
                        </a:ln>
                        <a:solidFill>
                          <a:schemeClr val="tx1"/>
                        </a:solidFill>
                        <a:effectLst/>
                        <a:latin typeface="Arial" panose="020B0604020202020204" pitchFamily="34" charset="0"/>
                        <a:ea typeface="楷体_GB2312" pitchFamily="1"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pPr>
                      <a:r>
                        <a:rPr kumimoji="0" lang="en-US" altLang="zh-CN" sz="2000" b="1" i="0" u="none" strike="noStrike" cap="none" normalizeH="0" baseline="0" smtClean="0">
                          <a:ln>
                            <a:noFill/>
                          </a:ln>
                          <a:solidFill>
                            <a:schemeClr val="tx1"/>
                          </a:solidFill>
                          <a:effectLst/>
                          <a:latin typeface="Arial" panose="020B0604020202020204" pitchFamily="34" charset="0"/>
                          <a:ea typeface="楷体_GB2312" pitchFamily="1" charset="-122"/>
                        </a:rPr>
                        <a:t>140</a:t>
                      </a:r>
                      <a:endParaRPr kumimoji="0" lang="en-US" altLang="zh-CN" sz="2000" b="1" i="0" u="none" strike="noStrike" cap="none" normalizeH="0" baseline="0" smtClean="0">
                        <a:ln>
                          <a:noFill/>
                        </a:ln>
                        <a:solidFill>
                          <a:schemeClr val="tx1"/>
                        </a:solidFill>
                        <a:effectLst/>
                        <a:latin typeface="Arial" panose="020B0604020202020204" pitchFamily="34" charset="0"/>
                        <a:ea typeface="楷体_GB2312" pitchFamily="1"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pPr>
                      <a:r>
                        <a:rPr kumimoji="0" lang="en-US" altLang="zh-CN" sz="2000" b="1" i="0" u="none" strike="noStrike" cap="none" normalizeH="0" baseline="0" smtClean="0">
                          <a:ln>
                            <a:noFill/>
                          </a:ln>
                          <a:solidFill>
                            <a:schemeClr val="tx1"/>
                          </a:solidFill>
                          <a:effectLst/>
                          <a:latin typeface="Arial" panose="020B0604020202020204" pitchFamily="34" charset="0"/>
                          <a:ea typeface="楷体_GB2312" pitchFamily="1" charset="-122"/>
                        </a:rPr>
                        <a:t>1 000</a:t>
                      </a:r>
                      <a:endParaRPr kumimoji="0" lang="en-US" altLang="zh-CN" sz="2000" b="1" i="0" u="none" strike="noStrike" cap="none" normalizeH="0" baseline="0" smtClean="0">
                        <a:ln>
                          <a:noFill/>
                        </a:ln>
                        <a:solidFill>
                          <a:schemeClr val="tx1"/>
                        </a:solidFill>
                        <a:effectLst/>
                        <a:latin typeface="Arial" panose="020B0604020202020204" pitchFamily="34" charset="0"/>
                        <a:ea typeface="楷体_GB2312" pitchFamily="1"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pPr>
                      <a:r>
                        <a:rPr kumimoji="0" lang="en-US" altLang="zh-CN" sz="2000" b="1" i="0" u="none" strike="noStrike" cap="none" normalizeH="0" baseline="0" smtClean="0">
                          <a:ln>
                            <a:noFill/>
                          </a:ln>
                          <a:solidFill>
                            <a:schemeClr val="tx1"/>
                          </a:solidFill>
                          <a:effectLst/>
                          <a:latin typeface="Arial" panose="020B0604020202020204" pitchFamily="34" charset="0"/>
                          <a:ea typeface="楷体_GB2312" pitchFamily="1" charset="-122"/>
                        </a:rPr>
                        <a:t>260</a:t>
                      </a:r>
                      <a:endParaRPr kumimoji="0" lang="en-US" altLang="zh-CN" sz="2000" b="1" i="0" u="none" strike="noStrike" cap="none" normalizeH="0" baseline="0" smtClean="0">
                        <a:ln>
                          <a:noFill/>
                        </a:ln>
                        <a:solidFill>
                          <a:schemeClr val="tx1"/>
                        </a:solidFill>
                        <a:effectLst/>
                        <a:latin typeface="Arial" panose="020B0604020202020204" pitchFamily="34" charset="0"/>
                        <a:ea typeface="楷体_GB2312" pitchFamily="1" charset="-122"/>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90538">
                <a:tc>
                  <a:txBody>
                    <a:bodyPr/>
                    <a:lstStyle/>
                    <a:p>
                      <a:pPr marL="0" marR="0" lvl="0" indent="0" algn="l" defTabSz="914400" rtl="0" eaLnBrk="0" fontAlgn="base" latinLnBrk="0" hangingPunct="0">
                        <a:lnSpc>
                          <a:spcPct val="100000"/>
                        </a:lnSpc>
                        <a:spcBef>
                          <a:spcPct val="20000"/>
                        </a:spcBef>
                        <a:spcAft>
                          <a:spcPct val="0"/>
                        </a:spcAft>
                        <a:buClrTx/>
                        <a:buSzTx/>
                        <a:buFontTx/>
                        <a:buNone/>
                      </a:pPr>
                      <a:r>
                        <a:rPr kumimoji="0" lang="zh-CN" altLang="en-US" sz="2000" b="1" i="0" u="none" strike="noStrike" cap="none" normalizeH="0" baseline="0" smtClean="0">
                          <a:ln>
                            <a:noFill/>
                          </a:ln>
                          <a:solidFill>
                            <a:schemeClr val="tx1"/>
                          </a:solidFill>
                          <a:effectLst/>
                          <a:latin typeface="Arial" panose="020B0604020202020204" pitchFamily="34" charset="0"/>
                          <a:ea typeface="楷体_GB2312" pitchFamily="1" charset="-122"/>
                        </a:rPr>
                        <a:t>供热车间</a:t>
                      </a:r>
                      <a:endParaRPr kumimoji="0" lang="zh-CN" altLang="en-US" sz="2000" b="1" i="0" u="none" strike="noStrike" cap="none" normalizeH="0" baseline="0" smtClean="0">
                        <a:ln>
                          <a:noFill/>
                        </a:ln>
                        <a:solidFill>
                          <a:schemeClr val="tx1"/>
                        </a:solidFill>
                        <a:effectLst/>
                        <a:latin typeface="Arial" panose="020B0604020202020204" pitchFamily="34" charset="0"/>
                        <a:ea typeface="楷体_GB2312" pitchFamily="1" charset="-122"/>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pPr>
                      <a:r>
                        <a:rPr kumimoji="0" lang="en-US" altLang="zh-CN" sz="2000" b="1" i="0" u="none" strike="noStrike" cap="none" normalizeH="0" baseline="0" smtClean="0">
                          <a:ln>
                            <a:noFill/>
                          </a:ln>
                          <a:solidFill>
                            <a:schemeClr val="tx1"/>
                          </a:solidFill>
                          <a:effectLst/>
                          <a:latin typeface="Arial" panose="020B0604020202020204" pitchFamily="34" charset="0"/>
                          <a:ea typeface="楷体_GB2312" pitchFamily="1" charset="-122"/>
                        </a:rPr>
                        <a:t>M</a:t>
                      </a:r>
                      <a:r>
                        <a:rPr kumimoji="0" lang="en-US" altLang="zh-CN" sz="2000" b="1" i="0" u="none" strike="noStrike" cap="none" normalizeH="0" baseline="30000" smtClean="0">
                          <a:ln>
                            <a:noFill/>
                          </a:ln>
                          <a:solidFill>
                            <a:schemeClr val="tx1"/>
                          </a:solidFill>
                          <a:effectLst/>
                          <a:latin typeface="Arial" panose="020B0604020202020204" pitchFamily="34" charset="0"/>
                          <a:ea typeface="楷体_GB2312" pitchFamily="1" charset="-122"/>
                        </a:rPr>
                        <a:t>3</a:t>
                      </a:r>
                      <a:endParaRPr kumimoji="0" lang="en-US" altLang="zh-CN" sz="2000" b="1" i="0" u="none" strike="noStrike" cap="none" normalizeH="0" baseline="30000" smtClean="0">
                        <a:ln>
                          <a:noFill/>
                        </a:ln>
                        <a:solidFill>
                          <a:schemeClr val="tx1"/>
                        </a:solidFill>
                        <a:effectLst/>
                        <a:latin typeface="Arial" panose="020B0604020202020204" pitchFamily="34" charset="0"/>
                        <a:ea typeface="楷体_GB2312" pitchFamily="1"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pPr>
                      <a:r>
                        <a:rPr kumimoji="0" lang="en-US" altLang="zh-CN" sz="2000" b="1" i="0" u="none" strike="noStrike" cap="none" normalizeH="0" baseline="0" smtClean="0">
                          <a:ln>
                            <a:noFill/>
                          </a:ln>
                          <a:solidFill>
                            <a:schemeClr val="tx1"/>
                          </a:solidFill>
                          <a:effectLst/>
                          <a:latin typeface="Arial" panose="020B0604020202020204" pitchFamily="34" charset="0"/>
                          <a:ea typeface="楷体_GB2312" pitchFamily="1" charset="-122"/>
                        </a:rPr>
                        <a:t>12 960</a:t>
                      </a:r>
                      <a:endParaRPr kumimoji="0" lang="en-US" altLang="zh-CN" sz="2000" b="1" i="0" u="none" strike="noStrike" cap="none" normalizeH="0" baseline="0" smtClean="0">
                        <a:ln>
                          <a:noFill/>
                        </a:ln>
                        <a:solidFill>
                          <a:schemeClr val="tx1"/>
                        </a:solidFill>
                        <a:effectLst/>
                        <a:latin typeface="Arial" panose="020B0604020202020204" pitchFamily="34" charset="0"/>
                        <a:ea typeface="楷体_GB2312" pitchFamily="1"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pPr>
                      <a:r>
                        <a:rPr kumimoji="0" lang="en-US" altLang="zh-CN" sz="2000" b="1" i="0" u="none" strike="noStrike" cap="none" normalizeH="0" baseline="0" smtClean="0">
                          <a:ln>
                            <a:noFill/>
                          </a:ln>
                          <a:solidFill>
                            <a:schemeClr val="tx1"/>
                          </a:solidFill>
                          <a:effectLst/>
                          <a:latin typeface="Arial" panose="020B0604020202020204" pitchFamily="34" charset="0"/>
                          <a:ea typeface="楷体_GB2312" pitchFamily="1" charset="-122"/>
                        </a:rPr>
                        <a:t>960</a:t>
                      </a:r>
                      <a:endParaRPr kumimoji="0" lang="en-US" altLang="zh-CN" sz="2000" b="1" i="0" u="none" strike="noStrike" cap="none" normalizeH="0" baseline="0" smtClean="0">
                        <a:ln>
                          <a:noFill/>
                        </a:ln>
                        <a:solidFill>
                          <a:schemeClr val="tx1"/>
                        </a:solidFill>
                        <a:effectLst/>
                        <a:latin typeface="Arial" panose="020B0604020202020204" pitchFamily="34" charset="0"/>
                        <a:ea typeface="楷体_GB2312" pitchFamily="1"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pPr>
                      <a:endParaRPr kumimoji="0" lang="zh-CN" altLang="en-US" sz="2000" b="1" i="0" u="none" strike="noStrike" cap="none" normalizeH="0" baseline="0" smtClean="0">
                        <a:ln>
                          <a:noFill/>
                        </a:ln>
                        <a:solidFill>
                          <a:schemeClr val="tx1"/>
                        </a:solidFill>
                        <a:effectLst/>
                        <a:latin typeface="Arial" panose="020B0604020202020204" pitchFamily="34" charset="0"/>
                        <a:ea typeface="楷体_GB2312" pitchFamily="1"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pPr>
                      <a:r>
                        <a:rPr kumimoji="0" lang="en-US" altLang="zh-CN" sz="2000" b="1" i="0" u="none" strike="noStrike" cap="none" normalizeH="0" baseline="0" smtClean="0">
                          <a:ln>
                            <a:noFill/>
                          </a:ln>
                          <a:solidFill>
                            <a:schemeClr val="tx1"/>
                          </a:solidFill>
                          <a:effectLst/>
                          <a:latin typeface="Arial" panose="020B0604020202020204" pitchFamily="34" charset="0"/>
                          <a:ea typeface="楷体_GB2312" pitchFamily="1" charset="-122"/>
                        </a:rPr>
                        <a:t>9 700</a:t>
                      </a:r>
                      <a:endParaRPr kumimoji="0" lang="en-US" altLang="zh-CN" sz="2000" b="1" i="0" u="none" strike="noStrike" cap="none" normalizeH="0" baseline="0" smtClean="0">
                        <a:ln>
                          <a:noFill/>
                        </a:ln>
                        <a:solidFill>
                          <a:schemeClr val="tx1"/>
                        </a:solidFill>
                        <a:effectLst/>
                        <a:latin typeface="Arial" panose="020B0604020202020204" pitchFamily="34" charset="0"/>
                        <a:ea typeface="楷体_GB2312" pitchFamily="1"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pPr>
                      <a:r>
                        <a:rPr kumimoji="0" lang="en-US" altLang="zh-CN" sz="2000" b="1" i="0" u="none" strike="noStrike" cap="none" normalizeH="0" baseline="0" smtClean="0">
                          <a:ln>
                            <a:noFill/>
                          </a:ln>
                          <a:solidFill>
                            <a:schemeClr val="tx1"/>
                          </a:solidFill>
                          <a:effectLst/>
                          <a:latin typeface="Arial" panose="020B0604020202020204" pitchFamily="34" charset="0"/>
                          <a:ea typeface="楷体_GB2312" pitchFamily="1" charset="-122"/>
                        </a:rPr>
                        <a:t>2 300</a:t>
                      </a:r>
                      <a:endParaRPr kumimoji="0" lang="en-US" altLang="zh-CN" sz="2000" b="1" i="0" u="none" strike="noStrike" cap="none" normalizeH="0" baseline="0" smtClean="0">
                        <a:ln>
                          <a:noFill/>
                        </a:ln>
                        <a:solidFill>
                          <a:schemeClr val="tx1"/>
                        </a:solidFill>
                        <a:effectLst/>
                        <a:latin typeface="Arial" panose="020B0604020202020204" pitchFamily="34" charset="0"/>
                        <a:ea typeface="楷体_GB2312" pitchFamily="1" charset="-122"/>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grpSp>
        <p:nvGrpSpPr>
          <p:cNvPr id="5" name="Group 42"/>
          <p:cNvGrpSpPr/>
          <p:nvPr/>
        </p:nvGrpSpPr>
        <p:grpSpPr bwMode="auto">
          <a:xfrm>
            <a:off x="2361682" y="2314811"/>
            <a:ext cx="4032250" cy="727075"/>
            <a:chOff x="1610" y="1207"/>
            <a:chExt cx="2540" cy="458"/>
          </a:xfrm>
        </p:grpSpPr>
        <p:sp>
          <p:nvSpPr>
            <p:cNvPr id="6" name="Text Box 43"/>
            <p:cNvSpPr txBox="1">
              <a:spLocks noChangeArrowheads="1"/>
            </p:cNvSpPr>
            <p:nvPr/>
          </p:nvSpPr>
          <p:spPr bwMode="auto">
            <a:xfrm>
              <a:off x="1610" y="1207"/>
              <a:ext cx="2540" cy="231"/>
            </a:xfrm>
            <a:prstGeom prst="rect">
              <a:avLst/>
            </a:prstGeom>
            <a:noFill/>
            <a:ln>
              <a:noFill/>
            </a:ln>
            <a:effectLst>
              <a:prstShdw prst="shdw12">
                <a:schemeClr val="bg2">
                  <a:alpha val="50000"/>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r>
                <a:rPr lang="en-US" altLang="zh-CN" dirty="0" smtClean="0"/>
                <a:t>  </a:t>
              </a:r>
              <a:r>
                <a:rPr lang="zh-CN" altLang="en-US" dirty="0"/>
                <a:t>辅助车间提供劳务量汇总表</a:t>
              </a:r>
              <a:endParaRPr lang="zh-CN" altLang="en-US" dirty="0"/>
            </a:p>
          </p:txBody>
        </p:sp>
        <p:sp>
          <p:nvSpPr>
            <p:cNvPr id="7" name="Rectangle 44"/>
            <p:cNvSpPr>
              <a:spLocks noChangeArrowheads="1"/>
            </p:cNvSpPr>
            <p:nvPr/>
          </p:nvSpPr>
          <p:spPr bwMode="auto">
            <a:xfrm>
              <a:off x="2426" y="1434"/>
              <a:ext cx="936" cy="231"/>
            </a:xfrm>
            <a:prstGeom prst="rect">
              <a:avLst/>
            </a:prstGeom>
            <a:noFill/>
            <a:ln>
              <a:noFill/>
            </a:ln>
            <a:effectLst>
              <a:prstShdw prst="shdw12">
                <a:schemeClr val="bg2">
                  <a:alpha val="50000"/>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p>
              <a:r>
                <a:rPr lang="en-US" altLang="zh-CN"/>
                <a:t>20××</a:t>
              </a:r>
              <a:r>
                <a:rPr lang="zh-CN" altLang="en-US"/>
                <a:t>年</a:t>
              </a:r>
              <a:r>
                <a:rPr lang="en-US" altLang="zh-CN"/>
                <a:t>1</a:t>
              </a:r>
              <a:r>
                <a:rPr lang="zh-CN" altLang="en-US"/>
                <a:t>月</a:t>
              </a:r>
              <a:endParaRPr lang="zh-CN" altLang="en-US"/>
            </a:p>
          </p:txBody>
        </p:sp>
      </p:grpSp>
      <p:sp>
        <p:nvSpPr>
          <p:cNvPr id="8" name="标题 1"/>
          <p:cNvSpPr txBox="1"/>
          <p:nvPr/>
        </p:nvSpPr>
        <p:spPr>
          <a:xfrm>
            <a:off x="467544" y="404664"/>
            <a:ext cx="5877036" cy="651346"/>
          </a:xfrm>
          <a:prstGeom prst="rect">
            <a:avLst/>
          </a:prstGeom>
          <a:ln>
            <a:solidFill>
              <a:schemeClr val="accent1">
                <a:lumMod val="75000"/>
              </a:schemeClr>
            </a:solidFill>
          </a:ln>
        </p:spPr>
        <p:txBody>
          <a:bodyPr/>
          <a:lstStyle>
            <a:lvl1pPr algn="l" rtl="0" eaLnBrk="1" latinLnBrk="0" hangingPunct="1">
              <a:spcBef>
                <a:spcPct val="0"/>
              </a:spcBef>
              <a:buNone/>
              <a:defRPr kumimoji="0" sz="3000" b="0" kern="1200" cap="small" baseline="0">
                <a:solidFill>
                  <a:schemeClr val="tx2"/>
                </a:solidFill>
                <a:latin typeface="+mj-lt"/>
                <a:ea typeface="+mj-ea"/>
                <a:cs typeface="+mj-cs"/>
              </a:defRPr>
            </a:lvl1pPr>
          </a:lstStyle>
          <a:p>
            <a:r>
              <a:rPr lang="zh-CN" altLang="en-US" b="1" dirty="0"/>
              <a:t>二</a:t>
            </a:r>
            <a:r>
              <a:rPr lang="zh-CN" altLang="en-US" b="1" dirty="0" smtClean="0"/>
              <a:t>、辅助生产费用的</a:t>
            </a:r>
            <a:r>
              <a:rPr lang="zh-CN" altLang="en-US" b="1" dirty="0"/>
              <a:t>分配</a:t>
            </a:r>
            <a:endParaRPr lang="zh-CN" altLang="en-US" b="1" dirty="0"/>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242" name="Rectangle 5"/>
          <p:cNvSpPr>
            <a:spLocks noChangeArrowheads="1"/>
          </p:cNvSpPr>
          <p:nvPr/>
        </p:nvSpPr>
        <p:spPr bwMode="auto">
          <a:xfrm>
            <a:off x="827088" y="612775"/>
            <a:ext cx="7129462"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indent="466725">
              <a:spcBef>
                <a:spcPct val="0"/>
              </a:spcBef>
            </a:pPr>
            <a:r>
              <a:rPr lang="zh-CN" altLang="en-US" sz="2000" dirty="0">
                <a:latin typeface="宋体" panose="02010600030101010101" pitchFamily="2" charset="-122"/>
                <a:cs typeface="Times New Roman" panose="02020603050405020304" pitchFamily="18" charset="0"/>
              </a:rPr>
              <a:t>假设供热车间每立方热量的成本为</a:t>
            </a:r>
            <a:r>
              <a:rPr lang="en-US" altLang="zh-CN" sz="2000" dirty="0">
                <a:latin typeface="宋体" panose="02010600030101010101" pitchFamily="2" charset="-122"/>
                <a:cs typeface="Times New Roman" panose="02020603050405020304" pitchFamily="18" charset="0"/>
              </a:rPr>
              <a:t>x</a:t>
            </a:r>
            <a:r>
              <a:rPr lang="zh-CN" altLang="en-US" sz="2000" dirty="0">
                <a:latin typeface="宋体" panose="02010600030101010101" pitchFamily="2" charset="-122"/>
                <a:cs typeface="Times New Roman" panose="02020603050405020304" pitchFamily="18" charset="0"/>
              </a:rPr>
              <a:t>，维修车间每小时修理成本</a:t>
            </a:r>
            <a:r>
              <a:rPr lang="en-US" altLang="zh-CN" sz="2000" dirty="0">
                <a:latin typeface="宋体" panose="02010600030101010101" pitchFamily="2" charset="-122"/>
                <a:cs typeface="Times New Roman" panose="02020603050405020304" pitchFamily="18" charset="0"/>
              </a:rPr>
              <a:t>y</a:t>
            </a:r>
            <a:r>
              <a:rPr lang="zh-CN" altLang="en-US" sz="2000" dirty="0">
                <a:latin typeface="宋体" panose="02010600030101010101" pitchFamily="2" charset="-122"/>
                <a:cs typeface="Times New Roman" panose="02020603050405020304" pitchFamily="18" charset="0"/>
              </a:rPr>
              <a:t>，建立方程为：</a:t>
            </a:r>
            <a:endParaRPr lang="zh-CN" altLang="en-US" sz="2000" dirty="0">
              <a:latin typeface="宋体" panose="02010600030101010101" pitchFamily="2" charset="-122"/>
              <a:cs typeface="Times New Roman" panose="02020603050405020304" pitchFamily="18" charset="0"/>
            </a:endParaRPr>
          </a:p>
          <a:p>
            <a:pPr indent="466725" eaLnBrk="0" hangingPunct="0">
              <a:spcBef>
                <a:spcPct val="0"/>
              </a:spcBef>
            </a:pPr>
            <a:endParaRPr lang="en-US" altLang="zh-CN" sz="2000" dirty="0">
              <a:latin typeface="宋体" panose="02010600030101010101" pitchFamily="2" charset="-122"/>
              <a:cs typeface="Times New Roman" panose="02020603050405020304" pitchFamily="18" charset="0"/>
            </a:endParaRPr>
          </a:p>
        </p:txBody>
      </p:sp>
      <p:sp>
        <p:nvSpPr>
          <p:cNvPr id="138243" name="AutoShape 4"/>
          <p:cNvSpPr/>
          <p:nvPr/>
        </p:nvSpPr>
        <p:spPr bwMode="auto">
          <a:xfrm>
            <a:off x="1403350" y="1628775"/>
            <a:ext cx="73025" cy="576263"/>
          </a:xfrm>
          <a:prstGeom prst="leftBrace">
            <a:avLst>
              <a:gd name="adj1" fmla="val 65761"/>
              <a:gd name="adj2" fmla="val 50000"/>
            </a:avLst>
          </a:prstGeom>
          <a:noFill/>
          <a:ln w="28575">
            <a:solidFill>
              <a:srgbClr val="000000"/>
            </a:solidFill>
            <a:round/>
          </a:ln>
          <a:extLst>
            <a:ext uri="{909E8E84-426E-40DD-AFC4-6F175D3DCCD1}">
              <a14:hiddenFill xmlns:a14="http://schemas.microsoft.com/office/drawing/2010/main">
                <a:solidFill>
                  <a:srgbClr val="FFFFFF"/>
                </a:solidFill>
              </a14:hiddenFill>
            </a:ext>
          </a:extLst>
        </p:spPr>
        <p:txBody>
          <a:bodyPr/>
          <a:lstStyle/>
          <a:p>
            <a:pPr>
              <a:spcBef>
                <a:spcPct val="0"/>
              </a:spcBef>
            </a:pPr>
            <a:endParaRPr lang="zh-CN" altLang="zh-CN" b="0"/>
          </a:p>
        </p:txBody>
      </p:sp>
      <p:sp>
        <p:nvSpPr>
          <p:cNvPr id="138244" name="Rectangle 6"/>
          <p:cNvSpPr>
            <a:spLocks noChangeArrowheads="1"/>
          </p:cNvSpPr>
          <p:nvPr/>
        </p:nvSpPr>
        <p:spPr bwMode="auto">
          <a:xfrm>
            <a:off x="1042988" y="2492375"/>
            <a:ext cx="612140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indent="266700">
              <a:spcBef>
                <a:spcPct val="0"/>
              </a:spcBef>
            </a:pPr>
            <a:r>
              <a:rPr lang="zh-CN" altLang="en-US" sz="2000">
                <a:latin typeface="宋体" panose="02010600030101010101" pitchFamily="2" charset="-122"/>
                <a:cs typeface="Times New Roman" panose="02020603050405020304" pitchFamily="18" charset="0"/>
              </a:rPr>
              <a:t>解得：</a:t>
            </a:r>
            <a:r>
              <a:rPr lang="en-US" altLang="zh-CN" sz="2000">
                <a:latin typeface="宋体" panose="02010600030101010101" pitchFamily="2" charset="-122"/>
                <a:cs typeface="Times New Roman" panose="02020603050405020304" pitchFamily="18" charset="0"/>
              </a:rPr>
              <a:t>x</a:t>
            </a:r>
            <a:r>
              <a:rPr lang="zh-CN" altLang="en-US" sz="2000">
                <a:latin typeface="宋体" panose="02010600030101010101" pitchFamily="2" charset="-122"/>
                <a:cs typeface="Times New Roman" panose="02020603050405020304" pitchFamily="18" charset="0"/>
              </a:rPr>
              <a:t>＝</a:t>
            </a:r>
            <a:r>
              <a:rPr lang="en-US" altLang="zh-CN" sz="2000">
                <a:latin typeface="宋体" panose="02010600030101010101" pitchFamily="2" charset="-122"/>
                <a:cs typeface="Times New Roman" panose="02020603050405020304" pitchFamily="18" charset="0"/>
              </a:rPr>
              <a:t>2.59897</a:t>
            </a:r>
            <a:r>
              <a:rPr lang="zh-CN" altLang="en-US" sz="2000">
                <a:latin typeface="宋体" panose="02010600030101010101" pitchFamily="2" charset="-122"/>
                <a:cs typeface="Times New Roman" panose="02020603050405020304" pitchFamily="18" charset="0"/>
              </a:rPr>
              <a:t>，</a:t>
            </a:r>
            <a:r>
              <a:rPr lang="en-US" altLang="zh-CN" sz="2000">
                <a:latin typeface="宋体" panose="02010600030101010101" pitchFamily="2" charset="-122"/>
                <a:cs typeface="Times New Roman" panose="02020603050405020304" pitchFamily="18" charset="0"/>
              </a:rPr>
              <a:t>y</a:t>
            </a:r>
            <a:r>
              <a:rPr lang="zh-CN" altLang="en-US" sz="2000">
                <a:latin typeface="宋体" panose="02010600030101010101" pitchFamily="2" charset="-122"/>
                <a:cs typeface="Times New Roman" panose="02020603050405020304" pitchFamily="18" charset="0"/>
              </a:rPr>
              <a:t>＝</a:t>
            </a:r>
            <a:r>
              <a:rPr lang="en-US" altLang="zh-CN" sz="2000">
                <a:latin typeface="宋体" panose="02010600030101010101" pitchFamily="2" charset="-122"/>
                <a:cs typeface="Times New Roman" panose="02020603050405020304" pitchFamily="18" charset="0"/>
              </a:rPr>
              <a:t>9.16215</a:t>
            </a:r>
            <a:endParaRPr lang="en-US" altLang="zh-CN" sz="2000">
              <a:latin typeface="宋体" panose="02010600030101010101" pitchFamily="2" charset="-122"/>
              <a:cs typeface="Times New Roman" panose="02020603050405020304" pitchFamily="18" charset="0"/>
            </a:endParaRPr>
          </a:p>
        </p:txBody>
      </p:sp>
      <p:sp>
        <p:nvSpPr>
          <p:cNvPr id="138245" name="Rectangle 7"/>
          <p:cNvSpPr>
            <a:spLocks noChangeArrowheads="1"/>
          </p:cNvSpPr>
          <p:nvPr/>
        </p:nvSpPr>
        <p:spPr bwMode="auto">
          <a:xfrm>
            <a:off x="1547813" y="1484313"/>
            <a:ext cx="36004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0"/>
              </a:spcBef>
            </a:pPr>
            <a:r>
              <a:rPr lang="en-US" altLang="zh-CN"/>
              <a:t>32 400</a:t>
            </a:r>
            <a:r>
              <a:rPr lang="zh-CN" altLang="en-US"/>
              <a:t>＋</a:t>
            </a:r>
            <a:r>
              <a:rPr lang="en-US" altLang="zh-CN"/>
              <a:t>140y</a:t>
            </a:r>
            <a:r>
              <a:rPr lang="zh-CN" altLang="en-US"/>
              <a:t>＝</a:t>
            </a:r>
            <a:r>
              <a:rPr lang="en-US" altLang="zh-CN"/>
              <a:t>12960x</a:t>
            </a:r>
            <a:endParaRPr lang="en-US" altLang="zh-CN"/>
          </a:p>
        </p:txBody>
      </p:sp>
      <p:sp>
        <p:nvSpPr>
          <p:cNvPr id="138246" name="Rectangle 8"/>
          <p:cNvSpPr>
            <a:spLocks noChangeArrowheads="1"/>
          </p:cNvSpPr>
          <p:nvPr/>
        </p:nvSpPr>
        <p:spPr bwMode="auto">
          <a:xfrm>
            <a:off x="1476375" y="1916113"/>
            <a:ext cx="3311525"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0"/>
              </a:spcBef>
            </a:pPr>
            <a:r>
              <a:rPr lang="en-US" altLang="zh-CN"/>
              <a:t>10 332</a:t>
            </a:r>
            <a:r>
              <a:rPr lang="zh-CN" altLang="en-US"/>
              <a:t>＋</a:t>
            </a:r>
            <a:r>
              <a:rPr lang="en-US" altLang="zh-CN"/>
              <a:t>960x</a:t>
            </a:r>
            <a:r>
              <a:rPr lang="zh-CN" altLang="en-US"/>
              <a:t>＝</a:t>
            </a:r>
            <a:r>
              <a:rPr lang="en-US" altLang="zh-CN"/>
              <a:t>1400y</a:t>
            </a:r>
            <a:endParaRPr lang="en-US" altLang="zh-CN"/>
          </a:p>
        </p:txBody>
      </p:sp>
      <p:sp>
        <p:nvSpPr>
          <p:cNvPr id="138247" name="Text Box 9">
            <a:hlinkClick r:id="rId1" action="ppaction://hlinkfile"/>
          </p:cNvPr>
          <p:cNvSpPr txBox="1">
            <a:spLocks noChangeArrowheads="1"/>
          </p:cNvSpPr>
          <p:nvPr/>
        </p:nvSpPr>
        <p:spPr bwMode="auto">
          <a:xfrm>
            <a:off x="1116013" y="3789363"/>
            <a:ext cx="40322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0"/>
              </a:spcBef>
              <a:defRPr b="1">
                <a:solidFill>
                  <a:schemeClr val="tx1"/>
                </a:solidFill>
                <a:latin typeface="Arial" panose="020B0604020202020204" pitchFamily="34" charset="0"/>
                <a:ea typeface="宋体" panose="02010600030101010101" pitchFamily="2" charset="-122"/>
              </a:defRPr>
            </a:lvl1pPr>
            <a:lvl2pPr marL="742950" indent="-285750" eaLnBrk="0" hangingPunct="0">
              <a:spcBef>
                <a:spcPct val="0"/>
              </a:spcBef>
              <a:defRPr b="1">
                <a:solidFill>
                  <a:schemeClr val="tx1"/>
                </a:solidFill>
                <a:latin typeface="Arial" panose="020B0604020202020204" pitchFamily="34" charset="0"/>
                <a:ea typeface="宋体" panose="02010600030101010101" pitchFamily="2" charset="-122"/>
              </a:defRPr>
            </a:lvl2pPr>
            <a:lvl3pPr marL="1143000" indent="-228600" eaLnBrk="0" hangingPunct="0">
              <a:spcBef>
                <a:spcPct val="0"/>
              </a:spcBef>
              <a:defRPr b="1">
                <a:solidFill>
                  <a:schemeClr val="tx1"/>
                </a:solidFill>
                <a:latin typeface="Arial" panose="020B0604020202020204" pitchFamily="34" charset="0"/>
                <a:ea typeface="宋体" panose="02010600030101010101" pitchFamily="2" charset="-122"/>
              </a:defRPr>
            </a:lvl3pPr>
            <a:lvl4pPr marL="1600200" indent="-228600" eaLnBrk="0" hangingPunct="0">
              <a:spcBef>
                <a:spcPct val="0"/>
              </a:spcBef>
              <a:defRPr b="1">
                <a:solidFill>
                  <a:schemeClr val="tx1"/>
                </a:solidFill>
                <a:latin typeface="Arial" panose="020B0604020202020204" pitchFamily="34" charset="0"/>
                <a:ea typeface="宋体" panose="02010600030101010101" pitchFamily="2" charset="-122"/>
              </a:defRPr>
            </a:lvl4pPr>
            <a:lvl5pPr marL="2057400" indent="-228600" eaLnBrk="0" hangingPunct="0">
              <a:spcBef>
                <a:spcPct val="0"/>
              </a:spcBef>
              <a:defRPr b="1">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9pPr>
          </a:lstStyle>
          <a:p>
            <a:pPr eaLnBrk="1" hangingPunct="1">
              <a:spcBef>
                <a:spcPct val="50000"/>
              </a:spcBef>
            </a:pPr>
            <a:r>
              <a:rPr lang="zh-CN" altLang="en-US"/>
              <a:t>辅助生产费用分配表</a:t>
            </a:r>
            <a:endParaRPr lang="zh-CN" altLang="en-US"/>
          </a:p>
        </p:txBody>
      </p:sp>
      <p:pic>
        <p:nvPicPr>
          <p:cNvPr id="138248" name="Picture 1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348038" y="3789363"/>
            <a:ext cx="720725" cy="431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txBox="1"/>
          <p:nvPr/>
        </p:nvSpPr>
        <p:spPr>
          <a:xfrm>
            <a:off x="467544" y="404664"/>
            <a:ext cx="5877036" cy="651346"/>
          </a:xfrm>
          <a:prstGeom prst="rect">
            <a:avLst/>
          </a:prstGeom>
          <a:ln>
            <a:solidFill>
              <a:schemeClr val="accent1">
                <a:lumMod val="75000"/>
              </a:schemeClr>
            </a:solidFill>
          </a:ln>
        </p:spPr>
        <p:txBody>
          <a:bodyPr/>
          <a:lstStyle>
            <a:lvl1pPr algn="l" rtl="0" eaLnBrk="1" latinLnBrk="0" hangingPunct="1">
              <a:spcBef>
                <a:spcPct val="0"/>
              </a:spcBef>
              <a:buNone/>
              <a:defRPr kumimoji="0" sz="3000" b="0" kern="1200" cap="small" baseline="0">
                <a:solidFill>
                  <a:schemeClr val="tx2"/>
                </a:solidFill>
                <a:latin typeface="+mj-lt"/>
                <a:ea typeface="+mj-ea"/>
                <a:cs typeface="+mj-cs"/>
              </a:defRPr>
            </a:lvl1pPr>
          </a:lstStyle>
          <a:p>
            <a:r>
              <a:rPr lang="zh-CN" altLang="en-US" b="1" dirty="0"/>
              <a:t>二</a:t>
            </a:r>
            <a:r>
              <a:rPr lang="zh-CN" altLang="en-US" b="1" dirty="0" smtClean="0"/>
              <a:t>、辅助生产费用的</a:t>
            </a:r>
            <a:r>
              <a:rPr lang="zh-CN" altLang="en-US" b="1" dirty="0"/>
              <a:t>分配</a:t>
            </a:r>
            <a:endParaRPr lang="zh-CN" altLang="en-US" b="1" dirty="0"/>
          </a:p>
        </p:txBody>
      </p:sp>
      <p:sp>
        <p:nvSpPr>
          <p:cNvPr id="3" name="文本占位符 3"/>
          <p:cNvSpPr txBox="1"/>
          <p:nvPr/>
        </p:nvSpPr>
        <p:spPr>
          <a:xfrm>
            <a:off x="467544" y="1255225"/>
            <a:ext cx="4393399" cy="658368"/>
          </a:xfrm>
          <a:prstGeom prst="roundRect">
            <a:avLst>
              <a:gd name="adj" fmla="val 16667"/>
            </a:avLst>
          </a:prstGeom>
          <a:solidFill>
            <a:schemeClr val="accent1">
              <a:lumMod val="20000"/>
              <a:lumOff val="80000"/>
            </a:schemeClr>
          </a:solidFill>
        </p:spPr>
        <p:txBody>
          <a:bodyPr/>
          <a:lstStyle>
            <a:lvl1pPr marL="274320" indent="-274320" algn="l" rtl="0" eaLnBrk="1" latinLnBrk="0" hangingPunct="1">
              <a:spcBef>
                <a:spcPts val="600"/>
              </a:spcBef>
              <a:buClr>
                <a:schemeClr val="accent1"/>
              </a:buClr>
              <a:buSzPct val="70000"/>
              <a:buFont typeface="Wingdings" panose="05000000000000000000"/>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panose="05020102010507070707"/>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panose="05000000000000000000"/>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panose="05000000000000000000"/>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panose="05020102010507070707"/>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panose="05000000000000000000"/>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a:lstStyle>
          <a:p>
            <a:pPr marL="0" indent="0">
              <a:lnSpc>
                <a:spcPct val="150000"/>
              </a:lnSpc>
              <a:buNone/>
            </a:pPr>
            <a:r>
              <a:rPr lang="en-US" altLang="zh-CN" b="1" dirty="0" smtClean="0">
                <a:solidFill>
                  <a:schemeClr val="accent2">
                    <a:lumMod val="75000"/>
                  </a:schemeClr>
                </a:solidFill>
              </a:rPr>
              <a:t>5.</a:t>
            </a:r>
            <a:r>
              <a:rPr lang="zh-CN" altLang="en-US" b="1" dirty="0" smtClean="0">
                <a:solidFill>
                  <a:schemeClr val="accent2">
                    <a:lumMod val="75000"/>
                  </a:schemeClr>
                </a:solidFill>
              </a:rPr>
              <a:t>计划成本分配法</a:t>
            </a:r>
            <a:endParaRPr lang="zh-CN" altLang="en-US" b="1" dirty="0">
              <a:solidFill>
                <a:schemeClr val="accent2">
                  <a:lumMod val="75000"/>
                </a:schemeClr>
              </a:solidFill>
            </a:endParaRPr>
          </a:p>
        </p:txBody>
      </p:sp>
      <p:sp>
        <p:nvSpPr>
          <p:cNvPr id="4" name="Rectangle 5"/>
          <p:cNvSpPr>
            <a:spLocks noChangeArrowheads="1"/>
          </p:cNvSpPr>
          <p:nvPr/>
        </p:nvSpPr>
        <p:spPr bwMode="auto">
          <a:xfrm>
            <a:off x="684213" y="2038350"/>
            <a:ext cx="7416800" cy="2759075"/>
          </a:xfrm>
          <a:prstGeom prst="rect">
            <a:avLst/>
          </a:prstGeom>
          <a:noFill/>
          <a:ln>
            <a:noFill/>
          </a:ln>
          <a:effectLst>
            <a:prstShdw prst="shdw12">
              <a:schemeClr val="bg2">
                <a:alpha val="50000"/>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nchor="ctr">
            <a:spAutoFit/>
          </a:bodyPr>
          <a:lstStyle/>
          <a:p>
            <a:pPr eaLnBrk="0" hangingPunct="0">
              <a:lnSpc>
                <a:spcPts val="3500"/>
              </a:lnSpc>
              <a:spcBef>
                <a:spcPct val="0"/>
              </a:spcBef>
            </a:pPr>
            <a:r>
              <a:rPr lang="zh-CN" altLang="en-US" sz="2000" dirty="0">
                <a:latin typeface="楷体_GB2312" pitchFamily="1" charset="-122"/>
                <a:ea typeface="楷体_GB2312" pitchFamily="1" charset="-122"/>
              </a:rPr>
              <a:t>    计划成本分配法是一种</a:t>
            </a:r>
            <a:r>
              <a:rPr lang="zh-CN" altLang="en-US" sz="2000" dirty="0">
                <a:latin typeface="Arial" panose="020B0604020202020204"/>
                <a:ea typeface="楷体_GB2312" pitchFamily="1" charset="-122"/>
              </a:rPr>
              <a:t>“</a:t>
            </a:r>
            <a:r>
              <a:rPr lang="zh-CN" altLang="en-US" sz="2000" dirty="0">
                <a:solidFill>
                  <a:schemeClr val="accent2"/>
                </a:solidFill>
                <a:latin typeface="黑体" panose="02010609060101010101" pitchFamily="49" charset="-122"/>
                <a:ea typeface="黑体" panose="02010609060101010101" pitchFamily="49" charset="-122"/>
              </a:rPr>
              <a:t>先分配费用、再调整差额</a:t>
            </a:r>
            <a:r>
              <a:rPr lang="zh-CN" altLang="en-US" sz="2000" dirty="0">
                <a:latin typeface="Arial" panose="020B0604020202020204"/>
                <a:ea typeface="楷体_GB2312" pitchFamily="1" charset="-122"/>
              </a:rPr>
              <a:t>”</a:t>
            </a:r>
            <a:r>
              <a:rPr lang="zh-CN" altLang="en-US" sz="2000" dirty="0">
                <a:latin typeface="楷体_GB2312" pitchFamily="1" charset="-122"/>
                <a:ea typeface="楷体_GB2312" pitchFamily="1" charset="-122"/>
              </a:rPr>
              <a:t>的分配方法。即对归集的辅助生产费用，根据各辅助生产车间提供的劳务总量，运用事先确定的计划分配率（计划单位成本）先在包括其它辅助生产部门在内各受益单位分配；再将按计划成本分配的辅助生产费用与</a:t>
            </a:r>
            <a:r>
              <a:rPr lang="zh-CN" altLang="en-US" sz="2000" u="sng" dirty="0">
                <a:solidFill>
                  <a:schemeClr val="accent2"/>
                </a:solidFill>
                <a:latin typeface="楷体_GB2312" pitchFamily="1" charset="-122"/>
                <a:ea typeface="楷体_GB2312" pitchFamily="1" charset="-122"/>
              </a:rPr>
              <a:t>实际发生的辅助生产费用</a:t>
            </a:r>
            <a:r>
              <a:rPr lang="zh-CN" altLang="en-US" sz="2000" dirty="0">
                <a:latin typeface="楷体_GB2312" pitchFamily="1" charset="-122"/>
                <a:ea typeface="楷体_GB2312" pitchFamily="1" charset="-122"/>
              </a:rPr>
              <a:t>之间的差额（劳务成本差异），在</a:t>
            </a:r>
            <a:r>
              <a:rPr lang="zh-CN" altLang="en-US" sz="2000" u="sng" dirty="0">
                <a:solidFill>
                  <a:schemeClr val="accent2"/>
                </a:solidFill>
                <a:latin typeface="楷体_GB2312" pitchFamily="1" charset="-122"/>
                <a:ea typeface="楷体_GB2312" pitchFamily="1" charset="-122"/>
              </a:rPr>
              <a:t>辅助生产车间以外的受益部门中进行分配</a:t>
            </a:r>
            <a:r>
              <a:rPr lang="zh-CN" altLang="en-US" sz="2000" dirty="0">
                <a:latin typeface="楷体_GB2312" pitchFamily="1" charset="-122"/>
                <a:ea typeface="楷体_GB2312" pitchFamily="1" charset="-122"/>
              </a:rPr>
              <a:t>。</a:t>
            </a:r>
            <a:r>
              <a:rPr lang="zh-CN" altLang="en-US" sz="2400" dirty="0">
                <a:latin typeface="楷体_GB2312" pitchFamily="1" charset="-122"/>
                <a:ea typeface="楷体_GB2312" pitchFamily="1" charset="-122"/>
              </a:rPr>
              <a:t> </a:t>
            </a:r>
            <a:endParaRPr lang="zh-CN" altLang="en-US" sz="2400" dirty="0">
              <a:latin typeface="楷体_GB2312" pitchFamily="1" charset="-122"/>
              <a:ea typeface="楷体_GB2312" pitchFamily="1" charset="-122"/>
            </a:endParaRPr>
          </a:p>
        </p:txBody>
      </p:sp>
      <p:sp>
        <p:nvSpPr>
          <p:cNvPr id="5" name="AutoShape 6"/>
          <p:cNvSpPr>
            <a:spLocks noChangeArrowheads="1"/>
          </p:cNvSpPr>
          <p:nvPr/>
        </p:nvSpPr>
        <p:spPr bwMode="auto">
          <a:xfrm>
            <a:off x="6011863" y="958850"/>
            <a:ext cx="2305050" cy="863600"/>
          </a:xfrm>
          <a:prstGeom prst="wedgeEllipseCallout">
            <a:avLst>
              <a:gd name="adj1" fmla="val -58264"/>
              <a:gd name="adj2" fmla="val 96139"/>
            </a:avLst>
          </a:prstGeom>
          <a:solidFill>
            <a:srgbClr val="44F27E"/>
          </a:solidFill>
          <a:ln w="9525" algn="ctr">
            <a:solidFill>
              <a:schemeClr val="folHlink"/>
            </a:solidFill>
            <a:miter lim="800000"/>
          </a:ln>
          <a:effectLst/>
        </p:spPr>
        <p:txBody>
          <a:bodyPr/>
          <a:lstStyle/>
          <a:p>
            <a:pPr algn="ctr"/>
            <a:r>
              <a:rPr lang="zh-CN" altLang="en-US"/>
              <a:t>实际上是进行两次分配</a:t>
            </a:r>
            <a:endParaRPr lang="zh-CN" altLang="en-US"/>
          </a:p>
        </p:txBody>
      </p:sp>
      <p:sp>
        <p:nvSpPr>
          <p:cNvPr id="6" name="AutoShape 7"/>
          <p:cNvSpPr>
            <a:spLocks noChangeArrowheads="1"/>
          </p:cNvSpPr>
          <p:nvPr/>
        </p:nvSpPr>
        <p:spPr bwMode="auto">
          <a:xfrm>
            <a:off x="4716463" y="5171280"/>
            <a:ext cx="4176712" cy="1584325"/>
          </a:xfrm>
          <a:prstGeom prst="cloudCallout">
            <a:avLst>
              <a:gd name="adj1" fmla="val -75247"/>
              <a:gd name="adj2" fmla="val -113952"/>
            </a:avLst>
          </a:prstGeom>
          <a:solidFill>
            <a:srgbClr val="FF66FF"/>
          </a:solidFill>
          <a:ln w="9525">
            <a:solidFill>
              <a:srgbClr val="EA5242"/>
            </a:solidFill>
            <a:round/>
          </a:ln>
          <a:effectLst/>
        </p:spPr>
        <p:txBody>
          <a:bodyPr/>
          <a:lstStyle/>
          <a:p>
            <a:r>
              <a:rPr lang="zh-CN" altLang="en-US" dirty="0">
                <a:latin typeface="楷体_GB2312" pitchFamily="1" charset="-122"/>
                <a:ea typeface="楷体_GB2312" pitchFamily="1" charset="-122"/>
              </a:rPr>
              <a:t>指该辅助车间发生的费用与按计划成本分配由其它辅助生产车间转入的费用之和 </a:t>
            </a:r>
            <a:endParaRPr lang="zh-CN" altLang="en-US" dirty="0">
              <a:latin typeface="楷体_GB2312" pitchFamily="1" charset="-122"/>
              <a:ea typeface="楷体_GB2312" pitchFamily="1" charset="-122"/>
            </a:endParaRPr>
          </a:p>
        </p:txBody>
      </p:sp>
      <p:sp>
        <p:nvSpPr>
          <p:cNvPr id="7" name="AutoShape 8"/>
          <p:cNvSpPr>
            <a:spLocks noChangeArrowheads="1"/>
          </p:cNvSpPr>
          <p:nvPr/>
        </p:nvSpPr>
        <p:spPr bwMode="auto">
          <a:xfrm>
            <a:off x="539750" y="5351462"/>
            <a:ext cx="2376488" cy="1223963"/>
          </a:xfrm>
          <a:prstGeom prst="wedgeRoundRectCallout">
            <a:avLst>
              <a:gd name="adj1" fmla="val 68435"/>
              <a:gd name="adj2" fmla="val -99935"/>
              <a:gd name="adj3" fmla="val 16667"/>
            </a:avLst>
          </a:prstGeom>
          <a:solidFill>
            <a:srgbClr val="FFFF00"/>
          </a:solidFill>
          <a:ln w="9525" algn="ctr">
            <a:solidFill>
              <a:schemeClr val="folHlink"/>
            </a:solidFill>
            <a:miter lim="800000"/>
          </a:ln>
          <a:effectLst/>
        </p:spPr>
        <p:txBody>
          <a:bodyPr/>
          <a:lstStyle/>
          <a:p>
            <a:r>
              <a:rPr lang="zh-CN" altLang="en-US"/>
              <a:t>实际工作中，也可以将劳务成本差异全部列为当月的“管理费用 ”。</a:t>
            </a:r>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up)">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wipe(up)">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wipe(down)">
                                      <p:cBhvr>
                                        <p:cTn id="17" dur="500"/>
                                        <p:tgtEl>
                                          <p:spTgt spid="6"/>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wipe(down)">
                                      <p:cBhvr>
                                        <p:cTn id="22"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animBg="1"/>
      <p:bldP spid="6" grpId="0" animBg="1"/>
      <p:bldP spid="7" grpId="0" animBg="1"/>
    </p:bld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4"/>
          <p:cNvSpPr>
            <a:spLocks noChangeArrowheads="1"/>
          </p:cNvSpPr>
          <p:nvPr/>
        </p:nvSpPr>
        <p:spPr bwMode="auto">
          <a:xfrm>
            <a:off x="376226" y="1325348"/>
            <a:ext cx="8135937"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a:spcBef>
                <a:spcPct val="0"/>
              </a:spcBef>
            </a:pPr>
            <a:r>
              <a:rPr lang="en-US" altLang="zh-CN" sz="2000" dirty="0">
                <a:latin typeface="楷体_GB2312" pitchFamily="1" charset="-122"/>
                <a:ea typeface="楷体_GB2312" pitchFamily="1" charset="-122"/>
              </a:rPr>
              <a:t>   【</a:t>
            </a:r>
            <a:r>
              <a:rPr lang="zh-CN" altLang="en-US" sz="2000" dirty="0">
                <a:latin typeface="楷体_GB2312" pitchFamily="1" charset="-122"/>
                <a:ea typeface="楷体_GB2312" pitchFamily="1" charset="-122"/>
              </a:rPr>
              <a:t>例</a:t>
            </a:r>
            <a:r>
              <a:rPr lang="en-US" altLang="zh-CN" sz="2000" dirty="0">
                <a:latin typeface="楷体_GB2312" pitchFamily="1" charset="-122"/>
                <a:ea typeface="楷体_GB2312" pitchFamily="1" charset="-122"/>
              </a:rPr>
              <a:t>】</a:t>
            </a:r>
            <a:r>
              <a:rPr lang="zh-CN" altLang="en-US" sz="2000" dirty="0">
                <a:latin typeface="楷体_GB2312" pitchFamily="1" charset="-122"/>
                <a:ea typeface="楷体_GB2312" pitchFamily="1" charset="-122"/>
              </a:rPr>
              <a:t>新华公司</a:t>
            </a:r>
            <a:r>
              <a:rPr lang="en-US" altLang="zh-CN" sz="2000" dirty="0">
                <a:latin typeface="楷体_GB2312" pitchFamily="1" charset="-122"/>
                <a:ea typeface="楷体_GB2312" pitchFamily="1" charset="-122"/>
              </a:rPr>
              <a:t>20××</a:t>
            </a:r>
            <a:r>
              <a:rPr lang="zh-CN" altLang="en-US" sz="2000" dirty="0">
                <a:latin typeface="楷体_GB2312" pitchFamily="1" charset="-122"/>
                <a:ea typeface="楷体_GB2312" pitchFamily="1" charset="-122"/>
              </a:rPr>
              <a:t>年</a:t>
            </a:r>
            <a:r>
              <a:rPr lang="en-US" altLang="zh-CN" sz="2000" dirty="0">
                <a:latin typeface="楷体_GB2312" pitchFamily="1" charset="-122"/>
                <a:ea typeface="楷体_GB2312" pitchFamily="1" charset="-122"/>
              </a:rPr>
              <a:t>1</a:t>
            </a:r>
            <a:r>
              <a:rPr lang="zh-CN" altLang="en-US" sz="2000" dirty="0">
                <a:latin typeface="楷体_GB2312" pitchFamily="1" charset="-122"/>
                <a:ea typeface="楷体_GB2312" pitchFamily="1" charset="-122"/>
              </a:rPr>
              <a:t>月维修车间发生费用总额</a:t>
            </a:r>
            <a:r>
              <a:rPr lang="en-US" altLang="zh-CN" sz="2000" dirty="0">
                <a:latin typeface="黑体" panose="02010609060101010101" pitchFamily="49" charset="-122"/>
                <a:ea typeface="黑体" panose="02010609060101010101" pitchFamily="49" charset="-122"/>
              </a:rPr>
              <a:t>10 332</a:t>
            </a:r>
            <a:r>
              <a:rPr lang="zh-CN" altLang="en-US" sz="2000" dirty="0">
                <a:latin typeface="楷体_GB2312" pitchFamily="1" charset="-122"/>
                <a:ea typeface="楷体_GB2312" pitchFamily="1" charset="-122"/>
              </a:rPr>
              <a:t>元，供热车间发生费用总额</a:t>
            </a:r>
            <a:r>
              <a:rPr lang="en-US" altLang="zh-CN" sz="2000" dirty="0">
                <a:latin typeface="黑体" panose="02010609060101010101" pitchFamily="49" charset="-122"/>
                <a:ea typeface="黑体" panose="02010609060101010101" pitchFamily="49" charset="-122"/>
              </a:rPr>
              <a:t>32 400</a:t>
            </a:r>
            <a:r>
              <a:rPr lang="zh-CN" altLang="en-US" sz="2000" dirty="0">
                <a:latin typeface="楷体_GB2312" pitchFamily="1" charset="-122"/>
                <a:ea typeface="楷体_GB2312" pitchFamily="1" charset="-122"/>
              </a:rPr>
              <a:t>元。两个辅助生产车间对企业内部各部门提供劳务情况如下： </a:t>
            </a:r>
            <a:endParaRPr lang="zh-CN" altLang="en-US" sz="2000" dirty="0">
              <a:latin typeface="楷体_GB2312" pitchFamily="1" charset="-122"/>
              <a:ea typeface="楷体_GB2312" pitchFamily="1" charset="-122"/>
            </a:endParaRPr>
          </a:p>
        </p:txBody>
      </p:sp>
      <p:sp>
        <p:nvSpPr>
          <p:cNvPr id="3" name="Rectangle 8"/>
          <p:cNvSpPr>
            <a:spLocks noChangeArrowheads="1"/>
          </p:cNvSpPr>
          <p:nvPr/>
        </p:nvSpPr>
        <p:spPr bwMode="auto">
          <a:xfrm>
            <a:off x="632895" y="5842206"/>
            <a:ext cx="7622600"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a:spcBef>
                <a:spcPct val="0"/>
              </a:spcBef>
            </a:pPr>
            <a:r>
              <a:rPr lang="zh-CN" altLang="en-US" sz="2000" dirty="0">
                <a:ea typeface="楷体_GB2312" pitchFamily="1" charset="-122"/>
              </a:rPr>
              <a:t>要求：根据上述资料</a:t>
            </a:r>
            <a:r>
              <a:rPr lang="zh-CN" altLang="en-US" sz="2000" dirty="0" smtClean="0">
                <a:ea typeface="楷体_GB2312" pitchFamily="1" charset="-122"/>
              </a:rPr>
              <a:t>采用代数分配</a:t>
            </a:r>
            <a:r>
              <a:rPr lang="zh-CN" altLang="en-US" sz="2000" dirty="0">
                <a:ea typeface="楷体_GB2312" pitchFamily="1" charset="-122"/>
              </a:rPr>
              <a:t>法分配各辅助生产车间的费用。</a:t>
            </a:r>
            <a:endParaRPr lang="zh-CN" altLang="en-US" sz="2000" dirty="0">
              <a:ea typeface="楷体_GB2312" pitchFamily="1" charset="-122"/>
            </a:endParaRPr>
          </a:p>
        </p:txBody>
      </p:sp>
      <p:graphicFrame>
        <p:nvGraphicFramePr>
          <p:cNvPr id="4" name="Group 4"/>
          <p:cNvGraphicFramePr>
            <a:graphicFrameLocks noGrp="1"/>
          </p:cNvGraphicFramePr>
          <p:nvPr/>
        </p:nvGraphicFramePr>
        <p:xfrm>
          <a:off x="561457" y="3035536"/>
          <a:ext cx="8064500" cy="2405064"/>
        </p:xfrm>
        <a:graphic>
          <a:graphicData uri="http://schemas.openxmlformats.org/drawingml/2006/table">
            <a:tbl>
              <a:tblPr/>
              <a:tblGrid>
                <a:gridCol w="1465263"/>
                <a:gridCol w="881062"/>
                <a:gridCol w="1038225"/>
                <a:gridCol w="1450975"/>
                <a:gridCol w="1246188"/>
                <a:gridCol w="974725"/>
                <a:gridCol w="1008062"/>
              </a:tblGrid>
              <a:tr h="490538">
                <a:tc rowSpan="3">
                  <a:txBody>
                    <a:bodyPr/>
                    <a:lstStyle/>
                    <a:p>
                      <a:pPr marL="0" marR="0" lvl="0" indent="0" algn="ctr" defTabSz="914400" rtl="0" eaLnBrk="0" fontAlgn="base" latinLnBrk="0" hangingPunct="0">
                        <a:lnSpc>
                          <a:spcPct val="100000"/>
                        </a:lnSpc>
                        <a:spcBef>
                          <a:spcPct val="20000"/>
                        </a:spcBef>
                        <a:spcAft>
                          <a:spcPct val="0"/>
                        </a:spcAft>
                        <a:buClrTx/>
                        <a:buSzTx/>
                        <a:buFontTx/>
                        <a:buNone/>
                      </a:pPr>
                      <a:endParaRPr kumimoji="0" lang="zh-CN" altLang="en-US" sz="2000" b="1" i="0" u="none" strike="noStrike" cap="none" normalizeH="0" baseline="0" dirty="0" smtClean="0">
                        <a:ln>
                          <a:noFill/>
                        </a:ln>
                        <a:solidFill>
                          <a:schemeClr val="tx1"/>
                        </a:solidFill>
                        <a:effectLst/>
                        <a:latin typeface="Arial" panose="020B0604020202020204" pitchFamily="34" charset="0"/>
                        <a:ea typeface="楷体_GB2312" pitchFamily="1" charset="-122"/>
                      </a:endParaRPr>
                    </a:p>
                    <a:p>
                      <a:pPr marL="0" marR="0" lvl="0" indent="0" algn="ctr" defTabSz="914400" rtl="0" eaLnBrk="0" fontAlgn="base" latinLnBrk="0" hangingPunct="0">
                        <a:lnSpc>
                          <a:spcPct val="100000"/>
                        </a:lnSpc>
                        <a:spcBef>
                          <a:spcPct val="20000"/>
                        </a:spcBef>
                        <a:spcAft>
                          <a:spcPct val="0"/>
                        </a:spcAft>
                        <a:buClrTx/>
                        <a:buSzTx/>
                        <a:buFontTx/>
                        <a:buNone/>
                      </a:pPr>
                      <a:r>
                        <a:rPr kumimoji="0" lang="zh-CN" altLang="en-US" sz="2000" b="1" i="0" u="none" strike="noStrike" cap="none" normalizeH="0" baseline="0" dirty="0" smtClean="0">
                          <a:ln>
                            <a:noFill/>
                          </a:ln>
                          <a:solidFill>
                            <a:schemeClr val="tx1"/>
                          </a:solidFill>
                          <a:effectLst/>
                          <a:latin typeface="Arial" panose="020B0604020202020204" pitchFamily="34" charset="0"/>
                          <a:ea typeface="楷体_GB2312" pitchFamily="1" charset="-122"/>
                        </a:rPr>
                        <a:t>提供劳务的辅助车间</a:t>
                      </a:r>
                      <a:endParaRPr kumimoji="0" lang="zh-CN" altLang="en-US" sz="2000" b="1" i="0" u="none" strike="noStrike" cap="none" normalizeH="0" baseline="0" dirty="0" smtClean="0">
                        <a:ln>
                          <a:noFill/>
                        </a:ln>
                        <a:solidFill>
                          <a:schemeClr val="tx1"/>
                        </a:solidFill>
                        <a:effectLst/>
                        <a:latin typeface="Arial" panose="020B0604020202020204" pitchFamily="34" charset="0"/>
                        <a:ea typeface="楷体_GB2312" pitchFamily="1" charset="-122"/>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rowSpan="3">
                  <a:txBody>
                    <a:bodyPr/>
                    <a:lstStyle/>
                    <a:p>
                      <a:pPr marL="0" marR="0" lvl="0" indent="0" algn="ctr" defTabSz="914400" rtl="0" eaLnBrk="0" fontAlgn="base" latinLnBrk="0" hangingPunct="0">
                        <a:lnSpc>
                          <a:spcPct val="100000"/>
                        </a:lnSpc>
                        <a:spcBef>
                          <a:spcPct val="20000"/>
                        </a:spcBef>
                        <a:spcAft>
                          <a:spcPct val="0"/>
                        </a:spcAft>
                        <a:buClrTx/>
                        <a:buSzTx/>
                        <a:buFontTx/>
                        <a:buNone/>
                      </a:pPr>
                      <a:endParaRPr kumimoji="0" lang="zh-CN" altLang="en-US" sz="2000" b="1" i="0" u="none" strike="noStrike" cap="none" normalizeH="0" baseline="0" smtClean="0">
                        <a:ln>
                          <a:noFill/>
                        </a:ln>
                        <a:solidFill>
                          <a:schemeClr val="tx1"/>
                        </a:solidFill>
                        <a:effectLst/>
                        <a:latin typeface="Arial" panose="020B0604020202020204" pitchFamily="34" charset="0"/>
                        <a:ea typeface="楷体_GB2312" pitchFamily="1" charset="-122"/>
                      </a:endParaRPr>
                    </a:p>
                    <a:p>
                      <a:pPr marL="0" marR="0" lvl="0" indent="0" algn="ctr" defTabSz="914400" rtl="0" eaLnBrk="0" fontAlgn="base" latinLnBrk="0" hangingPunct="0">
                        <a:lnSpc>
                          <a:spcPct val="100000"/>
                        </a:lnSpc>
                        <a:spcBef>
                          <a:spcPct val="20000"/>
                        </a:spcBef>
                        <a:spcAft>
                          <a:spcPct val="0"/>
                        </a:spcAft>
                        <a:buClrTx/>
                        <a:buSzTx/>
                        <a:buFontTx/>
                        <a:buNone/>
                      </a:pPr>
                      <a:r>
                        <a:rPr kumimoji="0" lang="zh-CN" altLang="en-US" sz="2000" b="1" i="0" u="none" strike="noStrike" cap="none" normalizeH="0" baseline="0" smtClean="0">
                          <a:ln>
                            <a:noFill/>
                          </a:ln>
                          <a:solidFill>
                            <a:schemeClr val="tx1"/>
                          </a:solidFill>
                          <a:effectLst/>
                          <a:latin typeface="Arial" panose="020B0604020202020204" pitchFamily="34" charset="0"/>
                          <a:ea typeface="楷体_GB2312" pitchFamily="1" charset="-122"/>
                        </a:rPr>
                        <a:t>劳务计量单位</a:t>
                      </a:r>
                      <a:endParaRPr kumimoji="0" lang="zh-CN" altLang="en-US" sz="2000" b="1" i="0" u="none" strike="noStrike" cap="none" normalizeH="0" baseline="0" smtClean="0">
                        <a:ln>
                          <a:noFill/>
                        </a:ln>
                        <a:solidFill>
                          <a:schemeClr val="tx1"/>
                        </a:solidFill>
                        <a:effectLst/>
                        <a:latin typeface="Arial" panose="020B0604020202020204" pitchFamily="34" charset="0"/>
                        <a:ea typeface="楷体_GB2312" pitchFamily="1"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rowSpan="3">
                  <a:txBody>
                    <a:bodyPr/>
                    <a:lstStyle/>
                    <a:p>
                      <a:pPr marL="0" marR="0" lvl="0" indent="0" algn="ctr" defTabSz="914400" rtl="0" eaLnBrk="0" fontAlgn="base" latinLnBrk="0" hangingPunct="0">
                        <a:lnSpc>
                          <a:spcPct val="100000"/>
                        </a:lnSpc>
                        <a:spcBef>
                          <a:spcPct val="20000"/>
                        </a:spcBef>
                        <a:spcAft>
                          <a:spcPct val="0"/>
                        </a:spcAft>
                        <a:buClrTx/>
                        <a:buSzTx/>
                        <a:buFontTx/>
                        <a:buNone/>
                      </a:pPr>
                      <a:endParaRPr kumimoji="0" lang="zh-CN" altLang="en-US" sz="2000" b="1" i="0" u="none" strike="noStrike" cap="none" normalizeH="0" baseline="0" smtClean="0">
                        <a:ln>
                          <a:noFill/>
                        </a:ln>
                        <a:solidFill>
                          <a:schemeClr val="tx1"/>
                        </a:solidFill>
                        <a:effectLst/>
                        <a:latin typeface="Arial" panose="020B0604020202020204" pitchFamily="34" charset="0"/>
                        <a:ea typeface="楷体_GB2312" pitchFamily="1" charset="-122"/>
                      </a:endParaRPr>
                    </a:p>
                    <a:p>
                      <a:pPr marL="0" marR="0" lvl="0" indent="0" algn="ctr" defTabSz="914400" rtl="0" eaLnBrk="0" fontAlgn="base" latinLnBrk="0" hangingPunct="0">
                        <a:lnSpc>
                          <a:spcPct val="100000"/>
                        </a:lnSpc>
                        <a:spcBef>
                          <a:spcPct val="20000"/>
                        </a:spcBef>
                        <a:spcAft>
                          <a:spcPct val="0"/>
                        </a:spcAft>
                        <a:buClrTx/>
                        <a:buSzTx/>
                        <a:buFontTx/>
                        <a:buNone/>
                      </a:pPr>
                      <a:r>
                        <a:rPr kumimoji="0" lang="zh-CN" altLang="en-US" sz="2000" b="1" i="0" u="none" strike="noStrike" cap="none" normalizeH="0" baseline="0" smtClean="0">
                          <a:ln>
                            <a:noFill/>
                          </a:ln>
                          <a:solidFill>
                            <a:schemeClr val="tx1"/>
                          </a:solidFill>
                          <a:effectLst/>
                          <a:latin typeface="Arial" panose="020B0604020202020204" pitchFamily="34" charset="0"/>
                          <a:ea typeface="楷体_GB2312" pitchFamily="1" charset="-122"/>
                        </a:rPr>
                        <a:t>提供劳务总量</a:t>
                      </a:r>
                      <a:endParaRPr kumimoji="0" lang="zh-CN" altLang="en-US" sz="2000" b="1" i="0" u="none" strike="noStrike" cap="none" normalizeH="0" baseline="0" smtClean="0">
                        <a:ln>
                          <a:noFill/>
                        </a:ln>
                        <a:solidFill>
                          <a:schemeClr val="tx1"/>
                        </a:solidFill>
                        <a:effectLst/>
                        <a:latin typeface="Arial" panose="020B0604020202020204" pitchFamily="34" charset="0"/>
                        <a:ea typeface="楷体_GB2312" pitchFamily="1"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gridSpan="4">
                  <a:txBody>
                    <a:bodyPr/>
                    <a:lstStyle/>
                    <a:p>
                      <a:pPr marL="0" marR="0" lvl="0" indent="0" algn="ctr" defTabSz="914400" rtl="0" eaLnBrk="0" fontAlgn="base" latinLnBrk="0" hangingPunct="0">
                        <a:lnSpc>
                          <a:spcPct val="100000"/>
                        </a:lnSpc>
                        <a:spcBef>
                          <a:spcPct val="20000"/>
                        </a:spcBef>
                        <a:spcAft>
                          <a:spcPct val="0"/>
                        </a:spcAft>
                        <a:buClrTx/>
                        <a:buSzTx/>
                        <a:buFontTx/>
                        <a:buNone/>
                      </a:pPr>
                      <a:r>
                        <a:rPr kumimoji="0" lang="zh-CN" altLang="en-US" sz="2000" b="1" i="0" u="none" strike="noStrike" cap="none" normalizeH="0" baseline="0" smtClean="0">
                          <a:ln>
                            <a:noFill/>
                          </a:ln>
                          <a:solidFill>
                            <a:schemeClr val="tx1"/>
                          </a:solidFill>
                          <a:effectLst/>
                          <a:latin typeface="Arial" panose="020B0604020202020204" pitchFamily="34" charset="0"/>
                          <a:ea typeface="楷体_GB2312" pitchFamily="1" charset="-122"/>
                        </a:rPr>
                        <a:t>各受益单位接受劳务量</a:t>
                      </a:r>
                      <a:endParaRPr kumimoji="0" lang="zh-CN" altLang="en-US" sz="2000" b="1" i="0" u="none" strike="noStrike" cap="none" normalizeH="0" baseline="0" smtClean="0">
                        <a:ln>
                          <a:noFill/>
                        </a:ln>
                        <a:solidFill>
                          <a:schemeClr val="tx1"/>
                        </a:solidFill>
                        <a:effectLst/>
                        <a:latin typeface="Arial" panose="020B0604020202020204" pitchFamily="34" charset="0"/>
                        <a:ea typeface="楷体_GB2312" pitchFamily="1" charset="-122"/>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cPr/>
                </a:tc>
                <a:tc hMerge="1">
                  <a:tcPr/>
                </a:tc>
                <a:tc hMerge="1">
                  <a:tcPr/>
                </a:tc>
              </a:tr>
              <a:tr h="446088">
                <a:tc vMerge="1">
                  <a:tcPr/>
                </a:tc>
                <a:tc vMerge="1">
                  <a:tcPr/>
                </a:tc>
                <a:tc vMerge="1">
                  <a:tcPr/>
                </a:tc>
                <a:tc gridSpan="2">
                  <a:txBody>
                    <a:bodyPr/>
                    <a:lstStyle/>
                    <a:p>
                      <a:pPr marL="0" marR="0" lvl="0" indent="0" algn="ctr" defTabSz="914400" rtl="0" eaLnBrk="0" fontAlgn="base" latinLnBrk="0" hangingPunct="0">
                        <a:lnSpc>
                          <a:spcPct val="100000"/>
                        </a:lnSpc>
                        <a:spcBef>
                          <a:spcPct val="20000"/>
                        </a:spcBef>
                        <a:spcAft>
                          <a:spcPct val="0"/>
                        </a:spcAft>
                        <a:buClrTx/>
                        <a:buSzTx/>
                        <a:buFontTx/>
                        <a:buNone/>
                      </a:pPr>
                      <a:r>
                        <a:rPr kumimoji="0" lang="zh-CN" altLang="en-US" sz="2000" b="1" i="0" u="none" strike="noStrike" cap="none" normalizeH="0" baseline="0" dirty="0" smtClean="0">
                          <a:ln>
                            <a:noFill/>
                          </a:ln>
                          <a:solidFill>
                            <a:schemeClr val="tx1"/>
                          </a:solidFill>
                          <a:effectLst/>
                          <a:latin typeface="Arial" panose="020B0604020202020204" pitchFamily="34" charset="0"/>
                          <a:ea typeface="楷体_GB2312" pitchFamily="1" charset="-122"/>
                        </a:rPr>
                        <a:t>辅助生产车间</a:t>
                      </a:r>
                      <a:endParaRPr kumimoji="0" lang="zh-CN" altLang="en-US" sz="2000" b="1" i="0" u="none" strike="noStrike" cap="none" normalizeH="0" baseline="0" dirty="0" smtClean="0">
                        <a:ln>
                          <a:noFill/>
                        </a:ln>
                        <a:solidFill>
                          <a:schemeClr val="tx1"/>
                        </a:solidFill>
                        <a:effectLst/>
                        <a:latin typeface="Arial" panose="020B0604020202020204" pitchFamily="34" charset="0"/>
                        <a:ea typeface="楷体_GB2312" pitchFamily="1"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cPr/>
                </a:tc>
                <a:tc rowSpan="2">
                  <a:txBody>
                    <a:bodyPr/>
                    <a:lstStyle/>
                    <a:p>
                      <a:pPr marL="0" marR="0" lvl="0" indent="0" algn="ctr" defTabSz="914400" rtl="0" eaLnBrk="0" fontAlgn="base" latinLnBrk="0" hangingPunct="0">
                        <a:lnSpc>
                          <a:spcPct val="100000"/>
                        </a:lnSpc>
                        <a:spcBef>
                          <a:spcPct val="20000"/>
                        </a:spcBef>
                        <a:spcAft>
                          <a:spcPct val="0"/>
                        </a:spcAft>
                        <a:buClrTx/>
                        <a:buSzTx/>
                        <a:buFontTx/>
                        <a:buNone/>
                      </a:pPr>
                      <a:r>
                        <a:rPr kumimoji="0" lang="zh-CN" altLang="en-US" sz="2000" b="1" i="0" u="none" strike="noStrike" cap="none" normalizeH="0" baseline="0" smtClean="0">
                          <a:ln>
                            <a:noFill/>
                          </a:ln>
                          <a:solidFill>
                            <a:schemeClr val="tx1"/>
                          </a:solidFill>
                          <a:effectLst/>
                          <a:latin typeface="Arial" panose="020B0604020202020204" pitchFamily="34" charset="0"/>
                          <a:ea typeface="楷体_GB2312" pitchFamily="1" charset="-122"/>
                        </a:rPr>
                        <a:t>基本生产车间</a:t>
                      </a:r>
                      <a:endParaRPr kumimoji="0" lang="zh-CN" altLang="en-US" sz="2000" b="1" i="0" u="none" strike="noStrike" cap="none" normalizeH="0" baseline="0" smtClean="0">
                        <a:ln>
                          <a:noFill/>
                        </a:ln>
                        <a:solidFill>
                          <a:schemeClr val="tx1"/>
                        </a:solidFill>
                        <a:effectLst/>
                        <a:latin typeface="Arial" panose="020B0604020202020204" pitchFamily="34" charset="0"/>
                        <a:ea typeface="楷体_GB2312" pitchFamily="1"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rowSpan="2">
                  <a:txBody>
                    <a:bodyPr/>
                    <a:lstStyle/>
                    <a:p>
                      <a:pPr marL="0" marR="0" lvl="0" indent="0" algn="ctr" defTabSz="914400" rtl="0" eaLnBrk="0" fontAlgn="base" latinLnBrk="0" hangingPunct="0">
                        <a:lnSpc>
                          <a:spcPct val="100000"/>
                        </a:lnSpc>
                        <a:spcBef>
                          <a:spcPct val="20000"/>
                        </a:spcBef>
                        <a:spcAft>
                          <a:spcPct val="0"/>
                        </a:spcAft>
                        <a:buClrTx/>
                        <a:buSzTx/>
                        <a:buFontTx/>
                        <a:buNone/>
                      </a:pPr>
                      <a:r>
                        <a:rPr kumimoji="0" lang="zh-CN" altLang="en-US" sz="2000" b="1" i="0" u="none" strike="noStrike" cap="none" normalizeH="0" baseline="0" smtClean="0">
                          <a:ln>
                            <a:noFill/>
                          </a:ln>
                          <a:solidFill>
                            <a:schemeClr val="tx1"/>
                          </a:solidFill>
                          <a:effectLst/>
                          <a:latin typeface="Arial" panose="020B0604020202020204" pitchFamily="34" charset="0"/>
                          <a:ea typeface="楷体_GB2312" pitchFamily="1" charset="-122"/>
                        </a:rPr>
                        <a:t>行政管理部门</a:t>
                      </a:r>
                      <a:endParaRPr kumimoji="0" lang="zh-CN" altLang="en-US" sz="2000" b="1" i="0" u="none" strike="noStrike" cap="none" normalizeH="0" baseline="0" smtClean="0">
                        <a:ln>
                          <a:noFill/>
                        </a:ln>
                        <a:solidFill>
                          <a:schemeClr val="tx1"/>
                        </a:solidFill>
                        <a:effectLst/>
                        <a:latin typeface="Arial" panose="020B0604020202020204" pitchFamily="34" charset="0"/>
                        <a:ea typeface="楷体_GB2312" pitchFamily="1" charset="-122"/>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88950">
                <a:tc vMerge="1">
                  <a:tcPr/>
                </a:tc>
                <a:tc vMerge="1">
                  <a:tcPr/>
                </a:tc>
                <a:tc vMerge="1">
                  <a:tcPr/>
                </a:tc>
                <a:tc>
                  <a:txBody>
                    <a:bodyPr/>
                    <a:lstStyle/>
                    <a:p>
                      <a:pPr marL="0" marR="0" lvl="0" indent="0" algn="l" defTabSz="914400" rtl="0" eaLnBrk="0" fontAlgn="base" latinLnBrk="0" hangingPunct="0">
                        <a:lnSpc>
                          <a:spcPct val="100000"/>
                        </a:lnSpc>
                        <a:spcBef>
                          <a:spcPct val="20000"/>
                        </a:spcBef>
                        <a:spcAft>
                          <a:spcPct val="0"/>
                        </a:spcAft>
                        <a:buClrTx/>
                        <a:buSzTx/>
                        <a:buFontTx/>
                        <a:buNone/>
                      </a:pPr>
                      <a:r>
                        <a:rPr kumimoji="0" lang="zh-CN" altLang="en-US" sz="2000" b="1" i="0" u="none" strike="noStrike" cap="none" normalizeH="0" baseline="0" smtClean="0">
                          <a:ln>
                            <a:noFill/>
                          </a:ln>
                          <a:solidFill>
                            <a:schemeClr val="tx1"/>
                          </a:solidFill>
                          <a:effectLst/>
                          <a:latin typeface="Arial" panose="020B0604020202020204" pitchFamily="34" charset="0"/>
                          <a:ea typeface="楷体_GB2312" pitchFamily="1" charset="-122"/>
                        </a:rPr>
                        <a:t>维修车间</a:t>
                      </a:r>
                      <a:endParaRPr kumimoji="0" lang="zh-CN" altLang="en-US" sz="2000" b="1" i="0" u="none" strike="noStrike" cap="none" normalizeH="0" baseline="0" smtClean="0">
                        <a:ln>
                          <a:noFill/>
                        </a:ln>
                        <a:solidFill>
                          <a:schemeClr val="tx1"/>
                        </a:solidFill>
                        <a:effectLst/>
                        <a:latin typeface="Arial" panose="020B0604020202020204" pitchFamily="34" charset="0"/>
                        <a:ea typeface="楷体_GB2312" pitchFamily="1"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pPr>
                      <a:r>
                        <a:rPr kumimoji="0" lang="zh-CN" altLang="en-US" sz="2000" b="1" i="0" u="none" strike="noStrike" cap="none" normalizeH="0" baseline="0" smtClean="0">
                          <a:ln>
                            <a:noFill/>
                          </a:ln>
                          <a:solidFill>
                            <a:schemeClr val="tx1"/>
                          </a:solidFill>
                          <a:effectLst/>
                          <a:latin typeface="Arial" panose="020B0604020202020204" pitchFamily="34" charset="0"/>
                          <a:ea typeface="楷体_GB2312" pitchFamily="1" charset="-122"/>
                        </a:rPr>
                        <a:t>供热车间</a:t>
                      </a:r>
                      <a:endParaRPr kumimoji="0" lang="zh-CN" altLang="en-US" sz="2000" b="1" i="0" u="none" strike="noStrike" cap="none" normalizeH="0" baseline="0" smtClean="0">
                        <a:ln>
                          <a:noFill/>
                        </a:ln>
                        <a:solidFill>
                          <a:schemeClr val="tx1"/>
                        </a:solidFill>
                        <a:effectLst/>
                        <a:latin typeface="Arial" panose="020B0604020202020204" pitchFamily="34" charset="0"/>
                        <a:ea typeface="楷体_GB2312" pitchFamily="1"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vMerge="1">
                  <a:tcPr/>
                </a:tc>
                <a:tc vMerge="1">
                  <a:tcPr/>
                </a:tc>
              </a:tr>
              <a:tr h="488950">
                <a:tc>
                  <a:txBody>
                    <a:bodyPr/>
                    <a:lstStyle/>
                    <a:p>
                      <a:pPr marL="0" marR="0" lvl="0" indent="0" algn="l" defTabSz="914400" rtl="0" eaLnBrk="0" fontAlgn="base" latinLnBrk="0" hangingPunct="0">
                        <a:lnSpc>
                          <a:spcPct val="100000"/>
                        </a:lnSpc>
                        <a:spcBef>
                          <a:spcPct val="20000"/>
                        </a:spcBef>
                        <a:spcAft>
                          <a:spcPct val="0"/>
                        </a:spcAft>
                        <a:buClrTx/>
                        <a:buSzTx/>
                        <a:buFontTx/>
                        <a:buNone/>
                      </a:pPr>
                      <a:r>
                        <a:rPr kumimoji="0" lang="zh-CN" altLang="en-US" sz="2000" b="1" i="0" u="none" strike="noStrike" cap="none" normalizeH="0" baseline="0" dirty="0" smtClean="0">
                          <a:ln>
                            <a:noFill/>
                          </a:ln>
                          <a:solidFill>
                            <a:schemeClr val="tx1"/>
                          </a:solidFill>
                          <a:effectLst/>
                          <a:latin typeface="Arial" panose="020B0604020202020204" pitchFamily="34" charset="0"/>
                          <a:ea typeface="楷体_GB2312" pitchFamily="1" charset="-122"/>
                        </a:rPr>
                        <a:t>供水车间</a:t>
                      </a:r>
                      <a:endParaRPr kumimoji="0" lang="zh-CN" altLang="en-US" sz="2000" b="1" i="0" u="none" strike="noStrike" cap="none" normalizeH="0" baseline="0" dirty="0" smtClean="0">
                        <a:ln>
                          <a:noFill/>
                        </a:ln>
                        <a:solidFill>
                          <a:schemeClr val="tx1"/>
                        </a:solidFill>
                        <a:effectLst/>
                        <a:latin typeface="Arial" panose="020B0604020202020204" pitchFamily="34" charset="0"/>
                        <a:ea typeface="楷体_GB2312" pitchFamily="1" charset="-122"/>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pPr>
                      <a:r>
                        <a:rPr kumimoji="0" lang="zh-CN" altLang="en-US" sz="2000" b="1" i="0" u="none" strike="noStrike" cap="none" normalizeH="0" baseline="0" dirty="0" smtClean="0">
                          <a:ln>
                            <a:noFill/>
                          </a:ln>
                          <a:solidFill>
                            <a:schemeClr val="tx1"/>
                          </a:solidFill>
                          <a:effectLst/>
                          <a:latin typeface="Arial" panose="020B0604020202020204" pitchFamily="34" charset="0"/>
                          <a:ea typeface="楷体_GB2312" pitchFamily="1" charset="-122"/>
                        </a:rPr>
                        <a:t>吨</a:t>
                      </a:r>
                      <a:endParaRPr kumimoji="0" lang="zh-CN" altLang="en-US" sz="2000" b="1" i="0" u="none" strike="noStrike" cap="none" normalizeH="0" baseline="0" dirty="0" smtClean="0">
                        <a:ln>
                          <a:noFill/>
                        </a:ln>
                        <a:solidFill>
                          <a:schemeClr val="tx1"/>
                        </a:solidFill>
                        <a:effectLst/>
                        <a:latin typeface="Arial" panose="020B0604020202020204" pitchFamily="34" charset="0"/>
                        <a:ea typeface="楷体_GB2312" pitchFamily="1"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pPr>
                      <a:r>
                        <a:rPr kumimoji="0" lang="en-US" altLang="zh-CN" sz="2000" b="1" i="0" u="none" strike="noStrike" cap="none" normalizeH="0" baseline="0" smtClean="0">
                          <a:ln>
                            <a:noFill/>
                          </a:ln>
                          <a:solidFill>
                            <a:schemeClr val="tx1"/>
                          </a:solidFill>
                          <a:effectLst/>
                          <a:latin typeface="Arial" panose="020B0604020202020204" pitchFamily="34" charset="0"/>
                          <a:ea typeface="楷体_GB2312" pitchFamily="1" charset="-122"/>
                        </a:rPr>
                        <a:t>1 400</a:t>
                      </a:r>
                      <a:endParaRPr kumimoji="0" lang="en-US" altLang="zh-CN" sz="2000" b="1" i="0" u="none" strike="noStrike" cap="none" normalizeH="0" baseline="0" smtClean="0">
                        <a:ln>
                          <a:noFill/>
                        </a:ln>
                        <a:solidFill>
                          <a:schemeClr val="tx1"/>
                        </a:solidFill>
                        <a:effectLst/>
                        <a:latin typeface="Arial" panose="020B0604020202020204" pitchFamily="34" charset="0"/>
                        <a:ea typeface="楷体_GB2312" pitchFamily="1"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pPr>
                      <a:endParaRPr kumimoji="0" lang="zh-CN" altLang="en-US" sz="2000" b="1" i="0" u="none" strike="noStrike" cap="none" normalizeH="0" baseline="0" smtClean="0">
                        <a:ln>
                          <a:noFill/>
                        </a:ln>
                        <a:solidFill>
                          <a:schemeClr val="tx1"/>
                        </a:solidFill>
                        <a:effectLst/>
                        <a:latin typeface="Arial" panose="020B0604020202020204" pitchFamily="34" charset="0"/>
                        <a:ea typeface="楷体_GB2312" pitchFamily="1"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pPr>
                      <a:r>
                        <a:rPr kumimoji="0" lang="en-US" altLang="zh-CN" sz="2000" b="1" i="0" u="none" strike="noStrike" cap="none" normalizeH="0" baseline="0" smtClean="0">
                          <a:ln>
                            <a:noFill/>
                          </a:ln>
                          <a:solidFill>
                            <a:schemeClr val="tx1"/>
                          </a:solidFill>
                          <a:effectLst/>
                          <a:latin typeface="Arial" panose="020B0604020202020204" pitchFamily="34" charset="0"/>
                          <a:ea typeface="楷体_GB2312" pitchFamily="1" charset="-122"/>
                        </a:rPr>
                        <a:t>140</a:t>
                      </a:r>
                      <a:endParaRPr kumimoji="0" lang="en-US" altLang="zh-CN" sz="2000" b="1" i="0" u="none" strike="noStrike" cap="none" normalizeH="0" baseline="0" smtClean="0">
                        <a:ln>
                          <a:noFill/>
                        </a:ln>
                        <a:solidFill>
                          <a:schemeClr val="tx1"/>
                        </a:solidFill>
                        <a:effectLst/>
                        <a:latin typeface="Arial" panose="020B0604020202020204" pitchFamily="34" charset="0"/>
                        <a:ea typeface="楷体_GB2312" pitchFamily="1"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pPr>
                      <a:r>
                        <a:rPr kumimoji="0" lang="en-US" altLang="zh-CN" sz="2000" b="1" i="0" u="none" strike="noStrike" cap="none" normalizeH="0" baseline="0" smtClean="0">
                          <a:ln>
                            <a:noFill/>
                          </a:ln>
                          <a:solidFill>
                            <a:schemeClr val="tx1"/>
                          </a:solidFill>
                          <a:effectLst/>
                          <a:latin typeface="Arial" panose="020B0604020202020204" pitchFamily="34" charset="0"/>
                          <a:ea typeface="楷体_GB2312" pitchFamily="1" charset="-122"/>
                        </a:rPr>
                        <a:t>1 000</a:t>
                      </a:r>
                      <a:endParaRPr kumimoji="0" lang="en-US" altLang="zh-CN" sz="2000" b="1" i="0" u="none" strike="noStrike" cap="none" normalizeH="0" baseline="0" smtClean="0">
                        <a:ln>
                          <a:noFill/>
                        </a:ln>
                        <a:solidFill>
                          <a:schemeClr val="tx1"/>
                        </a:solidFill>
                        <a:effectLst/>
                        <a:latin typeface="Arial" panose="020B0604020202020204" pitchFamily="34" charset="0"/>
                        <a:ea typeface="楷体_GB2312" pitchFamily="1"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pPr>
                      <a:r>
                        <a:rPr kumimoji="0" lang="en-US" altLang="zh-CN" sz="2000" b="1" i="0" u="none" strike="noStrike" cap="none" normalizeH="0" baseline="0" smtClean="0">
                          <a:ln>
                            <a:noFill/>
                          </a:ln>
                          <a:solidFill>
                            <a:schemeClr val="tx1"/>
                          </a:solidFill>
                          <a:effectLst/>
                          <a:latin typeface="Arial" panose="020B0604020202020204" pitchFamily="34" charset="0"/>
                          <a:ea typeface="楷体_GB2312" pitchFamily="1" charset="-122"/>
                        </a:rPr>
                        <a:t>260</a:t>
                      </a:r>
                      <a:endParaRPr kumimoji="0" lang="en-US" altLang="zh-CN" sz="2000" b="1" i="0" u="none" strike="noStrike" cap="none" normalizeH="0" baseline="0" smtClean="0">
                        <a:ln>
                          <a:noFill/>
                        </a:ln>
                        <a:solidFill>
                          <a:schemeClr val="tx1"/>
                        </a:solidFill>
                        <a:effectLst/>
                        <a:latin typeface="Arial" panose="020B0604020202020204" pitchFamily="34" charset="0"/>
                        <a:ea typeface="楷体_GB2312" pitchFamily="1" charset="-122"/>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90538">
                <a:tc>
                  <a:txBody>
                    <a:bodyPr/>
                    <a:lstStyle/>
                    <a:p>
                      <a:pPr marL="0" marR="0" lvl="0" indent="0" algn="l" defTabSz="914400" rtl="0" eaLnBrk="0" fontAlgn="base" latinLnBrk="0" hangingPunct="0">
                        <a:lnSpc>
                          <a:spcPct val="100000"/>
                        </a:lnSpc>
                        <a:spcBef>
                          <a:spcPct val="20000"/>
                        </a:spcBef>
                        <a:spcAft>
                          <a:spcPct val="0"/>
                        </a:spcAft>
                        <a:buClrTx/>
                        <a:buSzTx/>
                        <a:buFontTx/>
                        <a:buNone/>
                      </a:pPr>
                      <a:r>
                        <a:rPr kumimoji="0" lang="zh-CN" altLang="en-US" sz="2000" b="1" i="0" u="none" strike="noStrike" cap="none" normalizeH="0" baseline="0" smtClean="0">
                          <a:ln>
                            <a:noFill/>
                          </a:ln>
                          <a:solidFill>
                            <a:schemeClr val="tx1"/>
                          </a:solidFill>
                          <a:effectLst/>
                          <a:latin typeface="Arial" panose="020B0604020202020204" pitchFamily="34" charset="0"/>
                          <a:ea typeface="楷体_GB2312" pitchFamily="1" charset="-122"/>
                        </a:rPr>
                        <a:t>供热车间</a:t>
                      </a:r>
                      <a:endParaRPr kumimoji="0" lang="zh-CN" altLang="en-US" sz="2000" b="1" i="0" u="none" strike="noStrike" cap="none" normalizeH="0" baseline="0" smtClean="0">
                        <a:ln>
                          <a:noFill/>
                        </a:ln>
                        <a:solidFill>
                          <a:schemeClr val="tx1"/>
                        </a:solidFill>
                        <a:effectLst/>
                        <a:latin typeface="Arial" panose="020B0604020202020204" pitchFamily="34" charset="0"/>
                        <a:ea typeface="楷体_GB2312" pitchFamily="1" charset="-122"/>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pPr>
                      <a:r>
                        <a:rPr kumimoji="0" lang="en-US" altLang="zh-CN" sz="2000" b="1" i="0" u="none" strike="noStrike" cap="none" normalizeH="0" baseline="0" smtClean="0">
                          <a:ln>
                            <a:noFill/>
                          </a:ln>
                          <a:solidFill>
                            <a:schemeClr val="tx1"/>
                          </a:solidFill>
                          <a:effectLst/>
                          <a:latin typeface="Arial" panose="020B0604020202020204" pitchFamily="34" charset="0"/>
                          <a:ea typeface="楷体_GB2312" pitchFamily="1" charset="-122"/>
                        </a:rPr>
                        <a:t>M</a:t>
                      </a:r>
                      <a:r>
                        <a:rPr kumimoji="0" lang="en-US" altLang="zh-CN" sz="2000" b="1" i="0" u="none" strike="noStrike" cap="none" normalizeH="0" baseline="30000" smtClean="0">
                          <a:ln>
                            <a:noFill/>
                          </a:ln>
                          <a:solidFill>
                            <a:schemeClr val="tx1"/>
                          </a:solidFill>
                          <a:effectLst/>
                          <a:latin typeface="Arial" panose="020B0604020202020204" pitchFamily="34" charset="0"/>
                          <a:ea typeface="楷体_GB2312" pitchFamily="1" charset="-122"/>
                        </a:rPr>
                        <a:t>3</a:t>
                      </a:r>
                      <a:endParaRPr kumimoji="0" lang="en-US" altLang="zh-CN" sz="2000" b="1" i="0" u="none" strike="noStrike" cap="none" normalizeH="0" baseline="30000" smtClean="0">
                        <a:ln>
                          <a:noFill/>
                        </a:ln>
                        <a:solidFill>
                          <a:schemeClr val="tx1"/>
                        </a:solidFill>
                        <a:effectLst/>
                        <a:latin typeface="Arial" panose="020B0604020202020204" pitchFamily="34" charset="0"/>
                        <a:ea typeface="楷体_GB2312" pitchFamily="1"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pPr>
                      <a:r>
                        <a:rPr kumimoji="0" lang="en-US" altLang="zh-CN" sz="2000" b="1" i="0" u="none" strike="noStrike" cap="none" normalizeH="0" baseline="0" smtClean="0">
                          <a:ln>
                            <a:noFill/>
                          </a:ln>
                          <a:solidFill>
                            <a:schemeClr val="tx1"/>
                          </a:solidFill>
                          <a:effectLst/>
                          <a:latin typeface="Arial" panose="020B0604020202020204" pitchFamily="34" charset="0"/>
                          <a:ea typeface="楷体_GB2312" pitchFamily="1" charset="-122"/>
                        </a:rPr>
                        <a:t>12 960</a:t>
                      </a:r>
                      <a:endParaRPr kumimoji="0" lang="en-US" altLang="zh-CN" sz="2000" b="1" i="0" u="none" strike="noStrike" cap="none" normalizeH="0" baseline="0" smtClean="0">
                        <a:ln>
                          <a:noFill/>
                        </a:ln>
                        <a:solidFill>
                          <a:schemeClr val="tx1"/>
                        </a:solidFill>
                        <a:effectLst/>
                        <a:latin typeface="Arial" panose="020B0604020202020204" pitchFamily="34" charset="0"/>
                        <a:ea typeface="楷体_GB2312" pitchFamily="1"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pPr>
                      <a:r>
                        <a:rPr kumimoji="0" lang="en-US" altLang="zh-CN" sz="2000" b="1" i="0" u="none" strike="noStrike" cap="none" normalizeH="0" baseline="0" smtClean="0">
                          <a:ln>
                            <a:noFill/>
                          </a:ln>
                          <a:solidFill>
                            <a:schemeClr val="tx1"/>
                          </a:solidFill>
                          <a:effectLst/>
                          <a:latin typeface="Arial" panose="020B0604020202020204" pitchFamily="34" charset="0"/>
                          <a:ea typeface="楷体_GB2312" pitchFamily="1" charset="-122"/>
                        </a:rPr>
                        <a:t>960</a:t>
                      </a:r>
                      <a:endParaRPr kumimoji="0" lang="en-US" altLang="zh-CN" sz="2000" b="1" i="0" u="none" strike="noStrike" cap="none" normalizeH="0" baseline="0" smtClean="0">
                        <a:ln>
                          <a:noFill/>
                        </a:ln>
                        <a:solidFill>
                          <a:schemeClr val="tx1"/>
                        </a:solidFill>
                        <a:effectLst/>
                        <a:latin typeface="Arial" panose="020B0604020202020204" pitchFamily="34" charset="0"/>
                        <a:ea typeface="楷体_GB2312" pitchFamily="1"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pPr>
                      <a:endParaRPr kumimoji="0" lang="zh-CN" altLang="en-US" sz="2000" b="1" i="0" u="none" strike="noStrike" cap="none" normalizeH="0" baseline="0" smtClean="0">
                        <a:ln>
                          <a:noFill/>
                        </a:ln>
                        <a:solidFill>
                          <a:schemeClr val="tx1"/>
                        </a:solidFill>
                        <a:effectLst/>
                        <a:latin typeface="Arial" panose="020B0604020202020204" pitchFamily="34" charset="0"/>
                        <a:ea typeface="楷体_GB2312" pitchFamily="1"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pPr>
                      <a:r>
                        <a:rPr kumimoji="0" lang="en-US" altLang="zh-CN" sz="2000" b="1" i="0" u="none" strike="noStrike" cap="none" normalizeH="0" baseline="0" smtClean="0">
                          <a:ln>
                            <a:noFill/>
                          </a:ln>
                          <a:solidFill>
                            <a:schemeClr val="tx1"/>
                          </a:solidFill>
                          <a:effectLst/>
                          <a:latin typeface="Arial" panose="020B0604020202020204" pitchFamily="34" charset="0"/>
                          <a:ea typeface="楷体_GB2312" pitchFamily="1" charset="-122"/>
                        </a:rPr>
                        <a:t>9 700</a:t>
                      </a:r>
                      <a:endParaRPr kumimoji="0" lang="en-US" altLang="zh-CN" sz="2000" b="1" i="0" u="none" strike="noStrike" cap="none" normalizeH="0" baseline="0" smtClean="0">
                        <a:ln>
                          <a:noFill/>
                        </a:ln>
                        <a:solidFill>
                          <a:schemeClr val="tx1"/>
                        </a:solidFill>
                        <a:effectLst/>
                        <a:latin typeface="Arial" panose="020B0604020202020204" pitchFamily="34" charset="0"/>
                        <a:ea typeface="楷体_GB2312" pitchFamily="1" charset="-122"/>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20000"/>
                        </a:spcBef>
                        <a:spcAft>
                          <a:spcPct val="0"/>
                        </a:spcAft>
                        <a:buClrTx/>
                        <a:buSzTx/>
                        <a:buFontTx/>
                        <a:buNone/>
                      </a:pPr>
                      <a:r>
                        <a:rPr kumimoji="0" lang="en-US" altLang="zh-CN" sz="2000" b="1" i="0" u="none" strike="noStrike" cap="none" normalizeH="0" baseline="0" smtClean="0">
                          <a:ln>
                            <a:noFill/>
                          </a:ln>
                          <a:solidFill>
                            <a:schemeClr val="tx1"/>
                          </a:solidFill>
                          <a:effectLst/>
                          <a:latin typeface="Arial" panose="020B0604020202020204" pitchFamily="34" charset="0"/>
                          <a:ea typeface="楷体_GB2312" pitchFamily="1" charset="-122"/>
                        </a:rPr>
                        <a:t>2 300</a:t>
                      </a:r>
                      <a:endParaRPr kumimoji="0" lang="en-US" altLang="zh-CN" sz="2000" b="1" i="0" u="none" strike="noStrike" cap="none" normalizeH="0" baseline="0" smtClean="0">
                        <a:ln>
                          <a:noFill/>
                        </a:ln>
                        <a:solidFill>
                          <a:schemeClr val="tx1"/>
                        </a:solidFill>
                        <a:effectLst/>
                        <a:latin typeface="Arial" panose="020B0604020202020204" pitchFamily="34" charset="0"/>
                        <a:ea typeface="楷体_GB2312" pitchFamily="1" charset="-122"/>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grpSp>
        <p:nvGrpSpPr>
          <p:cNvPr id="5" name="Group 42"/>
          <p:cNvGrpSpPr/>
          <p:nvPr/>
        </p:nvGrpSpPr>
        <p:grpSpPr bwMode="auto">
          <a:xfrm>
            <a:off x="2361682" y="2314811"/>
            <a:ext cx="4032250" cy="727075"/>
            <a:chOff x="1610" y="1207"/>
            <a:chExt cx="2540" cy="458"/>
          </a:xfrm>
        </p:grpSpPr>
        <p:sp>
          <p:nvSpPr>
            <p:cNvPr id="6" name="Text Box 43"/>
            <p:cNvSpPr txBox="1">
              <a:spLocks noChangeArrowheads="1"/>
            </p:cNvSpPr>
            <p:nvPr/>
          </p:nvSpPr>
          <p:spPr bwMode="auto">
            <a:xfrm>
              <a:off x="1610" y="1207"/>
              <a:ext cx="2540" cy="231"/>
            </a:xfrm>
            <a:prstGeom prst="rect">
              <a:avLst/>
            </a:prstGeom>
            <a:noFill/>
            <a:ln>
              <a:noFill/>
            </a:ln>
            <a:effectLst>
              <a:prstShdw prst="shdw12">
                <a:schemeClr val="bg2">
                  <a:alpha val="50000"/>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r>
                <a:rPr lang="en-US" altLang="zh-CN" dirty="0" smtClean="0"/>
                <a:t>  </a:t>
              </a:r>
              <a:r>
                <a:rPr lang="zh-CN" altLang="en-US" dirty="0"/>
                <a:t>辅助车间提供劳务量汇总表</a:t>
              </a:r>
              <a:endParaRPr lang="zh-CN" altLang="en-US" dirty="0"/>
            </a:p>
          </p:txBody>
        </p:sp>
        <p:sp>
          <p:nvSpPr>
            <p:cNvPr id="7" name="Rectangle 44"/>
            <p:cNvSpPr>
              <a:spLocks noChangeArrowheads="1"/>
            </p:cNvSpPr>
            <p:nvPr/>
          </p:nvSpPr>
          <p:spPr bwMode="auto">
            <a:xfrm>
              <a:off x="2426" y="1434"/>
              <a:ext cx="936" cy="231"/>
            </a:xfrm>
            <a:prstGeom prst="rect">
              <a:avLst/>
            </a:prstGeom>
            <a:noFill/>
            <a:ln>
              <a:noFill/>
            </a:ln>
            <a:effectLst>
              <a:prstShdw prst="shdw12">
                <a:schemeClr val="bg2">
                  <a:alpha val="50000"/>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p>
              <a:r>
                <a:rPr lang="en-US" altLang="zh-CN"/>
                <a:t>20××</a:t>
              </a:r>
              <a:r>
                <a:rPr lang="zh-CN" altLang="en-US"/>
                <a:t>年</a:t>
              </a:r>
              <a:r>
                <a:rPr lang="en-US" altLang="zh-CN"/>
                <a:t>1</a:t>
              </a:r>
              <a:r>
                <a:rPr lang="zh-CN" altLang="en-US"/>
                <a:t>月</a:t>
              </a:r>
              <a:endParaRPr lang="zh-CN" altLang="en-US"/>
            </a:p>
          </p:txBody>
        </p:sp>
      </p:grpSp>
      <p:sp>
        <p:nvSpPr>
          <p:cNvPr id="8" name="标题 1"/>
          <p:cNvSpPr txBox="1"/>
          <p:nvPr/>
        </p:nvSpPr>
        <p:spPr>
          <a:xfrm>
            <a:off x="467544" y="404664"/>
            <a:ext cx="5877036" cy="651346"/>
          </a:xfrm>
          <a:prstGeom prst="rect">
            <a:avLst/>
          </a:prstGeom>
          <a:ln>
            <a:solidFill>
              <a:schemeClr val="accent1">
                <a:lumMod val="75000"/>
              </a:schemeClr>
            </a:solidFill>
          </a:ln>
        </p:spPr>
        <p:txBody>
          <a:bodyPr/>
          <a:lstStyle>
            <a:lvl1pPr algn="l" rtl="0" eaLnBrk="1" latinLnBrk="0" hangingPunct="1">
              <a:spcBef>
                <a:spcPct val="0"/>
              </a:spcBef>
              <a:buNone/>
              <a:defRPr kumimoji="0" sz="3000" b="0" kern="1200" cap="small" baseline="0">
                <a:solidFill>
                  <a:schemeClr val="tx2"/>
                </a:solidFill>
                <a:latin typeface="+mj-lt"/>
                <a:ea typeface="+mj-ea"/>
                <a:cs typeface="+mj-cs"/>
              </a:defRPr>
            </a:lvl1pPr>
          </a:lstStyle>
          <a:p>
            <a:r>
              <a:rPr lang="zh-CN" altLang="en-US" b="1" dirty="0"/>
              <a:t>二</a:t>
            </a:r>
            <a:r>
              <a:rPr lang="zh-CN" altLang="en-US" b="1" dirty="0" smtClean="0"/>
              <a:t>、辅助生产费用的</a:t>
            </a:r>
            <a:r>
              <a:rPr lang="zh-CN" altLang="en-US" b="1" dirty="0"/>
              <a:t>分配</a:t>
            </a:r>
            <a:endParaRPr lang="zh-CN" altLang="en-US" b="1" dirty="0"/>
          </a:p>
        </p:txBody>
      </p:sp>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2277" name="Text Box 13"/>
          <p:cNvSpPr txBox="1">
            <a:spLocks noChangeArrowheads="1"/>
          </p:cNvSpPr>
          <p:nvPr/>
        </p:nvSpPr>
        <p:spPr bwMode="auto">
          <a:xfrm>
            <a:off x="828675" y="206375"/>
            <a:ext cx="1943100" cy="701675"/>
          </a:xfrm>
          <a:prstGeom prst="rect">
            <a:avLst/>
          </a:prstGeom>
          <a:solidFill>
            <a:srgbClr val="F6FC14"/>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kx="-3284103" algn="br" rotWithShape="0">
                    <a:schemeClr val="bg2">
                      <a:alpha val="50000"/>
                    </a:schemeClr>
                  </a:outerShdw>
                </a:effectLst>
              </a14:hiddenEffects>
            </a:ext>
          </a:extLst>
        </p:spPr>
        <p:txBody>
          <a:bodyPr>
            <a:spAutoFit/>
          </a:bodyPr>
          <a:lstStyle>
            <a:lvl1pPr eaLnBrk="0" hangingPunct="0">
              <a:spcBef>
                <a:spcPct val="0"/>
              </a:spcBef>
              <a:defRPr b="1">
                <a:solidFill>
                  <a:schemeClr val="tx1"/>
                </a:solidFill>
                <a:latin typeface="Arial" panose="020B0604020202020204" pitchFamily="34" charset="0"/>
                <a:ea typeface="宋体" panose="02010600030101010101" pitchFamily="2" charset="-122"/>
              </a:defRPr>
            </a:lvl1pPr>
            <a:lvl2pPr marL="742950" indent="-285750" eaLnBrk="0" hangingPunct="0">
              <a:spcBef>
                <a:spcPct val="0"/>
              </a:spcBef>
              <a:defRPr b="1">
                <a:solidFill>
                  <a:schemeClr val="tx1"/>
                </a:solidFill>
                <a:latin typeface="Arial" panose="020B0604020202020204" pitchFamily="34" charset="0"/>
                <a:ea typeface="宋体" panose="02010600030101010101" pitchFamily="2" charset="-122"/>
              </a:defRPr>
            </a:lvl2pPr>
            <a:lvl3pPr marL="1143000" indent="-228600" eaLnBrk="0" hangingPunct="0">
              <a:spcBef>
                <a:spcPct val="0"/>
              </a:spcBef>
              <a:defRPr b="1">
                <a:solidFill>
                  <a:schemeClr val="tx1"/>
                </a:solidFill>
                <a:latin typeface="Arial" panose="020B0604020202020204" pitchFamily="34" charset="0"/>
                <a:ea typeface="宋体" panose="02010600030101010101" pitchFamily="2" charset="-122"/>
              </a:defRPr>
            </a:lvl3pPr>
            <a:lvl4pPr marL="1600200" indent="-228600" eaLnBrk="0" hangingPunct="0">
              <a:spcBef>
                <a:spcPct val="0"/>
              </a:spcBef>
              <a:defRPr b="1">
                <a:solidFill>
                  <a:schemeClr val="tx1"/>
                </a:solidFill>
                <a:latin typeface="Arial" panose="020B0604020202020204" pitchFamily="34" charset="0"/>
                <a:ea typeface="宋体" panose="02010600030101010101" pitchFamily="2" charset="-122"/>
              </a:defRPr>
            </a:lvl4pPr>
            <a:lvl5pPr marL="2057400" indent="-228600" eaLnBrk="0" hangingPunct="0">
              <a:spcBef>
                <a:spcPct val="0"/>
              </a:spcBef>
              <a:defRPr b="1">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9pPr>
          </a:lstStyle>
          <a:p>
            <a:pPr eaLnBrk="1" hangingPunct="1">
              <a:spcBef>
                <a:spcPct val="50000"/>
              </a:spcBef>
            </a:pPr>
            <a:r>
              <a:rPr lang="zh-CN" altLang="en-US" sz="2000" dirty="0">
                <a:latin typeface="楷体_GB2312" pitchFamily="1" charset="-122"/>
                <a:ea typeface="楷体_GB2312" pitchFamily="1" charset="-122"/>
              </a:rPr>
              <a:t>  </a:t>
            </a:r>
            <a:r>
              <a:rPr lang="zh-CN" altLang="en-US" sz="2000" dirty="0" smtClean="0">
                <a:latin typeface="楷体_GB2312" pitchFamily="1" charset="-122"/>
                <a:ea typeface="楷体_GB2312" pitchFamily="1" charset="-122"/>
              </a:rPr>
              <a:t>供水车间  </a:t>
            </a:r>
            <a:r>
              <a:rPr lang="zh-CN" altLang="en-US" sz="2000" dirty="0">
                <a:latin typeface="楷体_GB2312" pitchFamily="1" charset="-122"/>
                <a:ea typeface="楷体_GB2312" pitchFamily="1" charset="-122"/>
              </a:rPr>
              <a:t>（</a:t>
            </a:r>
            <a:r>
              <a:rPr lang="en-US" altLang="zh-CN" sz="2000" dirty="0">
                <a:latin typeface="楷体_GB2312" pitchFamily="1" charset="-122"/>
                <a:ea typeface="楷体_GB2312" pitchFamily="1" charset="-122"/>
              </a:rPr>
              <a:t>10332</a:t>
            </a:r>
            <a:r>
              <a:rPr lang="zh-CN" altLang="en-US" sz="2000" dirty="0">
                <a:latin typeface="楷体_GB2312" pitchFamily="1" charset="-122"/>
                <a:ea typeface="楷体_GB2312" pitchFamily="1" charset="-122"/>
              </a:rPr>
              <a:t>元）</a:t>
            </a:r>
            <a:endParaRPr lang="zh-CN" altLang="en-US" sz="2000" dirty="0">
              <a:latin typeface="楷体_GB2312" pitchFamily="1" charset="-122"/>
              <a:ea typeface="楷体_GB2312" pitchFamily="1" charset="-122"/>
            </a:endParaRPr>
          </a:p>
        </p:txBody>
      </p:sp>
      <p:sp>
        <p:nvSpPr>
          <p:cNvPr id="182279" name="Text Box 15"/>
          <p:cNvSpPr txBox="1">
            <a:spLocks noChangeArrowheads="1"/>
          </p:cNvSpPr>
          <p:nvPr/>
        </p:nvSpPr>
        <p:spPr bwMode="auto">
          <a:xfrm>
            <a:off x="828675" y="1628775"/>
            <a:ext cx="1879600" cy="396875"/>
          </a:xfrm>
          <a:prstGeom prst="rect">
            <a:avLst/>
          </a:prstGeom>
          <a:solidFill>
            <a:srgbClr val="74EC9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kx="-3284103" algn="br" rotWithShape="0">
                    <a:schemeClr val="bg2">
                      <a:alpha val="50000"/>
                    </a:schemeClr>
                  </a:outerShdw>
                </a:effectLst>
              </a14:hiddenEffects>
            </a:ext>
          </a:extLst>
        </p:spPr>
        <p:txBody>
          <a:bodyPr>
            <a:spAutoFit/>
          </a:bodyPr>
          <a:lstStyle>
            <a:lvl1pPr eaLnBrk="0" hangingPunct="0">
              <a:spcBef>
                <a:spcPct val="0"/>
              </a:spcBef>
              <a:defRPr b="1">
                <a:solidFill>
                  <a:schemeClr val="tx1"/>
                </a:solidFill>
                <a:latin typeface="Arial" panose="020B0604020202020204" pitchFamily="34" charset="0"/>
                <a:ea typeface="宋体" panose="02010600030101010101" pitchFamily="2" charset="-122"/>
              </a:defRPr>
            </a:lvl1pPr>
            <a:lvl2pPr marL="742950" indent="-285750" eaLnBrk="0" hangingPunct="0">
              <a:spcBef>
                <a:spcPct val="0"/>
              </a:spcBef>
              <a:defRPr b="1">
                <a:solidFill>
                  <a:schemeClr val="tx1"/>
                </a:solidFill>
                <a:latin typeface="Arial" panose="020B0604020202020204" pitchFamily="34" charset="0"/>
                <a:ea typeface="宋体" panose="02010600030101010101" pitchFamily="2" charset="-122"/>
              </a:defRPr>
            </a:lvl2pPr>
            <a:lvl3pPr marL="1143000" indent="-228600" eaLnBrk="0" hangingPunct="0">
              <a:spcBef>
                <a:spcPct val="0"/>
              </a:spcBef>
              <a:defRPr b="1">
                <a:solidFill>
                  <a:schemeClr val="tx1"/>
                </a:solidFill>
                <a:latin typeface="Arial" panose="020B0604020202020204" pitchFamily="34" charset="0"/>
                <a:ea typeface="宋体" panose="02010600030101010101" pitchFamily="2" charset="-122"/>
              </a:defRPr>
            </a:lvl3pPr>
            <a:lvl4pPr marL="1600200" indent="-228600" eaLnBrk="0" hangingPunct="0">
              <a:spcBef>
                <a:spcPct val="0"/>
              </a:spcBef>
              <a:defRPr b="1">
                <a:solidFill>
                  <a:schemeClr val="tx1"/>
                </a:solidFill>
                <a:latin typeface="Arial" panose="020B0604020202020204" pitchFamily="34" charset="0"/>
                <a:ea typeface="宋体" panose="02010600030101010101" pitchFamily="2" charset="-122"/>
              </a:defRPr>
            </a:lvl4pPr>
            <a:lvl5pPr marL="2057400" indent="-228600" eaLnBrk="0" hangingPunct="0">
              <a:spcBef>
                <a:spcPct val="0"/>
              </a:spcBef>
              <a:defRPr b="1">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9pPr>
          </a:lstStyle>
          <a:p>
            <a:pPr eaLnBrk="1" hangingPunct="1">
              <a:spcBef>
                <a:spcPct val="50000"/>
              </a:spcBef>
            </a:pPr>
            <a:r>
              <a:rPr lang="zh-CN" altLang="en-US" sz="2000">
                <a:latin typeface="楷体_GB2312" pitchFamily="1" charset="-122"/>
                <a:ea typeface="楷体_GB2312" pitchFamily="1" charset="-122"/>
              </a:rPr>
              <a:t>基本生产车间</a:t>
            </a:r>
            <a:endParaRPr lang="en-US" altLang="zh-CN" sz="2000">
              <a:latin typeface="楷体_GB2312" pitchFamily="1" charset="-122"/>
              <a:ea typeface="楷体_GB2312" pitchFamily="1" charset="-122"/>
            </a:endParaRPr>
          </a:p>
        </p:txBody>
      </p:sp>
      <p:cxnSp>
        <p:nvCxnSpPr>
          <p:cNvPr id="182281" name="直接箭头连接符 7"/>
          <p:cNvCxnSpPr>
            <a:cxnSpLocks noChangeShapeType="1"/>
            <a:stCxn id="182276" idx="3"/>
            <a:endCxn id="182276" idx="3"/>
          </p:cNvCxnSpPr>
          <p:nvPr/>
        </p:nvCxnSpPr>
        <p:spPr bwMode="auto">
          <a:xfrm>
            <a:off x="6946900" y="5942013"/>
            <a:ext cx="0" cy="0"/>
          </a:xfrm>
          <a:prstGeom prst="straightConnector1">
            <a:avLst/>
          </a:prstGeom>
          <a:noFill/>
          <a:ln w="19050" algn="ctr">
            <a:solidFill>
              <a:schemeClr val="tx1"/>
            </a:solidFill>
            <a:rou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82282" name="直接箭头连接符 45"/>
          <p:cNvCxnSpPr>
            <a:cxnSpLocks noChangeShapeType="1"/>
            <a:stCxn id="182276" idx="2"/>
            <a:endCxn id="182276" idx="2"/>
          </p:cNvCxnSpPr>
          <p:nvPr/>
        </p:nvCxnSpPr>
        <p:spPr bwMode="auto">
          <a:xfrm>
            <a:off x="3708400" y="7156450"/>
            <a:ext cx="0" cy="0"/>
          </a:xfrm>
          <a:prstGeom prst="straightConnector1">
            <a:avLst/>
          </a:prstGeom>
          <a:noFill/>
          <a:ln w="9525" algn="ctr">
            <a:solidFill>
              <a:schemeClr val="tx1"/>
            </a:solidFill>
            <a:rou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pic>
        <p:nvPicPr>
          <p:cNvPr id="3" name="Picture 72" descr="TGGOBACK"/>
          <p:cNvPicPr>
            <a:picLocks noChangeAspect="1" noChangeArrowheads="1" noCrop="1"/>
          </p:cNvPicPr>
          <p:nvPr/>
        </p:nvPicPr>
        <p:blipFill>
          <a:blip r:embed="rId1">
            <a:extLst>
              <a:ext uri="{28A0092B-C50C-407E-A947-70E740481C1C}">
                <a14:useLocalDpi xmlns:a14="http://schemas.microsoft.com/office/drawing/2010/main" val="0"/>
              </a:ext>
            </a:extLst>
          </a:blip>
          <a:srcRect/>
          <a:stretch>
            <a:fillRect/>
          </a:stretch>
        </p:blipFill>
        <p:spPr bwMode="auto">
          <a:xfrm rot="16295332" flipV="1">
            <a:off x="1507331" y="4545807"/>
            <a:ext cx="365125" cy="287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2316" name="Rectangle 44"/>
          <p:cNvSpPr>
            <a:spLocks noChangeArrowheads="1"/>
          </p:cNvSpPr>
          <p:nvPr/>
        </p:nvSpPr>
        <p:spPr bwMode="auto">
          <a:xfrm>
            <a:off x="2700338" y="476250"/>
            <a:ext cx="1985962" cy="366713"/>
          </a:xfrm>
          <a:prstGeom prst="rect">
            <a:avLst/>
          </a:prstGeom>
          <a:noFill/>
          <a:ln>
            <a:noFill/>
          </a:ln>
          <a:effectLst>
            <a:prstShdw prst="shdw12">
              <a:schemeClr val="bg2">
                <a:alpha val="50000"/>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p>
            <a:r>
              <a:rPr lang="zh-CN" altLang="en-US" dirty="0"/>
              <a:t>计划成本</a:t>
            </a:r>
            <a:r>
              <a:rPr lang="en-US" altLang="zh-CN" dirty="0"/>
              <a:t>9</a:t>
            </a:r>
            <a:r>
              <a:rPr lang="zh-CN" altLang="en-US" dirty="0"/>
              <a:t>元</a:t>
            </a:r>
            <a:r>
              <a:rPr lang="en-US" altLang="zh-CN" dirty="0"/>
              <a:t>/</a:t>
            </a:r>
            <a:r>
              <a:rPr lang="zh-CN" altLang="en-US" dirty="0"/>
              <a:t>小时</a:t>
            </a:r>
            <a:endParaRPr lang="zh-CN" altLang="en-US" dirty="0"/>
          </a:p>
        </p:txBody>
      </p:sp>
      <p:sp>
        <p:nvSpPr>
          <p:cNvPr id="182318" name="AutoShape 46"/>
          <p:cNvSpPr/>
          <p:nvPr/>
        </p:nvSpPr>
        <p:spPr bwMode="auto">
          <a:xfrm>
            <a:off x="5219700" y="1196975"/>
            <a:ext cx="215900" cy="1223963"/>
          </a:xfrm>
          <a:prstGeom prst="rightBrace">
            <a:avLst>
              <a:gd name="adj1" fmla="val 47243"/>
              <a:gd name="adj2" fmla="val 50000"/>
            </a:avLst>
          </a:prstGeom>
          <a:noFill/>
          <a:ln w="19050">
            <a:solidFill>
              <a:schemeClr val="tx1"/>
            </a:solidFill>
            <a:rou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kx="-3284103" algn="br" rotWithShape="0">
                    <a:schemeClr val="bg2">
                      <a:alpha val="50000"/>
                    </a:schemeClr>
                  </a:outerShdw>
                </a:effectLst>
              </a14:hiddenEffects>
            </a:ext>
          </a:extLst>
        </p:spPr>
        <p:txBody>
          <a:bodyPr wrap="none" anchor="ctr">
            <a:spAutoFit/>
          </a:bodyPr>
          <a:lstStyle/>
          <a:p>
            <a:endParaRPr lang="zh-CN" altLang="en-US"/>
          </a:p>
        </p:txBody>
      </p:sp>
      <p:grpSp>
        <p:nvGrpSpPr>
          <p:cNvPr id="4" name="组合 3"/>
          <p:cNvGrpSpPr/>
          <p:nvPr/>
        </p:nvGrpSpPr>
        <p:grpSpPr>
          <a:xfrm>
            <a:off x="395288" y="908050"/>
            <a:ext cx="6265862" cy="1727200"/>
            <a:chOff x="395288" y="908050"/>
            <a:chExt cx="6265862" cy="1727200"/>
          </a:xfrm>
        </p:grpSpPr>
        <p:sp>
          <p:nvSpPr>
            <p:cNvPr id="182278" name="Text Box 14"/>
            <p:cNvSpPr txBox="1">
              <a:spLocks noChangeArrowheads="1"/>
            </p:cNvSpPr>
            <p:nvPr/>
          </p:nvSpPr>
          <p:spPr bwMode="auto">
            <a:xfrm>
              <a:off x="828675" y="1125538"/>
              <a:ext cx="1879600" cy="396875"/>
            </a:xfrm>
            <a:prstGeom prst="rect">
              <a:avLst/>
            </a:prstGeom>
            <a:solidFill>
              <a:srgbClr val="57D9EB"/>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kx="-3284103" algn="br" rotWithShape="0">
                      <a:schemeClr val="bg2">
                        <a:alpha val="50000"/>
                      </a:schemeClr>
                    </a:outerShdw>
                  </a:effectLst>
                </a14:hiddenEffects>
              </a:ext>
            </a:extLst>
          </p:spPr>
          <p:txBody>
            <a:bodyPr>
              <a:spAutoFit/>
            </a:bodyPr>
            <a:lstStyle>
              <a:lvl1pPr eaLnBrk="0" hangingPunct="0">
                <a:spcBef>
                  <a:spcPct val="0"/>
                </a:spcBef>
                <a:defRPr b="1">
                  <a:solidFill>
                    <a:schemeClr val="tx1"/>
                  </a:solidFill>
                  <a:latin typeface="Arial" panose="020B0604020202020204" pitchFamily="34" charset="0"/>
                  <a:ea typeface="宋体" panose="02010600030101010101" pitchFamily="2" charset="-122"/>
                </a:defRPr>
              </a:lvl1pPr>
              <a:lvl2pPr marL="742950" indent="-285750" eaLnBrk="0" hangingPunct="0">
                <a:spcBef>
                  <a:spcPct val="0"/>
                </a:spcBef>
                <a:defRPr b="1">
                  <a:solidFill>
                    <a:schemeClr val="tx1"/>
                  </a:solidFill>
                  <a:latin typeface="Arial" panose="020B0604020202020204" pitchFamily="34" charset="0"/>
                  <a:ea typeface="宋体" panose="02010600030101010101" pitchFamily="2" charset="-122"/>
                </a:defRPr>
              </a:lvl2pPr>
              <a:lvl3pPr marL="1143000" indent="-228600" eaLnBrk="0" hangingPunct="0">
                <a:spcBef>
                  <a:spcPct val="0"/>
                </a:spcBef>
                <a:defRPr b="1">
                  <a:solidFill>
                    <a:schemeClr val="tx1"/>
                  </a:solidFill>
                  <a:latin typeface="Arial" panose="020B0604020202020204" pitchFamily="34" charset="0"/>
                  <a:ea typeface="宋体" panose="02010600030101010101" pitchFamily="2" charset="-122"/>
                </a:defRPr>
              </a:lvl3pPr>
              <a:lvl4pPr marL="1600200" indent="-228600" eaLnBrk="0" hangingPunct="0">
                <a:spcBef>
                  <a:spcPct val="0"/>
                </a:spcBef>
                <a:defRPr b="1">
                  <a:solidFill>
                    <a:schemeClr val="tx1"/>
                  </a:solidFill>
                  <a:latin typeface="Arial" panose="020B0604020202020204" pitchFamily="34" charset="0"/>
                  <a:ea typeface="宋体" panose="02010600030101010101" pitchFamily="2" charset="-122"/>
                </a:defRPr>
              </a:lvl4pPr>
              <a:lvl5pPr marL="2057400" indent="-228600" eaLnBrk="0" hangingPunct="0">
                <a:spcBef>
                  <a:spcPct val="0"/>
                </a:spcBef>
                <a:defRPr b="1">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9pPr>
            </a:lstStyle>
            <a:p>
              <a:pPr eaLnBrk="1" hangingPunct="1">
                <a:spcBef>
                  <a:spcPct val="50000"/>
                </a:spcBef>
              </a:pPr>
              <a:r>
                <a:rPr lang="zh-CN" altLang="en-US" sz="2000">
                  <a:latin typeface="楷体_GB2312" pitchFamily="1" charset="-122"/>
                  <a:ea typeface="楷体_GB2312" pitchFamily="1" charset="-122"/>
                </a:rPr>
                <a:t>  供热车间</a:t>
              </a:r>
              <a:endParaRPr lang="zh-CN" altLang="en-US" sz="2000">
                <a:latin typeface="楷体_GB2312" pitchFamily="1" charset="-122"/>
                <a:ea typeface="楷体_GB2312" pitchFamily="1" charset="-122"/>
              </a:endParaRPr>
            </a:p>
          </p:txBody>
        </p:sp>
        <p:sp>
          <p:nvSpPr>
            <p:cNvPr id="182280" name="Text Box 17"/>
            <p:cNvSpPr txBox="1">
              <a:spLocks noChangeArrowheads="1"/>
            </p:cNvSpPr>
            <p:nvPr/>
          </p:nvSpPr>
          <p:spPr bwMode="auto">
            <a:xfrm>
              <a:off x="828675" y="2133600"/>
              <a:ext cx="1879600" cy="396875"/>
            </a:xfrm>
            <a:prstGeom prst="rect">
              <a:avLst/>
            </a:prstGeom>
            <a:solidFill>
              <a:srgbClr val="74EC9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kx="-3284103" algn="br" rotWithShape="0">
                      <a:schemeClr val="bg2">
                        <a:alpha val="50000"/>
                      </a:schemeClr>
                    </a:outerShdw>
                  </a:effectLst>
                </a14:hiddenEffects>
              </a:ext>
            </a:extLst>
          </p:spPr>
          <p:txBody>
            <a:bodyPr>
              <a:spAutoFit/>
            </a:bodyPr>
            <a:lstStyle>
              <a:lvl1pPr eaLnBrk="0" hangingPunct="0">
                <a:spcBef>
                  <a:spcPct val="0"/>
                </a:spcBef>
                <a:defRPr b="1">
                  <a:solidFill>
                    <a:schemeClr val="tx1"/>
                  </a:solidFill>
                  <a:latin typeface="Arial" panose="020B0604020202020204" pitchFamily="34" charset="0"/>
                  <a:ea typeface="宋体" panose="02010600030101010101" pitchFamily="2" charset="-122"/>
                </a:defRPr>
              </a:lvl1pPr>
              <a:lvl2pPr marL="742950" indent="-285750" eaLnBrk="0" hangingPunct="0">
                <a:spcBef>
                  <a:spcPct val="0"/>
                </a:spcBef>
                <a:defRPr b="1">
                  <a:solidFill>
                    <a:schemeClr val="tx1"/>
                  </a:solidFill>
                  <a:latin typeface="Arial" panose="020B0604020202020204" pitchFamily="34" charset="0"/>
                  <a:ea typeface="宋体" panose="02010600030101010101" pitchFamily="2" charset="-122"/>
                </a:defRPr>
              </a:lvl2pPr>
              <a:lvl3pPr marL="1143000" indent="-228600" eaLnBrk="0" hangingPunct="0">
                <a:spcBef>
                  <a:spcPct val="0"/>
                </a:spcBef>
                <a:defRPr b="1">
                  <a:solidFill>
                    <a:schemeClr val="tx1"/>
                  </a:solidFill>
                  <a:latin typeface="Arial" panose="020B0604020202020204" pitchFamily="34" charset="0"/>
                  <a:ea typeface="宋体" panose="02010600030101010101" pitchFamily="2" charset="-122"/>
                </a:defRPr>
              </a:lvl3pPr>
              <a:lvl4pPr marL="1600200" indent="-228600" eaLnBrk="0" hangingPunct="0">
                <a:spcBef>
                  <a:spcPct val="0"/>
                </a:spcBef>
                <a:defRPr b="1">
                  <a:solidFill>
                    <a:schemeClr val="tx1"/>
                  </a:solidFill>
                  <a:latin typeface="Arial" panose="020B0604020202020204" pitchFamily="34" charset="0"/>
                  <a:ea typeface="宋体" panose="02010600030101010101" pitchFamily="2" charset="-122"/>
                </a:defRPr>
              </a:lvl4pPr>
              <a:lvl5pPr marL="2057400" indent="-228600" eaLnBrk="0" hangingPunct="0">
                <a:spcBef>
                  <a:spcPct val="0"/>
                </a:spcBef>
                <a:defRPr b="1">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9pPr>
            </a:lstStyle>
            <a:p>
              <a:pPr eaLnBrk="1" hangingPunct="1">
                <a:spcBef>
                  <a:spcPct val="50000"/>
                </a:spcBef>
              </a:pPr>
              <a:r>
                <a:rPr lang="zh-CN" altLang="en-US" sz="2000">
                  <a:latin typeface="楷体_GB2312" pitchFamily="1" charset="-122"/>
                  <a:ea typeface="楷体_GB2312" pitchFamily="1" charset="-122"/>
                </a:rPr>
                <a:t>行政管理部门</a:t>
              </a:r>
              <a:endParaRPr lang="zh-CN" altLang="en-US" sz="2000">
                <a:latin typeface="楷体_GB2312" pitchFamily="1" charset="-122"/>
                <a:ea typeface="楷体_GB2312" pitchFamily="1" charset="-122"/>
              </a:endParaRPr>
            </a:p>
          </p:txBody>
        </p:sp>
        <p:sp>
          <p:nvSpPr>
            <p:cNvPr id="182291" name="Text Box 19"/>
            <p:cNvSpPr txBox="1">
              <a:spLocks noChangeArrowheads="1"/>
            </p:cNvSpPr>
            <p:nvPr/>
          </p:nvSpPr>
          <p:spPr bwMode="auto">
            <a:xfrm>
              <a:off x="395288" y="908050"/>
              <a:ext cx="458787" cy="1727200"/>
            </a:xfrm>
            <a:prstGeom prst="rect">
              <a:avLst/>
            </a:prstGeom>
            <a:noFill/>
            <a:ln>
              <a:noFill/>
            </a:ln>
            <a:effectLst>
              <a:prstShdw prst="shdw12">
                <a:schemeClr val="bg2">
                  <a:alpha val="50000"/>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eaVert">
              <a:spAutoFit/>
            </a:bodyPr>
            <a:lstStyle/>
            <a:p>
              <a:r>
                <a:rPr lang="zh-CN" altLang="en-US"/>
                <a:t>     受  益  部  门</a:t>
              </a:r>
              <a:endParaRPr lang="zh-CN" altLang="en-US"/>
            </a:p>
          </p:txBody>
        </p:sp>
        <p:sp>
          <p:nvSpPr>
            <p:cNvPr id="182293" name="Text Box 21"/>
            <p:cNvSpPr txBox="1">
              <a:spLocks noChangeArrowheads="1"/>
            </p:cNvSpPr>
            <p:nvPr/>
          </p:nvSpPr>
          <p:spPr bwMode="auto">
            <a:xfrm>
              <a:off x="2700338" y="1125538"/>
              <a:ext cx="2879725" cy="396875"/>
            </a:xfrm>
            <a:prstGeom prst="rect">
              <a:avLst/>
            </a:prstGeom>
            <a:noFill/>
            <a:ln>
              <a:noFill/>
            </a:ln>
            <a:effectLst>
              <a:prstShdw prst="shdw12">
                <a:schemeClr val="bg2">
                  <a:alpha val="50000"/>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r>
                <a:rPr lang="en-US" altLang="zh-CN" sz="2000" dirty="0">
                  <a:latin typeface="楷体_GB2312" pitchFamily="1" charset="-122"/>
                  <a:ea typeface="楷体_GB2312" pitchFamily="1" charset="-122"/>
                </a:rPr>
                <a:t>140×9</a:t>
              </a:r>
              <a:r>
                <a:rPr lang="zh-CN" altLang="en-US" sz="2000" dirty="0">
                  <a:latin typeface="楷体_GB2312" pitchFamily="1" charset="-122"/>
                  <a:ea typeface="楷体_GB2312" pitchFamily="1" charset="-122"/>
                </a:rPr>
                <a:t>＝</a:t>
              </a:r>
              <a:r>
                <a:rPr lang="en-US" altLang="zh-CN" sz="2000" dirty="0">
                  <a:latin typeface="楷体_GB2312" pitchFamily="1" charset="-122"/>
                  <a:ea typeface="楷体_GB2312" pitchFamily="1" charset="-122"/>
                </a:rPr>
                <a:t>1260</a:t>
              </a:r>
              <a:r>
                <a:rPr lang="zh-CN" altLang="en-US" sz="2000" dirty="0">
                  <a:latin typeface="楷体_GB2312" pitchFamily="1" charset="-122"/>
                  <a:ea typeface="楷体_GB2312" pitchFamily="1" charset="-122"/>
                </a:rPr>
                <a:t>（元）</a:t>
              </a:r>
              <a:endParaRPr lang="zh-CN" altLang="en-US" sz="2000" dirty="0">
                <a:latin typeface="楷体_GB2312" pitchFamily="1" charset="-122"/>
                <a:ea typeface="楷体_GB2312" pitchFamily="1" charset="-122"/>
              </a:endParaRPr>
            </a:p>
          </p:txBody>
        </p:sp>
        <p:sp>
          <p:nvSpPr>
            <p:cNvPr id="182294" name="Text Box 22"/>
            <p:cNvSpPr txBox="1">
              <a:spLocks noChangeArrowheads="1"/>
            </p:cNvSpPr>
            <p:nvPr/>
          </p:nvSpPr>
          <p:spPr bwMode="auto">
            <a:xfrm>
              <a:off x="2700338" y="2133600"/>
              <a:ext cx="2879725" cy="396875"/>
            </a:xfrm>
            <a:prstGeom prst="rect">
              <a:avLst/>
            </a:prstGeom>
            <a:noFill/>
            <a:ln>
              <a:noFill/>
            </a:ln>
            <a:effectLst>
              <a:prstShdw prst="shdw12">
                <a:schemeClr val="bg2">
                  <a:alpha val="50000"/>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r>
                <a:rPr lang="en-US" altLang="zh-CN" sz="2000" dirty="0">
                  <a:latin typeface="楷体_GB2312" pitchFamily="1" charset="-122"/>
                  <a:ea typeface="楷体_GB2312" pitchFamily="1" charset="-122"/>
                </a:rPr>
                <a:t>260×9</a:t>
              </a:r>
              <a:r>
                <a:rPr lang="zh-CN" altLang="en-US" sz="2000" dirty="0">
                  <a:latin typeface="楷体_GB2312" pitchFamily="1" charset="-122"/>
                  <a:ea typeface="楷体_GB2312" pitchFamily="1" charset="-122"/>
                </a:rPr>
                <a:t>＝</a:t>
              </a:r>
              <a:r>
                <a:rPr lang="en-US" altLang="zh-CN" sz="2000" dirty="0">
                  <a:latin typeface="楷体_GB2312" pitchFamily="1" charset="-122"/>
                  <a:ea typeface="楷体_GB2312" pitchFamily="1" charset="-122"/>
                </a:rPr>
                <a:t>2340</a:t>
              </a:r>
              <a:r>
                <a:rPr lang="zh-CN" altLang="en-US" sz="2000" dirty="0">
                  <a:latin typeface="楷体_GB2312" pitchFamily="1" charset="-122"/>
                  <a:ea typeface="楷体_GB2312" pitchFamily="1" charset="-122"/>
                </a:rPr>
                <a:t>（元）</a:t>
              </a:r>
              <a:endParaRPr lang="zh-CN" altLang="en-US" sz="2000" dirty="0">
                <a:latin typeface="楷体_GB2312" pitchFamily="1" charset="-122"/>
                <a:ea typeface="楷体_GB2312" pitchFamily="1" charset="-122"/>
              </a:endParaRPr>
            </a:p>
          </p:txBody>
        </p:sp>
        <p:sp>
          <p:nvSpPr>
            <p:cNvPr id="182295" name="Text Box 23"/>
            <p:cNvSpPr txBox="1">
              <a:spLocks noChangeArrowheads="1"/>
            </p:cNvSpPr>
            <p:nvPr/>
          </p:nvSpPr>
          <p:spPr bwMode="auto">
            <a:xfrm>
              <a:off x="2700338" y="1628775"/>
              <a:ext cx="2663825" cy="396875"/>
            </a:xfrm>
            <a:prstGeom prst="rect">
              <a:avLst/>
            </a:prstGeom>
            <a:noFill/>
            <a:ln>
              <a:noFill/>
            </a:ln>
            <a:effectLst>
              <a:prstShdw prst="shdw12">
                <a:schemeClr val="bg2">
                  <a:alpha val="50000"/>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r>
                <a:rPr lang="en-US" altLang="zh-CN" sz="2000" dirty="0">
                  <a:latin typeface="楷体_GB2312" pitchFamily="1" charset="-122"/>
                  <a:ea typeface="楷体_GB2312" pitchFamily="1" charset="-122"/>
                </a:rPr>
                <a:t>1000×9</a:t>
              </a:r>
              <a:r>
                <a:rPr lang="zh-CN" altLang="en-US" sz="2000" dirty="0">
                  <a:latin typeface="楷体_GB2312" pitchFamily="1" charset="-122"/>
                  <a:ea typeface="楷体_GB2312" pitchFamily="1" charset="-122"/>
                </a:rPr>
                <a:t>＝</a:t>
              </a:r>
              <a:r>
                <a:rPr lang="en-US" altLang="zh-CN" sz="2000" dirty="0">
                  <a:latin typeface="楷体_GB2312" pitchFamily="1" charset="-122"/>
                  <a:ea typeface="楷体_GB2312" pitchFamily="1" charset="-122"/>
                </a:rPr>
                <a:t>9000</a:t>
              </a:r>
              <a:r>
                <a:rPr lang="zh-CN" altLang="en-US" sz="2000" dirty="0">
                  <a:latin typeface="楷体_GB2312" pitchFamily="1" charset="-122"/>
                  <a:ea typeface="楷体_GB2312" pitchFamily="1" charset="-122"/>
                </a:rPr>
                <a:t>（元）</a:t>
              </a:r>
              <a:endParaRPr lang="zh-CN" altLang="en-US" sz="2000" dirty="0">
                <a:latin typeface="楷体_GB2312" pitchFamily="1" charset="-122"/>
                <a:ea typeface="楷体_GB2312" pitchFamily="1" charset="-122"/>
              </a:endParaRPr>
            </a:p>
          </p:txBody>
        </p:sp>
        <p:sp>
          <p:nvSpPr>
            <p:cNvPr id="182320" name="Text Box 48"/>
            <p:cNvSpPr txBox="1">
              <a:spLocks noChangeArrowheads="1"/>
            </p:cNvSpPr>
            <p:nvPr/>
          </p:nvSpPr>
          <p:spPr bwMode="auto">
            <a:xfrm>
              <a:off x="5508625" y="1412875"/>
              <a:ext cx="1152525" cy="915988"/>
            </a:xfrm>
            <a:prstGeom prst="rect">
              <a:avLst/>
            </a:prstGeom>
            <a:noFill/>
            <a:ln>
              <a:noFill/>
            </a:ln>
            <a:effectLst>
              <a:prstShdw prst="shdw12">
                <a:schemeClr val="bg2">
                  <a:alpha val="50000"/>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r>
                <a:rPr lang="zh-CN" altLang="en-US">
                  <a:latin typeface="楷体_GB2312" pitchFamily="1" charset="-122"/>
                  <a:ea typeface="楷体_GB2312" pitchFamily="1" charset="-122"/>
                </a:rPr>
                <a:t>计划成本 合计     </a:t>
              </a:r>
              <a:r>
                <a:rPr lang="en-US" altLang="zh-CN">
                  <a:latin typeface="楷体_GB2312" pitchFamily="1" charset="-122"/>
                  <a:ea typeface="楷体_GB2312" pitchFamily="1" charset="-122"/>
                </a:rPr>
                <a:t>12600</a:t>
              </a:r>
              <a:r>
                <a:rPr lang="zh-CN" altLang="en-US">
                  <a:latin typeface="楷体_GB2312" pitchFamily="1" charset="-122"/>
                  <a:ea typeface="楷体_GB2312" pitchFamily="1" charset="-122"/>
                </a:rPr>
                <a:t>元</a:t>
              </a:r>
              <a:endParaRPr lang="zh-CN" altLang="en-US">
                <a:latin typeface="楷体_GB2312" pitchFamily="1" charset="-122"/>
                <a:ea typeface="楷体_GB2312" pitchFamily="1" charset="-122"/>
              </a:endParaRPr>
            </a:p>
          </p:txBody>
        </p:sp>
      </p:grpSp>
      <p:grpSp>
        <p:nvGrpSpPr>
          <p:cNvPr id="6" name="组合 5"/>
          <p:cNvGrpSpPr/>
          <p:nvPr/>
        </p:nvGrpSpPr>
        <p:grpSpPr>
          <a:xfrm>
            <a:off x="395288" y="3787775"/>
            <a:ext cx="8748712" cy="3368675"/>
            <a:chOff x="395288" y="3787775"/>
            <a:chExt cx="8748712" cy="3368675"/>
          </a:xfrm>
        </p:grpSpPr>
        <p:grpSp>
          <p:nvGrpSpPr>
            <p:cNvPr id="2" name="Text Box 19"/>
            <p:cNvGrpSpPr/>
            <p:nvPr/>
          </p:nvGrpSpPr>
          <p:grpSpPr bwMode="auto">
            <a:xfrm>
              <a:off x="468313" y="4724400"/>
              <a:ext cx="6481762" cy="2432050"/>
              <a:chOff x="567" y="2477"/>
              <a:chExt cx="4629" cy="2212"/>
            </a:xfrm>
          </p:grpSpPr>
          <p:pic>
            <p:nvPicPr>
              <p:cNvPr id="182275" name="Text Box 19"/>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68" y="2477"/>
                <a:ext cx="4628" cy="1532"/>
              </a:xfrm>
              <a:prstGeom prst="rect">
                <a:avLst/>
              </a:prstGeom>
              <a:noFill/>
              <a:ln w="9525">
                <a:solidFill>
                  <a:schemeClr val="hlink"/>
                </a:solidFill>
                <a:miter lim="800000"/>
                <a:headEnd/>
                <a:tailEnd/>
              </a:ln>
              <a:extLst>
                <a:ext uri="{909E8E84-426E-40DD-AFC4-6F175D3DCCD1}">
                  <a14:hiddenFill xmlns:a14="http://schemas.microsoft.com/office/drawing/2010/main">
                    <a:solidFill>
                      <a:srgbClr val="FFFFFF"/>
                    </a:solidFill>
                  </a14:hiddenFill>
                </a:ext>
              </a:extLst>
            </p:spPr>
          </p:pic>
          <p:sp>
            <p:nvSpPr>
              <p:cNvPr id="182276" name="Text Box 4"/>
              <p:cNvSpPr txBox="1">
                <a:spLocks noChangeArrowheads="1"/>
              </p:cNvSpPr>
              <p:nvPr/>
            </p:nvSpPr>
            <p:spPr bwMode="auto">
              <a:xfrm>
                <a:off x="567" y="2478"/>
                <a:ext cx="4627" cy="22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hlink"/>
                    </a:solidFill>
                    <a:miter lim="800000"/>
                    <a:headEnd/>
                    <a:tailEnd/>
                  </a14:hiddenLine>
                </a:ext>
              </a:extLst>
            </p:spPr>
            <p:txBody>
              <a:bodyPr>
                <a:spAutoFit/>
              </a:bodyPr>
              <a:lstStyle>
                <a:lvl1pPr eaLnBrk="0" hangingPunct="0">
                  <a:spcBef>
                    <a:spcPct val="0"/>
                  </a:spcBef>
                  <a:defRPr b="1">
                    <a:solidFill>
                      <a:schemeClr val="tx1"/>
                    </a:solidFill>
                    <a:latin typeface="Arial" panose="020B0604020202020204" pitchFamily="34" charset="0"/>
                    <a:ea typeface="宋体" panose="02010600030101010101" pitchFamily="2" charset="-122"/>
                  </a:defRPr>
                </a:lvl1pPr>
                <a:lvl2pPr marL="742950" indent="-285750" eaLnBrk="0" hangingPunct="0">
                  <a:spcBef>
                    <a:spcPct val="0"/>
                  </a:spcBef>
                  <a:defRPr b="1">
                    <a:solidFill>
                      <a:schemeClr val="tx1"/>
                    </a:solidFill>
                    <a:latin typeface="Arial" panose="020B0604020202020204" pitchFamily="34" charset="0"/>
                    <a:ea typeface="宋体" panose="02010600030101010101" pitchFamily="2" charset="-122"/>
                  </a:defRPr>
                </a:lvl2pPr>
                <a:lvl3pPr marL="1143000" indent="-228600" eaLnBrk="0" hangingPunct="0">
                  <a:spcBef>
                    <a:spcPct val="0"/>
                  </a:spcBef>
                  <a:defRPr b="1">
                    <a:solidFill>
                      <a:schemeClr val="tx1"/>
                    </a:solidFill>
                    <a:latin typeface="Arial" panose="020B0604020202020204" pitchFamily="34" charset="0"/>
                    <a:ea typeface="宋体" panose="02010600030101010101" pitchFamily="2" charset="-122"/>
                  </a:defRPr>
                </a:lvl3pPr>
                <a:lvl4pPr marL="1600200" indent="-228600" eaLnBrk="0" hangingPunct="0">
                  <a:spcBef>
                    <a:spcPct val="0"/>
                  </a:spcBef>
                  <a:defRPr b="1">
                    <a:solidFill>
                      <a:schemeClr val="tx1"/>
                    </a:solidFill>
                    <a:latin typeface="Arial" panose="020B0604020202020204" pitchFamily="34" charset="0"/>
                    <a:ea typeface="宋体" panose="02010600030101010101" pitchFamily="2" charset="-122"/>
                  </a:defRPr>
                </a:lvl4pPr>
                <a:lvl5pPr marL="2057400" indent="-228600" eaLnBrk="0" hangingPunct="0">
                  <a:spcBef>
                    <a:spcPct val="0"/>
                  </a:spcBef>
                  <a:defRPr b="1">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9pPr>
              </a:lstStyle>
              <a:p>
                <a:pPr eaLnBrk="1" hangingPunct="1">
                  <a:spcBef>
                    <a:spcPct val="50000"/>
                  </a:spcBef>
                </a:pPr>
                <a:endParaRPr lang="zh-CN" altLang="en-US"/>
              </a:p>
              <a:p>
                <a:pPr eaLnBrk="1" hangingPunct="1">
                  <a:spcBef>
                    <a:spcPct val="50000"/>
                  </a:spcBef>
                </a:pPr>
                <a:endParaRPr lang="zh-CN" altLang="en-US"/>
              </a:p>
              <a:p>
                <a:pPr eaLnBrk="1" hangingPunct="1">
                  <a:spcBef>
                    <a:spcPct val="50000"/>
                  </a:spcBef>
                </a:pPr>
                <a:endParaRPr lang="zh-CN" altLang="en-US"/>
              </a:p>
              <a:p>
                <a:pPr eaLnBrk="1" hangingPunct="1">
                  <a:spcBef>
                    <a:spcPct val="50000"/>
                  </a:spcBef>
                </a:pPr>
                <a:endParaRPr lang="zh-CN" altLang="en-US"/>
              </a:p>
              <a:p>
                <a:pPr eaLnBrk="1" hangingPunct="1">
                  <a:spcBef>
                    <a:spcPct val="50000"/>
                  </a:spcBef>
                </a:pPr>
                <a:endParaRPr lang="zh-CN" altLang="en-US"/>
              </a:p>
              <a:p>
                <a:pPr eaLnBrk="1" hangingPunct="1">
                  <a:spcBef>
                    <a:spcPct val="50000"/>
                  </a:spcBef>
                </a:pPr>
                <a:endParaRPr lang="zh-CN" altLang="en-US"/>
              </a:p>
            </p:txBody>
          </p:sp>
        </p:grpSp>
        <p:sp>
          <p:nvSpPr>
            <p:cNvPr id="182306" name="Text Box 13"/>
            <p:cNvSpPr txBox="1">
              <a:spLocks noChangeArrowheads="1"/>
            </p:cNvSpPr>
            <p:nvPr/>
          </p:nvSpPr>
          <p:spPr bwMode="auto">
            <a:xfrm>
              <a:off x="969963" y="3787775"/>
              <a:ext cx="1879600" cy="701675"/>
            </a:xfrm>
            <a:prstGeom prst="rect">
              <a:avLst/>
            </a:prstGeom>
            <a:solidFill>
              <a:srgbClr val="66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kx="-3284103" algn="br" rotWithShape="0">
                      <a:schemeClr val="bg2">
                        <a:alpha val="50000"/>
                      </a:schemeClr>
                    </a:outerShdw>
                  </a:effectLst>
                </a14:hiddenEffects>
              </a:ext>
            </a:extLst>
          </p:spPr>
          <p:txBody>
            <a:bodyPr>
              <a:spAutoFit/>
            </a:bodyPr>
            <a:lstStyle>
              <a:lvl1pPr eaLnBrk="0" hangingPunct="0">
                <a:spcBef>
                  <a:spcPct val="0"/>
                </a:spcBef>
                <a:defRPr b="1">
                  <a:solidFill>
                    <a:schemeClr val="tx1"/>
                  </a:solidFill>
                  <a:latin typeface="Arial" panose="020B0604020202020204" pitchFamily="34" charset="0"/>
                  <a:ea typeface="宋体" panose="02010600030101010101" pitchFamily="2" charset="-122"/>
                </a:defRPr>
              </a:lvl1pPr>
              <a:lvl2pPr marL="742950" indent="-285750" eaLnBrk="0" hangingPunct="0">
                <a:spcBef>
                  <a:spcPct val="0"/>
                </a:spcBef>
                <a:defRPr b="1">
                  <a:solidFill>
                    <a:schemeClr val="tx1"/>
                  </a:solidFill>
                  <a:latin typeface="Arial" panose="020B0604020202020204" pitchFamily="34" charset="0"/>
                  <a:ea typeface="宋体" panose="02010600030101010101" pitchFamily="2" charset="-122"/>
                </a:defRPr>
              </a:lvl2pPr>
              <a:lvl3pPr marL="1143000" indent="-228600" eaLnBrk="0" hangingPunct="0">
                <a:spcBef>
                  <a:spcPct val="0"/>
                </a:spcBef>
                <a:defRPr b="1">
                  <a:solidFill>
                    <a:schemeClr val="tx1"/>
                  </a:solidFill>
                  <a:latin typeface="Arial" panose="020B0604020202020204" pitchFamily="34" charset="0"/>
                  <a:ea typeface="宋体" panose="02010600030101010101" pitchFamily="2" charset="-122"/>
                </a:defRPr>
              </a:lvl3pPr>
              <a:lvl4pPr marL="1600200" indent="-228600" eaLnBrk="0" hangingPunct="0">
                <a:spcBef>
                  <a:spcPct val="0"/>
                </a:spcBef>
                <a:defRPr b="1">
                  <a:solidFill>
                    <a:schemeClr val="tx1"/>
                  </a:solidFill>
                  <a:latin typeface="Arial" panose="020B0604020202020204" pitchFamily="34" charset="0"/>
                  <a:ea typeface="宋体" panose="02010600030101010101" pitchFamily="2" charset="-122"/>
                </a:defRPr>
              </a:lvl4pPr>
              <a:lvl5pPr marL="2057400" indent="-228600" eaLnBrk="0" hangingPunct="0">
                <a:spcBef>
                  <a:spcPct val="0"/>
                </a:spcBef>
                <a:defRPr b="1">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9pPr>
            </a:lstStyle>
            <a:p>
              <a:pPr eaLnBrk="1" hangingPunct="1">
                <a:spcBef>
                  <a:spcPct val="50000"/>
                </a:spcBef>
              </a:pPr>
              <a:r>
                <a:rPr lang="zh-CN" altLang="en-US" sz="2000">
                  <a:latin typeface="楷体_GB2312" pitchFamily="1" charset="-122"/>
                  <a:ea typeface="楷体_GB2312" pitchFamily="1" charset="-122"/>
                </a:rPr>
                <a:t>  供热车间（</a:t>
              </a:r>
              <a:r>
                <a:rPr lang="en-US" altLang="zh-CN" sz="2000">
                  <a:latin typeface="楷体_GB2312" pitchFamily="1" charset="-122"/>
                  <a:ea typeface="楷体_GB2312" pitchFamily="1" charset="-122"/>
                </a:rPr>
                <a:t>32400</a:t>
              </a:r>
              <a:r>
                <a:rPr lang="zh-CN" altLang="en-US" sz="2000">
                  <a:latin typeface="楷体_GB2312" pitchFamily="1" charset="-122"/>
                  <a:ea typeface="楷体_GB2312" pitchFamily="1" charset="-122"/>
                </a:rPr>
                <a:t>元）</a:t>
              </a:r>
              <a:endParaRPr lang="zh-CN" altLang="en-US" sz="2000">
                <a:latin typeface="楷体_GB2312" pitchFamily="1" charset="-122"/>
                <a:ea typeface="楷体_GB2312" pitchFamily="1" charset="-122"/>
              </a:endParaRPr>
            </a:p>
          </p:txBody>
        </p:sp>
        <p:sp>
          <p:nvSpPr>
            <p:cNvPr id="182307" name="Text Box 14"/>
            <p:cNvSpPr txBox="1">
              <a:spLocks noChangeArrowheads="1"/>
            </p:cNvSpPr>
            <p:nvPr/>
          </p:nvSpPr>
          <p:spPr bwMode="auto">
            <a:xfrm>
              <a:off x="900113" y="4797425"/>
              <a:ext cx="1879600" cy="396875"/>
            </a:xfrm>
            <a:prstGeom prst="rect">
              <a:avLst/>
            </a:prstGeom>
            <a:solidFill>
              <a:srgbClr val="F4FA0E"/>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kx="-3284103" algn="br" rotWithShape="0">
                      <a:schemeClr val="bg2">
                        <a:alpha val="50000"/>
                      </a:schemeClr>
                    </a:outerShdw>
                  </a:effectLst>
                </a14:hiddenEffects>
              </a:ext>
            </a:extLst>
          </p:spPr>
          <p:txBody>
            <a:bodyPr>
              <a:spAutoFit/>
            </a:bodyPr>
            <a:lstStyle>
              <a:lvl1pPr eaLnBrk="0" hangingPunct="0">
                <a:spcBef>
                  <a:spcPct val="0"/>
                </a:spcBef>
                <a:defRPr b="1">
                  <a:solidFill>
                    <a:schemeClr val="tx1"/>
                  </a:solidFill>
                  <a:latin typeface="Arial" panose="020B0604020202020204" pitchFamily="34" charset="0"/>
                  <a:ea typeface="宋体" panose="02010600030101010101" pitchFamily="2" charset="-122"/>
                </a:defRPr>
              </a:lvl1pPr>
              <a:lvl2pPr marL="742950" indent="-285750" eaLnBrk="0" hangingPunct="0">
                <a:spcBef>
                  <a:spcPct val="0"/>
                </a:spcBef>
                <a:defRPr b="1">
                  <a:solidFill>
                    <a:schemeClr val="tx1"/>
                  </a:solidFill>
                  <a:latin typeface="Arial" panose="020B0604020202020204" pitchFamily="34" charset="0"/>
                  <a:ea typeface="宋体" panose="02010600030101010101" pitchFamily="2" charset="-122"/>
                </a:defRPr>
              </a:lvl2pPr>
              <a:lvl3pPr marL="1143000" indent="-228600" eaLnBrk="0" hangingPunct="0">
                <a:spcBef>
                  <a:spcPct val="0"/>
                </a:spcBef>
                <a:defRPr b="1">
                  <a:solidFill>
                    <a:schemeClr val="tx1"/>
                  </a:solidFill>
                  <a:latin typeface="Arial" panose="020B0604020202020204" pitchFamily="34" charset="0"/>
                  <a:ea typeface="宋体" panose="02010600030101010101" pitchFamily="2" charset="-122"/>
                </a:defRPr>
              </a:lvl3pPr>
              <a:lvl4pPr marL="1600200" indent="-228600" eaLnBrk="0" hangingPunct="0">
                <a:spcBef>
                  <a:spcPct val="0"/>
                </a:spcBef>
                <a:defRPr b="1">
                  <a:solidFill>
                    <a:schemeClr val="tx1"/>
                  </a:solidFill>
                  <a:latin typeface="Arial" panose="020B0604020202020204" pitchFamily="34" charset="0"/>
                  <a:ea typeface="宋体" panose="02010600030101010101" pitchFamily="2" charset="-122"/>
                </a:defRPr>
              </a:lvl4pPr>
              <a:lvl5pPr marL="2057400" indent="-228600" eaLnBrk="0" hangingPunct="0">
                <a:spcBef>
                  <a:spcPct val="0"/>
                </a:spcBef>
                <a:defRPr b="1">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9pPr>
            </a:lstStyle>
            <a:p>
              <a:pPr eaLnBrk="1" hangingPunct="1">
                <a:spcBef>
                  <a:spcPct val="50000"/>
                </a:spcBef>
              </a:pPr>
              <a:r>
                <a:rPr lang="zh-CN" altLang="en-US" sz="2000" dirty="0">
                  <a:latin typeface="楷体_GB2312" pitchFamily="1" charset="-122"/>
                  <a:ea typeface="楷体_GB2312" pitchFamily="1" charset="-122"/>
                </a:rPr>
                <a:t>  </a:t>
              </a:r>
              <a:r>
                <a:rPr lang="zh-CN" altLang="en-US" sz="2000" dirty="0" smtClean="0">
                  <a:latin typeface="楷体_GB2312" pitchFamily="1" charset="-122"/>
                  <a:ea typeface="楷体_GB2312" pitchFamily="1" charset="-122"/>
                </a:rPr>
                <a:t>供水车间</a:t>
              </a:r>
              <a:endParaRPr lang="zh-CN" altLang="en-US" sz="2000" dirty="0">
                <a:latin typeface="楷体_GB2312" pitchFamily="1" charset="-122"/>
                <a:ea typeface="楷体_GB2312" pitchFamily="1" charset="-122"/>
              </a:endParaRPr>
            </a:p>
          </p:txBody>
        </p:sp>
        <p:sp>
          <p:nvSpPr>
            <p:cNvPr id="182308" name="Text Box 15"/>
            <p:cNvSpPr txBox="1">
              <a:spLocks noChangeArrowheads="1"/>
            </p:cNvSpPr>
            <p:nvPr/>
          </p:nvSpPr>
          <p:spPr bwMode="auto">
            <a:xfrm>
              <a:off x="900113" y="5300663"/>
              <a:ext cx="1879600" cy="396875"/>
            </a:xfrm>
            <a:prstGeom prst="rect">
              <a:avLst/>
            </a:prstGeom>
            <a:solidFill>
              <a:srgbClr val="74EC9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kx="-3284103" algn="br" rotWithShape="0">
                      <a:schemeClr val="bg2">
                        <a:alpha val="50000"/>
                      </a:schemeClr>
                    </a:outerShdw>
                  </a:effectLst>
                </a14:hiddenEffects>
              </a:ext>
            </a:extLst>
          </p:spPr>
          <p:txBody>
            <a:bodyPr>
              <a:spAutoFit/>
            </a:bodyPr>
            <a:lstStyle>
              <a:lvl1pPr eaLnBrk="0" hangingPunct="0">
                <a:spcBef>
                  <a:spcPct val="0"/>
                </a:spcBef>
                <a:defRPr b="1">
                  <a:solidFill>
                    <a:schemeClr val="tx1"/>
                  </a:solidFill>
                  <a:latin typeface="Arial" panose="020B0604020202020204" pitchFamily="34" charset="0"/>
                  <a:ea typeface="宋体" panose="02010600030101010101" pitchFamily="2" charset="-122"/>
                </a:defRPr>
              </a:lvl1pPr>
              <a:lvl2pPr marL="742950" indent="-285750" eaLnBrk="0" hangingPunct="0">
                <a:spcBef>
                  <a:spcPct val="0"/>
                </a:spcBef>
                <a:defRPr b="1">
                  <a:solidFill>
                    <a:schemeClr val="tx1"/>
                  </a:solidFill>
                  <a:latin typeface="Arial" panose="020B0604020202020204" pitchFamily="34" charset="0"/>
                  <a:ea typeface="宋体" panose="02010600030101010101" pitchFamily="2" charset="-122"/>
                </a:defRPr>
              </a:lvl2pPr>
              <a:lvl3pPr marL="1143000" indent="-228600" eaLnBrk="0" hangingPunct="0">
                <a:spcBef>
                  <a:spcPct val="0"/>
                </a:spcBef>
                <a:defRPr b="1">
                  <a:solidFill>
                    <a:schemeClr val="tx1"/>
                  </a:solidFill>
                  <a:latin typeface="Arial" panose="020B0604020202020204" pitchFamily="34" charset="0"/>
                  <a:ea typeface="宋体" panose="02010600030101010101" pitchFamily="2" charset="-122"/>
                </a:defRPr>
              </a:lvl3pPr>
              <a:lvl4pPr marL="1600200" indent="-228600" eaLnBrk="0" hangingPunct="0">
                <a:spcBef>
                  <a:spcPct val="0"/>
                </a:spcBef>
                <a:defRPr b="1">
                  <a:solidFill>
                    <a:schemeClr val="tx1"/>
                  </a:solidFill>
                  <a:latin typeface="Arial" panose="020B0604020202020204" pitchFamily="34" charset="0"/>
                  <a:ea typeface="宋体" panose="02010600030101010101" pitchFamily="2" charset="-122"/>
                </a:defRPr>
              </a:lvl4pPr>
              <a:lvl5pPr marL="2057400" indent="-228600" eaLnBrk="0" hangingPunct="0">
                <a:spcBef>
                  <a:spcPct val="0"/>
                </a:spcBef>
                <a:defRPr b="1">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9pPr>
            </a:lstStyle>
            <a:p>
              <a:pPr eaLnBrk="1" hangingPunct="1">
                <a:spcBef>
                  <a:spcPct val="50000"/>
                </a:spcBef>
              </a:pPr>
              <a:r>
                <a:rPr lang="zh-CN" altLang="en-US" sz="2000">
                  <a:latin typeface="楷体_GB2312" pitchFamily="1" charset="-122"/>
                  <a:ea typeface="楷体_GB2312" pitchFamily="1" charset="-122"/>
                </a:rPr>
                <a:t>基本生产车间</a:t>
              </a:r>
              <a:endParaRPr lang="en-US" altLang="zh-CN" sz="2000">
                <a:latin typeface="楷体_GB2312" pitchFamily="1" charset="-122"/>
                <a:ea typeface="楷体_GB2312" pitchFamily="1" charset="-122"/>
              </a:endParaRPr>
            </a:p>
          </p:txBody>
        </p:sp>
        <p:sp>
          <p:nvSpPr>
            <p:cNvPr id="182309" name="Text Box 17"/>
            <p:cNvSpPr txBox="1">
              <a:spLocks noChangeArrowheads="1"/>
            </p:cNvSpPr>
            <p:nvPr/>
          </p:nvSpPr>
          <p:spPr bwMode="auto">
            <a:xfrm>
              <a:off x="900113" y="5805488"/>
              <a:ext cx="1879600" cy="396875"/>
            </a:xfrm>
            <a:prstGeom prst="rect">
              <a:avLst/>
            </a:prstGeom>
            <a:solidFill>
              <a:srgbClr val="74EC9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kx="-3284103" algn="br" rotWithShape="0">
                      <a:schemeClr val="bg2">
                        <a:alpha val="50000"/>
                      </a:schemeClr>
                    </a:outerShdw>
                  </a:effectLst>
                </a14:hiddenEffects>
              </a:ext>
            </a:extLst>
          </p:spPr>
          <p:txBody>
            <a:bodyPr>
              <a:spAutoFit/>
            </a:bodyPr>
            <a:lstStyle>
              <a:lvl1pPr eaLnBrk="0" hangingPunct="0">
                <a:spcBef>
                  <a:spcPct val="0"/>
                </a:spcBef>
                <a:defRPr b="1">
                  <a:solidFill>
                    <a:schemeClr val="tx1"/>
                  </a:solidFill>
                  <a:latin typeface="Arial" panose="020B0604020202020204" pitchFamily="34" charset="0"/>
                  <a:ea typeface="宋体" panose="02010600030101010101" pitchFamily="2" charset="-122"/>
                </a:defRPr>
              </a:lvl1pPr>
              <a:lvl2pPr marL="742950" indent="-285750" eaLnBrk="0" hangingPunct="0">
                <a:spcBef>
                  <a:spcPct val="0"/>
                </a:spcBef>
                <a:defRPr b="1">
                  <a:solidFill>
                    <a:schemeClr val="tx1"/>
                  </a:solidFill>
                  <a:latin typeface="Arial" panose="020B0604020202020204" pitchFamily="34" charset="0"/>
                  <a:ea typeface="宋体" panose="02010600030101010101" pitchFamily="2" charset="-122"/>
                </a:defRPr>
              </a:lvl2pPr>
              <a:lvl3pPr marL="1143000" indent="-228600" eaLnBrk="0" hangingPunct="0">
                <a:spcBef>
                  <a:spcPct val="0"/>
                </a:spcBef>
                <a:defRPr b="1">
                  <a:solidFill>
                    <a:schemeClr val="tx1"/>
                  </a:solidFill>
                  <a:latin typeface="Arial" panose="020B0604020202020204" pitchFamily="34" charset="0"/>
                  <a:ea typeface="宋体" panose="02010600030101010101" pitchFamily="2" charset="-122"/>
                </a:defRPr>
              </a:lvl3pPr>
              <a:lvl4pPr marL="1600200" indent="-228600" eaLnBrk="0" hangingPunct="0">
                <a:spcBef>
                  <a:spcPct val="0"/>
                </a:spcBef>
                <a:defRPr b="1">
                  <a:solidFill>
                    <a:schemeClr val="tx1"/>
                  </a:solidFill>
                  <a:latin typeface="Arial" panose="020B0604020202020204" pitchFamily="34" charset="0"/>
                  <a:ea typeface="宋体" panose="02010600030101010101" pitchFamily="2" charset="-122"/>
                </a:defRPr>
              </a:lvl4pPr>
              <a:lvl5pPr marL="2057400" indent="-228600" eaLnBrk="0" hangingPunct="0">
                <a:spcBef>
                  <a:spcPct val="0"/>
                </a:spcBef>
                <a:defRPr b="1">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9pPr>
            </a:lstStyle>
            <a:p>
              <a:pPr eaLnBrk="1" hangingPunct="1">
                <a:spcBef>
                  <a:spcPct val="50000"/>
                </a:spcBef>
              </a:pPr>
              <a:r>
                <a:rPr lang="zh-CN" altLang="en-US" sz="2000">
                  <a:latin typeface="楷体_GB2312" pitchFamily="1" charset="-122"/>
                  <a:ea typeface="楷体_GB2312" pitchFamily="1" charset="-122"/>
                </a:rPr>
                <a:t>行政管理部门</a:t>
              </a:r>
              <a:endParaRPr lang="zh-CN" altLang="en-US" sz="2000">
                <a:latin typeface="楷体_GB2312" pitchFamily="1" charset="-122"/>
                <a:ea typeface="楷体_GB2312" pitchFamily="1" charset="-122"/>
              </a:endParaRPr>
            </a:p>
          </p:txBody>
        </p:sp>
        <p:sp>
          <p:nvSpPr>
            <p:cNvPr id="182310" name="Text Box 38"/>
            <p:cNvSpPr txBox="1">
              <a:spLocks noChangeArrowheads="1"/>
            </p:cNvSpPr>
            <p:nvPr/>
          </p:nvSpPr>
          <p:spPr bwMode="auto">
            <a:xfrm>
              <a:off x="2770188" y="4795838"/>
              <a:ext cx="3386137" cy="396875"/>
            </a:xfrm>
            <a:prstGeom prst="rect">
              <a:avLst/>
            </a:prstGeom>
            <a:noFill/>
            <a:ln>
              <a:noFill/>
            </a:ln>
            <a:effectLst>
              <a:prstShdw prst="shdw12">
                <a:schemeClr val="bg2">
                  <a:alpha val="50000"/>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r>
                <a:rPr lang="en-US" altLang="zh-CN" sz="2000">
                  <a:latin typeface="楷体_GB2312" pitchFamily="1" charset="-122"/>
                  <a:ea typeface="楷体_GB2312" pitchFamily="1" charset="-122"/>
                </a:rPr>
                <a:t>960×2.45</a:t>
              </a:r>
              <a:r>
                <a:rPr lang="zh-CN" altLang="en-US" sz="2000">
                  <a:latin typeface="楷体_GB2312" pitchFamily="1" charset="-122"/>
                  <a:ea typeface="楷体_GB2312" pitchFamily="1" charset="-122"/>
                </a:rPr>
                <a:t>＝</a:t>
              </a:r>
              <a:r>
                <a:rPr lang="en-US" altLang="zh-CN" sz="2000">
                  <a:latin typeface="楷体_GB2312" pitchFamily="1" charset="-122"/>
                  <a:ea typeface="楷体_GB2312" pitchFamily="1" charset="-122"/>
                </a:rPr>
                <a:t>2352</a:t>
              </a:r>
              <a:r>
                <a:rPr lang="zh-CN" altLang="en-US" sz="2000">
                  <a:latin typeface="楷体_GB2312" pitchFamily="1" charset="-122"/>
                  <a:ea typeface="楷体_GB2312" pitchFamily="1" charset="-122"/>
                </a:rPr>
                <a:t>（元）</a:t>
              </a:r>
              <a:endParaRPr lang="zh-CN" altLang="en-US" sz="2000">
                <a:latin typeface="楷体_GB2312" pitchFamily="1" charset="-122"/>
                <a:ea typeface="楷体_GB2312" pitchFamily="1" charset="-122"/>
              </a:endParaRPr>
            </a:p>
          </p:txBody>
        </p:sp>
        <p:sp>
          <p:nvSpPr>
            <p:cNvPr id="182311" name="Text Box 39"/>
            <p:cNvSpPr txBox="1">
              <a:spLocks noChangeArrowheads="1"/>
            </p:cNvSpPr>
            <p:nvPr/>
          </p:nvSpPr>
          <p:spPr bwMode="auto">
            <a:xfrm>
              <a:off x="2771775" y="5805488"/>
              <a:ext cx="3384550" cy="396875"/>
            </a:xfrm>
            <a:prstGeom prst="rect">
              <a:avLst/>
            </a:prstGeom>
            <a:noFill/>
            <a:ln>
              <a:noFill/>
            </a:ln>
            <a:effectLst>
              <a:prstShdw prst="shdw12">
                <a:schemeClr val="bg2">
                  <a:alpha val="50000"/>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r>
                <a:rPr lang="en-US" altLang="zh-CN" sz="2000">
                  <a:latin typeface="楷体_GB2312" pitchFamily="1" charset="-122"/>
                  <a:ea typeface="楷体_GB2312" pitchFamily="1" charset="-122"/>
                </a:rPr>
                <a:t>2300×2.45</a:t>
              </a:r>
              <a:r>
                <a:rPr lang="zh-CN" altLang="en-US" sz="2000">
                  <a:latin typeface="楷体_GB2312" pitchFamily="1" charset="-122"/>
                  <a:ea typeface="楷体_GB2312" pitchFamily="1" charset="-122"/>
                </a:rPr>
                <a:t>＝</a:t>
              </a:r>
              <a:r>
                <a:rPr lang="en-US" altLang="zh-CN" sz="2000">
                  <a:latin typeface="楷体_GB2312" pitchFamily="1" charset="-122"/>
                  <a:ea typeface="楷体_GB2312" pitchFamily="1" charset="-122"/>
                </a:rPr>
                <a:t>5635</a:t>
              </a:r>
              <a:r>
                <a:rPr lang="zh-CN" altLang="en-US" sz="2000">
                  <a:latin typeface="楷体_GB2312" pitchFamily="1" charset="-122"/>
                  <a:ea typeface="楷体_GB2312" pitchFamily="1" charset="-122"/>
                </a:rPr>
                <a:t>（元）</a:t>
              </a:r>
              <a:endParaRPr lang="zh-CN" altLang="en-US" sz="2000">
                <a:latin typeface="楷体_GB2312" pitchFamily="1" charset="-122"/>
                <a:ea typeface="楷体_GB2312" pitchFamily="1" charset="-122"/>
              </a:endParaRPr>
            </a:p>
          </p:txBody>
        </p:sp>
        <p:sp>
          <p:nvSpPr>
            <p:cNvPr id="182312" name="Text Box 40"/>
            <p:cNvSpPr txBox="1">
              <a:spLocks noChangeArrowheads="1"/>
            </p:cNvSpPr>
            <p:nvPr/>
          </p:nvSpPr>
          <p:spPr bwMode="auto">
            <a:xfrm>
              <a:off x="2770188" y="5300663"/>
              <a:ext cx="3314700" cy="396875"/>
            </a:xfrm>
            <a:prstGeom prst="rect">
              <a:avLst/>
            </a:prstGeom>
            <a:noFill/>
            <a:ln>
              <a:noFill/>
            </a:ln>
            <a:effectLst>
              <a:prstShdw prst="shdw12">
                <a:schemeClr val="bg2">
                  <a:alpha val="50000"/>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r>
                <a:rPr lang="en-US" altLang="zh-CN" sz="2000">
                  <a:latin typeface="楷体_GB2312" pitchFamily="1" charset="-122"/>
                  <a:ea typeface="楷体_GB2312" pitchFamily="1" charset="-122"/>
                </a:rPr>
                <a:t>9700×2.45</a:t>
              </a:r>
              <a:r>
                <a:rPr lang="zh-CN" altLang="en-US" sz="2000">
                  <a:latin typeface="楷体_GB2312" pitchFamily="1" charset="-122"/>
                  <a:ea typeface="楷体_GB2312" pitchFamily="1" charset="-122"/>
                </a:rPr>
                <a:t>＝</a:t>
              </a:r>
              <a:r>
                <a:rPr lang="en-US" altLang="zh-CN" sz="2000">
                  <a:latin typeface="楷体_GB2312" pitchFamily="1" charset="-122"/>
                  <a:ea typeface="楷体_GB2312" pitchFamily="1" charset="-122"/>
                </a:rPr>
                <a:t>23765</a:t>
              </a:r>
              <a:r>
                <a:rPr lang="zh-CN" altLang="en-US" sz="2000">
                  <a:latin typeface="楷体_GB2312" pitchFamily="1" charset="-122"/>
                  <a:ea typeface="楷体_GB2312" pitchFamily="1" charset="-122"/>
                </a:rPr>
                <a:t>（元）</a:t>
              </a:r>
              <a:endParaRPr lang="zh-CN" altLang="en-US" sz="2000">
                <a:latin typeface="楷体_GB2312" pitchFamily="1" charset="-122"/>
                <a:ea typeface="楷体_GB2312" pitchFamily="1" charset="-122"/>
              </a:endParaRPr>
            </a:p>
          </p:txBody>
        </p:sp>
        <p:sp>
          <p:nvSpPr>
            <p:cNvPr id="182315" name="Text Box 43"/>
            <p:cNvSpPr txBox="1">
              <a:spLocks noChangeArrowheads="1"/>
            </p:cNvSpPr>
            <p:nvPr/>
          </p:nvSpPr>
          <p:spPr bwMode="auto">
            <a:xfrm>
              <a:off x="395288" y="4652963"/>
              <a:ext cx="458787" cy="1727200"/>
            </a:xfrm>
            <a:prstGeom prst="rect">
              <a:avLst/>
            </a:prstGeom>
            <a:noFill/>
            <a:ln>
              <a:noFill/>
            </a:ln>
            <a:effectLst>
              <a:prstShdw prst="shdw12">
                <a:schemeClr val="bg2">
                  <a:alpha val="50000"/>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eaVert">
              <a:spAutoFit/>
            </a:bodyPr>
            <a:lstStyle/>
            <a:p>
              <a:r>
                <a:rPr lang="zh-CN" altLang="en-US"/>
                <a:t>     受  益  部  门</a:t>
              </a:r>
              <a:endParaRPr lang="zh-CN" altLang="en-US"/>
            </a:p>
          </p:txBody>
        </p:sp>
        <p:sp>
          <p:nvSpPr>
            <p:cNvPr id="182317" name="Rectangle 45"/>
            <p:cNvSpPr>
              <a:spLocks noChangeArrowheads="1"/>
            </p:cNvSpPr>
            <p:nvPr/>
          </p:nvSpPr>
          <p:spPr bwMode="auto">
            <a:xfrm>
              <a:off x="3059113" y="4076700"/>
              <a:ext cx="2160587" cy="366713"/>
            </a:xfrm>
            <a:prstGeom prst="rect">
              <a:avLst/>
            </a:prstGeom>
            <a:noFill/>
            <a:ln>
              <a:noFill/>
            </a:ln>
            <a:effectLst>
              <a:prstShdw prst="shdw12">
                <a:schemeClr val="bg2">
                  <a:alpha val="50000"/>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p>
              <a:r>
                <a:rPr lang="zh-CN" altLang="en-US" dirty="0"/>
                <a:t>计划成本</a:t>
              </a:r>
              <a:r>
                <a:rPr lang="en-US" altLang="zh-CN" dirty="0"/>
                <a:t>2.45</a:t>
              </a:r>
              <a:r>
                <a:rPr lang="zh-CN" altLang="en-US" dirty="0"/>
                <a:t>元</a:t>
              </a:r>
              <a:r>
                <a:rPr lang="en-US" altLang="zh-CN" dirty="0"/>
                <a:t>/M3</a:t>
              </a:r>
              <a:endParaRPr lang="zh-CN" altLang="en-US" dirty="0"/>
            </a:p>
          </p:txBody>
        </p:sp>
        <p:sp>
          <p:nvSpPr>
            <p:cNvPr id="182319" name="AutoShape 47"/>
            <p:cNvSpPr/>
            <p:nvPr/>
          </p:nvSpPr>
          <p:spPr bwMode="auto">
            <a:xfrm>
              <a:off x="5651500" y="4941888"/>
              <a:ext cx="215900" cy="1223962"/>
            </a:xfrm>
            <a:prstGeom prst="rightBrace">
              <a:avLst>
                <a:gd name="adj1" fmla="val 47243"/>
                <a:gd name="adj2" fmla="val 50000"/>
              </a:avLst>
            </a:prstGeom>
            <a:noFill/>
            <a:ln w="19050">
              <a:solidFill>
                <a:schemeClr val="tx1"/>
              </a:solidFill>
              <a:rou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kx="-3284103" algn="br" rotWithShape="0">
                      <a:schemeClr val="bg2">
                        <a:alpha val="50000"/>
                      </a:schemeClr>
                    </a:outerShdw>
                  </a:effectLst>
                </a14:hiddenEffects>
              </a:ext>
            </a:extLst>
          </p:spPr>
          <p:txBody>
            <a:bodyPr wrap="none" anchor="ctr">
              <a:spAutoFit/>
            </a:bodyPr>
            <a:lstStyle/>
            <a:p>
              <a:endParaRPr lang="zh-CN" altLang="en-US"/>
            </a:p>
          </p:txBody>
        </p:sp>
        <p:sp>
          <p:nvSpPr>
            <p:cNvPr id="182321" name="Text Box 49"/>
            <p:cNvSpPr txBox="1">
              <a:spLocks noChangeArrowheads="1"/>
            </p:cNvSpPr>
            <p:nvPr/>
          </p:nvSpPr>
          <p:spPr bwMode="auto">
            <a:xfrm>
              <a:off x="5867400" y="5157788"/>
              <a:ext cx="1152525" cy="915987"/>
            </a:xfrm>
            <a:prstGeom prst="rect">
              <a:avLst/>
            </a:prstGeom>
            <a:noFill/>
            <a:ln>
              <a:noFill/>
            </a:ln>
            <a:effectLst>
              <a:prstShdw prst="shdw12">
                <a:schemeClr val="bg2">
                  <a:alpha val="50000"/>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r>
                <a:rPr lang="zh-CN" altLang="en-US">
                  <a:latin typeface="楷体_GB2312" pitchFamily="1" charset="-122"/>
                  <a:ea typeface="楷体_GB2312" pitchFamily="1" charset="-122"/>
                </a:rPr>
                <a:t>计划成本 合计     </a:t>
              </a:r>
              <a:r>
                <a:rPr lang="en-US" altLang="zh-CN">
                  <a:latin typeface="楷体_GB2312" pitchFamily="1" charset="-122"/>
                  <a:ea typeface="楷体_GB2312" pitchFamily="1" charset="-122"/>
                </a:rPr>
                <a:t>31 752</a:t>
              </a:r>
              <a:r>
                <a:rPr lang="zh-CN" altLang="en-US">
                  <a:latin typeface="楷体_GB2312" pitchFamily="1" charset="-122"/>
                  <a:ea typeface="楷体_GB2312" pitchFamily="1" charset="-122"/>
                </a:rPr>
                <a:t>元</a:t>
              </a:r>
              <a:endParaRPr lang="zh-CN" altLang="en-US">
                <a:latin typeface="楷体_GB2312" pitchFamily="1" charset="-122"/>
                <a:ea typeface="楷体_GB2312" pitchFamily="1" charset="-122"/>
              </a:endParaRPr>
            </a:p>
          </p:txBody>
        </p:sp>
        <p:sp>
          <p:nvSpPr>
            <p:cNvPr id="182326" name="Text Box 54"/>
            <p:cNvSpPr txBox="1">
              <a:spLocks noChangeArrowheads="1"/>
            </p:cNvSpPr>
            <p:nvPr/>
          </p:nvSpPr>
          <p:spPr bwMode="auto">
            <a:xfrm>
              <a:off x="5867400" y="4149725"/>
              <a:ext cx="3276600" cy="366713"/>
            </a:xfrm>
            <a:prstGeom prst="rect">
              <a:avLst/>
            </a:prstGeom>
            <a:noFill/>
            <a:ln>
              <a:noFill/>
            </a:ln>
            <a:effectLst>
              <a:prstShdw prst="shdw12">
                <a:schemeClr val="bg2">
                  <a:alpha val="50000"/>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r>
                <a:rPr lang="zh-CN" altLang="en-US">
                  <a:latin typeface="楷体_GB2312" pitchFamily="1" charset="-122"/>
                  <a:ea typeface="楷体_GB2312" pitchFamily="1" charset="-122"/>
                </a:rPr>
                <a:t>差异</a:t>
              </a:r>
              <a:r>
                <a:rPr lang="en-US" altLang="zh-CN">
                  <a:latin typeface="楷体_GB2312" pitchFamily="1" charset="-122"/>
                  <a:ea typeface="楷体_GB2312" pitchFamily="1" charset="-122"/>
                </a:rPr>
                <a:t>33660</a:t>
              </a:r>
              <a:r>
                <a:rPr lang="zh-CN" altLang="en-US">
                  <a:latin typeface="楷体_GB2312" pitchFamily="1" charset="-122"/>
                  <a:ea typeface="楷体_GB2312" pitchFamily="1" charset="-122"/>
                </a:rPr>
                <a:t>－</a:t>
              </a:r>
              <a:r>
                <a:rPr lang="en-US" altLang="zh-CN">
                  <a:latin typeface="楷体_GB2312" pitchFamily="1" charset="-122"/>
                  <a:ea typeface="楷体_GB2312" pitchFamily="1" charset="-122"/>
                </a:rPr>
                <a:t>31752=1908(</a:t>
              </a:r>
              <a:r>
                <a:rPr lang="zh-CN" altLang="en-US">
                  <a:latin typeface="楷体_GB2312" pitchFamily="1" charset="-122"/>
                  <a:ea typeface="楷体_GB2312" pitchFamily="1" charset="-122"/>
                </a:rPr>
                <a:t>元）</a:t>
              </a:r>
              <a:endParaRPr lang="zh-CN" altLang="en-US">
                <a:latin typeface="楷体_GB2312" pitchFamily="1" charset="-122"/>
                <a:ea typeface="楷体_GB2312" pitchFamily="1" charset="-122"/>
              </a:endParaRPr>
            </a:p>
          </p:txBody>
        </p:sp>
        <p:sp>
          <p:nvSpPr>
            <p:cNvPr id="182327" name="AutoShape 55"/>
            <p:cNvSpPr/>
            <p:nvPr/>
          </p:nvSpPr>
          <p:spPr bwMode="auto">
            <a:xfrm rot="5400000">
              <a:off x="6988176" y="3676650"/>
              <a:ext cx="279400" cy="1800225"/>
            </a:xfrm>
            <a:prstGeom prst="leftBrace">
              <a:avLst>
                <a:gd name="adj1" fmla="val 55095"/>
                <a:gd name="adj2" fmla="val 51407"/>
              </a:avLst>
            </a:prstGeom>
            <a:noFill/>
            <a:ln w="19050">
              <a:solidFill>
                <a:schemeClr val="tx1"/>
              </a:solidFill>
              <a:rou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kx="-3284103" algn="br" rotWithShape="0">
                      <a:schemeClr val="bg2">
                        <a:alpha val="50000"/>
                      </a:schemeClr>
                    </a:outerShdw>
                  </a:effectLst>
                </a14:hiddenEffects>
              </a:ext>
            </a:extLst>
          </p:spPr>
          <p:txBody>
            <a:bodyPr anchor="ctr">
              <a:spAutoFit/>
            </a:bodyPr>
            <a:lstStyle/>
            <a:p>
              <a:endParaRPr lang="zh-CN" altLang="en-US"/>
            </a:p>
          </p:txBody>
        </p:sp>
        <p:sp>
          <p:nvSpPr>
            <p:cNvPr id="182328" name="Text Box 56"/>
            <p:cNvSpPr txBox="1">
              <a:spLocks noChangeArrowheads="1"/>
            </p:cNvSpPr>
            <p:nvPr/>
          </p:nvSpPr>
          <p:spPr bwMode="auto">
            <a:xfrm>
              <a:off x="7092950" y="4797425"/>
              <a:ext cx="1871663" cy="1493838"/>
            </a:xfrm>
            <a:prstGeom prst="rect">
              <a:avLst/>
            </a:prstGeom>
            <a:noFill/>
            <a:ln w="28575" algn="ctr">
              <a:solidFill>
                <a:srgbClr val="CC00CC"/>
              </a:solidFill>
              <a:prstDash val="lgDashDot"/>
              <a:miter lim="800000"/>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kx="-3284103" algn="br" rotWithShape="0">
                      <a:schemeClr val="bg2">
                        <a:alpha val="50000"/>
                      </a:schemeClr>
                    </a:outerShdw>
                  </a:effectLst>
                </a14:hiddenEffects>
              </a:ext>
            </a:extLst>
          </p:spPr>
          <p:txBody>
            <a:bodyPr>
              <a:spAutoFit/>
            </a:bodyPr>
            <a:lstStyle/>
            <a:p>
              <a:r>
                <a:rPr lang="zh-CN" altLang="en-US">
                  <a:latin typeface="楷体_GB2312" pitchFamily="1" charset="-122"/>
                  <a:ea typeface="楷体_GB2312" pitchFamily="1" charset="-122"/>
                </a:rPr>
                <a:t>实际成本      </a:t>
              </a:r>
              <a:r>
                <a:rPr lang="en-US" altLang="zh-CN">
                  <a:latin typeface="楷体_GB2312" pitchFamily="1" charset="-122"/>
                  <a:ea typeface="楷体_GB2312" pitchFamily="1" charset="-122"/>
                </a:rPr>
                <a:t>=</a:t>
              </a:r>
              <a:r>
                <a:rPr lang="zh-CN" altLang="en-US">
                  <a:latin typeface="楷体_GB2312" pitchFamily="1" charset="-122"/>
                  <a:ea typeface="楷体_GB2312" pitchFamily="1" charset="-122"/>
                </a:rPr>
                <a:t>发生的费用</a:t>
              </a:r>
              <a:r>
                <a:rPr lang="en-US" altLang="zh-CN">
                  <a:latin typeface="楷体_GB2312" pitchFamily="1" charset="-122"/>
                  <a:ea typeface="楷体_GB2312" pitchFamily="1" charset="-122"/>
                </a:rPr>
                <a:t>+</a:t>
              </a:r>
              <a:r>
                <a:rPr lang="zh-CN" altLang="en-US">
                  <a:latin typeface="楷体_GB2312" pitchFamily="1" charset="-122"/>
                  <a:ea typeface="楷体_GB2312" pitchFamily="1" charset="-122"/>
                </a:rPr>
                <a:t>分配转入数</a:t>
              </a:r>
              <a:r>
                <a:rPr lang="en-US" altLang="zh-CN">
                  <a:latin typeface="楷体_GB2312" pitchFamily="1" charset="-122"/>
                  <a:ea typeface="楷体_GB2312" pitchFamily="1" charset="-122"/>
                </a:rPr>
                <a:t>=32400+1260 =33660</a:t>
              </a:r>
              <a:r>
                <a:rPr lang="zh-CN" altLang="en-US">
                  <a:latin typeface="楷体_GB2312" pitchFamily="1" charset="-122"/>
                  <a:ea typeface="楷体_GB2312" pitchFamily="1" charset="-122"/>
                </a:rPr>
                <a:t>（元）           </a:t>
              </a:r>
              <a:endParaRPr lang="zh-CN" altLang="en-US">
                <a:latin typeface="楷体_GB2312" pitchFamily="1" charset="-122"/>
                <a:ea typeface="楷体_GB2312" pitchFamily="1" charset="-122"/>
              </a:endParaRPr>
            </a:p>
          </p:txBody>
        </p:sp>
      </p:grpSp>
      <p:grpSp>
        <p:nvGrpSpPr>
          <p:cNvPr id="5" name="组合 4"/>
          <p:cNvGrpSpPr/>
          <p:nvPr/>
        </p:nvGrpSpPr>
        <p:grpSpPr>
          <a:xfrm>
            <a:off x="468313" y="1204913"/>
            <a:ext cx="8424862" cy="2432050"/>
            <a:chOff x="468313" y="1125538"/>
            <a:chExt cx="8424862" cy="2432050"/>
          </a:xfrm>
        </p:grpSpPr>
        <p:grpSp>
          <p:nvGrpSpPr>
            <p:cNvPr id="107539" name="Text Box 19"/>
            <p:cNvGrpSpPr/>
            <p:nvPr/>
          </p:nvGrpSpPr>
          <p:grpSpPr bwMode="auto">
            <a:xfrm>
              <a:off x="468313" y="1125538"/>
              <a:ext cx="6337300" cy="2432050"/>
              <a:chOff x="567" y="2477"/>
              <a:chExt cx="4629" cy="2197"/>
            </a:xfrm>
          </p:grpSpPr>
          <p:pic>
            <p:nvPicPr>
              <p:cNvPr id="182304" name="Text Box 19"/>
              <p:cNvPicPr>
                <a:picLocks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68" y="2477"/>
                <a:ext cx="4628" cy="1532"/>
              </a:xfrm>
              <a:prstGeom prst="rect">
                <a:avLst/>
              </a:prstGeom>
              <a:noFill/>
              <a:ln w="9525">
                <a:solidFill>
                  <a:schemeClr val="hlink"/>
                </a:solidFill>
                <a:miter lim="800000"/>
                <a:headEnd/>
                <a:tailEnd/>
              </a:ln>
              <a:extLst>
                <a:ext uri="{909E8E84-426E-40DD-AFC4-6F175D3DCCD1}">
                  <a14:hiddenFill xmlns:a14="http://schemas.microsoft.com/office/drawing/2010/main">
                    <a:solidFill>
                      <a:srgbClr val="FFFFFF"/>
                    </a:solidFill>
                  </a14:hiddenFill>
                </a:ext>
              </a:extLst>
            </p:spPr>
          </p:pic>
          <p:sp>
            <p:nvSpPr>
              <p:cNvPr id="182305" name="Text Box 33"/>
              <p:cNvSpPr txBox="1">
                <a:spLocks noChangeArrowheads="1"/>
              </p:cNvSpPr>
              <p:nvPr/>
            </p:nvSpPr>
            <p:spPr bwMode="auto">
              <a:xfrm>
                <a:off x="567" y="2478"/>
                <a:ext cx="4627" cy="21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hlink"/>
                    </a:solidFill>
                    <a:miter lim="800000"/>
                    <a:headEnd/>
                    <a:tailEnd/>
                  </a14:hiddenLine>
                </a:ext>
              </a:extLst>
            </p:spPr>
            <p:txBody>
              <a:bodyPr>
                <a:spAutoFit/>
              </a:bodyPr>
              <a:lstStyle>
                <a:lvl1pPr eaLnBrk="0" hangingPunct="0">
                  <a:spcBef>
                    <a:spcPct val="0"/>
                  </a:spcBef>
                  <a:defRPr b="1">
                    <a:solidFill>
                      <a:schemeClr val="tx1"/>
                    </a:solidFill>
                    <a:latin typeface="Arial" panose="020B0604020202020204" pitchFamily="34" charset="0"/>
                    <a:ea typeface="宋体" panose="02010600030101010101" pitchFamily="2" charset="-122"/>
                  </a:defRPr>
                </a:lvl1pPr>
                <a:lvl2pPr marL="742950" indent="-285750" eaLnBrk="0" hangingPunct="0">
                  <a:spcBef>
                    <a:spcPct val="0"/>
                  </a:spcBef>
                  <a:defRPr b="1">
                    <a:solidFill>
                      <a:schemeClr val="tx1"/>
                    </a:solidFill>
                    <a:latin typeface="Arial" panose="020B0604020202020204" pitchFamily="34" charset="0"/>
                    <a:ea typeface="宋体" panose="02010600030101010101" pitchFamily="2" charset="-122"/>
                  </a:defRPr>
                </a:lvl2pPr>
                <a:lvl3pPr marL="1143000" indent="-228600" eaLnBrk="0" hangingPunct="0">
                  <a:spcBef>
                    <a:spcPct val="0"/>
                  </a:spcBef>
                  <a:defRPr b="1">
                    <a:solidFill>
                      <a:schemeClr val="tx1"/>
                    </a:solidFill>
                    <a:latin typeface="Arial" panose="020B0604020202020204" pitchFamily="34" charset="0"/>
                    <a:ea typeface="宋体" panose="02010600030101010101" pitchFamily="2" charset="-122"/>
                  </a:defRPr>
                </a:lvl3pPr>
                <a:lvl4pPr marL="1600200" indent="-228600" eaLnBrk="0" hangingPunct="0">
                  <a:spcBef>
                    <a:spcPct val="0"/>
                  </a:spcBef>
                  <a:defRPr b="1">
                    <a:solidFill>
                      <a:schemeClr val="tx1"/>
                    </a:solidFill>
                    <a:latin typeface="Arial" panose="020B0604020202020204" pitchFamily="34" charset="0"/>
                    <a:ea typeface="宋体" panose="02010600030101010101" pitchFamily="2" charset="-122"/>
                  </a:defRPr>
                </a:lvl4pPr>
                <a:lvl5pPr marL="2057400" indent="-228600" eaLnBrk="0" hangingPunct="0">
                  <a:spcBef>
                    <a:spcPct val="0"/>
                  </a:spcBef>
                  <a:defRPr b="1">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9pPr>
              </a:lstStyle>
              <a:p>
                <a:pPr eaLnBrk="1" hangingPunct="1">
                  <a:spcBef>
                    <a:spcPct val="50000"/>
                  </a:spcBef>
                </a:pPr>
                <a:endParaRPr lang="zh-CN" altLang="en-US"/>
              </a:p>
              <a:p>
                <a:pPr eaLnBrk="1" hangingPunct="1">
                  <a:spcBef>
                    <a:spcPct val="50000"/>
                  </a:spcBef>
                </a:pPr>
                <a:endParaRPr lang="zh-CN" altLang="en-US"/>
              </a:p>
              <a:p>
                <a:pPr eaLnBrk="1" hangingPunct="1">
                  <a:spcBef>
                    <a:spcPct val="50000"/>
                  </a:spcBef>
                </a:pPr>
                <a:endParaRPr lang="zh-CN" altLang="en-US"/>
              </a:p>
              <a:p>
                <a:pPr eaLnBrk="1" hangingPunct="1">
                  <a:spcBef>
                    <a:spcPct val="50000"/>
                  </a:spcBef>
                </a:pPr>
                <a:endParaRPr lang="zh-CN" altLang="en-US"/>
              </a:p>
              <a:p>
                <a:pPr eaLnBrk="1" hangingPunct="1">
                  <a:spcBef>
                    <a:spcPct val="50000"/>
                  </a:spcBef>
                </a:pPr>
                <a:endParaRPr lang="zh-CN" altLang="en-US"/>
              </a:p>
              <a:p>
                <a:pPr eaLnBrk="1" hangingPunct="1">
                  <a:spcBef>
                    <a:spcPct val="50000"/>
                  </a:spcBef>
                </a:pPr>
                <a:endParaRPr lang="zh-CN" altLang="en-US"/>
              </a:p>
            </p:txBody>
          </p:sp>
        </p:grpSp>
        <p:sp>
          <p:nvSpPr>
            <p:cNvPr id="182322" name="Text Box 50"/>
            <p:cNvSpPr txBox="1">
              <a:spLocks noChangeArrowheads="1"/>
            </p:cNvSpPr>
            <p:nvPr/>
          </p:nvSpPr>
          <p:spPr bwMode="auto">
            <a:xfrm>
              <a:off x="7021513" y="1198563"/>
              <a:ext cx="1871662" cy="1493837"/>
            </a:xfrm>
            <a:prstGeom prst="rect">
              <a:avLst/>
            </a:prstGeom>
            <a:noFill/>
            <a:ln w="28575" algn="ctr">
              <a:solidFill>
                <a:srgbClr val="CC00CC"/>
              </a:solidFill>
              <a:prstDash val="lgDashDot"/>
              <a:miter lim="800000"/>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kx="-3284103" algn="br" rotWithShape="0">
                      <a:schemeClr val="bg2">
                        <a:alpha val="50000"/>
                      </a:schemeClr>
                    </a:outerShdw>
                  </a:effectLst>
                </a14:hiddenEffects>
              </a:ext>
            </a:extLst>
          </p:spPr>
          <p:txBody>
            <a:bodyPr>
              <a:spAutoFit/>
            </a:bodyPr>
            <a:lstStyle/>
            <a:p>
              <a:r>
                <a:rPr lang="zh-CN" altLang="en-US" dirty="0">
                  <a:latin typeface="楷体_GB2312" pitchFamily="1" charset="-122"/>
                  <a:ea typeface="楷体_GB2312" pitchFamily="1" charset="-122"/>
                </a:rPr>
                <a:t>实际成本      </a:t>
              </a:r>
              <a:r>
                <a:rPr lang="en-US" altLang="zh-CN" dirty="0">
                  <a:latin typeface="楷体_GB2312" pitchFamily="1" charset="-122"/>
                  <a:ea typeface="楷体_GB2312" pitchFamily="1" charset="-122"/>
                </a:rPr>
                <a:t>=</a:t>
              </a:r>
              <a:r>
                <a:rPr lang="zh-CN" altLang="en-US" dirty="0">
                  <a:latin typeface="楷体_GB2312" pitchFamily="1" charset="-122"/>
                  <a:ea typeface="楷体_GB2312" pitchFamily="1" charset="-122"/>
                </a:rPr>
                <a:t>发生的费用</a:t>
              </a:r>
              <a:r>
                <a:rPr lang="en-US" altLang="zh-CN" dirty="0">
                  <a:latin typeface="楷体_GB2312" pitchFamily="1" charset="-122"/>
                  <a:ea typeface="楷体_GB2312" pitchFamily="1" charset="-122"/>
                </a:rPr>
                <a:t>+</a:t>
              </a:r>
              <a:r>
                <a:rPr lang="zh-CN" altLang="en-US" dirty="0">
                  <a:latin typeface="楷体_GB2312" pitchFamily="1" charset="-122"/>
                  <a:ea typeface="楷体_GB2312" pitchFamily="1" charset="-122"/>
                </a:rPr>
                <a:t>分配转入数</a:t>
              </a:r>
              <a:r>
                <a:rPr lang="en-US" altLang="zh-CN" dirty="0">
                  <a:latin typeface="楷体_GB2312" pitchFamily="1" charset="-122"/>
                  <a:ea typeface="楷体_GB2312" pitchFamily="1" charset="-122"/>
                </a:rPr>
                <a:t>=10332+2352 =12684</a:t>
              </a:r>
              <a:r>
                <a:rPr lang="zh-CN" altLang="en-US" dirty="0">
                  <a:latin typeface="楷体_GB2312" pitchFamily="1" charset="-122"/>
                  <a:ea typeface="楷体_GB2312" pitchFamily="1" charset="-122"/>
                </a:rPr>
                <a:t>（元）           </a:t>
              </a:r>
              <a:endParaRPr lang="zh-CN" altLang="en-US" dirty="0">
                <a:latin typeface="楷体_GB2312" pitchFamily="1" charset="-122"/>
                <a:ea typeface="楷体_GB2312" pitchFamily="1" charset="-122"/>
              </a:endParaRPr>
            </a:p>
          </p:txBody>
        </p:sp>
        <p:sp>
          <p:nvSpPr>
            <p:cNvPr id="182323" name="AutoShape 51"/>
            <p:cNvSpPr/>
            <p:nvPr/>
          </p:nvSpPr>
          <p:spPr bwMode="auto">
            <a:xfrm rot="16200000">
              <a:off x="6845301" y="2020887"/>
              <a:ext cx="279400" cy="1800225"/>
            </a:xfrm>
            <a:prstGeom prst="leftBrace">
              <a:avLst>
                <a:gd name="adj1" fmla="val 55095"/>
                <a:gd name="adj2" fmla="val 51407"/>
              </a:avLst>
            </a:prstGeom>
            <a:noFill/>
            <a:ln w="9525">
              <a:solidFill>
                <a:schemeClr val="tx1"/>
              </a:solidFill>
              <a:rou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kx="-3284103" algn="br" rotWithShape="0">
                      <a:schemeClr val="bg2">
                        <a:alpha val="50000"/>
                      </a:schemeClr>
                    </a:outerShdw>
                  </a:effectLst>
                </a14:hiddenEffects>
              </a:ext>
            </a:extLst>
          </p:spPr>
          <p:txBody>
            <a:bodyPr anchor="ctr">
              <a:spAutoFit/>
            </a:bodyPr>
            <a:lstStyle/>
            <a:p>
              <a:endParaRPr lang="zh-CN" altLang="en-US"/>
            </a:p>
          </p:txBody>
        </p:sp>
        <p:sp>
          <p:nvSpPr>
            <p:cNvPr id="182329" name="Text Box 57"/>
            <p:cNvSpPr txBox="1">
              <a:spLocks noChangeArrowheads="1"/>
            </p:cNvSpPr>
            <p:nvPr/>
          </p:nvSpPr>
          <p:spPr bwMode="auto">
            <a:xfrm>
              <a:off x="5795963" y="3068638"/>
              <a:ext cx="3024187" cy="366712"/>
            </a:xfrm>
            <a:prstGeom prst="rect">
              <a:avLst/>
            </a:prstGeom>
            <a:noFill/>
            <a:ln>
              <a:noFill/>
            </a:ln>
            <a:effectLst>
              <a:prstShdw prst="shdw12">
                <a:schemeClr val="bg2">
                  <a:alpha val="50000"/>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r>
                <a:rPr lang="zh-CN" altLang="en-US">
                  <a:latin typeface="楷体_GB2312" pitchFamily="1" charset="-122"/>
                  <a:ea typeface="楷体_GB2312" pitchFamily="1" charset="-122"/>
                </a:rPr>
                <a:t>差异</a:t>
              </a:r>
              <a:r>
                <a:rPr lang="en-US" altLang="zh-CN">
                  <a:latin typeface="楷体_GB2312" pitchFamily="1" charset="-122"/>
                  <a:ea typeface="楷体_GB2312" pitchFamily="1" charset="-122"/>
                </a:rPr>
                <a:t>12684</a:t>
              </a:r>
              <a:r>
                <a:rPr lang="zh-CN" altLang="en-US">
                  <a:latin typeface="楷体_GB2312" pitchFamily="1" charset="-122"/>
                  <a:ea typeface="楷体_GB2312" pitchFamily="1" charset="-122"/>
                </a:rPr>
                <a:t>－</a:t>
              </a:r>
              <a:r>
                <a:rPr lang="en-US" altLang="zh-CN">
                  <a:latin typeface="楷体_GB2312" pitchFamily="1" charset="-122"/>
                  <a:ea typeface="楷体_GB2312" pitchFamily="1" charset="-122"/>
                </a:rPr>
                <a:t>12600=84(</a:t>
              </a:r>
              <a:r>
                <a:rPr lang="zh-CN" altLang="en-US">
                  <a:latin typeface="楷体_GB2312" pitchFamily="1" charset="-122"/>
                  <a:ea typeface="楷体_GB2312" pitchFamily="1" charset="-122"/>
                </a:rPr>
                <a:t>元）</a:t>
              </a:r>
              <a:endParaRPr lang="zh-CN" altLang="en-US">
                <a:latin typeface="楷体_GB2312" pitchFamily="1" charset="-122"/>
                <a:ea typeface="楷体_GB2312" pitchFamily="1" charset="-122"/>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182277"/>
                                        </p:tgtEl>
                                        <p:attrNameLst>
                                          <p:attrName>style.visibility</p:attrName>
                                        </p:attrNameLst>
                                      </p:cBhvr>
                                      <p:to>
                                        <p:strVal val="visible"/>
                                      </p:to>
                                    </p:set>
                                    <p:animEffect transition="in" filter="wipe(up)">
                                      <p:cBhvr>
                                        <p:cTn id="7" dur="500"/>
                                        <p:tgtEl>
                                          <p:spTgt spid="182277"/>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82316"/>
                                        </p:tgtEl>
                                        <p:attrNameLst>
                                          <p:attrName>style.visibility</p:attrName>
                                        </p:attrNameLst>
                                      </p:cBhvr>
                                      <p:to>
                                        <p:strVal val="visible"/>
                                      </p:to>
                                    </p:set>
                                    <p:animEffect transition="in" filter="wipe(left)">
                                      <p:cBhvr>
                                        <p:cTn id="11" dur="500"/>
                                        <p:tgtEl>
                                          <p:spTgt spid="182316"/>
                                        </p:tgtEl>
                                      </p:cBhvr>
                                    </p:animEffect>
                                  </p:childTnLst>
                                </p:cTn>
                              </p:par>
                            </p:childTnLst>
                          </p:cTn>
                        </p:par>
                        <p:par>
                          <p:cTn id="12" fill="hold">
                            <p:stCondLst>
                              <p:cond delay="1000"/>
                            </p:stCondLst>
                            <p:childTnLst>
                              <p:par>
                                <p:cTn id="13" presetID="22" presetClass="entr" presetSubtype="1" fill="hold" grpId="0" nodeType="afterEffect">
                                  <p:stCondLst>
                                    <p:cond delay="0"/>
                                  </p:stCondLst>
                                  <p:childTnLst>
                                    <p:set>
                                      <p:cBhvr>
                                        <p:cTn id="14" dur="1" fill="hold">
                                          <p:stCondLst>
                                            <p:cond delay="0"/>
                                          </p:stCondLst>
                                        </p:cTn>
                                        <p:tgtEl>
                                          <p:spTgt spid="182279"/>
                                        </p:tgtEl>
                                        <p:attrNameLst>
                                          <p:attrName>style.visibility</p:attrName>
                                        </p:attrNameLst>
                                      </p:cBhvr>
                                      <p:to>
                                        <p:strVal val="visible"/>
                                      </p:to>
                                    </p:set>
                                    <p:animEffect transition="in" filter="wipe(up)">
                                      <p:cBhvr>
                                        <p:cTn id="15" dur="500"/>
                                        <p:tgtEl>
                                          <p:spTgt spid="182279"/>
                                        </p:tgtEl>
                                      </p:cBhvr>
                                    </p:animEffect>
                                  </p:childTnLst>
                                </p:cTn>
                              </p:par>
                            </p:childTnLst>
                          </p:cTn>
                        </p:par>
                      </p:childTnLst>
                    </p:cTn>
                  </p:par>
                  <p:par>
                    <p:cTn id="16" fill="hold">
                      <p:stCondLst>
                        <p:cond delay="indefinite"/>
                      </p:stCondLst>
                      <p:childTnLst>
                        <p:par>
                          <p:cTn id="17" fill="hold">
                            <p:stCondLst>
                              <p:cond delay="0"/>
                            </p:stCondLst>
                            <p:childTnLst>
                              <p:par>
                                <p:cTn id="18" presetID="22" presetClass="entr" presetSubtype="1" fill="hold" grpId="0" nodeType="clickEffect">
                                  <p:stCondLst>
                                    <p:cond delay="0"/>
                                  </p:stCondLst>
                                  <p:childTnLst>
                                    <p:set>
                                      <p:cBhvr>
                                        <p:cTn id="19" dur="1" fill="hold">
                                          <p:stCondLst>
                                            <p:cond delay="0"/>
                                          </p:stCondLst>
                                        </p:cTn>
                                        <p:tgtEl>
                                          <p:spTgt spid="182318"/>
                                        </p:tgtEl>
                                        <p:attrNameLst>
                                          <p:attrName>style.visibility</p:attrName>
                                        </p:attrNameLst>
                                      </p:cBhvr>
                                      <p:to>
                                        <p:strVal val="visible"/>
                                      </p:to>
                                    </p:set>
                                    <p:animEffect transition="in" filter="wipe(up)">
                                      <p:cBhvr>
                                        <p:cTn id="20" dur="500"/>
                                        <p:tgtEl>
                                          <p:spTgt spid="182318"/>
                                        </p:tgtEl>
                                      </p:cBhvr>
                                    </p:animEffect>
                                  </p:childTnLst>
                                </p:cTn>
                              </p:par>
                            </p:childTnLst>
                          </p:cTn>
                        </p:par>
                        <p:par>
                          <p:cTn id="21" fill="hold">
                            <p:stCondLst>
                              <p:cond delay="500"/>
                            </p:stCondLst>
                            <p:childTnLst>
                              <p:par>
                                <p:cTn id="22" presetID="22" presetClass="entr" presetSubtype="1" fill="hold" nodeType="afterEffect">
                                  <p:stCondLst>
                                    <p:cond delay="0"/>
                                  </p:stCondLst>
                                  <p:childTnLst>
                                    <p:set>
                                      <p:cBhvr>
                                        <p:cTn id="23" dur="1" fill="hold">
                                          <p:stCondLst>
                                            <p:cond delay="0"/>
                                          </p:stCondLst>
                                        </p:cTn>
                                        <p:tgtEl>
                                          <p:spTgt spid="3"/>
                                        </p:tgtEl>
                                        <p:attrNameLst>
                                          <p:attrName>style.visibility</p:attrName>
                                        </p:attrNameLst>
                                      </p:cBhvr>
                                      <p:to>
                                        <p:strVal val="visible"/>
                                      </p:to>
                                    </p:set>
                                    <p:animEffect transition="in" filter="wipe(up)">
                                      <p:cBhvr>
                                        <p:cTn id="24"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2277" grpId="0" animBg="1"/>
      <p:bldP spid="182279" grpId="0" animBg="1"/>
      <p:bldP spid="182316" grpId="0"/>
      <p:bldP spid="182318" grpId="0" animBg="1"/>
    </p:bld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0"/>
          <p:cNvSpPr>
            <a:spLocks noChangeArrowheads="1"/>
          </p:cNvSpPr>
          <p:nvPr/>
        </p:nvSpPr>
        <p:spPr bwMode="auto">
          <a:xfrm>
            <a:off x="539552" y="1660568"/>
            <a:ext cx="8148384" cy="4247317"/>
          </a:xfrm>
          <a:prstGeom prst="rect">
            <a:avLst/>
          </a:prstGeom>
          <a:noFill/>
          <a:ln>
            <a:noFill/>
          </a:ln>
          <a:effectLst>
            <a:prstShdw prst="shdw12">
              <a:schemeClr val="bg2">
                <a:alpha val="50000"/>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nchor="ctr">
            <a:spAutoFit/>
          </a:bodyPr>
          <a:lstStyle/>
          <a:p>
            <a:pPr indent="266700">
              <a:lnSpc>
                <a:spcPct val="150000"/>
              </a:lnSpc>
            </a:pPr>
            <a:r>
              <a:rPr lang="zh-CN" altLang="en-US" sz="2000" dirty="0">
                <a:latin typeface="楷体_GB2312" pitchFamily="1" charset="-122"/>
                <a:ea typeface="楷体_GB2312" pitchFamily="1" charset="-122"/>
              </a:rPr>
              <a:t>供水</a:t>
            </a:r>
            <a:r>
              <a:rPr lang="zh-CN" altLang="en-US" sz="2000" dirty="0" smtClean="0">
                <a:latin typeface="楷体_GB2312" pitchFamily="1" charset="-122"/>
                <a:ea typeface="楷体_GB2312" pitchFamily="1" charset="-122"/>
              </a:rPr>
              <a:t>车间</a:t>
            </a:r>
            <a:r>
              <a:rPr lang="zh-CN" altLang="en-US" sz="2000" dirty="0">
                <a:latin typeface="楷体_GB2312" pitchFamily="1" charset="-122"/>
                <a:ea typeface="楷体_GB2312" pitchFamily="1" charset="-122"/>
              </a:rPr>
              <a:t>成本差异分配：</a:t>
            </a:r>
            <a:endParaRPr lang="zh-CN" altLang="en-US" sz="2000" dirty="0">
              <a:latin typeface="楷体_GB2312" pitchFamily="1" charset="-122"/>
              <a:ea typeface="楷体_GB2312" pitchFamily="1" charset="-122"/>
            </a:endParaRPr>
          </a:p>
          <a:p>
            <a:pPr indent="266700">
              <a:lnSpc>
                <a:spcPct val="150000"/>
              </a:lnSpc>
            </a:pPr>
            <a:r>
              <a:rPr lang="zh-CN" altLang="en-US" sz="2000" dirty="0" smtClean="0">
                <a:solidFill>
                  <a:schemeClr val="accent2"/>
                </a:solidFill>
                <a:latin typeface="楷体_GB2312" pitchFamily="1" charset="-122"/>
                <a:ea typeface="楷体_GB2312" pitchFamily="1" charset="-122"/>
              </a:rPr>
              <a:t>供水车间</a:t>
            </a:r>
            <a:r>
              <a:rPr lang="zh-CN" altLang="en-US" sz="2000" dirty="0">
                <a:solidFill>
                  <a:schemeClr val="accent2"/>
                </a:solidFill>
                <a:latin typeface="楷体_GB2312" pitchFamily="1" charset="-122"/>
                <a:ea typeface="楷体_GB2312" pitchFamily="1" charset="-122"/>
              </a:rPr>
              <a:t>辅助生产费用成本差异率＝</a:t>
            </a:r>
            <a:r>
              <a:rPr lang="en-US" altLang="zh-CN" sz="2000" dirty="0">
                <a:solidFill>
                  <a:schemeClr val="accent2"/>
                </a:solidFill>
                <a:latin typeface="楷体_GB2312" pitchFamily="1" charset="-122"/>
                <a:ea typeface="楷体_GB2312" pitchFamily="1" charset="-122"/>
              </a:rPr>
              <a:t>84÷</a:t>
            </a:r>
            <a:r>
              <a:rPr lang="zh-CN" altLang="en-US" sz="2000" dirty="0">
                <a:solidFill>
                  <a:schemeClr val="accent2"/>
                </a:solidFill>
                <a:latin typeface="楷体_GB2312" pitchFamily="1" charset="-122"/>
                <a:ea typeface="楷体_GB2312" pitchFamily="1" charset="-122"/>
              </a:rPr>
              <a:t>（</a:t>
            </a:r>
            <a:r>
              <a:rPr lang="en-US" altLang="zh-CN" sz="2000" dirty="0">
                <a:solidFill>
                  <a:schemeClr val="accent2"/>
                </a:solidFill>
                <a:latin typeface="楷体_GB2312" pitchFamily="1" charset="-122"/>
                <a:ea typeface="楷体_GB2312" pitchFamily="1" charset="-122"/>
              </a:rPr>
              <a:t>1000+260</a:t>
            </a:r>
            <a:r>
              <a:rPr lang="zh-CN" altLang="en-US" sz="2000" dirty="0">
                <a:solidFill>
                  <a:schemeClr val="accent2"/>
                </a:solidFill>
                <a:latin typeface="楷体_GB2312" pitchFamily="1" charset="-122"/>
                <a:ea typeface="楷体_GB2312" pitchFamily="1" charset="-122"/>
              </a:rPr>
              <a:t>）＝</a:t>
            </a:r>
            <a:r>
              <a:rPr lang="en-US" altLang="zh-CN" sz="2000" dirty="0">
                <a:solidFill>
                  <a:schemeClr val="accent2"/>
                </a:solidFill>
                <a:latin typeface="楷体_GB2312" pitchFamily="1" charset="-122"/>
                <a:ea typeface="楷体_GB2312" pitchFamily="1" charset="-122"/>
              </a:rPr>
              <a:t>0.0667</a:t>
            </a:r>
            <a:endParaRPr lang="en-US" altLang="zh-CN" sz="2000" dirty="0">
              <a:solidFill>
                <a:schemeClr val="accent2"/>
              </a:solidFill>
              <a:latin typeface="楷体_GB2312" pitchFamily="1" charset="-122"/>
              <a:ea typeface="楷体_GB2312" pitchFamily="1" charset="-122"/>
            </a:endParaRPr>
          </a:p>
          <a:p>
            <a:pPr indent="266700">
              <a:lnSpc>
                <a:spcPct val="150000"/>
              </a:lnSpc>
            </a:pPr>
            <a:r>
              <a:rPr lang="zh-CN" altLang="en-US" sz="2000" dirty="0">
                <a:latin typeface="楷体_GB2312" pitchFamily="1" charset="-122"/>
                <a:ea typeface="楷体_GB2312" pitchFamily="1" charset="-122"/>
                <a:cs typeface="Times New Roman" panose="02020603050405020304" pitchFamily="18" charset="0"/>
              </a:rPr>
              <a:t>基本生产车间负担</a:t>
            </a:r>
            <a:r>
              <a:rPr lang="zh-CN" altLang="en-US" sz="2000" dirty="0" smtClean="0">
                <a:latin typeface="楷体_GB2312" pitchFamily="1" charset="-122"/>
                <a:ea typeface="楷体_GB2312" pitchFamily="1" charset="-122"/>
                <a:cs typeface="Times New Roman" panose="02020603050405020304" pitchFamily="18" charset="0"/>
              </a:rPr>
              <a:t>的供水费用</a:t>
            </a:r>
            <a:r>
              <a:rPr lang="zh-CN" altLang="en-US" sz="2000" dirty="0">
                <a:latin typeface="楷体_GB2312" pitchFamily="1" charset="-122"/>
                <a:ea typeface="楷体_GB2312" pitchFamily="1" charset="-122"/>
                <a:cs typeface="Times New Roman" panose="02020603050405020304" pitchFamily="18" charset="0"/>
              </a:rPr>
              <a:t>差异＝</a:t>
            </a:r>
            <a:r>
              <a:rPr lang="en-US" altLang="zh-CN" sz="2000" dirty="0">
                <a:latin typeface="楷体_GB2312" pitchFamily="1" charset="-122"/>
                <a:ea typeface="楷体_GB2312" pitchFamily="1" charset="-122"/>
                <a:cs typeface="Times New Roman" panose="02020603050405020304" pitchFamily="18" charset="0"/>
              </a:rPr>
              <a:t>1 000×0.0667</a:t>
            </a:r>
            <a:r>
              <a:rPr lang="zh-CN" altLang="en-US" sz="2000" dirty="0">
                <a:latin typeface="楷体_GB2312" pitchFamily="1" charset="-122"/>
                <a:ea typeface="楷体_GB2312" pitchFamily="1" charset="-122"/>
                <a:cs typeface="Times New Roman" panose="02020603050405020304" pitchFamily="18" charset="0"/>
              </a:rPr>
              <a:t>＝</a:t>
            </a:r>
            <a:r>
              <a:rPr lang="en-US" altLang="zh-CN" sz="2000" dirty="0">
                <a:latin typeface="楷体_GB2312" pitchFamily="1" charset="-122"/>
                <a:ea typeface="楷体_GB2312" pitchFamily="1" charset="-122"/>
                <a:cs typeface="Times New Roman" panose="02020603050405020304" pitchFamily="18" charset="0"/>
              </a:rPr>
              <a:t>66.70</a:t>
            </a:r>
            <a:r>
              <a:rPr lang="zh-CN" altLang="en-US" sz="2000" dirty="0">
                <a:latin typeface="楷体_GB2312" pitchFamily="1" charset="-122"/>
                <a:ea typeface="楷体_GB2312" pitchFamily="1" charset="-122"/>
                <a:cs typeface="Times New Roman" panose="02020603050405020304" pitchFamily="18" charset="0"/>
              </a:rPr>
              <a:t>（元）</a:t>
            </a:r>
            <a:endParaRPr lang="zh-CN" altLang="en-US" sz="2000" dirty="0">
              <a:latin typeface="楷体_GB2312" pitchFamily="1" charset="-122"/>
              <a:ea typeface="楷体_GB2312" pitchFamily="1" charset="-122"/>
            </a:endParaRPr>
          </a:p>
          <a:p>
            <a:pPr indent="266700">
              <a:lnSpc>
                <a:spcPct val="150000"/>
              </a:lnSpc>
            </a:pPr>
            <a:r>
              <a:rPr lang="zh-CN" altLang="en-US" sz="2000" dirty="0">
                <a:latin typeface="楷体_GB2312" pitchFamily="1" charset="-122"/>
                <a:ea typeface="楷体_GB2312" pitchFamily="1" charset="-122"/>
              </a:rPr>
              <a:t>行政管理部门负担</a:t>
            </a:r>
            <a:r>
              <a:rPr lang="zh-CN" altLang="en-US" sz="2000" dirty="0" smtClean="0">
                <a:latin typeface="楷体_GB2312" pitchFamily="1" charset="-122"/>
                <a:ea typeface="楷体_GB2312" pitchFamily="1" charset="-122"/>
              </a:rPr>
              <a:t>的供水费用</a:t>
            </a:r>
            <a:r>
              <a:rPr lang="zh-CN" altLang="en-US" sz="2000" dirty="0">
                <a:latin typeface="楷体_GB2312" pitchFamily="1" charset="-122"/>
                <a:ea typeface="楷体_GB2312" pitchFamily="1" charset="-122"/>
              </a:rPr>
              <a:t>差异＝</a:t>
            </a:r>
            <a:r>
              <a:rPr lang="en-US" altLang="zh-CN" sz="2000" dirty="0">
                <a:latin typeface="楷体_GB2312" pitchFamily="1" charset="-122"/>
                <a:ea typeface="楷体_GB2312" pitchFamily="1" charset="-122"/>
              </a:rPr>
              <a:t>260×0.0667</a:t>
            </a:r>
            <a:r>
              <a:rPr lang="zh-CN" altLang="en-US" sz="2000" dirty="0">
                <a:latin typeface="楷体_GB2312" pitchFamily="1" charset="-122"/>
                <a:ea typeface="楷体_GB2312" pitchFamily="1" charset="-122"/>
              </a:rPr>
              <a:t>＝</a:t>
            </a:r>
            <a:r>
              <a:rPr lang="en-US" altLang="zh-CN" sz="2000" dirty="0">
                <a:latin typeface="楷体_GB2312" pitchFamily="1" charset="-122"/>
                <a:ea typeface="楷体_GB2312" pitchFamily="1" charset="-122"/>
              </a:rPr>
              <a:t>17.30</a:t>
            </a:r>
            <a:r>
              <a:rPr lang="zh-CN" altLang="en-US" sz="2000" dirty="0">
                <a:latin typeface="楷体_GB2312" pitchFamily="1" charset="-122"/>
                <a:ea typeface="楷体_GB2312" pitchFamily="1" charset="-122"/>
              </a:rPr>
              <a:t>（元）</a:t>
            </a:r>
            <a:endParaRPr lang="zh-CN" altLang="en-US" sz="2000" dirty="0">
              <a:latin typeface="楷体_GB2312" pitchFamily="1" charset="-122"/>
              <a:ea typeface="楷体_GB2312" pitchFamily="1" charset="-122"/>
            </a:endParaRPr>
          </a:p>
          <a:p>
            <a:pPr indent="266700">
              <a:lnSpc>
                <a:spcPct val="150000"/>
              </a:lnSpc>
            </a:pPr>
            <a:endParaRPr lang="zh-CN" altLang="en-US" sz="2000" dirty="0">
              <a:latin typeface="楷体_GB2312" pitchFamily="1" charset="-122"/>
              <a:ea typeface="楷体_GB2312" pitchFamily="1" charset="-122"/>
            </a:endParaRPr>
          </a:p>
          <a:p>
            <a:pPr indent="266700">
              <a:lnSpc>
                <a:spcPct val="150000"/>
              </a:lnSpc>
            </a:pPr>
            <a:r>
              <a:rPr lang="zh-CN" altLang="en-US" sz="2000" dirty="0">
                <a:latin typeface="楷体_GB2312" pitchFamily="1" charset="-122"/>
                <a:ea typeface="楷体_GB2312" pitchFamily="1" charset="-122"/>
              </a:rPr>
              <a:t>供热车间辅助费用成本差异分配：</a:t>
            </a:r>
            <a:endParaRPr lang="zh-CN" altLang="en-US" sz="2000" dirty="0">
              <a:latin typeface="楷体_GB2312" pitchFamily="1" charset="-122"/>
              <a:ea typeface="楷体_GB2312" pitchFamily="1" charset="-122"/>
            </a:endParaRPr>
          </a:p>
          <a:p>
            <a:pPr indent="266700">
              <a:lnSpc>
                <a:spcPct val="150000"/>
              </a:lnSpc>
            </a:pPr>
            <a:r>
              <a:rPr lang="zh-CN" altLang="en-US" sz="2000" dirty="0">
                <a:solidFill>
                  <a:schemeClr val="accent2"/>
                </a:solidFill>
                <a:latin typeface="楷体_GB2312" pitchFamily="1" charset="-122"/>
                <a:ea typeface="楷体_GB2312" pitchFamily="1" charset="-122"/>
              </a:rPr>
              <a:t>供热车间辅助生产费用成本差异率＝</a:t>
            </a:r>
            <a:r>
              <a:rPr lang="en-US" altLang="zh-CN" sz="2000" dirty="0">
                <a:solidFill>
                  <a:schemeClr val="accent2"/>
                </a:solidFill>
                <a:latin typeface="楷体_GB2312" pitchFamily="1" charset="-122"/>
                <a:ea typeface="楷体_GB2312" pitchFamily="1" charset="-122"/>
              </a:rPr>
              <a:t>1908 ÷</a:t>
            </a:r>
            <a:r>
              <a:rPr lang="zh-CN" altLang="en-US" sz="2000" dirty="0">
                <a:solidFill>
                  <a:schemeClr val="accent2"/>
                </a:solidFill>
                <a:latin typeface="楷体_GB2312" pitchFamily="1" charset="-122"/>
                <a:ea typeface="楷体_GB2312" pitchFamily="1" charset="-122"/>
              </a:rPr>
              <a:t>（</a:t>
            </a:r>
            <a:r>
              <a:rPr lang="en-US" altLang="zh-CN" sz="2000" dirty="0">
                <a:solidFill>
                  <a:schemeClr val="accent2"/>
                </a:solidFill>
                <a:latin typeface="楷体_GB2312" pitchFamily="1" charset="-122"/>
                <a:ea typeface="楷体_GB2312" pitchFamily="1" charset="-122"/>
              </a:rPr>
              <a:t>9700+2300</a:t>
            </a:r>
            <a:r>
              <a:rPr lang="zh-CN" altLang="en-US" sz="2000" dirty="0">
                <a:solidFill>
                  <a:schemeClr val="accent2"/>
                </a:solidFill>
                <a:latin typeface="楷体_GB2312" pitchFamily="1" charset="-122"/>
                <a:ea typeface="楷体_GB2312" pitchFamily="1" charset="-122"/>
              </a:rPr>
              <a:t>）＝</a:t>
            </a:r>
            <a:r>
              <a:rPr lang="en-US" altLang="zh-CN" sz="2000" dirty="0">
                <a:solidFill>
                  <a:schemeClr val="accent2"/>
                </a:solidFill>
                <a:latin typeface="楷体_GB2312" pitchFamily="1" charset="-122"/>
                <a:ea typeface="楷体_GB2312" pitchFamily="1" charset="-122"/>
              </a:rPr>
              <a:t>0.159</a:t>
            </a:r>
            <a:endParaRPr lang="en-US" altLang="zh-CN" sz="2000" dirty="0">
              <a:solidFill>
                <a:schemeClr val="accent2"/>
              </a:solidFill>
              <a:latin typeface="楷体_GB2312" pitchFamily="1" charset="-122"/>
              <a:ea typeface="楷体_GB2312" pitchFamily="1" charset="-122"/>
            </a:endParaRPr>
          </a:p>
          <a:p>
            <a:pPr indent="266700">
              <a:lnSpc>
                <a:spcPct val="150000"/>
              </a:lnSpc>
            </a:pPr>
            <a:r>
              <a:rPr lang="zh-CN" altLang="en-US" sz="2000" dirty="0">
                <a:latin typeface="楷体_GB2312" pitchFamily="1" charset="-122"/>
                <a:ea typeface="楷体_GB2312" pitchFamily="1" charset="-122"/>
              </a:rPr>
              <a:t>基本生产车间负担的供热费用差异＝</a:t>
            </a:r>
            <a:r>
              <a:rPr lang="en-US" altLang="zh-CN" sz="2000" dirty="0">
                <a:latin typeface="楷体_GB2312" pitchFamily="1" charset="-122"/>
                <a:ea typeface="楷体_GB2312" pitchFamily="1" charset="-122"/>
              </a:rPr>
              <a:t>9 700×0.159</a:t>
            </a:r>
            <a:r>
              <a:rPr lang="zh-CN" altLang="en-US" sz="2000" dirty="0">
                <a:latin typeface="楷体_GB2312" pitchFamily="1" charset="-122"/>
                <a:ea typeface="楷体_GB2312" pitchFamily="1" charset="-122"/>
              </a:rPr>
              <a:t>＝</a:t>
            </a:r>
            <a:r>
              <a:rPr lang="en-US" altLang="zh-CN" sz="2000" dirty="0">
                <a:latin typeface="楷体_GB2312" pitchFamily="1" charset="-122"/>
                <a:ea typeface="楷体_GB2312" pitchFamily="1" charset="-122"/>
              </a:rPr>
              <a:t>1 542.30</a:t>
            </a:r>
            <a:r>
              <a:rPr lang="zh-CN" altLang="en-US" sz="2000" dirty="0">
                <a:latin typeface="楷体_GB2312" pitchFamily="1" charset="-122"/>
                <a:ea typeface="楷体_GB2312" pitchFamily="1" charset="-122"/>
              </a:rPr>
              <a:t>（元）</a:t>
            </a:r>
            <a:endParaRPr lang="zh-CN" altLang="en-US" sz="2000" dirty="0">
              <a:latin typeface="楷体_GB2312" pitchFamily="1" charset="-122"/>
              <a:ea typeface="楷体_GB2312" pitchFamily="1" charset="-122"/>
            </a:endParaRPr>
          </a:p>
          <a:p>
            <a:pPr indent="266700">
              <a:lnSpc>
                <a:spcPct val="150000"/>
              </a:lnSpc>
            </a:pPr>
            <a:r>
              <a:rPr lang="zh-CN" altLang="en-US" sz="2000" dirty="0">
                <a:latin typeface="楷体_GB2312" pitchFamily="1" charset="-122"/>
                <a:ea typeface="楷体_GB2312" pitchFamily="1" charset="-122"/>
              </a:rPr>
              <a:t>行政管理部门负担的供热费用差异＝</a:t>
            </a:r>
            <a:r>
              <a:rPr lang="en-US" altLang="zh-CN" sz="2000" dirty="0">
                <a:latin typeface="楷体_GB2312" pitchFamily="1" charset="-122"/>
                <a:ea typeface="楷体_GB2312" pitchFamily="1" charset="-122"/>
              </a:rPr>
              <a:t>2 300×0.159</a:t>
            </a:r>
            <a:r>
              <a:rPr lang="zh-CN" altLang="en-US" sz="2000" dirty="0">
                <a:latin typeface="楷体_GB2312" pitchFamily="1" charset="-122"/>
                <a:ea typeface="楷体_GB2312" pitchFamily="1" charset="-122"/>
              </a:rPr>
              <a:t>＝</a:t>
            </a:r>
            <a:r>
              <a:rPr lang="en-US" altLang="zh-CN" sz="2000" dirty="0">
                <a:latin typeface="楷体_GB2312" pitchFamily="1" charset="-122"/>
                <a:ea typeface="楷体_GB2312" pitchFamily="1" charset="-122"/>
              </a:rPr>
              <a:t>365.70</a:t>
            </a:r>
            <a:r>
              <a:rPr lang="zh-CN" altLang="en-US" sz="2000" dirty="0">
                <a:latin typeface="楷体_GB2312" pitchFamily="1" charset="-122"/>
                <a:ea typeface="楷体_GB2312" pitchFamily="1" charset="-122"/>
              </a:rPr>
              <a:t>（元）</a:t>
            </a:r>
            <a:endParaRPr lang="en-US" altLang="zh-CN" sz="2000" dirty="0">
              <a:latin typeface="楷体_GB2312" pitchFamily="1" charset="-122"/>
              <a:ea typeface="楷体_GB2312" pitchFamily="1" charset="-122"/>
            </a:endParaRPr>
          </a:p>
        </p:txBody>
      </p:sp>
      <p:sp>
        <p:nvSpPr>
          <p:cNvPr id="3" name="Text Box 16">
            <a:hlinkClick r:id="rId1" action="ppaction://hlinkfile"/>
          </p:cNvPr>
          <p:cNvSpPr txBox="1">
            <a:spLocks noChangeArrowheads="1"/>
          </p:cNvSpPr>
          <p:nvPr/>
        </p:nvSpPr>
        <p:spPr bwMode="auto">
          <a:xfrm>
            <a:off x="539552" y="6223000"/>
            <a:ext cx="3960813" cy="366712"/>
          </a:xfrm>
          <a:prstGeom prst="rect">
            <a:avLst/>
          </a:prstGeom>
          <a:noFill/>
          <a:ln>
            <a:noFill/>
          </a:ln>
          <a:effectLst>
            <a:prstShdw prst="shdw12">
              <a:schemeClr val="bg2">
                <a:alpha val="50000"/>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r>
              <a:rPr lang="zh-CN" altLang="en-US"/>
              <a:t>辅助费用分配表（计划成本分配法）</a:t>
            </a:r>
            <a:endParaRPr lang="zh-CN" altLang="en-US"/>
          </a:p>
        </p:txBody>
      </p:sp>
      <p:sp>
        <p:nvSpPr>
          <p:cNvPr id="4" name="标题 1"/>
          <p:cNvSpPr txBox="1"/>
          <p:nvPr/>
        </p:nvSpPr>
        <p:spPr>
          <a:xfrm>
            <a:off x="467544" y="404664"/>
            <a:ext cx="5877036" cy="651346"/>
          </a:xfrm>
          <a:prstGeom prst="rect">
            <a:avLst/>
          </a:prstGeom>
          <a:ln>
            <a:solidFill>
              <a:schemeClr val="accent1">
                <a:lumMod val="75000"/>
              </a:schemeClr>
            </a:solidFill>
          </a:ln>
        </p:spPr>
        <p:txBody>
          <a:bodyPr/>
          <a:lstStyle>
            <a:lvl1pPr algn="l" rtl="0" eaLnBrk="1" latinLnBrk="0" hangingPunct="1">
              <a:spcBef>
                <a:spcPct val="0"/>
              </a:spcBef>
              <a:buNone/>
              <a:defRPr kumimoji="0" sz="3000" b="0" kern="1200" cap="small" baseline="0">
                <a:solidFill>
                  <a:schemeClr val="tx2"/>
                </a:solidFill>
                <a:latin typeface="+mj-lt"/>
                <a:ea typeface="+mj-ea"/>
                <a:cs typeface="+mj-cs"/>
              </a:defRPr>
            </a:lvl1pPr>
          </a:lstStyle>
          <a:p>
            <a:r>
              <a:rPr lang="zh-CN" altLang="en-US" b="1" dirty="0"/>
              <a:t>二</a:t>
            </a:r>
            <a:r>
              <a:rPr lang="zh-CN" altLang="en-US" b="1" dirty="0" smtClean="0"/>
              <a:t>、辅助生产费用的</a:t>
            </a:r>
            <a:r>
              <a:rPr lang="zh-CN" altLang="en-US" b="1" dirty="0"/>
              <a:t>分配</a:t>
            </a:r>
            <a:endParaRPr lang="zh-CN" altLang="en-US" b="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wipe(left)">
                                      <p:cBhvr>
                                        <p:cTn id="7" dur="5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2">
                                            <p:txEl>
                                              <p:pRg st="1" end="1"/>
                                            </p:txEl>
                                          </p:spTgt>
                                        </p:tgtEl>
                                        <p:attrNameLst>
                                          <p:attrName>style.visibility</p:attrName>
                                        </p:attrNameLst>
                                      </p:cBhvr>
                                      <p:to>
                                        <p:strVal val="visible"/>
                                      </p:to>
                                    </p:set>
                                    <p:animEffect transition="in" filter="wipe(left)">
                                      <p:cBhvr>
                                        <p:cTn id="12" dur="500"/>
                                        <p:tgtEl>
                                          <p:spTgt spid="2">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nodeType="clickEffect">
                                  <p:stCondLst>
                                    <p:cond delay="0"/>
                                  </p:stCondLst>
                                  <p:childTnLst>
                                    <p:set>
                                      <p:cBhvr>
                                        <p:cTn id="16" dur="1" fill="hold">
                                          <p:stCondLst>
                                            <p:cond delay="0"/>
                                          </p:stCondLst>
                                        </p:cTn>
                                        <p:tgtEl>
                                          <p:spTgt spid="2">
                                            <p:txEl>
                                              <p:pRg st="2" end="2"/>
                                            </p:txEl>
                                          </p:spTgt>
                                        </p:tgtEl>
                                        <p:attrNameLst>
                                          <p:attrName>style.visibility</p:attrName>
                                        </p:attrNameLst>
                                      </p:cBhvr>
                                      <p:to>
                                        <p:strVal val="visible"/>
                                      </p:to>
                                    </p:set>
                                    <p:animEffect transition="in" filter="wipe(left)">
                                      <p:cBhvr>
                                        <p:cTn id="17" dur="500"/>
                                        <p:tgtEl>
                                          <p:spTgt spid="2">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nodeType="clickEffect">
                                  <p:stCondLst>
                                    <p:cond delay="0"/>
                                  </p:stCondLst>
                                  <p:childTnLst>
                                    <p:set>
                                      <p:cBhvr>
                                        <p:cTn id="21" dur="1" fill="hold">
                                          <p:stCondLst>
                                            <p:cond delay="0"/>
                                          </p:stCondLst>
                                        </p:cTn>
                                        <p:tgtEl>
                                          <p:spTgt spid="2">
                                            <p:txEl>
                                              <p:pRg st="3" end="3"/>
                                            </p:txEl>
                                          </p:spTgt>
                                        </p:tgtEl>
                                        <p:attrNameLst>
                                          <p:attrName>style.visibility</p:attrName>
                                        </p:attrNameLst>
                                      </p:cBhvr>
                                      <p:to>
                                        <p:strVal val="visible"/>
                                      </p:to>
                                    </p:set>
                                    <p:animEffect transition="in" filter="wipe(left)">
                                      <p:cBhvr>
                                        <p:cTn id="22" dur="500"/>
                                        <p:tgtEl>
                                          <p:spTgt spid="2">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nodeType="clickEffect">
                                  <p:stCondLst>
                                    <p:cond delay="0"/>
                                  </p:stCondLst>
                                  <p:childTnLst>
                                    <p:set>
                                      <p:cBhvr>
                                        <p:cTn id="26" dur="1" fill="hold">
                                          <p:stCondLst>
                                            <p:cond delay="0"/>
                                          </p:stCondLst>
                                        </p:cTn>
                                        <p:tgtEl>
                                          <p:spTgt spid="2">
                                            <p:txEl>
                                              <p:pRg st="5" end="5"/>
                                            </p:txEl>
                                          </p:spTgt>
                                        </p:tgtEl>
                                        <p:attrNameLst>
                                          <p:attrName>style.visibility</p:attrName>
                                        </p:attrNameLst>
                                      </p:cBhvr>
                                      <p:to>
                                        <p:strVal val="visible"/>
                                      </p:to>
                                    </p:set>
                                    <p:animEffect transition="in" filter="wipe(left)">
                                      <p:cBhvr>
                                        <p:cTn id="27" dur="500"/>
                                        <p:tgtEl>
                                          <p:spTgt spid="2">
                                            <p:txEl>
                                              <p:pRg st="5" end="5"/>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nodeType="clickEffect">
                                  <p:stCondLst>
                                    <p:cond delay="0"/>
                                  </p:stCondLst>
                                  <p:childTnLst>
                                    <p:set>
                                      <p:cBhvr>
                                        <p:cTn id="31" dur="1" fill="hold">
                                          <p:stCondLst>
                                            <p:cond delay="0"/>
                                          </p:stCondLst>
                                        </p:cTn>
                                        <p:tgtEl>
                                          <p:spTgt spid="2">
                                            <p:txEl>
                                              <p:pRg st="6" end="6"/>
                                            </p:txEl>
                                          </p:spTgt>
                                        </p:tgtEl>
                                        <p:attrNameLst>
                                          <p:attrName>style.visibility</p:attrName>
                                        </p:attrNameLst>
                                      </p:cBhvr>
                                      <p:to>
                                        <p:strVal val="visible"/>
                                      </p:to>
                                    </p:set>
                                    <p:animEffect transition="in" filter="wipe(left)">
                                      <p:cBhvr>
                                        <p:cTn id="32" dur="500"/>
                                        <p:tgtEl>
                                          <p:spTgt spid="2">
                                            <p:txEl>
                                              <p:pRg st="6" end="6"/>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8" fill="hold" nodeType="clickEffect">
                                  <p:stCondLst>
                                    <p:cond delay="0"/>
                                  </p:stCondLst>
                                  <p:childTnLst>
                                    <p:set>
                                      <p:cBhvr>
                                        <p:cTn id="36" dur="1" fill="hold">
                                          <p:stCondLst>
                                            <p:cond delay="0"/>
                                          </p:stCondLst>
                                        </p:cTn>
                                        <p:tgtEl>
                                          <p:spTgt spid="2">
                                            <p:txEl>
                                              <p:pRg st="7" end="7"/>
                                            </p:txEl>
                                          </p:spTgt>
                                        </p:tgtEl>
                                        <p:attrNameLst>
                                          <p:attrName>style.visibility</p:attrName>
                                        </p:attrNameLst>
                                      </p:cBhvr>
                                      <p:to>
                                        <p:strVal val="visible"/>
                                      </p:to>
                                    </p:set>
                                    <p:animEffect transition="in" filter="wipe(left)">
                                      <p:cBhvr>
                                        <p:cTn id="37" dur="500"/>
                                        <p:tgtEl>
                                          <p:spTgt spid="2">
                                            <p:txEl>
                                              <p:pRg st="7" end="7"/>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8" fill="hold" nodeType="clickEffect">
                                  <p:stCondLst>
                                    <p:cond delay="0"/>
                                  </p:stCondLst>
                                  <p:childTnLst>
                                    <p:set>
                                      <p:cBhvr>
                                        <p:cTn id="41" dur="1" fill="hold">
                                          <p:stCondLst>
                                            <p:cond delay="0"/>
                                          </p:stCondLst>
                                        </p:cTn>
                                        <p:tgtEl>
                                          <p:spTgt spid="2">
                                            <p:txEl>
                                              <p:pRg st="8" end="8"/>
                                            </p:txEl>
                                          </p:spTgt>
                                        </p:tgtEl>
                                        <p:attrNameLst>
                                          <p:attrName>style.visibility</p:attrName>
                                        </p:attrNameLst>
                                      </p:cBhvr>
                                      <p:to>
                                        <p:strVal val="visible"/>
                                      </p:to>
                                    </p:set>
                                    <p:animEffect transition="in" filter="wipe(left)">
                                      <p:cBhvr>
                                        <p:cTn id="42" dur="500"/>
                                        <p:tgtEl>
                                          <p:spTgt spid="2">
                                            <p:txEl>
                                              <p:pRg st="8" end="8"/>
                                            </p:txEl>
                                          </p:spTgt>
                                        </p:tgtEl>
                                      </p:cBhvr>
                                    </p:animEffect>
                                  </p:childTnLst>
                                </p:cTn>
                              </p:par>
                            </p:childTnLst>
                          </p:cTn>
                        </p:par>
                        <p:par>
                          <p:cTn id="43" fill="hold">
                            <p:stCondLst>
                              <p:cond delay="500"/>
                            </p:stCondLst>
                            <p:childTnLst>
                              <p:par>
                                <p:cTn id="44" presetID="1" presetClass="entr" presetSubtype="0" fill="hold" grpId="0" nodeType="afterEffect">
                                  <p:stCondLst>
                                    <p:cond delay="0"/>
                                  </p:stCondLst>
                                  <p:childTnLst>
                                    <p:set>
                                      <p:cBhvr>
                                        <p:cTn id="45"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3300" name="Rectangle 4"/>
          <p:cNvSpPr>
            <a:spLocks noChangeArrowheads="1"/>
          </p:cNvSpPr>
          <p:nvPr/>
        </p:nvSpPr>
        <p:spPr bwMode="auto">
          <a:xfrm>
            <a:off x="395535" y="2060848"/>
            <a:ext cx="8404865" cy="3939540"/>
          </a:xfrm>
          <a:prstGeom prst="rect">
            <a:avLst/>
          </a:prstGeom>
          <a:noFill/>
          <a:ln>
            <a:noFill/>
          </a:ln>
          <a:effectLst>
            <a:prstShdw prst="shdw12">
              <a:schemeClr val="bg2">
                <a:alpha val="50000"/>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nchor="ctr">
            <a:spAutoFit/>
          </a:bodyPr>
          <a:lstStyle/>
          <a:p>
            <a:pPr indent="266700"/>
            <a:r>
              <a:rPr lang="zh-CN" altLang="en-US" sz="2000" dirty="0">
                <a:latin typeface="楷体_GB2312" pitchFamily="1" charset="-122"/>
                <a:ea typeface="楷体_GB2312" pitchFamily="1" charset="-122"/>
              </a:rPr>
              <a:t>按计划成本分配的会计分录：</a:t>
            </a:r>
            <a:endParaRPr lang="zh-CN" altLang="en-US" sz="2000" dirty="0">
              <a:latin typeface="楷体_GB2312" pitchFamily="1" charset="-122"/>
              <a:ea typeface="楷体_GB2312" pitchFamily="1" charset="-122"/>
            </a:endParaRPr>
          </a:p>
          <a:p>
            <a:pPr indent="266700"/>
            <a:r>
              <a:rPr lang="zh-CN" altLang="en-US" sz="2000" dirty="0">
                <a:latin typeface="楷体_GB2312" pitchFamily="1" charset="-122"/>
                <a:ea typeface="楷体_GB2312" pitchFamily="1" charset="-122"/>
              </a:rPr>
              <a:t>借：生产成本</a:t>
            </a:r>
            <a:r>
              <a:rPr lang="en-US" altLang="zh-CN" sz="2000" dirty="0">
                <a:latin typeface="Arial" panose="020B0604020202020204"/>
                <a:ea typeface="楷体_GB2312" pitchFamily="1" charset="-122"/>
              </a:rPr>
              <a:t>——</a:t>
            </a:r>
            <a:r>
              <a:rPr lang="zh-CN" altLang="en-US" sz="2000" dirty="0">
                <a:latin typeface="楷体_GB2312" pitchFamily="1" charset="-122"/>
                <a:ea typeface="楷体_GB2312" pitchFamily="1" charset="-122"/>
              </a:rPr>
              <a:t>辅助生产成本</a:t>
            </a:r>
            <a:r>
              <a:rPr lang="en-US" altLang="zh-CN" sz="2000" dirty="0" smtClean="0">
                <a:latin typeface="Arial" panose="020B0604020202020204"/>
                <a:ea typeface="楷体_GB2312" pitchFamily="1" charset="-122"/>
              </a:rPr>
              <a:t>——</a:t>
            </a:r>
            <a:r>
              <a:rPr lang="zh-CN" altLang="en-US" sz="2000" dirty="0" smtClean="0">
                <a:latin typeface="Arial" panose="020B0604020202020204"/>
                <a:ea typeface="楷体_GB2312" pitchFamily="1" charset="-122"/>
              </a:rPr>
              <a:t>供水</a:t>
            </a:r>
            <a:r>
              <a:rPr lang="zh-CN" altLang="en-US" sz="2000" dirty="0" smtClean="0">
                <a:latin typeface="楷体_GB2312" pitchFamily="1" charset="-122"/>
                <a:ea typeface="楷体_GB2312" pitchFamily="1" charset="-122"/>
              </a:rPr>
              <a:t>车</a:t>
            </a:r>
            <a:r>
              <a:rPr lang="zh-CN" altLang="en-US" sz="2000" dirty="0">
                <a:latin typeface="楷体_GB2312" pitchFamily="1" charset="-122"/>
                <a:ea typeface="楷体_GB2312" pitchFamily="1" charset="-122"/>
              </a:rPr>
              <a:t>间         </a:t>
            </a:r>
            <a:r>
              <a:rPr lang="en-US" altLang="zh-CN" sz="2000" dirty="0">
                <a:latin typeface="楷体_GB2312" pitchFamily="1" charset="-122"/>
                <a:ea typeface="楷体_GB2312" pitchFamily="1" charset="-122"/>
              </a:rPr>
              <a:t>2 352</a:t>
            </a:r>
            <a:endParaRPr lang="en-US" altLang="zh-CN" sz="2000" dirty="0">
              <a:latin typeface="楷体_GB2312" pitchFamily="1" charset="-122"/>
              <a:ea typeface="楷体_GB2312" pitchFamily="1" charset="-122"/>
            </a:endParaRPr>
          </a:p>
          <a:p>
            <a:pPr indent="266700"/>
            <a:r>
              <a:rPr lang="en-US" altLang="zh-CN" sz="2000" dirty="0">
                <a:latin typeface="楷体_GB2312" pitchFamily="1" charset="-122"/>
                <a:ea typeface="楷体_GB2312" pitchFamily="1" charset="-122"/>
              </a:rPr>
              <a:t>            </a:t>
            </a:r>
            <a:r>
              <a:rPr lang="en-US" altLang="zh-CN" sz="2000" dirty="0">
                <a:latin typeface="Arial" panose="020B0604020202020204"/>
                <a:ea typeface="楷体_GB2312" pitchFamily="1" charset="-122"/>
              </a:rPr>
              <a:t>——</a:t>
            </a:r>
            <a:r>
              <a:rPr lang="zh-CN" altLang="en-US" sz="2000" dirty="0">
                <a:latin typeface="楷体_GB2312" pitchFamily="1" charset="-122"/>
                <a:ea typeface="楷体_GB2312" pitchFamily="1" charset="-122"/>
              </a:rPr>
              <a:t>辅助生产成本</a:t>
            </a:r>
            <a:r>
              <a:rPr lang="en-US" altLang="zh-CN" sz="2000" dirty="0">
                <a:latin typeface="Arial" panose="020B0604020202020204"/>
                <a:ea typeface="楷体_GB2312" pitchFamily="1" charset="-122"/>
              </a:rPr>
              <a:t>——</a:t>
            </a:r>
            <a:r>
              <a:rPr lang="zh-CN" altLang="en-US" sz="2000" dirty="0">
                <a:latin typeface="楷体_GB2312" pitchFamily="1" charset="-122"/>
                <a:ea typeface="楷体_GB2312" pitchFamily="1" charset="-122"/>
              </a:rPr>
              <a:t>供热车间         </a:t>
            </a:r>
            <a:r>
              <a:rPr lang="en-US" altLang="zh-CN" sz="2000" dirty="0">
                <a:latin typeface="楷体_GB2312" pitchFamily="1" charset="-122"/>
                <a:ea typeface="楷体_GB2312" pitchFamily="1" charset="-122"/>
              </a:rPr>
              <a:t>1 260</a:t>
            </a:r>
            <a:endParaRPr lang="en-US" altLang="zh-CN" sz="2000" dirty="0">
              <a:latin typeface="楷体_GB2312" pitchFamily="1" charset="-122"/>
              <a:ea typeface="楷体_GB2312" pitchFamily="1" charset="-122"/>
            </a:endParaRPr>
          </a:p>
          <a:p>
            <a:pPr indent="266700">
              <a:lnSpc>
                <a:spcPct val="150000"/>
              </a:lnSpc>
            </a:pPr>
            <a:r>
              <a:rPr lang="en-US" altLang="zh-CN" sz="2000" dirty="0">
                <a:latin typeface="楷体_GB2312" pitchFamily="1" charset="-122"/>
                <a:ea typeface="楷体_GB2312" pitchFamily="1" charset="-122"/>
              </a:rPr>
              <a:t>    </a:t>
            </a:r>
            <a:r>
              <a:rPr lang="zh-CN" altLang="en-US" sz="2000" dirty="0">
                <a:latin typeface="楷体_GB2312" pitchFamily="1" charset="-122"/>
                <a:ea typeface="楷体_GB2312" pitchFamily="1" charset="-122"/>
              </a:rPr>
              <a:t>制造费用</a:t>
            </a:r>
            <a:r>
              <a:rPr lang="en-US" altLang="zh-CN" sz="2000" dirty="0">
                <a:latin typeface="Arial" panose="020B0604020202020204"/>
                <a:ea typeface="楷体_GB2312" pitchFamily="1" charset="-122"/>
              </a:rPr>
              <a:t>——</a:t>
            </a:r>
            <a:r>
              <a:rPr lang="zh-CN" altLang="en-US" sz="2000" dirty="0">
                <a:latin typeface="楷体_GB2312" pitchFamily="1" charset="-122"/>
                <a:ea typeface="楷体_GB2312" pitchFamily="1" charset="-122"/>
              </a:rPr>
              <a:t>基本生产车间                    </a:t>
            </a:r>
            <a:r>
              <a:rPr lang="en-US" altLang="zh-CN" sz="2000" dirty="0">
                <a:latin typeface="楷体_GB2312" pitchFamily="1" charset="-122"/>
                <a:ea typeface="楷体_GB2312" pitchFamily="1" charset="-122"/>
              </a:rPr>
              <a:t>32 765</a:t>
            </a:r>
            <a:endParaRPr lang="en-US" altLang="zh-CN" sz="2000" dirty="0">
              <a:latin typeface="楷体_GB2312" pitchFamily="1" charset="-122"/>
              <a:ea typeface="楷体_GB2312" pitchFamily="1" charset="-122"/>
            </a:endParaRPr>
          </a:p>
          <a:p>
            <a:pPr indent="266700"/>
            <a:r>
              <a:rPr lang="en-US" altLang="zh-CN" sz="2000" dirty="0">
                <a:latin typeface="楷体_GB2312" pitchFamily="1" charset="-122"/>
                <a:ea typeface="楷体_GB2312" pitchFamily="1" charset="-122"/>
              </a:rPr>
              <a:t>    </a:t>
            </a:r>
            <a:r>
              <a:rPr lang="zh-CN" altLang="en-US" sz="2000" dirty="0">
                <a:latin typeface="楷体_GB2312" pitchFamily="1" charset="-122"/>
                <a:ea typeface="楷体_GB2312" pitchFamily="1" charset="-122"/>
              </a:rPr>
              <a:t>管理费用                                     </a:t>
            </a:r>
            <a:r>
              <a:rPr lang="en-US" altLang="zh-CN" sz="2000" dirty="0">
                <a:latin typeface="楷体_GB2312" pitchFamily="1" charset="-122"/>
                <a:ea typeface="楷体_GB2312" pitchFamily="1" charset="-122"/>
              </a:rPr>
              <a:t>7 975</a:t>
            </a:r>
            <a:endParaRPr lang="en-US" altLang="zh-CN" sz="2000" dirty="0">
              <a:latin typeface="楷体_GB2312" pitchFamily="1" charset="-122"/>
              <a:ea typeface="楷体_GB2312" pitchFamily="1" charset="-122"/>
            </a:endParaRPr>
          </a:p>
          <a:p>
            <a:pPr indent="266700"/>
            <a:r>
              <a:rPr lang="en-US" altLang="zh-CN" sz="2000" dirty="0">
                <a:latin typeface="楷体_GB2312" pitchFamily="1" charset="-122"/>
                <a:ea typeface="楷体_GB2312" pitchFamily="1" charset="-122"/>
              </a:rPr>
              <a:t>    </a:t>
            </a:r>
            <a:r>
              <a:rPr lang="zh-CN" altLang="en-US" sz="2000" dirty="0">
                <a:latin typeface="楷体_GB2312" pitchFamily="1" charset="-122"/>
                <a:ea typeface="楷体_GB2312" pitchFamily="1" charset="-122"/>
              </a:rPr>
              <a:t>贷：生产成本</a:t>
            </a:r>
            <a:r>
              <a:rPr lang="en-US" altLang="zh-CN" sz="2000" dirty="0">
                <a:latin typeface="Arial" panose="020B0604020202020204"/>
                <a:ea typeface="楷体_GB2312" pitchFamily="1" charset="-122"/>
              </a:rPr>
              <a:t>——</a:t>
            </a:r>
            <a:r>
              <a:rPr lang="zh-CN" altLang="en-US" sz="2000" dirty="0">
                <a:latin typeface="楷体_GB2312" pitchFamily="1" charset="-122"/>
                <a:ea typeface="楷体_GB2312" pitchFamily="1" charset="-122"/>
              </a:rPr>
              <a:t>辅助生产成本</a:t>
            </a:r>
            <a:r>
              <a:rPr lang="en-US" altLang="zh-CN" sz="2000" dirty="0" smtClean="0">
                <a:latin typeface="Arial" panose="020B0604020202020204"/>
                <a:ea typeface="楷体_GB2312" pitchFamily="1" charset="-122"/>
              </a:rPr>
              <a:t>——</a:t>
            </a:r>
            <a:r>
              <a:rPr lang="zh-CN" altLang="en-US" sz="2000" dirty="0" smtClean="0">
                <a:latin typeface="Arial" panose="020B0604020202020204"/>
                <a:ea typeface="楷体_GB2312" pitchFamily="1" charset="-122"/>
              </a:rPr>
              <a:t>供水</a:t>
            </a:r>
            <a:r>
              <a:rPr lang="zh-CN" altLang="en-US" sz="2000" dirty="0" smtClean="0">
                <a:latin typeface="楷体_GB2312" pitchFamily="1" charset="-122"/>
                <a:ea typeface="楷体_GB2312" pitchFamily="1" charset="-122"/>
              </a:rPr>
              <a:t>车</a:t>
            </a:r>
            <a:r>
              <a:rPr lang="zh-CN" altLang="en-US" sz="2000" dirty="0">
                <a:latin typeface="楷体_GB2312" pitchFamily="1" charset="-122"/>
                <a:ea typeface="楷体_GB2312" pitchFamily="1" charset="-122"/>
              </a:rPr>
              <a:t>间           </a:t>
            </a:r>
            <a:r>
              <a:rPr lang="en-US" altLang="zh-CN" sz="2000" dirty="0">
                <a:latin typeface="楷体_GB2312" pitchFamily="1" charset="-122"/>
                <a:ea typeface="楷体_GB2312" pitchFamily="1" charset="-122"/>
              </a:rPr>
              <a:t>12 600</a:t>
            </a:r>
            <a:endParaRPr lang="en-US" altLang="zh-CN" sz="2000" dirty="0">
              <a:latin typeface="楷体_GB2312" pitchFamily="1" charset="-122"/>
              <a:ea typeface="楷体_GB2312" pitchFamily="1" charset="-122"/>
            </a:endParaRPr>
          </a:p>
          <a:p>
            <a:pPr indent="266700"/>
            <a:r>
              <a:rPr lang="en-US" altLang="zh-CN" sz="2000" dirty="0">
                <a:latin typeface="楷体_GB2312" pitchFamily="1" charset="-122"/>
                <a:ea typeface="楷体_GB2312" pitchFamily="1" charset="-122"/>
              </a:rPr>
              <a:t>                </a:t>
            </a:r>
            <a:r>
              <a:rPr lang="en-US" altLang="zh-CN" sz="2000" dirty="0">
                <a:latin typeface="Arial" panose="020B0604020202020204"/>
                <a:ea typeface="楷体_GB2312" pitchFamily="1" charset="-122"/>
              </a:rPr>
              <a:t>——</a:t>
            </a:r>
            <a:r>
              <a:rPr lang="zh-CN" altLang="en-US" sz="2000" dirty="0">
                <a:latin typeface="楷体_GB2312" pitchFamily="1" charset="-122"/>
                <a:ea typeface="楷体_GB2312" pitchFamily="1" charset="-122"/>
              </a:rPr>
              <a:t>辅助生产成本</a:t>
            </a:r>
            <a:r>
              <a:rPr lang="en-US" altLang="zh-CN" sz="2000" dirty="0">
                <a:latin typeface="Arial" panose="020B0604020202020204"/>
                <a:ea typeface="楷体_GB2312" pitchFamily="1" charset="-122"/>
              </a:rPr>
              <a:t>——</a:t>
            </a:r>
            <a:r>
              <a:rPr lang="zh-CN" altLang="en-US" sz="2000" dirty="0">
                <a:latin typeface="楷体_GB2312" pitchFamily="1" charset="-122"/>
                <a:ea typeface="楷体_GB2312" pitchFamily="1" charset="-122"/>
              </a:rPr>
              <a:t>供热车间           </a:t>
            </a:r>
            <a:r>
              <a:rPr lang="en-US" altLang="zh-CN" sz="2000" dirty="0">
                <a:latin typeface="楷体_GB2312" pitchFamily="1" charset="-122"/>
                <a:ea typeface="楷体_GB2312" pitchFamily="1" charset="-122"/>
              </a:rPr>
              <a:t>31 752 </a:t>
            </a:r>
            <a:endParaRPr lang="en-US" altLang="zh-CN" sz="2000" dirty="0">
              <a:latin typeface="楷体_GB2312" pitchFamily="1" charset="-122"/>
              <a:ea typeface="楷体_GB2312" pitchFamily="1" charset="-122"/>
            </a:endParaRPr>
          </a:p>
          <a:p>
            <a:pPr indent="266700"/>
            <a:r>
              <a:rPr lang="zh-CN" altLang="en-US" sz="2000" dirty="0">
                <a:latin typeface="楷体_GB2312" pitchFamily="1" charset="-122"/>
                <a:ea typeface="楷体_GB2312" pitchFamily="1" charset="-122"/>
              </a:rPr>
              <a:t>成本差异分配的会计分录：</a:t>
            </a:r>
            <a:endParaRPr lang="zh-CN" altLang="en-US" sz="2000" dirty="0">
              <a:latin typeface="楷体_GB2312" pitchFamily="1" charset="-122"/>
              <a:ea typeface="楷体_GB2312" pitchFamily="1" charset="-122"/>
            </a:endParaRPr>
          </a:p>
          <a:p>
            <a:pPr indent="266700"/>
            <a:r>
              <a:rPr lang="zh-CN" altLang="en-US" sz="2000" dirty="0">
                <a:latin typeface="楷体_GB2312" pitchFamily="1" charset="-122"/>
                <a:ea typeface="楷体_GB2312" pitchFamily="1" charset="-122"/>
              </a:rPr>
              <a:t>借：制造费用</a:t>
            </a:r>
            <a:r>
              <a:rPr lang="en-US" altLang="zh-CN" sz="2000" dirty="0">
                <a:latin typeface="Arial" panose="020B0604020202020204"/>
                <a:ea typeface="楷体_GB2312" pitchFamily="1" charset="-122"/>
              </a:rPr>
              <a:t>——</a:t>
            </a:r>
            <a:r>
              <a:rPr lang="zh-CN" altLang="en-US" sz="2000" dirty="0">
                <a:latin typeface="楷体_GB2312" pitchFamily="1" charset="-122"/>
                <a:ea typeface="楷体_GB2312" pitchFamily="1" charset="-122"/>
              </a:rPr>
              <a:t>基本生产车间                       </a:t>
            </a:r>
            <a:r>
              <a:rPr lang="en-US" altLang="zh-CN" sz="2000" dirty="0">
                <a:latin typeface="楷体_GB2312" pitchFamily="1" charset="-122"/>
                <a:ea typeface="楷体_GB2312" pitchFamily="1" charset="-122"/>
              </a:rPr>
              <a:t>1 609</a:t>
            </a:r>
            <a:endParaRPr lang="en-US" altLang="zh-CN" sz="2000" dirty="0">
              <a:latin typeface="楷体_GB2312" pitchFamily="1" charset="-122"/>
              <a:ea typeface="楷体_GB2312" pitchFamily="1" charset="-122"/>
            </a:endParaRPr>
          </a:p>
          <a:p>
            <a:pPr indent="266700"/>
            <a:r>
              <a:rPr lang="en-US" altLang="zh-CN" sz="2000" dirty="0">
                <a:latin typeface="楷体_GB2312" pitchFamily="1" charset="-122"/>
                <a:ea typeface="楷体_GB2312" pitchFamily="1" charset="-122"/>
              </a:rPr>
              <a:t>    </a:t>
            </a:r>
            <a:r>
              <a:rPr lang="zh-CN" altLang="en-US" sz="2000" dirty="0">
                <a:latin typeface="楷体_GB2312" pitchFamily="1" charset="-122"/>
                <a:ea typeface="楷体_GB2312" pitchFamily="1" charset="-122"/>
              </a:rPr>
              <a:t>管理费用                                         </a:t>
            </a:r>
            <a:r>
              <a:rPr lang="en-US" altLang="zh-CN" sz="2000" dirty="0">
                <a:latin typeface="楷体_GB2312" pitchFamily="1" charset="-122"/>
                <a:ea typeface="楷体_GB2312" pitchFamily="1" charset="-122"/>
              </a:rPr>
              <a:t>383</a:t>
            </a:r>
            <a:endParaRPr lang="en-US" altLang="zh-CN" sz="2000" dirty="0">
              <a:latin typeface="楷体_GB2312" pitchFamily="1" charset="-122"/>
              <a:ea typeface="楷体_GB2312" pitchFamily="1" charset="-122"/>
            </a:endParaRPr>
          </a:p>
          <a:p>
            <a:pPr indent="266700"/>
            <a:r>
              <a:rPr lang="en-US" altLang="zh-CN" sz="2000" dirty="0">
                <a:latin typeface="楷体_GB2312" pitchFamily="1" charset="-122"/>
                <a:ea typeface="楷体_GB2312" pitchFamily="1" charset="-122"/>
              </a:rPr>
              <a:t>    </a:t>
            </a:r>
            <a:r>
              <a:rPr lang="zh-CN" altLang="en-US" sz="2000" dirty="0">
                <a:latin typeface="楷体_GB2312" pitchFamily="1" charset="-122"/>
                <a:ea typeface="楷体_GB2312" pitchFamily="1" charset="-122"/>
              </a:rPr>
              <a:t>贷：生产成本</a:t>
            </a:r>
            <a:r>
              <a:rPr lang="en-US" altLang="zh-CN" sz="2000" dirty="0">
                <a:latin typeface="Arial" panose="020B0604020202020204"/>
                <a:ea typeface="楷体_GB2312" pitchFamily="1" charset="-122"/>
              </a:rPr>
              <a:t>——</a:t>
            </a:r>
            <a:r>
              <a:rPr lang="zh-CN" altLang="en-US" sz="2000" dirty="0">
                <a:latin typeface="楷体_GB2312" pitchFamily="1" charset="-122"/>
                <a:ea typeface="楷体_GB2312" pitchFamily="1" charset="-122"/>
              </a:rPr>
              <a:t>辅助生产成本</a:t>
            </a:r>
            <a:r>
              <a:rPr lang="en-US" altLang="zh-CN" sz="2000" dirty="0" smtClean="0">
                <a:latin typeface="Arial" panose="020B0604020202020204"/>
                <a:ea typeface="楷体_GB2312" pitchFamily="1" charset="-122"/>
              </a:rPr>
              <a:t>——</a:t>
            </a:r>
            <a:r>
              <a:rPr lang="zh-CN" altLang="en-US" sz="2000" dirty="0" smtClean="0">
                <a:latin typeface="Arial" panose="020B0604020202020204"/>
                <a:ea typeface="楷体_GB2312" pitchFamily="1" charset="-122"/>
              </a:rPr>
              <a:t>供水</a:t>
            </a:r>
            <a:r>
              <a:rPr lang="zh-CN" altLang="en-US" sz="2000" dirty="0" smtClean="0">
                <a:latin typeface="楷体_GB2312" pitchFamily="1" charset="-122"/>
                <a:ea typeface="楷体_GB2312" pitchFamily="1" charset="-122"/>
              </a:rPr>
              <a:t>车</a:t>
            </a:r>
            <a:r>
              <a:rPr lang="zh-CN" altLang="en-US" sz="2000" dirty="0">
                <a:latin typeface="楷体_GB2312" pitchFamily="1" charset="-122"/>
                <a:ea typeface="楷体_GB2312" pitchFamily="1" charset="-122"/>
              </a:rPr>
              <a:t>间               </a:t>
            </a:r>
            <a:r>
              <a:rPr lang="en-US" altLang="zh-CN" sz="2000" dirty="0">
                <a:latin typeface="楷体_GB2312" pitchFamily="1" charset="-122"/>
                <a:ea typeface="楷体_GB2312" pitchFamily="1" charset="-122"/>
              </a:rPr>
              <a:t>84</a:t>
            </a:r>
            <a:endParaRPr lang="en-US" altLang="zh-CN" sz="2000" dirty="0">
              <a:latin typeface="楷体_GB2312" pitchFamily="1" charset="-122"/>
              <a:ea typeface="楷体_GB2312" pitchFamily="1" charset="-122"/>
            </a:endParaRPr>
          </a:p>
          <a:p>
            <a:pPr indent="266700"/>
            <a:r>
              <a:rPr lang="en-US" altLang="zh-CN" sz="2000" dirty="0">
                <a:latin typeface="楷体_GB2312" pitchFamily="1" charset="-122"/>
                <a:ea typeface="楷体_GB2312" pitchFamily="1" charset="-122"/>
              </a:rPr>
              <a:t>                </a:t>
            </a:r>
            <a:r>
              <a:rPr lang="en-US" altLang="zh-CN" sz="2000" dirty="0">
                <a:latin typeface="Arial" panose="020B0604020202020204"/>
                <a:ea typeface="楷体_GB2312" pitchFamily="1" charset="-122"/>
              </a:rPr>
              <a:t>——</a:t>
            </a:r>
            <a:r>
              <a:rPr lang="zh-CN" altLang="en-US" sz="2000" dirty="0">
                <a:latin typeface="楷体_GB2312" pitchFamily="1" charset="-122"/>
                <a:ea typeface="楷体_GB2312" pitchFamily="1" charset="-122"/>
              </a:rPr>
              <a:t>辅助生产成本</a:t>
            </a:r>
            <a:r>
              <a:rPr lang="en-US" altLang="zh-CN" sz="2000" dirty="0">
                <a:latin typeface="Arial" panose="020B0604020202020204"/>
                <a:ea typeface="楷体_GB2312" pitchFamily="1" charset="-122"/>
              </a:rPr>
              <a:t>——</a:t>
            </a:r>
            <a:r>
              <a:rPr lang="zh-CN" altLang="en-US" sz="2000" dirty="0">
                <a:latin typeface="楷体_GB2312" pitchFamily="1" charset="-122"/>
                <a:ea typeface="楷体_GB2312" pitchFamily="1" charset="-122"/>
              </a:rPr>
              <a:t>供热车间            </a:t>
            </a:r>
            <a:r>
              <a:rPr lang="en-US" altLang="zh-CN" sz="2000" dirty="0">
                <a:latin typeface="楷体_GB2312" pitchFamily="1" charset="-122"/>
                <a:ea typeface="楷体_GB2312" pitchFamily="1" charset="-122"/>
              </a:rPr>
              <a:t>1 908</a:t>
            </a:r>
            <a:endParaRPr lang="en-US" altLang="zh-CN" sz="2000" dirty="0">
              <a:latin typeface="楷体_GB2312" pitchFamily="1" charset="-122"/>
              <a:ea typeface="楷体_GB2312" pitchFamily="1" charset="-122"/>
            </a:endParaRPr>
          </a:p>
        </p:txBody>
      </p:sp>
      <p:sp>
        <p:nvSpPr>
          <p:cNvPr id="5" name="标题 1"/>
          <p:cNvSpPr txBox="1"/>
          <p:nvPr/>
        </p:nvSpPr>
        <p:spPr>
          <a:xfrm>
            <a:off x="467544" y="404664"/>
            <a:ext cx="5877036" cy="651346"/>
          </a:xfrm>
          <a:prstGeom prst="rect">
            <a:avLst/>
          </a:prstGeom>
          <a:ln>
            <a:solidFill>
              <a:schemeClr val="accent1">
                <a:lumMod val="75000"/>
              </a:schemeClr>
            </a:solidFill>
          </a:ln>
        </p:spPr>
        <p:txBody>
          <a:bodyPr/>
          <a:lstStyle>
            <a:lvl1pPr algn="l" rtl="0" eaLnBrk="1" latinLnBrk="0" hangingPunct="1">
              <a:spcBef>
                <a:spcPct val="0"/>
              </a:spcBef>
              <a:buNone/>
              <a:defRPr kumimoji="0" sz="3000" b="0" kern="1200" cap="small" baseline="0">
                <a:solidFill>
                  <a:schemeClr val="tx2"/>
                </a:solidFill>
                <a:latin typeface="+mj-lt"/>
                <a:ea typeface="+mj-ea"/>
                <a:cs typeface="+mj-cs"/>
              </a:defRPr>
            </a:lvl1pPr>
          </a:lstStyle>
          <a:p>
            <a:r>
              <a:rPr lang="zh-CN" altLang="en-US" b="1" dirty="0"/>
              <a:t>二</a:t>
            </a:r>
            <a:r>
              <a:rPr lang="zh-CN" altLang="en-US" b="1" dirty="0" smtClean="0"/>
              <a:t>、辅助生产费用的</a:t>
            </a:r>
            <a:r>
              <a:rPr lang="zh-CN" altLang="en-US" b="1" dirty="0"/>
              <a:t>分配</a:t>
            </a:r>
            <a:endParaRPr lang="zh-CN" altLang="en-US" b="1" dirty="0"/>
          </a:p>
        </p:txBody>
      </p:sp>
      <p:sp>
        <p:nvSpPr>
          <p:cNvPr id="6" name="文本占位符 3"/>
          <p:cNvSpPr txBox="1"/>
          <p:nvPr/>
        </p:nvSpPr>
        <p:spPr>
          <a:xfrm>
            <a:off x="467544" y="1255225"/>
            <a:ext cx="4393399" cy="658368"/>
          </a:xfrm>
          <a:prstGeom prst="roundRect">
            <a:avLst>
              <a:gd name="adj" fmla="val 16667"/>
            </a:avLst>
          </a:prstGeom>
          <a:solidFill>
            <a:schemeClr val="accent1">
              <a:lumMod val="20000"/>
              <a:lumOff val="80000"/>
            </a:schemeClr>
          </a:solidFill>
        </p:spPr>
        <p:txBody>
          <a:bodyPr/>
          <a:lstStyle>
            <a:lvl1pPr marL="274320" indent="-274320" algn="l" rtl="0" eaLnBrk="1" latinLnBrk="0" hangingPunct="1">
              <a:spcBef>
                <a:spcPts val="600"/>
              </a:spcBef>
              <a:buClr>
                <a:schemeClr val="accent1"/>
              </a:buClr>
              <a:buSzPct val="70000"/>
              <a:buFont typeface="Wingdings" panose="05000000000000000000"/>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panose="05020102010507070707"/>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panose="05000000000000000000"/>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panose="05000000000000000000"/>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panose="05020102010507070707"/>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panose="05000000000000000000"/>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a:lstStyle>
          <a:p>
            <a:pPr marL="0" indent="0">
              <a:lnSpc>
                <a:spcPct val="150000"/>
              </a:lnSpc>
              <a:buNone/>
            </a:pPr>
            <a:r>
              <a:rPr lang="en-US" altLang="zh-CN" b="1" dirty="0" smtClean="0">
                <a:solidFill>
                  <a:schemeClr val="accent2">
                    <a:lumMod val="75000"/>
                  </a:schemeClr>
                </a:solidFill>
              </a:rPr>
              <a:t>5.</a:t>
            </a:r>
            <a:r>
              <a:rPr lang="zh-CN" altLang="en-US" b="1" dirty="0" smtClean="0">
                <a:solidFill>
                  <a:schemeClr val="accent2">
                    <a:lumMod val="75000"/>
                  </a:schemeClr>
                </a:solidFill>
              </a:rPr>
              <a:t>计划成本分配法</a:t>
            </a:r>
            <a:endParaRPr lang="zh-CN" altLang="en-US" b="1" dirty="0">
              <a:solidFill>
                <a:schemeClr val="accent2">
                  <a:lumMod val="75000"/>
                </a:schemeClr>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183300">
                                            <p:txEl>
                                              <p:pRg st="0" end="0"/>
                                            </p:txEl>
                                          </p:spTgt>
                                        </p:tgtEl>
                                        <p:attrNameLst>
                                          <p:attrName>style.visibility</p:attrName>
                                        </p:attrNameLst>
                                      </p:cBhvr>
                                      <p:to>
                                        <p:strVal val="visible"/>
                                      </p:to>
                                    </p:set>
                                    <p:animEffect transition="in" filter="wipe(left)">
                                      <p:cBhvr>
                                        <p:cTn id="7" dur="500"/>
                                        <p:tgtEl>
                                          <p:spTgt spid="183300">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183300">
                                            <p:txEl>
                                              <p:pRg st="1" end="1"/>
                                            </p:txEl>
                                          </p:spTgt>
                                        </p:tgtEl>
                                        <p:attrNameLst>
                                          <p:attrName>style.visibility</p:attrName>
                                        </p:attrNameLst>
                                      </p:cBhvr>
                                      <p:to>
                                        <p:strVal val="visible"/>
                                      </p:to>
                                    </p:set>
                                    <p:animEffect transition="in" filter="wipe(left)">
                                      <p:cBhvr>
                                        <p:cTn id="12" dur="500"/>
                                        <p:tgtEl>
                                          <p:spTgt spid="183300">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nodeType="clickEffect">
                                  <p:stCondLst>
                                    <p:cond delay="0"/>
                                  </p:stCondLst>
                                  <p:childTnLst>
                                    <p:set>
                                      <p:cBhvr>
                                        <p:cTn id="16" dur="1" fill="hold">
                                          <p:stCondLst>
                                            <p:cond delay="0"/>
                                          </p:stCondLst>
                                        </p:cTn>
                                        <p:tgtEl>
                                          <p:spTgt spid="183300">
                                            <p:txEl>
                                              <p:pRg st="2" end="2"/>
                                            </p:txEl>
                                          </p:spTgt>
                                        </p:tgtEl>
                                        <p:attrNameLst>
                                          <p:attrName>style.visibility</p:attrName>
                                        </p:attrNameLst>
                                      </p:cBhvr>
                                      <p:to>
                                        <p:strVal val="visible"/>
                                      </p:to>
                                    </p:set>
                                    <p:animEffect transition="in" filter="wipe(left)">
                                      <p:cBhvr>
                                        <p:cTn id="17" dur="500"/>
                                        <p:tgtEl>
                                          <p:spTgt spid="183300">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nodeType="clickEffect">
                                  <p:stCondLst>
                                    <p:cond delay="0"/>
                                  </p:stCondLst>
                                  <p:childTnLst>
                                    <p:set>
                                      <p:cBhvr>
                                        <p:cTn id="21" dur="1" fill="hold">
                                          <p:stCondLst>
                                            <p:cond delay="0"/>
                                          </p:stCondLst>
                                        </p:cTn>
                                        <p:tgtEl>
                                          <p:spTgt spid="183300">
                                            <p:txEl>
                                              <p:pRg st="3" end="3"/>
                                            </p:txEl>
                                          </p:spTgt>
                                        </p:tgtEl>
                                        <p:attrNameLst>
                                          <p:attrName>style.visibility</p:attrName>
                                        </p:attrNameLst>
                                      </p:cBhvr>
                                      <p:to>
                                        <p:strVal val="visible"/>
                                      </p:to>
                                    </p:set>
                                    <p:animEffect transition="in" filter="wipe(left)">
                                      <p:cBhvr>
                                        <p:cTn id="22" dur="500"/>
                                        <p:tgtEl>
                                          <p:spTgt spid="183300">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nodeType="clickEffect">
                                  <p:stCondLst>
                                    <p:cond delay="0"/>
                                  </p:stCondLst>
                                  <p:childTnLst>
                                    <p:set>
                                      <p:cBhvr>
                                        <p:cTn id="26" dur="1" fill="hold">
                                          <p:stCondLst>
                                            <p:cond delay="0"/>
                                          </p:stCondLst>
                                        </p:cTn>
                                        <p:tgtEl>
                                          <p:spTgt spid="183300">
                                            <p:txEl>
                                              <p:pRg st="4" end="4"/>
                                            </p:txEl>
                                          </p:spTgt>
                                        </p:tgtEl>
                                        <p:attrNameLst>
                                          <p:attrName>style.visibility</p:attrName>
                                        </p:attrNameLst>
                                      </p:cBhvr>
                                      <p:to>
                                        <p:strVal val="visible"/>
                                      </p:to>
                                    </p:set>
                                    <p:animEffect transition="in" filter="wipe(left)">
                                      <p:cBhvr>
                                        <p:cTn id="27" dur="500"/>
                                        <p:tgtEl>
                                          <p:spTgt spid="183300">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nodeType="clickEffect">
                                  <p:stCondLst>
                                    <p:cond delay="0"/>
                                  </p:stCondLst>
                                  <p:childTnLst>
                                    <p:set>
                                      <p:cBhvr>
                                        <p:cTn id="31" dur="1" fill="hold">
                                          <p:stCondLst>
                                            <p:cond delay="0"/>
                                          </p:stCondLst>
                                        </p:cTn>
                                        <p:tgtEl>
                                          <p:spTgt spid="183300">
                                            <p:txEl>
                                              <p:pRg st="5" end="5"/>
                                            </p:txEl>
                                          </p:spTgt>
                                        </p:tgtEl>
                                        <p:attrNameLst>
                                          <p:attrName>style.visibility</p:attrName>
                                        </p:attrNameLst>
                                      </p:cBhvr>
                                      <p:to>
                                        <p:strVal val="visible"/>
                                      </p:to>
                                    </p:set>
                                    <p:animEffect transition="in" filter="wipe(left)">
                                      <p:cBhvr>
                                        <p:cTn id="32" dur="500"/>
                                        <p:tgtEl>
                                          <p:spTgt spid="183300">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8" fill="hold" nodeType="clickEffect">
                                  <p:stCondLst>
                                    <p:cond delay="0"/>
                                  </p:stCondLst>
                                  <p:childTnLst>
                                    <p:set>
                                      <p:cBhvr>
                                        <p:cTn id="36" dur="1" fill="hold">
                                          <p:stCondLst>
                                            <p:cond delay="0"/>
                                          </p:stCondLst>
                                        </p:cTn>
                                        <p:tgtEl>
                                          <p:spTgt spid="183300">
                                            <p:txEl>
                                              <p:pRg st="6" end="6"/>
                                            </p:txEl>
                                          </p:spTgt>
                                        </p:tgtEl>
                                        <p:attrNameLst>
                                          <p:attrName>style.visibility</p:attrName>
                                        </p:attrNameLst>
                                      </p:cBhvr>
                                      <p:to>
                                        <p:strVal val="visible"/>
                                      </p:to>
                                    </p:set>
                                    <p:animEffect transition="in" filter="wipe(left)">
                                      <p:cBhvr>
                                        <p:cTn id="37" dur="500"/>
                                        <p:tgtEl>
                                          <p:spTgt spid="183300">
                                            <p:txEl>
                                              <p:pRg st="6" end="6"/>
                                            </p:txEl>
                                          </p:spTgt>
                                        </p:tgtEl>
                                      </p:cBhvr>
                                    </p:animEffect>
                                  </p:childTnLst>
                                </p:cTn>
                              </p:par>
                            </p:childTnLst>
                          </p:cTn>
                        </p:par>
                        <p:par>
                          <p:cTn id="38" fill="hold">
                            <p:stCondLst>
                              <p:cond delay="500"/>
                            </p:stCondLst>
                            <p:childTnLst>
                              <p:par>
                                <p:cTn id="39" presetID="22" presetClass="entr" presetSubtype="8" fill="hold" nodeType="afterEffect">
                                  <p:stCondLst>
                                    <p:cond delay="0"/>
                                  </p:stCondLst>
                                  <p:childTnLst>
                                    <p:set>
                                      <p:cBhvr>
                                        <p:cTn id="40" dur="1" fill="hold">
                                          <p:stCondLst>
                                            <p:cond delay="0"/>
                                          </p:stCondLst>
                                        </p:cTn>
                                        <p:tgtEl>
                                          <p:spTgt spid="183300">
                                            <p:txEl>
                                              <p:pRg st="7" end="7"/>
                                            </p:txEl>
                                          </p:spTgt>
                                        </p:tgtEl>
                                        <p:attrNameLst>
                                          <p:attrName>style.visibility</p:attrName>
                                        </p:attrNameLst>
                                      </p:cBhvr>
                                      <p:to>
                                        <p:strVal val="visible"/>
                                      </p:to>
                                    </p:set>
                                    <p:animEffect transition="in" filter="wipe(left)">
                                      <p:cBhvr>
                                        <p:cTn id="41" dur="500"/>
                                        <p:tgtEl>
                                          <p:spTgt spid="183300">
                                            <p:txEl>
                                              <p:pRg st="7" end="7"/>
                                            </p:txEl>
                                          </p:spTgt>
                                        </p:tgtEl>
                                      </p:cBhvr>
                                    </p:animEffect>
                                  </p:childTnLst>
                                </p:cTn>
                              </p:par>
                            </p:childTnLst>
                          </p:cTn>
                        </p:par>
                      </p:childTnLst>
                    </p:cTn>
                  </p:par>
                  <p:par>
                    <p:cTn id="42" fill="hold">
                      <p:stCondLst>
                        <p:cond delay="indefinite"/>
                      </p:stCondLst>
                      <p:childTnLst>
                        <p:par>
                          <p:cTn id="43" fill="hold">
                            <p:stCondLst>
                              <p:cond delay="0"/>
                            </p:stCondLst>
                            <p:childTnLst>
                              <p:par>
                                <p:cTn id="44" presetID="22" presetClass="entr" presetSubtype="8" fill="hold" nodeType="clickEffect">
                                  <p:stCondLst>
                                    <p:cond delay="0"/>
                                  </p:stCondLst>
                                  <p:childTnLst>
                                    <p:set>
                                      <p:cBhvr>
                                        <p:cTn id="45" dur="1" fill="hold">
                                          <p:stCondLst>
                                            <p:cond delay="0"/>
                                          </p:stCondLst>
                                        </p:cTn>
                                        <p:tgtEl>
                                          <p:spTgt spid="183300">
                                            <p:txEl>
                                              <p:pRg st="8" end="8"/>
                                            </p:txEl>
                                          </p:spTgt>
                                        </p:tgtEl>
                                        <p:attrNameLst>
                                          <p:attrName>style.visibility</p:attrName>
                                        </p:attrNameLst>
                                      </p:cBhvr>
                                      <p:to>
                                        <p:strVal val="visible"/>
                                      </p:to>
                                    </p:set>
                                    <p:animEffect transition="in" filter="wipe(left)">
                                      <p:cBhvr>
                                        <p:cTn id="46" dur="500"/>
                                        <p:tgtEl>
                                          <p:spTgt spid="183300">
                                            <p:txEl>
                                              <p:pRg st="8" end="8"/>
                                            </p:txEl>
                                          </p:spTgt>
                                        </p:tgtEl>
                                      </p:cBhvr>
                                    </p:animEffect>
                                  </p:childTnLst>
                                </p:cTn>
                              </p:par>
                            </p:childTnLst>
                          </p:cTn>
                        </p:par>
                      </p:childTnLst>
                    </p:cTn>
                  </p:par>
                  <p:par>
                    <p:cTn id="47" fill="hold">
                      <p:stCondLst>
                        <p:cond delay="indefinite"/>
                      </p:stCondLst>
                      <p:childTnLst>
                        <p:par>
                          <p:cTn id="48" fill="hold">
                            <p:stCondLst>
                              <p:cond delay="0"/>
                            </p:stCondLst>
                            <p:childTnLst>
                              <p:par>
                                <p:cTn id="49" presetID="22" presetClass="entr" presetSubtype="8" fill="hold" nodeType="clickEffect">
                                  <p:stCondLst>
                                    <p:cond delay="0"/>
                                  </p:stCondLst>
                                  <p:childTnLst>
                                    <p:set>
                                      <p:cBhvr>
                                        <p:cTn id="50" dur="1" fill="hold">
                                          <p:stCondLst>
                                            <p:cond delay="0"/>
                                          </p:stCondLst>
                                        </p:cTn>
                                        <p:tgtEl>
                                          <p:spTgt spid="183300">
                                            <p:txEl>
                                              <p:pRg st="9" end="9"/>
                                            </p:txEl>
                                          </p:spTgt>
                                        </p:tgtEl>
                                        <p:attrNameLst>
                                          <p:attrName>style.visibility</p:attrName>
                                        </p:attrNameLst>
                                      </p:cBhvr>
                                      <p:to>
                                        <p:strVal val="visible"/>
                                      </p:to>
                                    </p:set>
                                    <p:animEffect transition="in" filter="wipe(left)">
                                      <p:cBhvr>
                                        <p:cTn id="51" dur="500"/>
                                        <p:tgtEl>
                                          <p:spTgt spid="183300">
                                            <p:txEl>
                                              <p:pRg st="9" end="9"/>
                                            </p:txEl>
                                          </p:spTgt>
                                        </p:tgtEl>
                                      </p:cBhvr>
                                    </p:animEffect>
                                  </p:childTnLst>
                                </p:cTn>
                              </p:par>
                            </p:childTnLst>
                          </p:cTn>
                        </p:par>
                      </p:childTnLst>
                    </p:cTn>
                  </p:par>
                  <p:par>
                    <p:cTn id="52" fill="hold">
                      <p:stCondLst>
                        <p:cond delay="indefinite"/>
                      </p:stCondLst>
                      <p:childTnLst>
                        <p:par>
                          <p:cTn id="53" fill="hold">
                            <p:stCondLst>
                              <p:cond delay="0"/>
                            </p:stCondLst>
                            <p:childTnLst>
                              <p:par>
                                <p:cTn id="54" presetID="22" presetClass="entr" presetSubtype="8" fill="hold" nodeType="clickEffect">
                                  <p:stCondLst>
                                    <p:cond delay="0"/>
                                  </p:stCondLst>
                                  <p:childTnLst>
                                    <p:set>
                                      <p:cBhvr>
                                        <p:cTn id="55" dur="1" fill="hold">
                                          <p:stCondLst>
                                            <p:cond delay="0"/>
                                          </p:stCondLst>
                                        </p:cTn>
                                        <p:tgtEl>
                                          <p:spTgt spid="183300">
                                            <p:txEl>
                                              <p:pRg st="10" end="10"/>
                                            </p:txEl>
                                          </p:spTgt>
                                        </p:tgtEl>
                                        <p:attrNameLst>
                                          <p:attrName>style.visibility</p:attrName>
                                        </p:attrNameLst>
                                      </p:cBhvr>
                                      <p:to>
                                        <p:strVal val="visible"/>
                                      </p:to>
                                    </p:set>
                                    <p:animEffect transition="in" filter="wipe(left)">
                                      <p:cBhvr>
                                        <p:cTn id="56" dur="500"/>
                                        <p:tgtEl>
                                          <p:spTgt spid="183300">
                                            <p:txEl>
                                              <p:pRg st="10" end="10"/>
                                            </p:txEl>
                                          </p:spTgt>
                                        </p:tgtEl>
                                      </p:cBhvr>
                                    </p:animEffect>
                                  </p:childTnLst>
                                </p:cTn>
                              </p:par>
                            </p:childTnLst>
                          </p:cTn>
                        </p:par>
                      </p:childTnLst>
                    </p:cTn>
                  </p:par>
                  <p:par>
                    <p:cTn id="57" fill="hold">
                      <p:stCondLst>
                        <p:cond delay="indefinite"/>
                      </p:stCondLst>
                      <p:childTnLst>
                        <p:par>
                          <p:cTn id="58" fill="hold">
                            <p:stCondLst>
                              <p:cond delay="0"/>
                            </p:stCondLst>
                            <p:childTnLst>
                              <p:par>
                                <p:cTn id="59" presetID="22" presetClass="entr" presetSubtype="8" fill="hold" nodeType="clickEffect">
                                  <p:stCondLst>
                                    <p:cond delay="0"/>
                                  </p:stCondLst>
                                  <p:childTnLst>
                                    <p:set>
                                      <p:cBhvr>
                                        <p:cTn id="60" dur="1" fill="hold">
                                          <p:stCondLst>
                                            <p:cond delay="0"/>
                                          </p:stCondLst>
                                        </p:cTn>
                                        <p:tgtEl>
                                          <p:spTgt spid="183300">
                                            <p:txEl>
                                              <p:pRg st="11" end="11"/>
                                            </p:txEl>
                                          </p:spTgt>
                                        </p:tgtEl>
                                        <p:attrNameLst>
                                          <p:attrName>style.visibility</p:attrName>
                                        </p:attrNameLst>
                                      </p:cBhvr>
                                      <p:to>
                                        <p:strVal val="visible"/>
                                      </p:to>
                                    </p:set>
                                    <p:animEffect transition="in" filter="wipe(left)">
                                      <p:cBhvr>
                                        <p:cTn id="61" dur="500"/>
                                        <p:tgtEl>
                                          <p:spTgt spid="183300">
                                            <p:txEl>
                                              <p:pRg st="11" end="1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txBox="1"/>
          <p:nvPr/>
        </p:nvSpPr>
        <p:spPr>
          <a:xfrm>
            <a:off x="467544" y="404664"/>
            <a:ext cx="5877036" cy="651346"/>
          </a:xfrm>
          <a:prstGeom prst="rect">
            <a:avLst/>
          </a:prstGeom>
          <a:ln>
            <a:solidFill>
              <a:schemeClr val="accent1">
                <a:lumMod val="75000"/>
              </a:schemeClr>
            </a:solidFill>
          </a:ln>
        </p:spPr>
        <p:txBody>
          <a:bodyPr/>
          <a:lstStyle>
            <a:lvl1pPr algn="l" rtl="0" eaLnBrk="1" latinLnBrk="0" hangingPunct="1">
              <a:spcBef>
                <a:spcPct val="0"/>
              </a:spcBef>
              <a:buNone/>
              <a:defRPr kumimoji="0" sz="3000" b="0" kern="1200" cap="small" baseline="0">
                <a:solidFill>
                  <a:schemeClr val="tx2"/>
                </a:solidFill>
                <a:latin typeface="+mj-lt"/>
                <a:ea typeface="+mj-ea"/>
                <a:cs typeface="+mj-cs"/>
              </a:defRPr>
            </a:lvl1pPr>
          </a:lstStyle>
          <a:p>
            <a:r>
              <a:rPr lang="zh-CN" altLang="en-US" b="1" dirty="0"/>
              <a:t>一</a:t>
            </a:r>
            <a:r>
              <a:rPr lang="zh-CN" altLang="en-US" b="1" dirty="0" smtClean="0"/>
              <a:t>、原材料费用的核算</a:t>
            </a:r>
            <a:endParaRPr lang="zh-CN" altLang="en-US" b="1" dirty="0"/>
          </a:p>
        </p:txBody>
      </p:sp>
      <p:sp>
        <p:nvSpPr>
          <p:cNvPr id="3" name="文本占位符 3"/>
          <p:cNvSpPr txBox="1"/>
          <p:nvPr/>
        </p:nvSpPr>
        <p:spPr>
          <a:xfrm>
            <a:off x="426617" y="1357366"/>
            <a:ext cx="5917964" cy="559465"/>
          </a:xfrm>
          <a:prstGeom prst="roundRect">
            <a:avLst>
              <a:gd name="adj" fmla="val 16667"/>
            </a:avLst>
          </a:prstGeom>
          <a:solidFill>
            <a:schemeClr val="accent1">
              <a:lumMod val="20000"/>
              <a:lumOff val="80000"/>
            </a:schemeClr>
          </a:solidFill>
        </p:spPr>
        <p:txBody>
          <a:bodyPr/>
          <a:lstStyle>
            <a:lvl1pPr marL="274320" indent="-274320" algn="l" rtl="0" eaLnBrk="1" latinLnBrk="0" hangingPunct="1">
              <a:spcBef>
                <a:spcPts val="600"/>
              </a:spcBef>
              <a:buClr>
                <a:schemeClr val="accent1"/>
              </a:buClr>
              <a:buSzPct val="70000"/>
              <a:buFont typeface="Wingdings" panose="05000000000000000000"/>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panose="05020102010507070707"/>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panose="05000000000000000000"/>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panose="05000000000000000000"/>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panose="05020102010507070707"/>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panose="05000000000000000000"/>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a:lstStyle>
          <a:p>
            <a:pPr marL="0" indent="0">
              <a:buNone/>
            </a:pPr>
            <a:r>
              <a:rPr lang="en-US" altLang="zh-CN" sz="2000" b="1" dirty="0" smtClean="0">
                <a:solidFill>
                  <a:schemeClr val="accent2">
                    <a:lumMod val="75000"/>
                  </a:schemeClr>
                </a:solidFill>
              </a:rPr>
              <a:t>1.</a:t>
            </a:r>
            <a:r>
              <a:rPr lang="zh-CN" altLang="en-US" sz="2000" b="1" dirty="0" smtClean="0">
                <a:solidFill>
                  <a:schemeClr val="accent2">
                    <a:lumMod val="75000"/>
                  </a:schemeClr>
                </a:solidFill>
              </a:rPr>
              <a:t>确定原材料费用的分配对象</a:t>
            </a:r>
            <a:endParaRPr lang="zh-CN" altLang="en-US" sz="2000" b="1" dirty="0">
              <a:solidFill>
                <a:schemeClr val="accent2">
                  <a:lumMod val="75000"/>
                </a:schemeClr>
              </a:solidFill>
            </a:endParaRPr>
          </a:p>
        </p:txBody>
      </p:sp>
      <p:sp>
        <p:nvSpPr>
          <p:cNvPr id="4" name="内容占位符 4"/>
          <p:cNvSpPr txBox="1"/>
          <p:nvPr/>
        </p:nvSpPr>
        <p:spPr>
          <a:xfrm>
            <a:off x="426616" y="2202326"/>
            <a:ext cx="7272808" cy="4176464"/>
          </a:xfrm>
          <a:prstGeom prst="rect">
            <a:avLst/>
          </a:prstGeom>
          <a:ln w="6350">
            <a:solidFill>
              <a:srgbClr val="92D050"/>
            </a:solidFill>
          </a:ln>
        </p:spPr>
        <p:txBody>
          <a:bodyPr/>
          <a:lstStyle>
            <a:lvl1pPr marL="274320" indent="-274320" algn="l" rtl="0" eaLnBrk="1" latinLnBrk="0" hangingPunct="1">
              <a:spcBef>
                <a:spcPts val="600"/>
              </a:spcBef>
              <a:buClr>
                <a:schemeClr val="accent1"/>
              </a:buClr>
              <a:buSzPct val="70000"/>
              <a:buFont typeface="Wingdings" panose="05000000000000000000"/>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panose="05020102010507070707"/>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panose="05000000000000000000"/>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panose="05000000000000000000"/>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panose="05020102010507070707"/>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panose="05000000000000000000"/>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a:lstStyle>
          <a:p>
            <a:pPr marL="0" indent="0">
              <a:lnSpc>
                <a:spcPct val="150000"/>
              </a:lnSpc>
              <a:buFont typeface="Wingdings" panose="05000000000000000000"/>
              <a:buNone/>
            </a:pPr>
            <a:r>
              <a:rPr lang="zh-CN" altLang="en-US" sz="2000" dirty="0" smtClean="0"/>
              <a:t> </a:t>
            </a:r>
            <a:endParaRPr lang="en-US" altLang="zh-CN" sz="2000" dirty="0" smtClean="0"/>
          </a:p>
          <a:p>
            <a:pPr marL="0" indent="0">
              <a:buFont typeface="Wingdings" panose="05000000000000000000"/>
              <a:buNone/>
            </a:pPr>
            <a:endParaRPr lang="zh-CN" altLang="en-US" sz="2000" dirty="0"/>
          </a:p>
        </p:txBody>
      </p:sp>
      <p:sp>
        <p:nvSpPr>
          <p:cNvPr id="6" name="Rectangle 8"/>
          <p:cNvSpPr>
            <a:spLocks noChangeArrowheads="1"/>
          </p:cNvSpPr>
          <p:nvPr/>
        </p:nvSpPr>
        <p:spPr bwMode="auto">
          <a:xfrm>
            <a:off x="467544" y="2216152"/>
            <a:ext cx="7098209" cy="7078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nchor="ctr">
            <a:spAutoFit/>
          </a:bodyPr>
          <a:lstStyle/>
          <a:p>
            <a:pPr>
              <a:spcBef>
                <a:spcPct val="0"/>
              </a:spcBef>
            </a:pPr>
            <a:r>
              <a:rPr lang="en-US" sz="2000" dirty="0">
                <a:latin typeface="楷体_GB2312" pitchFamily="1" charset="-122"/>
                <a:ea typeface="楷体_GB2312" pitchFamily="1" charset="-122"/>
              </a:rPr>
              <a:t>    </a:t>
            </a:r>
            <a:r>
              <a:rPr lang="zh-CN" altLang="en-US" sz="2000" dirty="0">
                <a:latin typeface="楷体_GB2312" pitchFamily="1" charset="-122"/>
                <a:ea typeface="楷体_GB2312" pitchFamily="1" charset="-122"/>
              </a:rPr>
              <a:t>分配原则：通常情况下，原材料费用是按用途、部门和受益对象来分配的。 </a:t>
            </a:r>
            <a:endParaRPr lang="zh-CN" altLang="en-US" sz="2000" dirty="0">
              <a:latin typeface="楷体_GB2312" pitchFamily="1" charset="-122"/>
              <a:ea typeface="楷体_GB2312" pitchFamily="1" charset="-122"/>
            </a:endParaRPr>
          </a:p>
        </p:txBody>
      </p:sp>
      <p:grpSp>
        <p:nvGrpSpPr>
          <p:cNvPr id="7" name="Group 5"/>
          <p:cNvGrpSpPr/>
          <p:nvPr/>
        </p:nvGrpSpPr>
        <p:grpSpPr bwMode="auto">
          <a:xfrm>
            <a:off x="899579" y="3056377"/>
            <a:ext cx="6408738" cy="3168650"/>
            <a:chOff x="0" y="0"/>
            <a:chExt cx="3947" cy="2042"/>
          </a:xfrm>
        </p:grpSpPr>
        <p:grpSp>
          <p:nvGrpSpPr>
            <p:cNvPr id="8" name="Group 6"/>
            <p:cNvGrpSpPr/>
            <p:nvPr/>
          </p:nvGrpSpPr>
          <p:grpSpPr bwMode="auto">
            <a:xfrm>
              <a:off x="0" y="0"/>
              <a:ext cx="2042" cy="1996"/>
              <a:chOff x="0" y="0"/>
              <a:chExt cx="2042" cy="2087"/>
            </a:xfrm>
          </p:grpSpPr>
          <p:sp>
            <p:nvSpPr>
              <p:cNvPr id="19" name="Rectangle 9"/>
              <p:cNvSpPr>
                <a:spLocks noChangeArrowheads="1"/>
              </p:cNvSpPr>
              <p:nvPr/>
            </p:nvSpPr>
            <p:spPr bwMode="auto">
              <a:xfrm>
                <a:off x="0" y="0"/>
                <a:ext cx="2042" cy="409"/>
              </a:xfrm>
              <a:prstGeom prst="rect">
                <a:avLst/>
              </a:prstGeom>
              <a:gradFill rotWithShape="1">
                <a:gsLst>
                  <a:gs pos="0">
                    <a:srgbClr val="E45ECA"/>
                  </a:gs>
                  <a:gs pos="50000">
                    <a:schemeClr val="bg1"/>
                  </a:gs>
                  <a:gs pos="100000">
                    <a:srgbClr val="E45ECA"/>
                  </a:gs>
                </a:gsLst>
                <a:lin ang="5400000" scaled="1"/>
              </a:gradFill>
              <a:ln w="9525" cmpd="sng">
                <a:solidFill>
                  <a:srgbClr val="E45ECA"/>
                </a:solidFill>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spcBef>
                    <a:spcPct val="0"/>
                  </a:spcBef>
                </a:pPr>
                <a:r>
                  <a:rPr lang="zh-CN" altLang="en-US" sz="2000" dirty="0">
                    <a:latin typeface="仿宋_GB2312" pitchFamily="1" charset="-122"/>
                    <a:ea typeface="仿宋_GB2312" pitchFamily="1" charset="-122"/>
                  </a:rPr>
                  <a:t>用于产品销售部门的材料 </a:t>
                </a:r>
                <a:endParaRPr lang="zh-CN" altLang="en-US" sz="2000" dirty="0">
                  <a:latin typeface="仿宋_GB2312" pitchFamily="1" charset="-122"/>
                  <a:ea typeface="仿宋_GB2312" pitchFamily="1" charset="-122"/>
                </a:endParaRPr>
              </a:p>
            </p:txBody>
          </p:sp>
          <p:sp>
            <p:nvSpPr>
              <p:cNvPr id="20" name="Rectangle 10"/>
              <p:cNvSpPr>
                <a:spLocks noChangeArrowheads="1"/>
              </p:cNvSpPr>
              <p:nvPr/>
            </p:nvSpPr>
            <p:spPr bwMode="auto">
              <a:xfrm>
                <a:off x="0" y="590"/>
                <a:ext cx="2042" cy="409"/>
              </a:xfrm>
              <a:prstGeom prst="rect">
                <a:avLst/>
              </a:prstGeom>
              <a:gradFill rotWithShape="1">
                <a:gsLst>
                  <a:gs pos="0">
                    <a:srgbClr val="E45ECA"/>
                  </a:gs>
                  <a:gs pos="50000">
                    <a:schemeClr val="bg1"/>
                  </a:gs>
                  <a:gs pos="100000">
                    <a:srgbClr val="E45ECA"/>
                  </a:gs>
                </a:gsLst>
                <a:lin ang="5400000" scaled="1"/>
              </a:gradFill>
              <a:ln w="9525" cmpd="sng">
                <a:solidFill>
                  <a:srgbClr val="E45ECA"/>
                </a:solidFill>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spcBef>
                    <a:spcPct val="0"/>
                  </a:spcBef>
                </a:pPr>
                <a:r>
                  <a:rPr lang="zh-CN" altLang="en-US" sz="2000">
                    <a:latin typeface="仿宋_GB2312" pitchFamily="1" charset="-122"/>
                    <a:ea typeface="仿宋_GB2312" pitchFamily="1" charset="-122"/>
                  </a:rPr>
                  <a:t>用于企业管理部门的材料 </a:t>
                </a:r>
                <a:endParaRPr lang="zh-CN" altLang="en-US" sz="2000">
                  <a:latin typeface="仿宋_GB2312" pitchFamily="1" charset="-122"/>
                  <a:ea typeface="仿宋_GB2312" pitchFamily="1" charset="-122"/>
                </a:endParaRPr>
              </a:p>
            </p:txBody>
          </p:sp>
          <p:sp>
            <p:nvSpPr>
              <p:cNvPr id="21" name="Rectangle 11"/>
              <p:cNvSpPr>
                <a:spLocks noChangeArrowheads="1"/>
              </p:cNvSpPr>
              <p:nvPr/>
            </p:nvSpPr>
            <p:spPr bwMode="auto">
              <a:xfrm>
                <a:off x="0" y="1134"/>
                <a:ext cx="2042" cy="409"/>
              </a:xfrm>
              <a:prstGeom prst="rect">
                <a:avLst/>
              </a:prstGeom>
              <a:gradFill rotWithShape="1">
                <a:gsLst>
                  <a:gs pos="0">
                    <a:srgbClr val="E45ECA"/>
                  </a:gs>
                  <a:gs pos="50000">
                    <a:schemeClr val="bg1"/>
                  </a:gs>
                  <a:gs pos="100000">
                    <a:srgbClr val="E45ECA"/>
                  </a:gs>
                </a:gsLst>
                <a:lin ang="5400000" scaled="1"/>
              </a:gradFill>
              <a:ln w="9525" cmpd="sng">
                <a:solidFill>
                  <a:srgbClr val="E45ECA"/>
                </a:solidFill>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spcBef>
                    <a:spcPct val="0"/>
                  </a:spcBef>
                </a:pPr>
                <a:r>
                  <a:rPr lang="zh-CN" altLang="en-US" sz="2000">
                    <a:latin typeface="仿宋_GB2312" pitchFamily="1" charset="-122"/>
                    <a:ea typeface="仿宋_GB2312" pitchFamily="1" charset="-122"/>
                  </a:rPr>
                  <a:t>基本车间一般耗用的材料 </a:t>
                </a:r>
                <a:endParaRPr lang="zh-CN" altLang="en-US" sz="2000">
                  <a:latin typeface="仿宋_GB2312" pitchFamily="1" charset="-122"/>
                  <a:ea typeface="仿宋_GB2312" pitchFamily="1" charset="-122"/>
                </a:endParaRPr>
              </a:p>
            </p:txBody>
          </p:sp>
          <p:sp>
            <p:nvSpPr>
              <p:cNvPr id="22" name="Rectangle 12"/>
              <p:cNvSpPr>
                <a:spLocks noChangeArrowheads="1"/>
              </p:cNvSpPr>
              <p:nvPr/>
            </p:nvSpPr>
            <p:spPr bwMode="auto">
              <a:xfrm>
                <a:off x="0" y="1678"/>
                <a:ext cx="2042" cy="409"/>
              </a:xfrm>
              <a:prstGeom prst="rect">
                <a:avLst/>
              </a:prstGeom>
              <a:gradFill rotWithShape="1">
                <a:gsLst>
                  <a:gs pos="0">
                    <a:srgbClr val="E45ECA"/>
                  </a:gs>
                  <a:gs pos="50000">
                    <a:schemeClr val="bg1"/>
                  </a:gs>
                  <a:gs pos="100000">
                    <a:srgbClr val="E45ECA"/>
                  </a:gs>
                </a:gsLst>
                <a:lin ang="5400000" scaled="1"/>
              </a:gradFill>
              <a:ln w="9525" cmpd="sng">
                <a:solidFill>
                  <a:srgbClr val="E45ECA"/>
                </a:solidFill>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spcBef>
                    <a:spcPct val="0"/>
                  </a:spcBef>
                </a:pPr>
                <a:r>
                  <a:rPr lang="zh-CN" altLang="en-US" sz="2000">
                    <a:latin typeface="仿宋_GB2312" pitchFamily="1" charset="-122"/>
                    <a:ea typeface="仿宋_GB2312" pitchFamily="1" charset="-122"/>
                  </a:rPr>
                  <a:t>用于产品基本生产的材料 </a:t>
                </a:r>
                <a:endParaRPr lang="zh-CN" altLang="en-US" sz="2000">
                  <a:latin typeface="仿宋_GB2312" pitchFamily="1" charset="-122"/>
                  <a:ea typeface="仿宋_GB2312" pitchFamily="1" charset="-122"/>
                </a:endParaRPr>
              </a:p>
            </p:txBody>
          </p:sp>
        </p:grpSp>
        <p:grpSp>
          <p:nvGrpSpPr>
            <p:cNvPr id="9" name="Group 11"/>
            <p:cNvGrpSpPr/>
            <p:nvPr/>
          </p:nvGrpSpPr>
          <p:grpSpPr bwMode="auto">
            <a:xfrm>
              <a:off x="2677" y="0"/>
              <a:ext cx="1270" cy="2042"/>
              <a:chOff x="0" y="0"/>
              <a:chExt cx="1270" cy="2042"/>
            </a:xfrm>
          </p:grpSpPr>
          <p:sp>
            <p:nvSpPr>
              <p:cNvPr id="15" name="Rectangle 14"/>
              <p:cNvSpPr>
                <a:spLocks noChangeArrowheads="1"/>
              </p:cNvSpPr>
              <p:nvPr/>
            </p:nvSpPr>
            <p:spPr bwMode="auto">
              <a:xfrm>
                <a:off x="0" y="0"/>
                <a:ext cx="1270" cy="409"/>
              </a:xfrm>
              <a:prstGeom prst="rect">
                <a:avLst/>
              </a:prstGeom>
              <a:gradFill rotWithShape="1">
                <a:gsLst>
                  <a:gs pos="0">
                    <a:schemeClr val="bg1"/>
                  </a:gs>
                  <a:gs pos="50000">
                    <a:srgbClr val="F1CA3B"/>
                  </a:gs>
                  <a:gs pos="100000">
                    <a:schemeClr val="bg1"/>
                  </a:gs>
                </a:gsLst>
                <a:lin ang="5400000" scaled="1"/>
              </a:gradFill>
              <a:ln w="9525" cmpd="sng">
                <a:solidFill>
                  <a:srgbClr val="F1CA3B"/>
                </a:solidFill>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spcBef>
                    <a:spcPct val="0"/>
                  </a:spcBef>
                </a:pPr>
                <a:r>
                  <a:rPr lang="zh-CN" altLang="en-US" sz="2000">
                    <a:ea typeface="仿宋_GB2312" pitchFamily="1" charset="-122"/>
                  </a:rPr>
                  <a:t>销售费用</a:t>
                </a:r>
                <a:endParaRPr lang="zh-CN" altLang="en-US" sz="2000">
                  <a:ea typeface="仿宋_GB2312" pitchFamily="1" charset="-122"/>
                </a:endParaRPr>
              </a:p>
            </p:txBody>
          </p:sp>
          <p:sp>
            <p:nvSpPr>
              <p:cNvPr id="16" name="Rectangle 15"/>
              <p:cNvSpPr>
                <a:spLocks noChangeArrowheads="1"/>
              </p:cNvSpPr>
              <p:nvPr/>
            </p:nvSpPr>
            <p:spPr bwMode="auto">
              <a:xfrm>
                <a:off x="0" y="544"/>
                <a:ext cx="1270" cy="409"/>
              </a:xfrm>
              <a:prstGeom prst="rect">
                <a:avLst/>
              </a:prstGeom>
              <a:gradFill rotWithShape="1">
                <a:gsLst>
                  <a:gs pos="0">
                    <a:schemeClr val="bg1"/>
                  </a:gs>
                  <a:gs pos="50000">
                    <a:srgbClr val="F1CA3B"/>
                  </a:gs>
                  <a:gs pos="100000">
                    <a:schemeClr val="bg1"/>
                  </a:gs>
                </a:gsLst>
                <a:lin ang="5400000" scaled="1"/>
              </a:gradFill>
              <a:ln w="9525" cmpd="sng">
                <a:solidFill>
                  <a:srgbClr val="F1CA3B"/>
                </a:solidFill>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spcBef>
                    <a:spcPct val="0"/>
                  </a:spcBef>
                </a:pPr>
                <a:r>
                  <a:rPr lang="zh-CN" altLang="en-US" sz="2000">
                    <a:ea typeface="仿宋_GB2312" pitchFamily="1" charset="-122"/>
                  </a:rPr>
                  <a:t>管理费用</a:t>
                </a:r>
                <a:endParaRPr lang="zh-CN" altLang="en-US" sz="2000">
                  <a:ea typeface="仿宋_GB2312" pitchFamily="1" charset="-122"/>
                </a:endParaRPr>
              </a:p>
            </p:txBody>
          </p:sp>
          <p:sp>
            <p:nvSpPr>
              <p:cNvPr id="17" name="Rectangle 16"/>
              <p:cNvSpPr>
                <a:spLocks noChangeArrowheads="1"/>
              </p:cNvSpPr>
              <p:nvPr/>
            </p:nvSpPr>
            <p:spPr bwMode="auto">
              <a:xfrm>
                <a:off x="0" y="1089"/>
                <a:ext cx="1270" cy="409"/>
              </a:xfrm>
              <a:prstGeom prst="rect">
                <a:avLst/>
              </a:prstGeom>
              <a:gradFill rotWithShape="1">
                <a:gsLst>
                  <a:gs pos="0">
                    <a:schemeClr val="bg1"/>
                  </a:gs>
                  <a:gs pos="50000">
                    <a:srgbClr val="F1CA3B"/>
                  </a:gs>
                  <a:gs pos="100000">
                    <a:schemeClr val="bg1"/>
                  </a:gs>
                </a:gsLst>
                <a:lin ang="5400000" scaled="1"/>
              </a:gradFill>
              <a:ln w="9525" cmpd="sng">
                <a:solidFill>
                  <a:srgbClr val="F1CA3B"/>
                </a:solidFill>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spcBef>
                    <a:spcPct val="0"/>
                  </a:spcBef>
                </a:pPr>
                <a:r>
                  <a:rPr lang="zh-CN" altLang="en-US" sz="2000">
                    <a:ea typeface="仿宋_GB2312" pitchFamily="1" charset="-122"/>
                  </a:rPr>
                  <a:t>制造费用</a:t>
                </a:r>
                <a:endParaRPr lang="zh-CN" altLang="en-US" sz="2000">
                  <a:ea typeface="仿宋_GB2312" pitchFamily="1" charset="-122"/>
                </a:endParaRPr>
              </a:p>
            </p:txBody>
          </p:sp>
          <p:sp>
            <p:nvSpPr>
              <p:cNvPr id="18" name="Rectangle 17"/>
              <p:cNvSpPr>
                <a:spLocks noChangeArrowheads="1"/>
              </p:cNvSpPr>
              <p:nvPr/>
            </p:nvSpPr>
            <p:spPr bwMode="auto">
              <a:xfrm>
                <a:off x="0" y="1633"/>
                <a:ext cx="1270" cy="409"/>
              </a:xfrm>
              <a:prstGeom prst="rect">
                <a:avLst/>
              </a:prstGeom>
              <a:gradFill rotWithShape="1">
                <a:gsLst>
                  <a:gs pos="0">
                    <a:schemeClr val="bg1"/>
                  </a:gs>
                  <a:gs pos="50000">
                    <a:srgbClr val="F1CA3B"/>
                  </a:gs>
                  <a:gs pos="100000">
                    <a:schemeClr val="bg1"/>
                  </a:gs>
                </a:gsLst>
                <a:lin ang="5400000" scaled="1"/>
              </a:gradFill>
              <a:ln w="9525" cmpd="sng">
                <a:solidFill>
                  <a:srgbClr val="F1CA3B"/>
                </a:solidFill>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spcBef>
                    <a:spcPct val="0"/>
                  </a:spcBef>
                </a:pPr>
                <a:r>
                  <a:rPr lang="zh-CN" altLang="en-US" sz="2000">
                    <a:ea typeface="仿宋_GB2312" pitchFamily="1" charset="-122"/>
                  </a:rPr>
                  <a:t>生产成本</a:t>
                </a:r>
                <a:endParaRPr lang="zh-CN" altLang="en-US" sz="2000">
                  <a:ea typeface="仿宋_GB2312" pitchFamily="1" charset="-122"/>
                </a:endParaRPr>
              </a:p>
            </p:txBody>
          </p:sp>
        </p:grpSp>
        <p:grpSp>
          <p:nvGrpSpPr>
            <p:cNvPr id="10" name="Group 16"/>
            <p:cNvGrpSpPr/>
            <p:nvPr/>
          </p:nvGrpSpPr>
          <p:grpSpPr bwMode="auto">
            <a:xfrm>
              <a:off x="2132" y="91"/>
              <a:ext cx="408" cy="1815"/>
              <a:chOff x="0" y="0"/>
              <a:chExt cx="408" cy="1815"/>
            </a:xfrm>
          </p:grpSpPr>
          <p:sp>
            <p:nvSpPr>
              <p:cNvPr id="11" name="AutoShape 18"/>
              <p:cNvSpPr>
                <a:spLocks noChangeArrowheads="1"/>
              </p:cNvSpPr>
              <p:nvPr/>
            </p:nvSpPr>
            <p:spPr bwMode="auto">
              <a:xfrm>
                <a:off x="0" y="0"/>
                <a:ext cx="408" cy="182"/>
              </a:xfrm>
              <a:prstGeom prst="notchedRightArrow">
                <a:avLst>
                  <a:gd name="adj1" fmla="val 50000"/>
                  <a:gd name="adj2" fmla="val 56044"/>
                </a:avLst>
              </a:prstGeom>
              <a:solidFill>
                <a:srgbClr val="73E2F1"/>
              </a:solidFill>
              <a:ln w="9525" cmpd="sng">
                <a:solidFill>
                  <a:srgbClr val="73E2F1"/>
                </a:solidFill>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spcBef>
                    <a:spcPct val="0"/>
                  </a:spcBef>
                </a:pPr>
                <a:endParaRPr lang="zh-CN" altLang="en-US"/>
              </a:p>
            </p:txBody>
          </p:sp>
          <p:sp>
            <p:nvSpPr>
              <p:cNvPr id="12" name="AutoShape 19"/>
              <p:cNvSpPr>
                <a:spLocks noChangeArrowheads="1"/>
              </p:cNvSpPr>
              <p:nvPr/>
            </p:nvSpPr>
            <p:spPr bwMode="auto">
              <a:xfrm>
                <a:off x="0" y="589"/>
                <a:ext cx="408" cy="182"/>
              </a:xfrm>
              <a:prstGeom prst="notchedRightArrow">
                <a:avLst>
                  <a:gd name="adj1" fmla="val 50000"/>
                  <a:gd name="adj2" fmla="val 56044"/>
                </a:avLst>
              </a:prstGeom>
              <a:solidFill>
                <a:srgbClr val="73E2F1"/>
              </a:solidFill>
              <a:ln w="9525" cmpd="sng">
                <a:solidFill>
                  <a:srgbClr val="73E2F1"/>
                </a:solidFill>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spcBef>
                    <a:spcPct val="0"/>
                  </a:spcBef>
                </a:pPr>
                <a:endParaRPr lang="zh-CN" altLang="en-US"/>
              </a:p>
            </p:txBody>
          </p:sp>
          <p:sp>
            <p:nvSpPr>
              <p:cNvPr id="13" name="AutoShape 20"/>
              <p:cNvSpPr>
                <a:spLocks noChangeArrowheads="1"/>
              </p:cNvSpPr>
              <p:nvPr/>
            </p:nvSpPr>
            <p:spPr bwMode="auto">
              <a:xfrm>
                <a:off x="0" y="1088"/>
                <a:ext cx="408" cy="182"/>
              </a:xfrm>
              <a:prstGeom prst="notchedRightArrow">
                <a:avLst>
                  <a:gd name="adj1" fmla="val 50000"/>
                  <a:gd name="adj2" fmla="val 56044"/>
                </a:avLst>
              </a:prstGeom>
              <a:solidFill>
                <a:srgbClr val="73E2F1"/>
              </a:solidFill>
              <a:ln w="9525" cmpd="sng">
                <a:solidFill>
                  <a:srgbClr val="73E2F1"/>
                </a:solidFill>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spcBef>
                    <a:spcPct val="0"/>
                  </a:spcBef>
                </a:pPr>
                <a:endParaRPr lang="zh-CN" altLang="en-US"/>
              </a:p>
            </p:txBody>
          </p:sp>
          <p:sp>
            <p:nvSpPr>
              <p:cNvPr id="14" name="AutoShape 21"/>
              <p:cNvSpPr>
                <a:spLocks noChangeArrowheads="1"/>
              </p:cNvSpPr>
              <p:nvPr/>
            </p:nvSpPr>
            <p:spPr bwMode="auto">
              <a:xfrm>
                <a:off x="0" y="1633"/>
                <a:ext cx="408" cy="182"/>
              </a:xfrm>
              <a:prstGeom prst="notchedRightArrow">
                <a:avLst>
                  <a:gd name="adj1" fmla="val 50000"/>
                  <a:gd name="adj2" fmla="val 56044"/>
                </a:avLst>
              </a:prstGeom>
              <a:solidFill>
                <a:srgbClr val="73E2F1"/>
              </a:solidFill>
              <a:ln w="9525" cmpd="sng">
                <a:solidFill>
                  <a:srgbClr val="73E2F1"/>
                </a:solidFill>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spcBef>
                    <a:spcPct val="0"/>
                  </a:spcBef>
                </a:pPr>
                <a:endParaRPr lang="zh-CN" altLang="en-US"/>
              </a:p>
            </p:txBody>
          </p:sp>
        </p:grpSp>
      </p:grpSp>
      <p:sp>
        <p:nvSpPr>
          <p:cNvPr id="23" name="AutoShape 25"/>
          <p:cNvSpPr>
            <a:spLocks noChangeArrowheads="1"/>
          </p:cNvSpPr>
          <p:nvPr/>
        </p:nvSpPr>
        <p:spPr bwMode="auto">
          <a:xfrm>
            <a:off x="7565753" y="3495226"/>
            <a:ext cx="1476375" cy="2781300"/>
          </a:xfrm>
          <a:prstGeom prst="cloudCallout">
            <a:avLst>
              <a:gd name="adj1" fmla="val -92268"/>
              <a:gd name="adj2" fmla="val 35499"/>
            </a:avLst>
          </a:prstGeom>
          <a:gradFill rotWithShape="1">
            <a:gsLst>
              <a:gs pos="0">
                <a:srgbClr val="3FD1F3"/>
              </a:gs>
              <a:gs pos="100000">
                <a:schemeClr val="bg1"/>
              </a:gs>
            </a:gsLst>
            <a:lin ang="2700000" scaled="1"/>
          </a:gradFill>
          <a:ln w="9525" cmpd="sng">
            <a:solidFill>
              <a:srgbClr val="0E85F2"/>
            </a:solidFill>
            <a:rou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ctr">
              <a:spcBef>
                <a:spcPct val="0"/>
              </a:spcBef>
            </a:pPr>
            <a:r>
              <a:rPr lang="zh-CN" altLang="en-US" dirty="0">
                <a:latin typeface="楷体_GB2312" pitchFamily="1" charset="-122"/>
                <a:ea typeface="楷体_GB2312" pitchFamily="1" charset="-122"/>
              </a:rPr>
              <a:t>对于几种产品共同耗用的材料费用如何计入成本？？ </a:t>
            </a:r>
            <a:endParaRPr lang="zh-CN" altLang="en-US" dirty="0">
              <a:latin typeface="楷体_GB2312" pitchFamily="1" charset="-122"/>
              <a:ea typeface="楷体_GB2312" pitchFamily="1" charset="-122"/>
            </a:endParaRPr>
          </a:p>
        </p:txBody>
      </p:sp>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763688" y="2636912"/>
            <a:ext cx="6768752" cy="2308324"/>
          </a:xfrm>
          <a:prstGeom prst="rect">
            <a:avLst/>
          </a:prstGeom>
          <a:noFill/>
          <a:ln>
            <a:solidFill>
              <a:schemeClr val="accent1">
                <a:lumMod val="40000"/>
                <a:lumOff val="60000"/>
              </a:schemeClr>
            </a:solidFill>
          </a:ln>
        </p:spPr>
        <p:txBody>
          <a:bodyPr wrap="square" rtlCol="0">
            <a:spAutoFit/>
          </a:bodyPr>
          <a:lstStyle/>
          <a:p>
            <a:pPr lvl="1">
              <a:lnSpc>
                <a:spcPct val="150000"/>
              </a:lnSpc>
            </a:pPr>
            <a:endParaRPr lang="en-US" altLang="zh-CN" sz="3200" b="1" dirty="0" smtClean="0">
              <a:effectLst>
                <a:outerShdw blurRad="38100" dist="38100" dir="2700000" algn="tl">
                  <a:srgbClr val="000000">
                    <a:alpha val="43137"/>
                  </a:srgbClr>
                </a:outerShdw>
              </a:effectLst>
            </a:endParaRPr>
          </a:p>
          <a:p>
            <a:pPr lvl="1">
              <a:lnSpc>
                <a:spcPct val="150000"/>
              </a:lnSpc>
            </a:pPr>
            <a:r>
              <a:rPr lang="zh-CN" altLang="en-US" sz="3200" b="1" dirty="0" smtClean="0">
                <a:effectLst>
                  <a:outerShdw blurRad="38100" dist="38100" dir="2700000" algn="tl">
                    <a:srgbClr val="000000">
                      <a:alpha val="43137"/>
                    </a:srgbClr>
                  </a:outerShdw>
                </a:effectLst>
              </a:rPr>
              <a:t>      任务</a:t>
            </a:r>
            <a:r>
              <a:rPr lang="zh-CN" altLang="en-US" sz="3200" b="1" dirty="0">
                <a:effectLst>
                  <a:outerShdw blurRad="38100" dist="38100" dir="2700000" algn="tl">
                    <a:srgbClr val="000000">
                      <a:alpha val="43137"/>
                    </a:srgbClr>
                  </a:outerShdw>
                </a:effectLst>
              </a:rPr>
              <a:t>四</a:t>
            </a:r>
            <a:r>
              <a:rPr lang="zh-CN" altLang="en-US" sz="3200" b="1" dirty="0" smtClean="0">
                <a:effectLst>
                  <a:outerShdw blurRad="38100" dist="38100" dir="2700000" algn="tl">
                    <a:srgbClr val="000000">
                      <a:alpha val="43137"/>
                    </a:srgbClr>
                  </a:outerShdw>
                </a:effectLst>
              </a:rPr>
              <a:t>  核算制造费用</a:t>
            </a:r>
            <a:endParaRPr lang="en-US" altLang="zh-CN" sz="3200" b="1" dirty="0" smtClean="0">
              <a:effectLst>
                <a:outerShdw blurRad="38100" dist="38100" dir="2700000" algn="tl">
                  <a:srgbClr val="000000">
                    <a:alpha val="43137"/>
                  </a:srgbClr>
                </a:outerShdw>
              </a:effectLst>
            </a:endParaRPr>
          </a:p>
          <a:p>
            <a:pPr lvl="1">
              <a:lnSpc>
                <a:spcPct val="150000"/>
              </a:lnSpc>
            </a:pPr>
            <a:endParaRPr lang="zh-CN" altLang="en-US" sz="3200" b="1" dirty="0">
              <a:effectLst>
                <a:outerShdw blurRad="38100" dist="38100" dir="2700000" algn="tl">
                  <a:srgbClr val="000000">
                    <a:alpha val="43137"/>
                  </a:srgbClr>
                </a:outerShdw>
              </a:effectLst>
            </a:endParaRPr>
          </a:p>
        </p:txBody>
      </p:sp>
      <p:sp>
        <p:nvSpPr>
          <p:cNvPr id="6" name="TextBox 4"/>
          <p:cNvSpPr txBox="1"/>
          <p:nvPr/>
        </p:nvSpPr>
        <p:spPr>
          <a:xfrm>
            <a:off x="4495052" y="2375302"/>
            <a:ext cx="1584176" cy="523220"/>
          </a:xfrm>
          <a:prstGeom prst="rect">
            <a:avLst/>
          </a:prstGeom>
          <a:solidFill>
            <a:schemeClr val="bg1"/>
          </a:solidFill>
        </p:spPr>
        <p:txBody>
          <a:bodyPr wrap="square" rtlCol="0">
            <a:spAutoFit/>
          </a:bodyPr>
          <a:lstStyle/>
          <a:p>
            <a:r>
              <a:rPr lang="zh-CN" altLang="en-US" sz="2800" b="1" dirty="0" smtClean="0">
                <a:effectLst>
                  <a:outerShdw blurRad="38100" dist="38100" dir="2700000" algn="tl">
                    <a:srgbClr val="000000">
                      <a:alpha val="43137"/>
                    </a:srgbClr>
                  </a:outerShdw>
                </a:effectLst>
              </a:rPr>
              <a:t> 项目</a:t>
            </a:r>
            <a:r>
              <a:rPr lang="zh-CN" altLang="en-US" sz="2800" b="1" dirty="0">
                <a:effectLst>
                  <a:outerShdw blurRad="38100" dist="38100" dir="2700000" algn="tl">
                    <a:srgbClr val="000000">
                      <a:alpha val="43137"/>
                    </a:srgbClr>
                  </a:outerShdw>
                </a:effectLst>
              </a:rPr>
              <a:t>二</a:t>
            </a:r>
            <a:endParaRPr lang="zh-CN" altLang="en-US" sz="2800" b="1" dirty="0">
              <a:effectLst>
                <a:outerShdw blurRad="38100" dist="38100" dir="2700000" algn="tl">
                  <a:srgbClr val="000000">
                    <a:alpha val="43137"/>
                  </a:srgbClr>
                </a:outerShdw>
              </a:effectLst>
            </a:endParaRPr>
          </a:p>
        </p:txBody>
      </p:sp>
    </p:spTree>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2699792" y="1844824"/>
            <a:ext cx="1029161" cy="3384376"/>
          </a:xfrm>
          <a:custGeom>
            <a:avLst/>
            <a:gdLst>
              <a:gd name="connsiteX0" fmla="*/ 2047 w 1838342"/>
              <a:gd name="connsiteY0" fmla="*/ 0 h 3672590"/>
              <a:gd name="connsiteX1" fmla="*/ 1838342 w 1838342"/>
              <a:gd name="connsiteY1" fmla="*/ 1836295 h 3672590"/>
              <a:gd name="connsiteX2" fmla="*/ 2047 w 1838342"/>
              <a:gd name="connsiteY2" fmla="*/ 3672590 h 3672590"/>
              <a:gd name="connsiteX3" fmla="*/ 2047 w 1838342"/>
              <a:gd name="connsiteY3" fmla="*/ 20411 h 3672590"/>
              <a:gd name="connsiteX4" fmla="*/ 0 w 1838342"/>
              <a:gd name="connsiteY4" fmla="*/ 103 h 3672590"/>
              <a:gd name="connsiteX0-1" fmla="*/ 2047 w 1838342"/>
              <a:gd name="connsiteY0-2" fmla="*/ 0 h 3672590"/>
              <a:gd name="connsiteX1-3" fmla="*/ 1838342 w 1838342"/>
              <a:gd name="connsiteY1-4" fmla="*/ 1836295 h 3672590"/>
              <a:gd name="connsiteX2-5" fmla="*/ 2047 w 1838342"/>
              <a:gd name="connsiteY2-6" fmla="*/ 3672590 h 3672590"/>
              <a:gd name="connsiteX3-7" fmla="*/ 2047 w 1838342"/>
              <a:gd name="connsiteY3-8" fmla="*/ 20411 h 3672590"/>
              <a:gd name="connsiteX4-9" fmla="*/ 0 w 1838342"/>
              <a:gd name="connsiteY4-10" fmla="*/ 103 h 3672590"/>
              <a:gd name="connsiteX5" fmla="*/ 93487 w 1838342"/>
              <a:gd name="connsiteY5" fmla="*/ 91440 h 3672590"/>
              <a:gd name="connsiteX0-11" fmla="*/ 2047 w 1838342"/>
              <a:gd name="connsiteY0-12" fmla="*/ 0 h 3672590"/>
              <a:gd name="connsiteX1-13" fmla="*/ 1838342 w 1838342"/>
              <a:gd name="connsiteY1-14" fmla="*/ 1836295 h 3672590"/>
              <a:gd name="connsiteX2-15" fmla="*/ 2047 w 1838342"/>
              <a:gd name="connsiteY2-16" fmla="*/ 3672590 h 3672590"/>
              <a:gd name="connsiteX3-17" fmla="*/ 2047 w 1838342"/>
              <a:gd name="connsiteY3-18" fmla="*/ 20411 h 3672590"/>
              <a:gd name="connsiteX4-19" fmla="*/ 0 w 1838342"/>
              <a:gd name="connsiteY4-20" fmla="*/ 103 h 3672590"/>
              <a:gd name="connsiteX0-21" fmla="*/ 0 w 1836295"/>
              <a:gd name="connsiteY0-22" fmla="*/ 0 h 3672590"/>
              <a:gd name="connsiteX1-23" fmla="*/ 1836295 w 1836295"/>
              <a:gd name="connsiteY1-24" fmla="*/ 1836295 h 3672590"/>
              <a:gd name="connsiteX2-25" fmla="*/ 0 w 1836295"/>
              <a:gd name="connsiteY2-26" fmla="*/ 3672590 h 3672590"/>
              <a:gd name="connsiteX3-27" fmla="*/ 0 w 1836295"/>
              <a:gd name="connsiteY3-28" fmla="*/ 20411 h 3672590"/>
              <a:gd name="connsiteX0-29" fmla="*/ 0 w 1836295"/>
              <a:gd name="connsiteY0-30" fmla="*/ 0 h 3672590"/>
              <a:gd name="connsiteX1-31" fmla="*/ 1836295 w 1836295"/>
              <a:gd name="connsiteY1-32" fmla="*/ 1836295 h 3672590"/>
              <a:gd name="connsiteX2-33" fmla="*/ 0 w 1836295"/>
              <a:gd name="connsiteY2-34" fmla="*/ 3672590 h 3672590"/>
            </a:gdLst>
            <a:ahLst/>
            <a:cxnLst>
              <a:cxn ang="0">
                <a:pos x="connsiteX0-1" y="connsiteY0-2"/>
              </a:cxn>
              <a:cxn ang="0">
                <a:pos x="connsiteX1-3" y="connsiteY1-4"/>
              </a:cxn>
              <a:cxn ang="0">
                <a:pos x="connsiteX2-5" y="connsiteY2-6"/>
              </a:cxn>
            </a:cxnLst>
            <a:rect l="l" t="t" r="r" b="b"/>
            <a:pathLst>
              <a:path w="1836295" h="3672590">
                <a:moveTo>
                  <a:pt x="0" y="0"/>
                </a:moveTo>
                <a:cubicBezTo>
                  <a:pt x="1014158" y="0"/>
                  <a:pt x="1836295" y="822137"/>
                  <a:pt x="1836295" y="1836295"/>
                </a:cubicBezTo>
                <a:cubicBezTo>
                  <a:pt x="1836295" y="2850453"/>
                  <a:pt x="1014158" y="3672590"/>
                  <a:pt x="0" y="3672590"/>
                </a:cubicBezTo>
              </a:path>
            </a:pathLst>
          </a:custGeom>
          <a:no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Light" panose="020B0502040204020203" pitchFamily="34" charset="-122"/>
            </a:endParaRPr>
          </a:p>
        </p:txBody>
      </p:sp>
      <p:sp>
        <p:nvSpPr>
          <p:cNvPr id="4" name="椭圆 3"/>
          <p:cNvSpPr/>
          <p:nvPr/>
        </p:nvSpPr>
        <p:spPr>
          <a:xfrm>
            <a:off x="1362087" y="2507333"/>
            <a:ext cx="1704634" cy="1857771"/>
          </a:xfrm>
          <a:prstGeom prst="ellipse">
            <a:avLst/>
          </a:prstGeom>
          <a:no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Light" panose="020B0502040204020203" pitchFamily="34" charset="-122"/>
            </a:endParaRPr>
          </a:p>
        </p:txBody>
      </p:sp>
      <p:grpSp>
        <p:nvGrpSpPr>
          <p:cNvPr id="8" name="组合 7"/>
          <p:cNvGrpSpPr/>
          <p:nvPr/>
        </p:nvGrpSpPr>
        <p:grpSpPr>
          <a:xfrm>
            <a:off x="3410041" y="2222473"/>
            <a:ext cx="4415179" cy="569720"/>
            <a:chOff x="5238248" y="2731928"/>
            <a:chExt cx="6114337" cy="569720"/>
          </a:xfrm>
          <a:solidFill>
            <a:schemeClr val="bg2">
              <a:lumMod val="90000"/>
            </a:schemeClr>
          </a:solidFill>
        </p:grpSpPr>
        <p:sp>
          <p:nvSpPr>
            <p:cNvPr id="9" name="圆角矩形 8"/>
            <p:cNvSpPr/>
            <p:nvPr/>
          </p:nvSpPr>
          <p:spPr>
            <a:xfrm>
              <a:off x="5329643" y="2736269"/>
              <a:ext cx="6022942" cy="561038"/>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2400" b="1" dirty="0" smtClean="0">
                  <a:solidFill>
                    <a:schemeClr val="accent2">
                      <a:lumMod val="50000"/>
                    </a:schemeClr>
                  </a:solidFill>
                  <a:latin typeface="+mn-ea"/>
                </a:rPr>
                <a:t>  </a:t>
              </a:r>
              <a:r>
                <a:rPr lang="zh-CN" altLang="en-US" sz="2400" b="1" dirty="0">
                  <a:solidFill>
                    <a:schemeClr val="accent2">
                      <a:lumMod val="50000"/>
                    </a:schemeClr>
                  </a:solidFill>
                  <a:latin typeface="+mn-ea"/>
                </a:rPr>
                <a:t>制造</a:t>
              </a:r>
              <a:r>
                <a:rPr lang="zh-CN" altLang="en-US" sz="2400" b="1" dirty="0" smtClean="0">
                  <a:solidFill>
                    <a:schemeClr val="accent2">
                      <a:lumMod val="50000"/>
                    </a:schemeClr>
                  </a:solidFill>
                  <a:latin typeface="+mn-ea"/>
                </a:rPr>
                <a:t>费用的</a:t>
              </a:r>
              <a:r>
                <a:rPr lang="zh-CN" altLang="en-US" sz="2400" b="1" dirty="0">
                  <a:solidFill>
                    <a:schemeClr val="accent2">
                      <a:lumMod val="50000"/>
                    </a:schemeClr>
                  </a:solidFill>
                  <a:latin typeface="+mn-ea"/>
                </a:rPr>
                <a:t>归集</a:t>
              </a:r>
              <a:endParaRPr lang="zh-CN" altLang="en-US" sz="2400" b="1" dirty="0">
                <a:solidFill>
                  <a:schemeClr val="accent2">
                    <a:lumMod val="50000"/>
                  </a:schemeClr>
                </a:solidFill>
                <a:latin typeface="+mn-ea"/>
              </a:endParaRPr>
            </a:p>
          </p:txBody>
        </p:sp>
        <p:sp>
          <p:nvSpPr>
            <p:cNvPr id="10" name="椭圆 9"/>
            <p:cNvSpPr/>
            <p:nvPr/>
          </p:nvSpPr>
          <p:spPr>
            <a:xfrm>
              <a:off x="5238248" y="2731928"/>
              <a:ext cx="569720" cy="569720"/>
            </a:xfrm>
            <a:prstGeom prst="ellipse">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2400" b="1" dirty="0">
                <a:solidFill>
                  <a:schemeClr val="accent2">
                    <a:lumMod val="50000"/>
                  </a:schemeClr>
                </a:solidFill>
                <a:latin typeface="+mn-ea"/>
              </a:endParaRPr>
            </a:p>
          </p:txBody>
        </p:sp>
      </p:grpSp>
      <p:sp>
        <p:nvSpPr>
          <p:cNvPr id="20" name="TextBox 19"/>
          <p:cNvSpPr txBox="1"/>
          <p:nvPr/>
        </p:nvSpPr>
        <p:spPr>
          <a:xfrm>
            <a:off x="1445874" y="3262599"/>
            <a:ext cx="1537059" cy="523220"/>
          </a:xfrm>
          <a:prstGeom prst="rect">
            <a:avLst/>
          </a:prstGeom>
          <a:noFill/>
          <a:ln>
            <a:solidFill>
              <a:schemeClr val="accent1"/>
            </a:solidFill>
          </a:ln>
        </p:spPr>
        <p:txBody>
          <a:bodyPr wrap="square" rtlCol="0">
            <a:spAutoFit/>
          </a:bodyPr>
          <a:lstStyle/>
          <a:p>
            <a:r>
              <a:rPr lang="zh-CN" altLang="en-US" sz="2800" b="1" dirty="0" smtClean="0"/>
              <a:t>任务</a:t>
            </a:r>
            <a:r>
              <a:rPr lang="en-US" altLang="zh-CN" sz="2800" b="1" dirty="0" smtClean="0"/>
              <a:t>2.4</a:t>
            </a:r>
            <a:endParaRPr lang="zh-CN" altLang="en-US" sz="2800" b="1" dirty="0"/>
          </a:p>
        </p:txBody>
      </p:sp>
      <p:grpSp>
        <p:nvGrpSpPr>
          <p:cNvPr id="2" name="组合 1"/>
          <p:cNvGrpSpPr/>
          <p:nvPr/>
        </p:nvGrpSpPr>
        <p:grpSpPr>
          <a:xfrm>
            <a:off x="3450129" y="3903750"/>
            <a:ext cx="4327638" cy="569720"/>
            <a:chOff x="3450129" y="3903750"/>
            <a:chExt cx="4327638" cy="569720"/>
          </a:xfrm>
        </p:grpSpPr>
        <p:sp>
          <p:nvSpPr>
            <p:cNvPr id="17" name="圆角矩形 16"/>
            <p:cNvSpPr/>
            <p:nvPr/>
          </p:nvSpPr>
          <p:spPr>
            <a:xfrm>
              <a:off x="3523491" y="3903750"/>
              <a:ext cx="4254276" cy="561038"/>
            </a:xfrm>
            <a:prstGeom prst="roundRect">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2400" b="1" dirty="0" smtClean="0">
                  <a:solidFill>
                    <a:schemeClr val="accent2">
                      <a:lumMod val="50000"/>
                    </a:schemeClr>
                  </a:solidFill>
                  <a:latin typeface="+mn-ea"/>
                </a:rPr>
                <a:t>  </a:t>
              </a:r>
              <a:r>
                <a:rPr lang="zh-CN" altLang="en-US" sz="2400" b="1" dirty="0">
                  <a:solidFill>
                    <a:schemeClr val="accent2">
                      <a:lumMod val="50000"/>
                    </a:schemeClr>
                  </a:solidFill>
                  <a:latin typeface="+mn-ea"/>
                </a:rPr>
                <a:t>制造</a:t>
              </a:r>
              <a:r>
                <a:rPr lang="zh-CN" altLang="en-US" sz="2400" b="1" dirty="0" smtClean="0">
                  <a:solidFill>
                    <a:schemeClr val="accent2">
                      <a:lumMod val="50000"/>
                    </a:schemeClr>
                  </a:solidFill>
                  <a:latin typeface="+mn-ea"/>
                </a:rPr>
                <a:t>费用的分配</a:t>
              </a:r>
              <a:endParaRPr lang="zh-CN" altLang="en-US" sz="2400" b="1" dirty="0">
                <a:solidFill>
                  <a:schemeClr val="accent2">
                    <a:lumMod val="50000"/>
                  </a:schemeClr>
                </a:solidFill>
                <a:latin typeface="+mn-ea"/>
              </a:endParaRPr>
            </a:p>
          </p:txBody>
        </p:sp>
        <p:sp>
          <p:nvSpPr>
            <p:cNvPr id="18" name="椭圆 17"/>
            <p:cNvSpPr/>
            <p:nvPr/>
          </p:nvSpPr>
          <p:spPr>
            <a:xfrm>
              <a:off x="3450129" y="3903750"/>
              <a:ext cx="434207" cy="569720"/>
            </a:xfrm>
            <a:prstGeom prst="ellipse">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2400" b="1" dirty="0">
                <a:solidFill>
                  <a:schemeClr val="accent2">
                    <a:lumMod val="50000"/>
                  </a:schemeClr>
                </a:solidFill>
                <a:latin typeface="+mn-ea"/>
              </a:endParaRPr>
            </a:p>
          </p:txBody>
        </p:sp>
      </p:grpSp>
    </p:spTree>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txBox="1"/>
          <p:nvPr/>
        </p:nvSpPr>
        <p:spPr>
          <a:xfrm>
            <a:off x="467544" y="404664"/>
            <a:ext cx="5877036" cy="651346"/>
          </a:xfrm>
          <a:prstGeom prst="rect">
            <a:avLst/>
          </a:prstGeom>
          <a:ln>
            <a:solidFill>
              <a:schemeClr val="accent1">
                <a:lumMod val="75000"/>
              </a:schemeClr>
            </a:solidFill>
          </a:ln>
        </p:spPr>
        <p:txBody>
          <a:bodyPr/>
          <a:lstStyle>
            <a:lvl1pPr algn="l" rtl="0" eaLnBrk="1" latinLnBrk="0" hangingPunct="1">
              <a:spcBef>
                <a:spcPct val="0"/>
              </a:spcBef>
              <a:buNone/>
              <a:defRPr kumimoji="0" sz="3000" b="0" kern="1200" cap="small" baseline="0">
                <a:solidFill>
                  <a:schemeClr val="tx2"/>
                </a:solidFill>
                <a:latin typeface="+mj-lt"/>
                <a:ea typeface="+mj-ea"/>
                <a:cs typeface="+mj-cs"/>
              </a:defRPr>
            </a:lvl1pPr>
          </a:lstStyle>
          <a:p>
            <a:r>
              <a:rPr lang="zh-CN" altLang="en-US" b="1" dirty="0" smtClean="0"/>
              <a:t>一、制造费用的</a:t>
            </a:r>
            <a:r>
              <a:rPr lang="zh-CN" altLang="en-US" b="1" dirty="0"/>
              <a:t>归集</a:t>
            </a:r>
            <a:endParaRPr lang="zh-CN" altLang="en-US" b="1" dirty="0"/>
          </a:p>
        </p:txBody>
      </p:sp>
      <p:sp>
        <p:nvSpPr>
          <p:cNvPr id="4" name="Text Box 8"/>
          <p:cNvSpPr txBox="1">
            <a:spLocks noChangeArrowheads="1"/>
          </p:cNvSpPr>
          <p:nvPr/>
        </p:nvSpPr>
        <p:spPr bwMode="auto">
          <a:xfrm>
            <a:off x="611560" y="1773238"/>
            <a:ext cx="7632005" cy="3041650"/>
          </a:xfrm>
          <a:prstGeom prst="rect">
            <a:avLst/>
          </a:prstGeom>
          <a:noFill/>
          <a:ln w="12700">
            <a:solidFill>
              <a:srgbClr val="13B913"/>
            </a:solidFill>
            <a:prstDash val="lgDash"/>
            <a:miter lim="800000"/>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107763" dir="18900000" algn="ctr" rotWithShape="0">
                    <a:schemeClr val="bg2">
                      <a:alpha val="50000"/>
                    </a:schemeClr>
                  </a:outerShdw>
                </a:effectLst>
              </a14:hiddenEffects>
            </a:ext>
          </a:extLst>
        </p:spPr>
        <p:txBody>
          <a:bodyPr wrap="square">
            <a:spAutoFit/>
          </a:bodyPr>
          <a:lstStyle>
            <a:lvl1pPr eaLnBrk="0" hangingPunct="0">
              <a:spcBef>
                <a:spcPct val="0"/>
              </a:spcBef>
              <a:defRPr b="1">
                <a:solidFill>
                  <a:schemeClr val="tx1"/>
                </a:solidFill>
                <a:latin typeface="Arial" panose="020B0604020202020204" pitchFamily="34" charset="0"/>
                <a:ea typeface="宋体" panose="02010600030101010101" pitchFamily="2" charset="-122"/>
              </a:defRPr>
            </a:lvl1pPr>
            <a:lvl2pPr marL="742950" indent="-285750" eaLnBrk="0" hangingPunct="0">
              <a:spcBef>
                <a:spcPct val="0"/>
              </a:spcBef>
              <a:defRPr b="1">
                <a:solidFill>
                  <a:schemeClr val="tx1"/>
                </a:solidFill>
                <a:latin typeface="Arial" panose="020B0604020202020204" pitchFamily="34" charset="0"/>
                <a:ea typeface="宋体" panose="02010600030101010101" pitchFamily="2" charset="-122"/>
              </a:defRPr>
            </a:lvl2pPr>
            <a:lvl3pPr marL="1143000" indent="-228600" eaLnBrk="0" hangingPunct="0">
              <a:spcBef>
                <a:spcPct val="0"/>
              </a:spcBef>
              <a:defRPr b="1">
                <a:solidFill>
                  <a:schemeClr val="tx1"/>
                </a:solidFill>
                <a:latin typeface="Arial" panose="020B0604020202020204" pitchFamily="34" charset="0"/>
                <a:ea typeface="宋体" panose="02010600030101010101" pitchFamily="2" charset="-122"/>
              </a:defRPr>
            </a:lvl3pPr>
            <a:lvl4pPr marL="1600200" indent="-228600" eaLnBrk="0" hangingPunct="0">
              <a:spcBef>
                <a:spcPct val="0"/>
              </a:spcBef>
              <a:defRPr b="1">
                <a:solidFill>
                  <a:schemeClr val="tx1"/>
                </a:solidFill>
                <a:latin typeface="Arial" panose="020B0604020202020204" pitchFamily="34" charset="0"/>
                <a:ea typeface="宋体" panose="02010600030101010101" pitchFamily="2" charset="-122"/>
              </a:defRPr>
            </a:lvl4pPr>
            <a:lvl5pPr marL="2057400" indent="-228600" eaLnBrk="0" hangingPunct="0">
              <a:spcBef>
                <a:spcPct val="0"/>
              </a:spcBef>
              <a:defRPr b="1">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9pPr>
          </a:lstStyle>
          <a:p>
            <a:pPr eaLnBrk="1" hangingPunct="1">
              <a:spcBef>
                <a:spcPct val="50000"/>
              </a:spcBef>
            </a:pPr>
            <a:r>
              <a:rPr lang="zh-CN" altLang="en-US" sz="2400" dirty="0">
                <a:latin typeface="楷体_GB2312" pitchFamily="1" charset="-122"/>
                <a:ea typeface="楷体_GB2312" pitchFamily="1" charset="-122"/>
              </a:rPr>
              <a:t>   </a:t>
            </a:r>
            <a:endParaRPr lang="zh-CN" altLang="en-US" sz="2400" dirty="0">
              <a:latin typeface="楷体_GB2312" pitchFamily="1" charset="-122"/>
              <a:ea typeface="楷体_GB2312" pitchFamily="1" charset="-122"/>
            </a:endParaRPr>
          </a:p>
          <a:p>
            <a:pPr eaLnBrk="1" hangingPunct="1">
              <a:lnSpc>
                <a:spcPct val="150000"/>
              </a:lnSpc>
              <a:spcBef>
                <a:spcPct val="50000"/>
              </a:spcBef>
            </a:pPr>
            <a:r>
              <a:rPr lang="zh-CN" altLang="en-US" sz="2400" dirty="0">
                <a:latin typeface="楷体_GB2312" pitchFamily="1" charset="-122"/>
                <a:ea typeface="楷体_GB2312" pitchFamily="1" charset="-122"/>
              </a:rPr>
              <a:t>    制造费用是车间在组织和管理产品生产过程中发生的费用，以及在产品生产过程中发生的不能直接归属到所生产产品成本中的各种生产费用。</a:t>
            </a:r>
            <a:endParaRPr lang="zh-CN" altLang="en-US" sz="2400" dirty="0">
              <a:latin typeface="楷体_GB2312" pitchFamily="1" charset="-122"/>
              <a:ea typeface="楷体_GB2312" pitchFamily="1" charset="-122"/>
            </a:endParaRPr>
          </a:p>
          <a:p>
            <a:pPr eaLnBrk="1" hangingPunct="1">
              <a:lnSpc>
                <a:spcPct val="150000"/>
              </a:lnSpc>
              <a:spcBef>
                <a:spcPct val="50000"/>
              </a:spcBef>
            </a:pPr>
            <a:endParaRPr lang="zh-CN" altLang="en-US" sz="2400" dirty="0">
              <a:latin typeface="楷体_GB2312" pitchFamily="1" charset="-122"/>
              <a:ea typeface="楷体_GB2312" pitchFamily="1" charset="-122"/>
            </a:endParaRPr>
          </a:p>
        </p:txBody>
      </p:sp>
    </p:spTree>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12"/>
          <p:cNvSpPr txBox="1">
            <a:spLocks noChangeArrowheads="1"/>
          </p:cNvSpPr>
          <p:nvPr/>
        </p:nvSpPr>
        <p:spPr bwMode="auto">
          <a:xfrm>
            <a:off x="827088" y="1117937"/>
            <a:ext cx="7273726" cy="2031325"/>
          </a:xfrm>
          <a:prstGeom prst="rect">
            <a:avLst/>
          </a:prstGeom>
          <a:gradFill rotWithShape="1">
            <a:gsLst>
              <a:gs pos="0">
                <a:srgbClr val="F4FA0E">
                  <a:alpha val="67000"/>
                </a:srgbClr>
              </a:gs>
              <a:gs pos="50000">
                <a:srgbClr val="66FFFF">
                  <a:alpha val="94000"/>
                </a:srgbClr>
              </a:gs>
              <a:gs pos="100000">
                <a:srgbClr val="F4FA0E">
                  <a:alpha val="67000"/>
                </a:srgbClr>
              </a:gs>
            </a:gsLst>
            <a:lin ang="5400000" scaled="1"/>
          </a:gradFill>
          <a:ln w="57150" cmpd="thinThick">
            <a:solidFill>
              <a:srgbClr val="F4FA0E"/>
            </a:solidFill>
            <a:miter lim="800000"/>
          </a:ln>
          <a:effectLst/>
          <a:extLst>
            <a:ext uri="{AF507438-7753-43E0-B8FC-AC1667EBCBE1}">
              <a14:hiddenEffects xmlns:a14="http://schemas.microsoft.com/office/drawing/2010/main">
                <a:effectLst>
                  <a:outerShdw dist="107763" dir="18900000" algn="ctr" rotWithShape="0">
                    <a:schemeClr val="bg2">
                      <a:alpha val="50000"/>
                    </a:schemeClr>
                  </a:outerShdw>
                </a:effectLst>
              </a14:hiddenEffects>
            </a:ext>
          </a:extLst>
        </p:spPr>
        <p:txBody>
          <a:bodyPr wrap="square">
            <a:spAutoFit/>
          </a:bodyPr>
          <a:lstStyle/>
          <a:p>
            <a:pPr>
              <a:defRPr/>
            </a:pPr>
            <a:endParaRPr lang="zh-CN" altLang="en-US">
              <a:ea typeface="宋体" panose="02010600030101010101" pitchFamily="2" charset="-122"/>
            </a:endParaRPr>
          </a:p>
          <a:p>
            <a:pPr>
              <a:defRPr/>
            </a:pPr>
            <a:endParaRPr lang="zh-CN" altLang="en-US">
              <a:ea typeface="宋体" panose="02010600030101010101" pitchFamily="2" charset="-122"/>
            </a:endParaRPr>
          </a:p>
          <a:p>
            <a:pPr>
              <a:defRPr/>
            </a:pPr>
            <a:endParaRPr lang="zh-CN" altLang="en-US">
              <a:ea typeface="宋体" panose="02010600030101010101" pitchFamily="2" charset="-122"/>
            </a:endParaRPr>
          </a:p>
          <a:p>
            <a:pPr>
              <a:defRPr/>
            </a:pPr>
            <a:endParaRPr lang="zh-CN" altLang="en-US">
              <a:ea typeface="宋体" panose="02010600030101010101" pitchFamily="2" charset="-122"/>
            </a:endParaRPr>
          </a:p>
          <a:p>
            <a:pPr>
              <a:defRPr/>
            </a:pPr>
            <a:endParaRPr lang="zh-CN" altLang="en-US">
              <a:ea typeface="宋体" panose="02010600030101010101" pitchFamily="2" charset="-122"/>
            </a:endParaRPr>
          </a:p>
          <a:p>
            <a:pPr>
              <a:defRPr/>
            </a:pPr>
            <a:endParaRPr lang="zh-CN" altLang="en-US">
              <a:ea typeface="宋体" panose="02010600030101010101" pitchFamily="2" charset="-122"/>
            </a:endParaRPr>
          </a:p>
          <a:p>
            <a:pPr>
              <a:defRPr/>
            </a:pPr>
            <a:endParaRPr lang="en-US" altLang="zh-CN">
              <a:ea typeface="宋体" panose="02010600030101010101" pitchFamily="2" charset="-122"/>
            </a:endParaRPr>
          </a:p>
        </p:txBody>
      </p:sp>
      <p:sp>
        <p:nvSpPr>
          <p:cNvPr id="5" name="Text Box 11"/>
          <p:cNvSpPr txBox="1">
            <a:spLocks noChangeArrowheads="1"/>
          </p:cNvSpPr>
          <p:nvPr/>
        </p:nvSpPr>
        <p:spPr bwMode="auto">
          <a:xfrm>
            <a:off x="1259632" y="3789040"/>
            <a:ext cx="7416800" cy="2843213"/>
          </a:xfrm>
          <a:prstGeom prst="rect">
            <a:avLst/>
          </a:prstGeom>
          <a:noFill/>
          <a:ln>
            <a:noFill/>
          </a:ln>
          <a:effectLst>
            <a:prstShdw prst="shdw12">
              <a:schemeClr val="bg2">
                <a:alpha val="50000"/>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lvl1pPr eaLnBrk="0" hangingPunct="0">
              <a:spcBef>
                <a:spcPct val="0"/>
              </a:spcBef>
              <a:defRPr b="1">
                <a:solidFill>
                  <a:schemeClr val="tx1"/>
                </a:solidFill>
                <a:latin typeface="Arial" panose="020B0604020202020204" pitchFamily="34" charset="0"/>
                <a:ea typeface="宋体" panose="02010600030101010101" pitchFamily="2" charset="-122"/>
              </a:defRPr>
            </a:lvl1pPr>
            <a:lvl2pPr marL="742950" indent="-285750" eaLnBrk="0" hangingPunct="0">
              <a:spcBef>
                <a:spcPct val="0"/>
              </a:spcBef>
              <a:defRPr b="1">
                <a:solidFill>
                  <a:schemeClr val="tx1"/>
                </a:solidFill>
                <a:latin typeface="Arial" panose="020B0604020202020204" pitchFamily="34" charset="0"/>
                <a:ea typeface="宋体" panose="02010600030101010101" pitchFamily="2" charset="-122"/>
              </a:defRPr>
            </a:lvl2pPr>
            <a:lvl3pPr marL="1143000" indent="-228600" eaLnBrk="0" hangingPunct="0">
              <a:spcBef>
                <a:spcPct val="0"/>
              </a:spcBef>
              <a:defRPr b="1">
                <a:solidFill>
                  <a:schemeClr val="tx1"/>
                </a:solidFill>
                <a:latin typeface="Arial" panose="020B0604020202020204" pitchFamily="34" charset="0"/>
                <a:ea typeface="宋体" panose="02010600030101010101" pitchFamily="2" charset="-122"/>
              </a:defRPr>
            </a:lvl3pPr>
            <a:lvl4pPr marL="1600200" indent="-228600" eaLnBrk="0" hangingPunct="0">
              <a:spcBef>
                <a:spcPct val="0"/>
              </a:spcBef>
              <a:defRPr b="1">
                <a:solidFill>
                  <a:schemeClr val="tx1"/>
                </a:solidFill>
                <a:latin typeface="Arial" panose="020B0604020202020204" pitchFamily="34" charset="0"/>
                <a:ea typeface="宋体" panose="02010600030101010101" pitchFamily="2" charset="-122"/>
              </a:defRPr>
            </a:lvl4pPr>
            <a:lvl5pPr marL="2057400" indent="-228600" eaLnBrk="0" hangingPunct="0">
              <a:spcBef>
                <a:spcPct val="0"/>
              </a:spcBef>
              <a:defRPr b="1">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9pPr>
          </a:lstStyle>
          <a:p>
            <a:pPr eaLnBrk="1" hangingPunct="1">
              <a:spcBef>
                <a:spcPct val="50000"/>
              </a:spcBef>
            </a:pPr>
            <a:endParaRPr lang="zh-CN" altLang="en-US">
              <a:ea typeface="隶书" panose="02010509060101010101" pitchFamily="49" charset="-122"/>
            </a:endParaRPr>
          </a:p>
          <a:p>
            <a:pPr eaLnBrk="1" hangingPunct="1">
              <a:spcBef>
                <a:spcPct val="50000"/>
              </a:spcBef>
            </a:pPr>
            <a:endParaRPr lang="zh-CN" altLang="en-US">
              <a:ea typeface="隶书" panose="02010509060101010101" pitchFamily="49" charset="-122"/>
            </a:endParaRPr>
          </a:p>
          <a:p>
            <a:pPr eaLnBrk="1" hangingPunct="1">
              <a:spcBef>
                <a:spcPct val="50000"/>
              </a:spcBef>
            </a:pPr>
            <a:endParaRPr lang="zh-CN" altLang="en-US">
              <a:ea typeface="隶书" panose="02010509060101010101" pitchFamily="49" charset="-122"/>
            </a:endParaRPr>
          </a:p>
          <a:p>
            <a:pPr eaLnBrk="1" hangingPunct="1">
              <a:spcBef>
                <a:spcPct val="50000"/>
              </a:spcBef>
            </a:pPr>
            <a:endParaRPr lang="zh-CN" altLang="en-US">
              <a:ea typeface="隶书" panose="02010509060101010101" pitchFamily="49" charset="-122"/>
            </a:endParaRPr>
          </a:p>
          <a:p>
            <a:pPr eaLnBrk="1" hangingPunct="1">
              <a:spcBef>
                <a:spcPct val="50000"/>
              </a:spcBef>
            </a:pPr>
            <a:endParaRPr lang="zh-CN" altLang="en-US">
              <a:ea typeface="隶书" panose="02010509060101010101" pitchFamily="49" charset="-122"/>
            </a:endParaRPr>
          </a:p>
          <a:p>
            <a:pPr eaLnBrk="1" hangingPunct="1">
              <a:spcBef>
                <a:spcPct val="50000"/>
              </a:spcBef>
            </a:pPr>
            <a:endParaRPr lang="zh-CN" altLang="en-US">
              <a:ea typeface="隶书" panose="02010509060101010101" pitchFamily="49" charset="-122"/>
            </a:endParaRPr>
          </a:p>
          <a:p>
            <a:pPr eaLnBrk="1" hangingPunct="1">
              <a:spcBef>
                <a:spcPct val="50000"/>
              </a:spcBef>
            </a:pPr>
            <a:endParaRPr lang="zh-CN" altLang="en-US">
              <a:ea typeface="隶书" panose="02010509060101010101" pitchFamily="49" charset="-122"/>
            </a:endParaRPr>
          </a:p>
        </p:txBody>
      </p:sp>
      <p:sp>
        <p:nvSpPr>
          <p:cNvPr id="6" name="Text Box 7"/>
          <p:cNvSpPr txBox="1">
            <a:spLocks noChangeArrowheads="1"/>
          </p:cNvSpPr>
          <p:nvPr/>
        </p:nvSpPr>
        <p:spPr bwMode="auto">
          <a:xfrm>
            <a:off x="827088" y="4005263"/>
            <a:ext cx="7559675" cy="1631216"/>
          </a:xfrm>
          <a:prstGeom prst="rect">
            <a:avLst/>
          </a:prstGeom>
          <a:gradFill rotWithShape="1">
            <a:gsLst>
              <a:gs pos="0">
                <a:srgbClr val="66FFFF">
                  <a:alpha val="81000"/>
                </a:srgbClr>
              </a:gs>
              <a:gs pos="50000">
                <a:srgbClr val="F4FA0E">
                  <a:alpha val="78000"/>
                </a:srgbClr>
              </a:gs>
              <a:gs pos="100000">
                <a:srgbClr val="66FFFF">
                  <a:alpha val="81000"/>
                </a:srgbClr>
              </a:gs>
            </a:gsLst>
            <a:lin ang="5400000" scaled="1"/>
          </a:gradFill>
          <a:ln w="38100" cmpd="dbl">
            <a:solidFill>
              <a:srgbClr val="EA5242"/>
            </a:solidFill>
            <a:prstDash val="dash"/>
            <a:miter lim="800000"/>
          </a:ln>
          <a:effectLst/>
          <a:extLst>
            <a:ext uri="{AF507438-7753-43E0-B8FC-AC1667EBCBE1}">
              <a14:hiddenEffects xmlns:a14="http://schemas.microsoft.com/office/drawing/2010/main">
                <a:effectLst>
                  <a:outerShdw kx="-3284103" algn="br" rotWithShape="0">
                    <a:schemeClr val="bg2">
                      <a:alpha val="50000"/>
                    </a:schemeClr>
                  </a:outerShdw>
                </a:effectLst>
              </a14:hiddenEffects>
            </a:ext>
          </a:extLst>
        </p:spPr>
        <p:txBody>
          <a:bodyPr>
            <a:spAutoFit/>
          </a:bodyPr>
          <a:lstStyle/>
          <a:p>
            <a:pPr>
              <a:defRPr/>
            </a:pPr>
            <a:endParaRPr lang="zh-CN" altLang="en-US" sz="2000" dirty="0">
              <a:latin typeface="楷体_GB2312" pitchFamily="1" charset="-122"/>
              <a:ea typeface="楷体_GB2312" pitchFamily="1" charset="-122"/>
            </a:endParaRPr>
          </a:p>
          <a:p>
            <a:pPr>
              <a:defRPr/>
            </a:pPr>
            <a:r>
              <a:rPr lang="zh-CN" altLang="en-US" sz="2000" dirty="0">
                <a:latin typeface="楷体_GB2312" pitchFamily="1" charset="-122"/>
                <a:ea typeface="楷体_GB2312" pitchFamily="1" charset="-122"/>
              </a:rPr>
              <a:t>    制造费用的明细</a:t>
            </a:r>
            <a:r>
              <a:rPr lang="zh-CN" altLang="en-US" sz="2000" dirty="0" smtClean="0">
                <a:latin typeface="楷体_GB2312" pitchFamily="1" charset="-122"/>
                <a:ea typeface="楷体_GB2312" pitchFamily="1" charset="-122"/>
              </a:rPr>
              <a:t>项目</a:t>
            </a:r>
            <a:endParaRPr lang="en-US" altLang="zh-CN" sz="2000" dirty="0">
              <a:latin typeface="楷体_GB2312" pitchFamily="1" charset="-122"/>
              <a:ea typeface="楷体_GB2312" pitchFamily="1" charset="-122"/>
            </a:endParaRPr>
          </a:p>
          <a:p>
            <a:pPr>
              <a:defRPr/>
            </a:pPr>
            <a:r>
              <a:rPr lang="zh-CN" altLang="en-US" sz="2000" dirty="0">
                <a:latin typeface="楷体_GB2312" pitchFamily="1" charset="-122"/>
                <a:ea typeface="楷体_GB2312" pitchFamily="1" charset="-122"/>
              </a:rPr>
              <a:t>    职工薪酬、折旧费、保险费、租赁费、水电费、低值易耗品摊销、取暖费、运输费、差旅费、办公费、物料消耗等等。</a:t>
            </a:r>
            <a:endParaRPr lang="en-US" altLang="zh-CN" sz="2000" dirty="0">
              <a:latin typeface="楷体_GB2312" pitchFamily="1" charset="-122"/>
              <a:ea typeface="楷体_GB2312" pitchFamily="1" charset="-122"/>
            </a:endParaRPr>
          </a:p>
          <a:p>
            <a:pPr>
              <a:defRPr/>
            </a:pPr>
            <a:endParaRPr lang="en-US" altLang="zh-CN" sz="2000" dirty="0">
              <a:latin typeface="楷体_GB2312" pitchFamily="1" charset="-122"/>
              <a:ea typeface="楷体_GB2312" pitchFamily="1" charset="-122"/>
            </a:endParaRPr>
          </a:p>
        </p:txBody>
      </p:sp>
      <p:grpSp>
        <p:nvGrpSpPr>
          <p:cNvPr id="7" name="Group 10"/>
          <p:cNvGrpSpPr/>
          <p:nvPr/>
        </p:nvGrpSpPr>
        <p:grpSpPr bwMode="auto">
          <a:xfrm>
            <a:off x="1187450" y="1196975"/>
            <a:ext cx="6883400" cy="1765300"/>
            <a:chOff x="839" y="436"/>
            <a:chExt cx="4336" cy="1112"/>
          </a:xfrm>
        </p:grpSpPr>
        <p:sp>
          <p:nvSpPr>
            <p:cNvPr id="8" name="Text Box 4"/>
            <p:cNvSpPr txBox="1">
              <a:spLocks noChangeArrowheads="1"/>
            </p:cNvSpPr>
            <p:nvPr/>
          </p:nvSpPr>
          <p:spPr bwMode="auto">
            <a:xfrm>
              <a:off x="1474" y="436"/>
              <a:ext cx="3701" cy="250"/>
            </a:xfrm>
            <a:prstGeom prst="rect">
              <a:avLst/>
            </a:prstGeom>
            <a:noFill/>
            <a:ln>
              <a:noFill/>
            </a:ln>
            <a:effectLst>
              <a:prstShdw prst="shdw12">
                <a:schemeClr val="bg2">
                  <a:alpha val="50000"/>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lvl1pPr eaLnBrk="0" hangingPunct="0">
                <a:spcBef>
                  <a:spcPct val="0"/>
                </a:spcBef>
                <a:defRPr b="1">
                  <a:solidFill>
                    <a:schemeClr val="tx1"/>
                  </a:solidFill>
                  <a:latin typeface="Arial" panose="020B0604020202020204" pitchFamily="34" charset="0"/>
                  <a:ea typeface="宋体" panose="02010600030101010101" pitchFamily="2" charset="-122"/>
                </a:defRPr>
              </a:lvl1pPr>
              <a:lvl2pPr marL="742950" indent="-285750" eaLnBrk="0" hangingPunct="0">
                <a:spcBef>
                  <a:spcPct val="0"/>
                </a:spcBef>
                <a:defRPr b="1">
                  <a:solidFill>
                    <a:schemeClr val="tx1"/>
                  </a:solidFill>
                  <a:latin typeface="Arial" panose="020B0604020202020204" pitchFamily="34" charset="0"/>
                  <a:ea typeface="宋体" panose="02010600030101010101" pitchFamily="2" charset="-122"/>
                </a:defRPr>
              </a:lvl2pPr>
              <a:lvl3pPr marL="1143000" indent="-228600" eaLnBrk="0" hangingPunct="0">
                <a:spcBef>
                  <a:spcPct val="0"/>
                </a:spcBef>
                <a:defRPr b="1">
                  <a:solidFill>
                    <a:schemeClr val="tx1"/>
                  </a:solidFill>
                  <a:latin typeface="Arial" panose="020B0604020202020204" pitchFamily="34" charset="0"/>
                  <a:ea typeface="宋体" panose="02010600030101010101" pitchFamily="2" charset="-122"/>
                </a:defRPr>
              </a:lvl3pPr>
              <a:lvl4pPr marL="1600200" indent="-228600" eaLnBrk="0" hangingPunct="0">
                <a:spcBef>
                  <a:spcPct val="0"/>
                </a:spcBef>
                <a:defRPr b="1">
                  <a:solidFill>
                    <a:schemeClr val="tx1"/>
                  </a:solidFill>
                  <a:latin typeface="Arial" panose="020B0604020202020204" pitchFamily="34" charset="0"/>
                  <a:ea typeface="宋体" panose="02010600030101010101" pitchFamily="2" charset="-122"/>
                </a:defRPr>
              </a:lvl4pPr>
              <a:lvl5pPr marL="2057400" indent="-228600" eaLnBrk="0" hangingPunct="0">
                <a:spcBef>
                  <a:spcPct val="0"/>
                </a:spcBef>
                <a:defRPr b="1">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9pPr>
            </a:lstStyle>
            <a:p>
              <a:pPr eaLnBrk="1" hangingPunct="1">
                <a:spcBef>
                  <a:spcPct val="50000"/>
                </a:spcBef>
              </a:pPr>
              <a:r>
                <a:rPr lang="zh-CN" altLang="en-US" sz="2000">
                  <a:latin typeface="楷体_GB2312" pitchFamily="1" charset="-122"/>
                  <a:ea typeface="楷体_GB2312" pitchFamily="1" charset="-122"/>
                </a:rPr>
                <a:t>直接用于产品生产未单独设置成本项目的费用</a:t>
              </a:r>
              <a:endParaRPr lang="zh-CN" altLang="en-US" sz="2000">
                <a:latin typeface="楷体_GB2312" pitchFamily="1" charset="-122"/>
                <a:ea typeface="楷体_GB2312" pitchFamily="1" charset="-122"/>
              </a:endParaRPr>
            </a:p>
          </p:txBody>
        </p:sp>
        <p:sp>
          <p:nvSpPr>
            <p:cNvPr id="9" name="Text Box 5"/>
            <p:cNvSpPr txBox="1">
              <a:spLocks noChangeArrowheads="1"/>
            </p:cNvSpPr>
            <p:nvPr/>
          </p:nvSpPr>
          <p:spPr bwMode="auto">
            <a:xfrm>
              <a:off x="1474" y="845"/>
              <a:ext cx="3701" cy="250"/>
            </a:xfrm>
            <a:prstGeom prst="rect">
              <a:avLst/>
            </a:prstGeom>
            <a:noFill/>
            <a:ln>
              <a:noFill/>
            </a:ln>
            <a:effectLst>
              <a:prstShdw prst="shdw12">
                <a:schemeClr val="bg2">
                  <a:alpha val="50000"/>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lvl1pPr eaLnBrk="0" hangingPunct="0">
                <a:spcBef>
                  <a:spcPct val="0"/>
                </a:spcBef>
                <a:defRPr b="1">
                  <a:solidFill>
                    <a:schemeClr val="tx1"/>
                  </a:solidFill>
                  <a:latin typeface="Arial" panose="020B0604020202020204" pitchFamily="34" charset="0"/>
                  <a:ea typeface="宋体" panose="02010600030101010101" pitchFamily="2" charset="-122"/>
                </a:defRPr>
              </a:lvl1pPr>
              <a:lvl2pPr marL="742950" indent="-285750" eaLnBrk="0" hangingPunct="0">
                <a:spcBef>
                  <a:spcPct val="0"/>
                </a:spcBef>
                <a:defRPr b="1">
                  <a:solidFill>
                    <a:schemeClr val="tx1"/>
                  </a:solidFill>
                  <a:latin typeface="Arial" panose="020B0604020202020204" pitchFamily="34" charset="0"/>
                  <a:ea typeface="宋体" panose="02010600030101010101" pitchFamily="2" charset="-122"/>
                </a:defRPr>
              </a:lvl2pPr>
              <a:lvl3pPr marL="1143000" indent="-228600" eaLnBrk="0" hangingPunct="0">
                <a:spcBef>
                  <a:spcPct val="0"/>
                </a:spcBef>
                <a:defRPr b="1">
                  <a:solidFill>
                    <a:schemeClr val="tx1"/>
                  </a:solidFill>
                  <a:latin typeface="Arial" panose="020B0604020202020204" pitchFamily="34" charset="0"/>
                  <a:ea typeface="宋体" panose="02010600030101010101" pitchFamily="2" charset="-122"/>
                </a:defRPr>
              </a:lvl3pPr>
              <a:lvl4pPr marL="1600200" indent="-228600" eaLnBrk="0" hangingPunct="0">
                <a:spcBef>
                  <a:spcPct val="0"/>
                </a:spcBef>
                <a:defRPr b="1">
                  <a:solidFill>
                    <a:schemeClr val="tx1"/>
                  </a:solidFill>
                  <a:latin typeface="Arial" panose="020B0604020202020204" pitchFamily="34" charset="0"/>
                  <a:ea typeface="宋体" panose="02010600030101010101" pitchFamily="2" charset="-122"/>
                </a:defRPr>
              </a:lvl4pPr>
              <a:lvl5pPr marL="2057400" indent="-228600" eaLnBrk="0" hangingPunct="0">
                <a:spcBef>
                  <a:spcPct val="0"/>
                </a:spcBef>
                <a:defRPr b="1">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9pPr>
            </a:lstStyle>
            <a:p>
              <a:pPr eaLnBrk="1" hangingPunct="1">
                <a:spcBef>
                  <a:spcPct val="50000"/>
                </a:spcBef>
              </a:pPr>
              <a:r>
                <a:rPr lang="zh-CN" altLang="en-US" sz="2000">
                  <a:latin typeface="楷体_GB2312" pitchFamily="1" charset="-122"/>
                  <a:ea typeface="楷体_GB2312" pitchFamily="1" charset="-122"/>
                </a:rPr>
                <a:t>间接用于产品生产不能单独设置成本项目的费用</a:t>
              </a:r>
              <a:endParaRPr lang="zh-CN" altLang="en-US" sz="2000">
                <a:latin typeface="楷体_GB2312" pitchFamily="1" charset="-122"/>
                <a:ea typeface="楷体_GB2312" pitchFamily="1" charset="-122"/>
              </a:endParaRPr>
            </a:p>
          </p:txBody>
        </p:sp>
        <p:sp>
          <p:nvSpPr>
            <p:cNvPr id="10" name="Text Box 6"/>
            <p:cNvSpPr txBox="1">
              <a:spLocks noChangeArrowheads="1"/>
            </p:cNvSpPr>
            <p:nvPr/>
          </p:nvSpPr>
          <p:spPr bwMode="auto">
            <a:xfrm>
              <a:off x="1474" y="1298"/>
              <a:ext cx="3701" cy="250"/>
            </a:xfrm>
            <a:prstGeom prst="rect">
              <a:avLst/>
            </a:prstGeom>
            <a:noFill/>
            <a:ln>
              <a:noFill/>
            </a:ln>
            <a:effectLst>
              <a:prstShdw prst="shdw12">
                <a:schemeClr val="bg2">
                  <a:alpha val="50000"/>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lvl1pPr eaLnBrk="0" hangingPunct="0">
                <a:spcBef>
                  <a:spcPct val="0"/>
                </a:spcBef>
                <a:defRPr b="1">
                  <a:solidFill>
                    <a:schemeClr val="tx1"/>
                  </a:solidFill>
                  <a:latin typeface="Arial" panose="020B0604020202020204" pitchFamily="34" charset="0"/>
                  <a:ea typeface="宋体" panose="02010600030101010101" pitchFamily="2" charset="-122"/>
                </a:defRPr>
              </a:lvl1pPr>
              <a:lvl2pPr marL="742950" indent="-285750" eaLnBrk="0" hangingPunct="0">
                <a:spcBef>
                  <a:spcPct val="0"/>
                </a:spcBef>
                <a:defRPr b="1">
                  <a:solidFill>
                    <a:schemeClr val="tx1"/>
                  </a:solidFill>
                  <a:latin typeface="Arial" panose="020B0604020202020204" pitchFamily="34" charset="0"/>
                  <a:ea typeface="宋体" panose="02010600030101010101" pitchFamily="2" charset="-122"/>
                </a:defRPr>
              </a:lvl2pPr>
              <a:lvl3pPr marL="1143000" indent="-228600" eaLnBrk="0" hangingPunct="0">
                <a:spcBef>
                  <a:spcPct val="0"/>
                </a:spcBef>
                <a:defRPr b="1">
                  <a:solidFill>
                    <a:schemeClr val="tx1"/>
                  </a:solidFill>
                  <a:latin typeface="Arial" panose="020B0604020202020204" pitchFamily="34" charset="0"/>
                  <a:ea typeface="宋体" panose="02010600030101010101" pitchFamily="2" charset="-122"/>
                </a:defRPr>
              </a:lvl3pPr>
              <a:lvl4pPr marL="1600200" indent="-228600" eaLnBrk="0" hangingPunct="0">
                <a:spcBef>
                  <a:spcPct val="0"/>
                </a:spcBef>
                <a:defRPr b="1">
                  <a:solidFill>
                    <a:schemeClr val="tx1"/>
                  </a:solidFill>
                  <a:latin typeface="Arial" panose="020B0604020202020204" pitchFamily="34" charset="0"/>
                  <a:ea typeface="宋体" panose="02010600030101010101" pitchFamily="2" charset="-122"/>
                </a:defRPr>
              </a:lvl4pPr>
              <a:lvl5pPr marL="2057400" indent="-228600" eaLnBrk="0" hangingPunct="0">
                <a:spcBef>
                  <a:spcPct val="0"/>
                </a:spcBef>
                <a:defRPr b="1">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9pPr>
            </a:lstStyle>
            <a:p>
              <a:pPr eaLnBrk="1" hangingPunct="1">
                <a:spcBef>
                  <a:spcPct val="50000"/>
                </a:spcBef>
              </a:pPr>
              <a:r>
                <a:rPr lang="zh-CN" altLang="en-US" sz="2000">
                  <a:latin typeface="楷体_GB2312" pitchFamily="1" charset="-122"/>
                  <a:ea typeface="楷体_GB2312" pitchFamily="1" charset="-122"/>
                </a:rPr>
                <a:t>为组织和管理产品生产而发生的费用</a:t>
              </a:r>
              <a:endParaRPr lang="zh-CN" altLang="en-US" sz="2000">
                <a:latin typeface="楷体_GB2312" pitchFamily="1" charset="-122"/>
                <a:ea typeface="楷体_GB2312" pitchFamily="1" charset="-122"/>
              </a:endParaRPr>
            </a:p>
          </p:txBody>
        </p:sp>
        <p:sp>
          <p:nvSpPr>
            <p:cNvPr id="11" name="AutoShape 8"/>
            <p:cNvSpPr/>
            <p:nvPr/>
          </p:nvSpPr>
          <p:spPr bwMode="auto">
            <a:xfrm>
              <a:off x="1292" y="527"/>
              <a:ext cx="91" cy="998"/>
            </a:xfrm>
            <a:prstGeom prst="leftBrace">
              <a:avLst>
                <a:gd name="adj1" fmla="val 91392"/>
                <a:gd name="adj2" fmla="val 45435"/>
              </a:avLst>
            </a:prstGeom>
            <a:noFill/>
            <a:ln w="19050">
              <a:solidFill>
                <a:schemeClr val="tx1"/>
              </a:solidFill>
              <a:rou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kx="-3284103" algn="br" rotWithShape="0">
                      <a:schemeClr val="bg2">
                        <a:alpha val="50000"/>
                      </a:schemeClr>
                    </a:outerShdw>
                  </a:effectLst>
                </a14:hiddenEffects>
              </a:ext>
            </a:extLst>
          </p:spPr>
          <p:txBody>
            <a:bodyPr wrap="none" anchor="ctr"/>
            <a:lstStyle/>
            <a:p>
              <a:pPr>
                <a:spcBef>
                  <a:spcPct val="0"/>
                </a:spcBef>
              </a:pPr>
              <a:endParaRPr lang="zh-CN" altLang="en-US"/>
            </a:p>
          </p:txBody>
        </p:sp>
        <p:sp>
          <p:nvSpPr>
            <p:cNvPr id="12" name="Text Box 9"/>
            <p:cNvSpPr txBox="1">
              <a:spLocks noChangeArrowheads="1"/>
            </p:cNvSpPr>
            <p:nvPr/>
          </p:nvSpPr>
          <p:spPr bwMode="auto">
            <a:xfrm>
              <a:off x="839" y="663"/>
              <a:ext cx="590" cy="634"/>
            </a:xfrm>
            <a:prstGeom prst="rect">
              <a:avLst/>
            </a:prstGeom>
            <a:noFill/>
            <a:ln>
              <a:noFill/>
            </a:ln>
            <a:effectLst>
              <a:prstShdw prst="shdw12">
                <a:schemeClr val="bg2">
                  <a:alpha val="50000"/>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lvl1pPr eaLnBrk="0" hangingPunct="0">
                <a:spcBef>
                  <a:spcPct val="0"/>
                </a:spcBef>
                <a:defRPr b="1">
                  <a:solidFill>
                    <a:schemeClr val="tx1"/>
                  </a:solidFill>
                  <a:latin typeface="Arial" panose="020B0604020202020204" pitchFamily="34" charset="0"/>
                  <a:ea typeface="宋体" panose="02010600030101010101" pitchFamily="2" charset="-122"/>
                </a:defRPr>
              </a:lvl1pPr>
              <a:lvl2pPr marL="742950" indent="-285750" eaLnBrk="0" hangingPunct="0">
                <a:spcBef>
                  <a:spcPct val="0"/>
                </a:spcBef>
                <a:defRPr b="1">
                  <a:solidFill>
                    <a:schemeClr val="tx1"/>
                  </a:solidFill>
                  <a:latin typeface="Arial" panose="020B0604020202020204" pitchFamily="34" charset="0"/>
                  <a:ea typeface="宋体" panose="02010600030101010101" pitchFamily="2" charset="-122"/>
                </a:defRPr>
              </a:lvl2pPr>
              <a:lvl3pPr marL="1143000" indent="-228600" eaLnBrk="0" hangingPunct="0">
                <a:spcBef>
                  <a:spcPct val="0"/>
                </a:spcBef>
                <a:defRPr b="1">
                  <a:solidFill>
                    <a:schemeClr val="tx1"/>
                  </a:solidFill>
                  <a:latin typeface="Arial" panose="020B0604020202020204" pitchFamily="34" charset="0"/>
                  <a:ea typeface="宋体" panose="02010600030101010101" pitchFamily="2" charset="-122"/>
                </a:defRPr>
              </a:lvl3pPr>
              <a:lvl4pPr marL="1600200" indent="-228600" eaLnBrk="0" hangingPunct="0">
                <a:spcBef>
                  <a:spcPct val="0"/>
                </a:spcBef>
                <a:defRPr b="1">
                  <a:solidFill>
                    <a:schemeClr val="tx1"/>
                  </a:solidFill>
                  <a:latin typeface="Arial" panose="020B0604020202020204" pitchFamily="34" charset="0"/>
                  <a:ea typeface="宋体" panose="02010600030101010101" pitchFamily="2" charset="-122"/>
                </a:defRPr>
              </a:lvl4pPr>
              <a:lvl5pPr marL="2057400" indent="-228600" eaLnBrk="0" hangingPunct="0">
                <a:spcBef>
                  <a:spcPct val="0"/>
                </a:spcBef>
                <a:defRPr b="1">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9pPr>
            </a:lstStyle>
            <a:p>
              <a:pPr eaLnBrk="1" hangingPunct="1">
                <a:spcBef>
                  <a:spcPct val="50000"/>
                </a:spcBef>
              </a:pPr>
              <a:r>
                <a:rPr lang="zh-CN" altLang="en-US" sz="2000" dirty="0">
                  <a:ea typeface="楷体_GB2312" pitchFamily="1" charset="-122"/>
                </a:rPr>
                <a:t>制造费用范围</a:t>
              </a:r>
              <a:endParaRPr lang="zh-CN" altLang="en-US" sz="2000" dirty="0">
                <a:ea typeface="楷体_GB2312" pitchFamily="1" charset="-122"/>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1000"/>
                                        <p:tgtEl>
                                          <p:spTgt spid="4"/>
                                        </p:tgtEl>
                                      </p:cBhvr>
                                    </p:animEffect>
                                  </p:childTnLst>
                                </p:cTn>
                              </p:par>
                            </p:childTnLst>
                          </p:cTn>
                        </p:par>
                        <p:par>
                          <p:cTn id="8" fill="hold">
                            <p:stCondLst>
                              <p:cond delay="1000"/>
                            </p:stCondLst>
                            <p:childTnLst>
                              <p:par>
                                <p:cTn id="9" presetID="22" presetClass="entr" presetSubtype="8" fill="hold"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wipe(left)">
                                      <p:cBhvr>
                                        <p:cTn id="11" dur="1000"/>
                                        <p:tgtEl>
                                          <p:spTgt spid="7"/>
                                        </p:tgtEl>
                                      </p:cBhvr>
                                    </p:animEffect>
                                  </p:childTnLst>
                                </p:cTn>
                              </p:par>
                            </p:childTnLst>
                          </p:cTn>
                        </p:par>
                      </p:childTnLst>
                    </p:cTn>
                  </p:par>
                  <p:par>
                    <p:cTn id="12" fill="hold">
                      <p:stCondLst>
                        <p:cond delay="indefinite"/>
                      </p:stCondLst>
                      <p:childTnLst>
                        <p:par>
                          <p:cTn id="13" fill="hold">
                            <p:stCondLst>
                              <p:cond delay="0"/>
                            </p:stCondLst>
                            <p:childTnLst>
                              <p:par>
                                <p:cTn id="14" presetID="22" presetClass="entr" presetSubtype="2" fill="hold" nodeType="click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wipe(right)">
                                      <p:cBhvr>
                                        <p:cTn id="16"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900" name="Text Box 4"/>
          <p:cNvSpPr txBox="1">
            <a:spLocks noChangeArrowheads="1"/>
          </p:cNvSpPr>
          <p:nvPr/>
        </p:nvSpPr>
        <p:spPr bwMode="auto">
          <a:xfrm>
            <a:off x="3276600" y="1668523"/>
            <a:ext cx="1727200" cy="396875"/>
          </a:xfrm>
          <a:prstGeom prst="rect">
            <a:avLst/>
          </a:prstGeom>
          <a:noFill/>
          <a:ln>
            <a:noFill/>
          </a:ln>
          <a:effectLst>
            <a:prstShdw prst="shdw12">
              <a:schemeClr val="bg2">
                <a:alpha val="50000"/>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lvl1pPr eaLnBrk="0" hangingPunct="0">
              <a:spcBef>
                <a:spcPct val="0"/>
              </a:spcBef>
              <a:defRPr b="1">
                <a:solidFill>
                  <a:schemeClr val="tx1"/>
                </a:solidFill>
                <a:latin typeface="Arial" panose="020B0604020202020204" pitchFamily="34" charset="0"/>
                <a:ea typeface="宋体" panose="02010600030101010101" pitchFamily="2" charset="-122"/>
              </a:defRPr>
            </a:lvl1pPr>
            <a:lvl2pPr marL="742950" indent="-285750" eaLnBrk="0" hangingPunct="0">
              <a:spcBef>
                <a:spcPct val="0"/>
              </a:spcBef>
              <a:defRPr b="1">
                <a:solidFill>
                  <a:schemeClr val="tx1"/>
                </a:solidFill>
                <a:latin typeface="Arial" panose="020B0604020202020204" pitchFamily="34" charset="0"/>
                <a:ea typeface="宋体" panose="02010600030101010101" pitchFamily="2" charset="-122"/>
              </a:defRPr>
            </a:lvl2pPr>
            <a:lvl3pPr marL="1143000" indent="-228600" eaLnBrk="0" hangingPunct="0">
              <a:spcBef>
                <a:spcPct val="0"/>
              </a:spcBef>
              <a:defRPr b="1">
                <a:solidFill>
                  <a:schemeClr val="tx1"/>
                </a:solidFill>
                <a:latin typeface="Arial" panose="020B0604020202020204" pitchFamily="34" charset="0"/>
                <a:ea typeface="宋体" panose="02010600030101010101" pitchFamily="2" charset="-122"/>
              </a:defRPr>
            </a:lvl3pPr>
            <a:lvl4pPr marL="1600200" indent="-228600" eaLnBrk="0" hangingPunct="0">
              <a:spcBef>
                <a:spcPct val="0"/>
              </a:spcBef>
              <a:defRPr b="1">
                <a:solidFill>
                  <a:schemeClr val="tx1"/>
                </a:solidFill>
                <a:latin typeface="Arial" panose="020B0604020202020204" pitchFamily="34" charset="0"/>
                <a:ea typeface="宋体" panose="02010600030101010101" pitchFamily="2" charset="-122"/>
              </a:defRPr>
            </a:lvl4pPr>
            <a:lvl5pPr marL="2057400" indent="-228600" eaLnBrk="0" hangingPunct="0">
              <a:spcBef>
                <a:spcPct val="0"/>
              </a:spcBef>
              <a:defRPr b="1">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9pPr>
          </a:lstStyle>
          <a:p>
            <a:pPr eaLnBrk="1" hangingPunct="1">
              <a:spcBef>
                <a:spcPct val="50000"/>
              </a:spcBef>
            </a:pPr>
            <a:r>
              <a:rPr lang="zh-CN" altLang="en-US" sz="2000">
                <a:ea typeface="楷体_GB2312" pitchFamily="1" charset="-122"/>
              </a:rPr>
              <a:t>    制造费用</a:t>
            </a:r>
            <a:endParaRPr lang="zh-CN" altLang="en-US" sz="2000">
              <a:ea typeface="楷体_GB2312" pitchFamily="1" charset="-122"/>
            </a:endParaRPr>
          </a:p>
        </p:txBody>
      </p:sp>
      <p:grpSp>
        <p:nvGrpSpPr>
          <p:cNvPr id="80903" name="Group 7"/>
          <p:cNvGrpSpPr/>
          <p:nvPr/>
        </p:nvGrpSpPr>
        <p:grpSpPr bwMode="auto">
          <a:xfrm>
            <a:off x="2195512" y="2100323"/>
            <a:ext cx="3960813" cy="2160587"/>
            <a:chOff x="1111" y="935"/>
            <a:chExt cx="2495" cy="1543"/>
          </a:xfrm>
        </p:grpSpPr>
        <p:sp>
          <p:nvSpPr>
            <p:cNvPr id="142347" name="Line 5"/>
            <p:cNvSpPr>
              <a:spLocks noChangeShapeType="1"/>
            </p:cNvSpPr>
            <p:nvPr/>
          </p:nvSpPr>
          <p:spPr bwMode="auto">
            <a:xfrm flipV="1">
              <a:off x="1111" y="935"/>
              <a:ext cx="2495" cy="0"/>
            </a:xfrm>
            <a:prstGeom prst="line">
              <a:avLst/>
            </a:prstGeom>
            <a:noFill/>
            <a:ln w="19050">
              <a:solidFill>
                <a:schemeClr val="tx1"/>
              </a:solidFill>
              <a:round/>
            </a:ln>
            <a:effectLst>
              <a:outerShdw algn="ctr" rotWithShape="0">
                <a:schemeClr val="bg2">
                  <a:alpha val="50000"/>
                </a:schemeClr>
              </a:outerShdw>
            </a:effectLst>
            <a:extLst>
              <a:ext uri="{909E8E84-426E-40DD-AFC4-6F175D3DCCD1}">
                <a14:hiddenFill xmlns:a14="http://schemas.microsoft.com/office/drawing/2010/main">
                  <a:noFill/>
                </a14:hiddenFill>
              </a:ext>
            </a:extLst>
          </p:spPr>
          <p:txBody>
            <a:bodyPr/>
            <a:lstStyle/>
            <a:p>
              <a:endParaRPr lang="zh-CN" altLang="en-US"/>
            </a:p>
          </p:txBody>
        </p:sp>
        <p:sp>
          <p:nvSpPr>
            <p:cNvPr id="142348" name="Line 6"/>
            <p:cNvSpPr>
              <a:spLocks noChangeShapeType="1"/>
            </p:cNvSpPr>
            <p:nvPr/>
          </p:nvSpPr>
          <p:spPr bwMode="auto">
            <a:xfrm>
              <a:off x="2290" y="935"/>
              <a:ext cx="0" cy="1543"/>
            </a:xfrm>
            <a:prstGeom prst="line">
              <a:avLst/>
            </a:prstGeom>
            <a:noFill/>
            <a:ln w="19050">
              <a:solidFill>
                <a:schemeClr val="tx1"/>
              </a:solidFill>
              <a:round/>
            </a:ln>
            <a:effectLst>
              <a:outerShdw algn="ctr" rotWithShape="0">
                <a:schemeClr val="bg2">
                  <a:alpha val="50000"/>
                </a:schemeClr>
              </a:outerShdw>
            </a:effectLst>
            <a:extLst>
              <a:ext uri="{909E8E84-426E-40DD-AFC4-6F175D3DCCD1}">
                <a14:hiddenFill xmlns:a14="http://schemas.microsoft.com/office/drawing/2010/main">
                  <a:noFill/>
                </a14:hiddenFill>
              </a:ext>
            </a:extLst>
          </p:spPr>
          <p:txBody>
            <a:bodyPr/>
            <a:lstStyle/>
            <a:p>
              <a:endParaRPr lang="zh-CN" altLang="en-US"/>
            </a:p>
          </p:txBody>
        </p:sp>
      </p:grpSp>
      <p:sp>
        <p:nvSpPr>
          <p:cNvPr id="80904" name="Text Box 8"/>
          <p:cNvSpPr txBox="1">
            <a:spLocks noChangeArrowheads="1"/>
          </p:cNvSpPr>
          <p:nvPr/>
        </p:nvSpPr>
        <p:spPr bwMode="auto">
          <a:xfrm>
            <a:off x="2339975" y="2460685"/>
            <a:ext cx="1584325" cy="701675"/>
          </a:xfrm>
          <a:prstGeom prst="rect">
            <a:avLst/>
          </a:prstGeom>
          <a:noFill/>
          <a:ln>
            <a:noFill/>
          </a:ln>
          <a:effectLst>
            <a:prstShdw prst="shdw12">
              <a:schemeClr val="bg2">
                <a:alpha val="50000"/>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lvl1pPr eaLnBrk="0" hangingPunct="0">
              <a:spcBef>
                <a:spcPct val="0"/>
              </a:spcBef>
              <a:defRPr b="1">
                <a:solidFill>
                  <a:schemeClr val="tx1"/>
                </a:solidFill>
                <a:latin typeface="Arial" panose="020B0604020202020204" pitchFamily="34" charset="0"/>
                <a:ea typeface="宋体" panose="02010600030101010101" pitchFamily="2" charset="-122"/>
              </a:defRPr>
            </a:lvl1pPr>
            <a:lvl2pPr marL="742950" indent="-285750" eaLnBrk="0" hangingPunct="0">
              <a:spcBef>
                <a:spcPct val="0"/>
              </a:spcBef>
              <a:defRPr b="1">
                <a:solidFill>
                  <a:schemeClr val="tx1"/>
                </a:solidFill>
                <a:latin typeface="Arial" panose="020B0604020202020204" pitchFamily="34" charset="0"/>
                <a:ea typeface="宋体" panose="02010600030101010101" pitchFamily="2" charset="-122"/>
              </a:defRPr>
            </a:lvl2pPr>
            <a:lvl3pPr marL="1143000" indent="-228600" eaLnBrk="0" hangingPunct="0">
              <a:spcBef>
                <a:spcPct val="0"/>
              </a:spcBef>
              <a:defRPr b="1">
                <a:solidFill>
                  <a:schemeClr val="tx1"/>
                </a:solidFill>
                <a:latin typeface="Arial" panose="020B0604020202020204" pitchFamily="34" charset="0"/>
                <a:ea typeface="宋体" panose="02010600030101010101" pitchFamily="2" charset="-122"/>
              </a:defRPr>
            </a:lvl3pPr>
            <a:lvl4pPr marL="1600200" indent="-228600" eaLnBrk="0" hangingPunct="0">
              <a:spcBef>
                <a:spcPct val="0"/>
              </a:spcBef>
              <a:defRPr b="1">
                <a:solidFill>
                  <a:schemeClr val="tx1"/>
                </a:solidFill>
                <a:latin typeface="Arial" panose="020B0604020202020204" pitchFamily="34" charset="0"/>
                <a:ea typeface="宋体" panose="02010600030101010101" pitchFamily="2" charset="-122"/>
              </a:defRPr>
            </a:lvl4pPr>
            <a:lvl5pPr marL="2057400" indent="-228600" eaLnBrk="0" hangingPunct="0">
              <a:spcBef>
                <a:spcPct val="0"/>
              </a:spcBef>
              <a:defRPr b="1">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9pPr>
          </a:lstStyle>
          <a:p>
            <a:pPr eaLnBrk="1" hangingPunct="1">
              <a:spcBef>
                <a:spcPct val="50000"/>
              </a:spcBef>
            </a:pPr>
            <a:r>
              <a:rPr lang="zh-CN" altLang="en-US" sz="2000">
                <a:ea typeface="楷体_GB2312" pitchFamily="1" charset="-122"/>
              </a:rPr>
              <a:t>发生的各项制造费用</a:t>
            </a:r>
            <a:endParaRPr lang="zh-CN" altLang="en-US" sz="2000">
              <a:ea typeface="楷体_GB2312" pitchFamily="1" charset="-122"/>
            </a:endParaRPr>
          </a:p>
        </p:txBody>
      </p:sp>
      <p:sp>
        <p:nvSpPr>
          <p:cNvPr id="80905" name="Text Box 9"/>
          <p:cNvSpPr txBox="1">
            <a:spLocks noChangeArrowheads="1"/>
          </p:cNvSpPr>
          <p:nvPr/>
        </p:nvSpPr>
        <p:spPr bwMode="auto">
          <a:xfrm>
            <a:off x="4283075" y="2460685"/>
            <a:ext cx="1728787" cy="701675"/>
          </a:xfrm>
          <a:prstGeom prst="rect">
            <a:avLst/>
          </a:prstGeom>
          <a:noFill/>
          <a:ln>
            <a:noFill/>
          </a:ln>
          <a:effectLst>
            <a:prstShdw prst="shdw12">
              <a:schemeClr val="bg2">
                <a:alpha val="50000"/>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lvl1pPr eaLnBrk="0" hangingPunct="0">
              <a:spcBef>
                <a:spcPct val="0"/>
              </a:spcBef>
              <a:defRPr b="1">
                <a:solidFill>
                  <a:schemeClr val="tx1"/>
                </a:solidFill>
                <a:latin typeface="Arial" panose="020B0604020202020204" pitchFamily="34" charset="0"/>
                <a:ea typeface="宋体" panose="02010600030101010101" pitchFamily="2" charset="-122"/>
              </a:defRPr>
            </a:lvl1pPr>
            <a:lvl2pPr marL="742950" indent="-285750" eaLnBrk="0" hangingPunct="0">
              <a:spcBef>
                <a:spcPct val="0"/>
              </a:spcBef>
              <a:defRPr b="1">
                <a:solidFill>
                  <a:schemeClr val="tx1"/>
                </a:solidFill>
                <a:latin typeface="Arial" panose="020B0604020202020204" pitchFamily="34" charset="0"/>
                <a:ea typeface="宋体" panose="02010600030101010101" pitchFamily="2" charset="-122"/>
              </a:defRPr>
            </a:lvl2pPr>
            <a:lvl3pPr marL="1143000" indent="-228600" eaLnBrk="0" hangingPunct="0">
              <a:spcBef>
                <a:spcPct val="0"/>
              </a:spcBef>
              <a:defRPr b="1">
                <a:solidFill>
                  <a:schemeClr val="tx1"/>
                </a:solidFill>
                <a:latin typeface="Arial" panose="020B0604020202020204" pitchFamily="34" charset="0"/>
                <a:ea typeface="宋体" panose="02010600030101010101" pitchFamily="2" charset="-122"/>
              </a:defRPr>
            </a:lvl3pPr>
            <a:lvl4pPr marL="1600200" indent="-228600" eaLnBrk="0" hangingPunct="0">
              <a:spcBef>
                <a:spcPct val="0"/>
              </a:spcBef>
              <a:defRPr b="1">
                <a:solidFill>
                  <a:schemeClr val="tx1"/>
                </a:solidFill>
                <a:latin typeface="Arial" panose="020B0604020202020204" pitchFamily="34" charset="0"/>
                <a:ea typeface="宋体" panose="02010600030101010101" pitchFamily="2" charset="-122"/>
              </a:defRPr>
            </a:lvl4pPr>
            <a:lvl5pPr marL="2057400" indent="-228600" eaLnBrk="0" hangingPunct="0">
              <a:spcBef>
                <a:spcPct val="0"/>
              </a:spcBef>
              <a:defRPr b="1">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9pPr>
          </a:lstStyle>
          <a:p>
            <a:pPr eaLnBrk="1" hangingPunct="1">
              <a:spcBef>
                <a:spcPct val="50000"/>
              </a:spcBef>
            </a:pPr>
            <a:r>
              <a:rPr lang="zh-CN" altLang="en-US" sz="2000">
                <a:ea typeface="楷体_GB2312" pitchFamily="1" charset="-122"/>
              </a:rPr>
              <a:t>月末，分配结转的制造费用</a:t>
            </a:r>
            <a:endParaRPr lang="zh-CN" altLang="en-US" sz="2000">
              <a:ea typeface="楷体_GB2312" pitchFamily="1" charset="-122"/>
            </a:endParaRPr>
          </a:p>
        </p:txBody>
      </p:sp>
      <p:sp>
        <p:nvSpPr>
          <p:cNvPr id="80906" name="Line 10"/>
          <p:cNvSpPr>
            <a:spLocks noChangeShapeType="1"/>
          </p:cNvSpPr>
          <p:nvPr/>
        </p:nvSpPr>
        <p:spPr bwMode="auto">
          <a:xfrm flipV="1">
            <a:off x="2268538" y="3284538"/>
            <a:ext cx="3816350" cy="71437"/>
          </a:xfrm>
          <a:prstGeom prst="line">
            <a:avLst/>
          </a:prstGeom>
          <a:noFill/>
          <a:ln w="19050">
            <a:solidFill>
              <a:schemeClr val="tx1"/>
            </a:solidFill>
            <a:round/>
          </a:ln>
          <a:effectLst>
            <a:outerShdw algn="ctr" rotWithShape="0">
              <a:schemeClr val="bg2">
                <a:alpha val="50000"/>
              </a:schemeClr>
            </a:outerShdw>
          </a:effectLst>
          <a:extLst>
            <a:ext uri="{909E8E84-426E-40DD-AFC4-6F175D3DCCD1}">
              <a14:hiddenFill xmlns:a14="http://schemas.microsoft.com/office/drawing/2010/main">
                <a:noFill/>
              </a14:hiddenFill>
            </a:ext>
          </a:extLst>
        </p:spPr>
        <p:txBody>
          <a:bodyPr/>
          <a:lstStyle/>
          <a:p>
            <a:endParaRPr lang="zh-CN" altLang="en-US"/>
          </a:p>
        </p:txBody>
      </p:sp>
      <p:sp>
        <p:nvSpPr>
          <p:cNvPr id="80907" name="Line 11"/>
          <p:cNvSpPr>
            <a:spLocks noChangeShapeType="1"/>
          </p:cNvSpPr>
          <p:nvPr/>
        </p:nvSpPr>
        <p:spPr bwMode="auto">
          <a:xfrm flipV="1">
            <a:off x="2195513" y="3789363"/>
            <a:ext cx="3960812" cy="71437"/>
          </a:xfrm>
          <a:prstGeom prst="line">
            <a:avLst/>
          </a:prstGeom>
          <a:noFill/>
          <a:ln w="19050">
            <a:solidFill>
              <a:schemeClr val="tx1"/>
            </a:solidFill>
            <a:round/>
          </a:ln>
          <a:effectLst>
            <a:outerShdw algn="ctr" rotWithShape="0">
              <a:schemeClr val="bg2">
                <a:alpha val="50000"/>
              </a:schemeClr>
            </a:outerShdw>
          </a:effectLst>
          <a:extLst>
            <a:ext uri="{909E8E84-426E-40DD-AFC4-6F175D3DCCD1}">
              <a14:hiddenFill xmlns:a14="http://schemas.microsoft.com/office/drawing/2010/main">
                <a:noFill/>
              </a14:hiddenFill>
            </a:ext>
          </a:extLst>
        </p:spPr>
        <p:txBody>
          <a:bodyPr/>
          <a:lstStyle/>
          <a:p>
            <a:endParaRPr lang="zh-CN" altLang="en-US"/>
          </a:p>
        </p:txBody>
      </p:sp>
      <p:sp>
        <p:nvSpPr>
          <p:cNvPr id="80908" name="Text Box 12"/>
          <p:cNvSpPr txBox="1">
            <a:spLocks noChangeArrowheads="1"/>
          </p:cNvSpPr>
          <p:nvPr/>
        </p:nvSpPr>
        <p:spPr bwMode="auto">
          <a:xfrm>
            <a:off x="2555875" y="4405373"/>
            <a:ext cx="3024187" cy="396875"/>
          </a:xfrm>
          <a:prstGeom prst="rect">
            <a:avLst/>
          </a:prstGeom>
          <a:noFill/>
          <a:ln>
            <a:noFill/>
          </a:ln>
          <a:effectLst>
            <a:prstShdw prst="shdw12">
              <a:schemeClr val="bg2">
                <a:alpha val="50000"/>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lvl1pPr eaLnBrk="0" hangingPunct="0">
              <a:spcBef>
                <a:spcPct val="0"/>
              </a:spcBef>
              <a:defRPr b="1">
                <a:solidFill>
                  <a:schemeClr val="tx1"/>
                </a:solidFill>
                <a:latin typeface="Arial" panose="020B0604020202020204" pitchFamily="34" charset="0"/>
                <a:ea typeface="宋体" panose="02010600030101010101" pitchFamily="2" charset="-122"/>
              </a:defRPr>
            </a:lvl1pPr>
            <a:lvl2pPr marL="742950" indent="-285750" eaLnBrk="0" hangingPunct="0">
              <a:spcBef>
                <a:spcPct val="0"/>
              </a:spcBef>
              <a:defRPr b="1">
                <a:solidFill>
                  <a:schemeClr val="tx1"/>
                </a:solidFill>
                <a:latin typeface="Arial" panose="020B0604020202020204" pitchFamily="34" charset="0"/>
                <a:ea typeface="宋体" panose="02010600030101010101" pitchFamily="2" charset="-122"/>
              </a:defRPr>
            </a:lvl2pPr>
            <a:lvl3pPr marL="1143000" indent="-228600" eaLnBrk="0" hangingPunct="0">
              <a:spcBef>
                <a:spcPct val="0"/>
              </a:spcBef>
              <a:defRPr b="1">
                <a:solidFill>
                  <a:schemeClr val="tx1"/>
                </a:solidFill>
                <a:latin typeface="Arial" panose="020B0604020202020204" pitchFamily="34" charset="0"/>
                <a:ea typeface="宋体" panose="02010600030101010101" pitchFamily="2" charset="-122"/>
              </a:defRPr>
            </a:lvl3pPr>
            <a:lvl4pPr marL="1600200" indent="-228600" eaLnBrk="0" hangingPunct="0">
              <a:spcBef>
                <a:spcPct val="0"/>
              </a:spcBef>
              <a:defRPr b="1">
                <a:solidFill>
                  <a:schemeClr val="tx1"/>
                </a:solidFill>
                <a:latin typeface="Arial" panose="020B0604020202020204" pitchFamily="34" charset="0"/>
                <a:ea typeface="宋体" panose="02010600030101010101" pitchFamily="2" charset="-122"/>
              </a:defRPr>
            </a:lvl4pPr>
            <a:lvl5pPr marL="2057400" indent="-228600" eaLnBrk="0" hangingPunct="0">
              <a:spcBef>
                <a:spcPct val="0"/>
              </a:spcBef>
              <a:defRPr b="1">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9pPr>
          </a:lstStyle>
          <a:p>
            <a:pPr eaLnBrk="1" hangingPunct="1">
              <a:spcBef>
                <a:spcPct val="50000"/>
              </a:spcBef>
            </a:pPr>
            <a:r>
              <a:rPr lang="zh-CN" altLang="en-US" sz="2000">
                <a:ea typeface="楷体_GB2312" pitchFamily="1" charset="-122"/>
              </a:rPr>
              <a:t>分配结转后，一般无余额</a:t>
            </a:r>
            <a:endParaRPr lang="zh-CN" altLang="en-US" sz="2000">
              <a:ea typeface="楷体_GB2312" pitchFamily="1" charset="-122"/>
            </a:endParaRPr>
          </a:p>
        </p:txBody>
      </p:sp>
      <p:sp>
        <p:nvSpPr>
          <p:cNvPr id="80909" name="Text Box 13"/>
          <p:cNvSpPr txBox="1">
            <a:spLocks noChangeArrowheads="1"/>
          </p:cNvSpPr>
          <p:nvPr/>
        </p:nvSpPr>
        <p:spPr bwMode="auto">
          <a:xfrm>
            <a:off x="1187450" y="5484873"/>
            <a:ext cx="4537075" cy="400110"/>
          </a:xfrm>
          <a:prstGeom prst="rect">
            <a:avLst/>
          </a:prstGeom>
          <a:noFill/>
          <a:ln w="38100" cmpd="dbl">
            <a:solidFill>
              <a:schemeClr val="hlink"/>
            </a:solidFill>
            <a:miter lim="800000"/>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kx="-3284103" algn="br" rotWithShape="0">
                    <a:schemeClr val="bg2">
                      <a:alpha val="50000"/>
                    </a:schemeClr>
                  </a:outerShdw>
                </a:effectLst>
              </a14:hiddenEffects>
            </a:ext>
          </a:extLst>
        </p:spPr>
        <p:txBody>
          <a:bodyPr>
            <a:spAutoFit/>
          </a:bodyPr>
          <a:lstStyle>
            <a:lvl1pPr eaLnBrk="0" hangingPunct="0">
              <a:spcBef>
                <a:spcPct val="0"/>
              </a:spcBef>
              <a:defRPr b="1">
                <a:solidFill>
                  <a:schemeClr val="tx1"/>
                </a:solidFill>
                <a:latin typeface="Arial" panose="020B0604020202020204" pitchFamily="34" charset="0"/>
                <a:ea typeface="宋体" panose="02010600030101010101" pitchFamily="2" charset="-122"/>
              </a:defRPr>
            </a:lvl1pPr>
            <a:lvl2pPr marL="742950" indent="-285750" eaLnBrk="0" hangingPunct="0">
              <a:spcBef>
                <a:spcPct val="0"/>
              </a:spcBef>
              <a:defRPr b="1">
                <a:solidFill>
                  <a:schemeClr val="tx1"/>
                </a:solidFill>
                <a:latin typeface="Arial" panose="020B0604020202020204" pitchFamily="34" charset="0"/>
                <a:ea typeface="宋体" panose="02010600030101010101" pitchFamily="2" charset="-122"/>
              </a:defRPr>
            </a:lvl2pPr>
            <a:lvl3pPr marL="1143000" indent="-228600" eaLnBrk="0" hangingPunct="0">
              <a:spcBef>
                <a:spcPct val="0"/>
              </a:spcBef>
              <a:defRPr b="1">
                <a:solidFill>
                  <a:schemeClr val="tx1"/>
                </a:solidFill>
                <a:latin typeface="Arial" panose="020B0604020202020204" pitchFamily="34" charset="0"/>
                <a:ea typeface="宋体" panose="02010600030101010101" pitchFamily="2" charset="-122"/>
              </a:defRPr>
            </a:lvl3pPr>
            <a:lvl4pPr marL="1600200" indent="-228600" eaLnBrk="0" hangingPunct="0">
              <a:spcBef>
                <a:spcPct val="0"/>
              </a:spcBef>
              <a:defRPr b="1">
                <a:solidFill>
                  <a:schemeClr val="tx1"/>
                </a:solidFill>
                <a:latin typeface="Arial" panose="020B0604020202020204" pitchFamily="34" charset="0"/>
                <a:ea typeface="宋体" panose="02010600030101010101" pitchFamily="2" charset="-122"/>
              </a:defRPr>
            </a:lvl4pPr>
            <a:lvl5pPr marL="2057400" indent="-228600" eaLnBrk="0" hangingPunct="0">
              <a:spcBef>
                <a:spcPct val="0"/>
              </a:spcBef>
              <a:defRPr b="1">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9pPr>
          </a:lstStyle>
          <a:p>
            <a:pPr eaLnBrk="1" hangingPunct="1">
              <a:spcBef>
                <a:spcPct val="50000"/>
              </a:spcBef>
            </a:pPr>
            <a:r>
              <a:rPr lang="zh-CN" altLang="en-US" sz="2000" dirty="0">
                <a:latin typeface="楷体_GB2312" pitchFamily="1" charset="-122"/>
                <a:ea typeface="楷体_GB2312" pitchFamily="1" charset="-122"/>
              </a:rPr>
              <a:t>制造费用</a:t>
            </a:r>
            <a:r>
              <a:rPr lang="zh-CN" altLang="en-US" sz="2000" dirty="0" smtClean="0">
                <a:latin typeface="楷体_GB2312" pitchFamily="1" charset="-122"/>
                <a:ea typeface="楷体_GB2312" pitchFamily="1" charset="-122"/>
              </a:rPr>
              <a:t>明细账</a:t>
            </a:r>
            <a:r>
              <a:rPr lang="zh-CN" altLang="en-US" sz="2000" dirty="0">
                <a:latin typeface="楷体_GB2312" pitchFamily="1" charset="-122"/>
                <a:ea typeface="楷体_GB2312" pitchFamily="1" charset="-122"/>
                <a:sym typeface="Wingdings" panose="05000000000000000000" pitchFamily="2" charset="2"/>
              </a:rPr>
              <a:t>（</a:t>
            </a:r>
            <a:r>
              <a:rPr lang="zh-CN" altLang="en-US" sz="2000" dirty="0" smtClean="0">
                <a:latin typeface="楷体_GB2312" pitchFamily="1" charset="-122"/>
                <a:ea typeface="楷体_GB2312" pitchFamily="1" charset="-122"/>
              </a:rPr>
              <a:t>格式）</a:t>
            </a:r>
            <a:endParaRPr lang="en-US" altLang="zh-CN" sz="2000" dirty="0">
              <a:latin typeface="楷体_GB2312" pitchFamily="1" charset="-122"/>
              <a:ea typeface="楷体_GB2312" pitchFamily="1" charset="-122"/>
            </a:endParaRPr>
          </a:p>
        </p:txBody>
      </p:sp>
      <p:sp>
        <p:nvSpPr>
          <p:cNvPr id="142346" name="Text Box 14"/>
          <p:cNvSpPr txBox="1">
            <a:spLocks noChangeArrowheads="1"/>
          </p:cNvSpPr>
          <p:nvPr/>
        </p:nvSpPr>
        <p:spPr bwMode="auto">
          <a:xfrm>
            <a:off x="1258887" y="876360"/>
            <a:ext cx="4176713" cy="434975"/>
          </a:xfrm>
          <a:prstGeom prst="rect">
            <a:avLst/>
          </a:prstGeom>
          <a:noFill/>
          <a:ln w="38100" cmpd="dbl">
            <a:solidFill>
              <a:schemeClr val="hlink"/>
            </a:solidFill>
            <a:miter lim="800000"/>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107763" dir="18900000" algn="ctr" rotWithShape="0">
                    <a:schemeClr val="bg2">
                      <a:alpha val="50000"/>
                    </a:schemeClr>
                  </a:outerShdw>
                </a:effectLst>
              </a14:hiddenEffects>
            </a:ext>
          </a:extLst>
        </p:spPr>
        <p:txBody>
          <a:bodyPr>
            <a:spAutoFit/>
          </a:bodyPr>
          <a:lstStyle>
            <a:lvl1pPr eaLnBrk="0" hangingPunct="0">
              <a:spcBef>
                <a:spcPct val="0"/>
              </a:spcBef>
              <a:defRPr b="1">
                <a:solidFill>
                  <a:schemeClr val="tx1"/>
                </a:solidFill>
                <a:latin typeface="Arial" panose="020B0604020202020204" pitchFamily="34" charset="0"/>
                <a:ea typeface="宋体" panose="02010600030101010101" pitchFamily="2" charset="-122"/>
              </a:defRPr>
            </a:lvl1pPr>
            <a:lvl2pPr marL="742950" indent="-285750" eaLnBrk="0" hangingPunct="0">
              <a:spcBef>
                <a:spcPct val="0"/>
              </a:spcBef>
              <a:defRPr b="1">
                <a:solidFill>
                  <a:schemeClr val="tx1"/>
                </a:solidFill>
                <a:latin typeface="Arial" panose="020B0604020202020204" pitchFamily="34" charset="0"/>
                <a:ea typeface="宋体" panose="02010600030101010101" pitchFamily="2" charset="-122"/>
              </a:defRPr>
            </a:lvl2pPr>
            <a:lvl3pPr marL="1143000" indent="-228600" eaLnBrk="0" hangingPunct="0">
              <a:spcBef>
                <a:spcPct val="0"/>
              </a:spcBef>
              <a:defRPr b="1">
                <a:solidFill>
                  <a:schemeClr val="tx1"/>
                </a:solidFill>
                <a:latin typeface="Arial" panose="020B0604020202020204" pitchFamily="34" charset="0"/>
                <a:ea typeface="宋体" panose="02010600030101010101" pitchFamily="2" charset="-122"/>
              </a:defRPr>
            </a:lvl3pPr>
            <a:lvl4pPr marL="1600200" indent="-228600" eaLnBrk="0" hangingPunct="0">
              <a:spcBef>
                <a:spcPct val="0"/>
              </a:spcBef>
              <a:defRPr b="1">
                <a:solidFill>
                  <a:schemeClr val="tx1"/>
                </a:solidFill>
                <a:latin typeface="Arial" panose="020B0604020202020204" pitchFamily="34" charset="0"/>
                <a:ea typeface="宋体" panose="02010600030101010101" pitchFamily="2" charset="-122"/>
              </a:defRPr>
            </a:lvl4pPr>
            <a:lvl5pPr marL="2057400" indent="-228600" eaLnBrk="0" hangingPunct="0">
              <a:spcBef>
                <a:spcPct val="0"/>
              </a:spcBef>
              <a:defRPr b="1">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9pPr>
          </a:lstStyle>
          <a:p>
            <a:pPr eaLnBrk="1" hangingPunct="1">
              <a:spcBef>
                <a:spcPct val="50000"/>
              </a:spcBef>
            </a:pPr>
            <a:r>
              <a:rPr lang="zh-CN" altLang="en-US" sz="2000">
                <a:ea typeface="楷体_GB2312" pitchFamily="1" charset="-122"/>
              </a:rPr>
              <a:t>“制造费用”总账账户设置</a:t>
            </a:r>
            <a:endParaRPr lang="zh-CN" altLang="en-US" sz="2000">
              <a:ea typeface="楷体_GB2312" pitchFamily="1"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afterEffect">
                                  <p:stCondLst>
                                    <p:cond delay="0"/>
                                  </p:stCondLst>
                                  <p:childTnLst>
                                    <p:set>
                                      <p:cBhvr>
                                        <p:cTn id="6" dur="1" fill="hold">
                                          <p:stCondLst>
                                            <p:cond delay="0"/>
                                          </p:stCondLst>
                                        </p:cTn>
                                        <p:tgtEl>
                                          <p:spTgt spid="8090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2" presetClass="entr" presetSubtype="1" fill="hold" nodeType="clickEffect">
                                  <p:stCondLst>
                                    <p:cond delay="0"/>
                                  </p:stCondLst>
                                  <p:childTnLst>
                                    <p:set>
                                      <p:cBhvr>
                                        <p:cTn id="10" dur="1" fill="hold">
                                          <p:stCondLst>
                                            <p:cond delay="0"/>
                                          </p:stCondLst>
                                        </p:cTn>
                                        <p:tgtEl>
                                          <p:spTgt spid="80903"/>
                                        </p:tgtEl>
                                        <p:attrNameLst>
                                          <p:attrName>style.visibility</p:attrName>
                                        </p:attrNameLst>
                                      </p:cBhvr>
                                      <p:to>
                                        <p:strVal val="visible"/>
                                      </p:to>
                                    </p:set>
                                    <p:animEffect transition="in" filter="wipe(up)">
                                      <p:cBhvr>
                                        <p:cTn id="11" dur="500"/>
                                        <p:tgtEl>
                                          <p:spTgt spid="80903"/>
                                        </p:tgtEl>
                                      </p:cBhvr>
                                    </p:animEffect>
                                  </p:childTnLst>
                                </p:cTn>
                              </p:par>
                            </p:childTnLst>
                          </p:cTn>
                        </p:par>
                      </p:childTnLst>
                    </p:cTn>
                  </p:par>
                  <p:par>
                    <p:cTn id="12" fill="hold">
                      <p:stCondLst>
                        <p:cond delay="indefinite"/>
                      </p:stCondLst>
                      <p:childTnLst>
                        <p:par>
                          <p:cTn id="13" fill="hold">
                            <p:stCondLst>
                              <p:cond delay="0"/>
                            </p:stCondLst>
                            <p:childTnLst>
                              <p:par>
                                <p:cTn id="14" presetID="22" presetClass="entr" presetSubtype="1" fill="hold" grpId="0" nodeType="clickEffect">
                                  <p:stCondLst>
                                    <p:cond delay="0"/>
                                  </p:stCondLst>
                                  <p:childTnLst>
                                    <p:set>
                                      <p:cBhvr>
                                        <p:cTn id="15" dur="1" fill="hold">
                                          <p:stCondLst>
                                            <p:cond delay="0"/>
                                          </p:stCondLst>
                                        </p:cTn>
                                        <p:tgtEl>
                                          <p:spTgt spid="80904"/>
                                        </p:tgtEl>
                                        <p:attrNameLst>
                                          <p:attrName>style.visibility</p:attrName>
                                        </p:attrNameLst>
                                      </p:cBhvr>
                                      <p:to>
                                        <p:strVal val="visible"/>
                                      </p:to>
                                    </p:set>
                                    <p:animEffect transition="in" filter="wipe(up)">
                                      <p:cBhvr>
                                        <p:cTn id="16" dur="500"/>
                                        <p:tgtEl>
                                          <p:spTgt spid="80904"/>
                                        </p:tgtEl>
                                      </p:cBhvr>
                                    </p:animEffect>
                                  </p:childTnLst>
                                </p:cTn>
                              </p:par>
                            </p:childTnLst>
                          </p:cTn>
                        </p:par>
                      </p:childTnLst>
                    </p:cTn>
                  </p:par>
                  <p:par>
                    <p:cTn id="17" fill="hold">
                      <p:stCondLst>
                        <p:cond delay="indefinite"/>
                      </p:stCondLst>
                      <p:childTnLst>
                        <p:par>
                          <p:cTn id="18" fill="hold">
                            <p:stCondLst>
                              <p:cond delay="0"/>
                            </p:stCondLst>
                            <p:childTnLst>
                              <p:par>
                                <p:cTn id="19" presetID="22" presetClass="entr" presetSubtype="1" fill="hold" grpId="0" nodeType="clickEffect">
                                  <p:stCondLst>
                                    <p:cond delay="0"/>
                                  </p:stCondLst>
                                  <p:childTnLst>
                                    <p:set>
                                      <p:cBhvr>
                                        <p:cTn id="20" dur="1" fill="hold">
                                          <p:stCondLst>
                                            <p:cond delay="0"/>
                                          </p:stCondLst>
                                        </p:cTn>
                                        <p:tgtEl>
                                          <p:spTgt spid="80905"/>
                                        </p:tgtEl>
                                        <p:attrNameLst>
                                          <p:attrName>style.visibility</p:attrName>
                                        </p:attrNameLst>
                                      </p:cBhvr>
                                      <p:to>
                                        <p:strVal val="visible"/>
                                      </p:to>
                                    </p:set>
                                    <p:animEffect transition="in" filter="wipe(up)">
                                      <p:cBhvr>
                                        <p:cTn id="21" dur="500"/>
                                        <p:tgtEl>
                                          <p:spTgt spid="80905"/>
                                        </p:tgtEl>
                                      </p:cBhvr>
                                    </p:animEffect>
                                  </p:childTnLst>
                                </p:cTn>
                              </p:par>
                            </p:childTnLst>
                          </p:cTn>
                        </p:par>
                        <p:par>
                          <p:cTn id="22" fill="hold">
                            <p:stCondLst>
                              <p:cond delay="500"/>
                            </p:stCondLst>
                            <p:childTnLst>
                              <p:par>
                                <p:cTn id="23" presetID="1" presetClass="entr" presetSubtype="0" fill="hold" grpId="0" nodeType="afterEffect">
                                  <p:stCondLst>
                                    <p:cond delay="0"/>
                                  </p:stCondLst>
                                  <p:childTnLst>
                                    <p:set>
                                      <p:cBhvr>
                                        <p:cTn id="24" dur="1" fill="hold">
                                          <p:stCondLst>
                                            <p:cond delay="0"/>
                                          </p:stCondLst>
                                        </p:cTn>
                                        <p:tgtEl>
                                          <p:spTgt spid="80906"/>
                                        </p:tgtEl>
                                        <p:attrNameLst>
                                          <p:attrName>style.visibility</p:attrName>
                                        </p:attrNameLst>
                                      </p:cBhvr>
                                      <p:to>
                                        <p:strVal val="visible"/>
                                      </p:to>
                                    </p:set>
                                  </p:childTnLst>
                                </p:cTn>
                              </p:par>
                            </p:childTnLst>
                          </p:cTn>
                        </p:par>
                        <p:par>
                          <p:cTn id="25" fill="hold">
                            <p:stCondLst>
                              <p:cond delay="500"/>
                            </p:stCondLst>
                            <p:childTnLst>
                              <p:par>
                                <p:cTn id="26" presetID="1" presetClass="entr" presetSubtype="0" fill="hold" grpId="0" nodeType="afterEffect">
                                  <p:stCondLst>
                                    <p:cond delay="0"/>
                                  </p:stCondLst>
                                  <p:childTnLst>
                                    <p:set>
                                      <p:cBhvr>
                                        <p:cTn id="27" dur="1" fill="hold">
                                          <p:stCondLst>
                                            <p:cond delay="0"/>
                                          </p:stCondLst>
                                        </p:cTn>
                                        <p:tgtEl>
                                          <p:spTgt spid="80907"/>
                                        </p:tgtEl>
                                        <p:attrNameLst>
                                          <p:attrName>style.visibility</p:attrName>
                                        </p:attrNameLst>
                                      </p:cBhvr>
                                      <p:to>
                                        <p:strVal val="visible"/>
                                      </p:to>
                                    </p:set>
                                  </p:childTnLst>
                                </p:cTn>
                              </p:par>
                            </p:childTnLst>
                          </p:cTn>
                        </p:par>
                        <p:par>
                          <p:cTn id="28" fill="hold">
                            <p:stCondLst>
                              <p:cond delay="500"/>
                            </p:stCondLst>
                            <p:childTnLst>
                              <p:par>
                                <p:cTn id="29" presetID="22" presetClass="entr" presetSubtype="8" fill="hold" grpId="0" nodeType="afterEffect">
                                  <p:stCondLst>
                                    <p:cond delay="0"/>
                                  </p:stCondLst>
                                  <p:childTnLst>
                                    <p:set>
                                      <p:cBhvr>
                                        <p:cTn id="30" dur="1" fill="hold">
                                          <p:stCondLst>
                                            <p:cond delay="0"/>
                                          </p:stCondLst>
                                        </p:cTn>
                                        <p:tgtEl>
                                          <p:spTgt spid="80908"/>
                                        </p:tgtEl>
                                        <p:attrNameLst>
                                          <p:attrName>style.visibility</p:attrName>
                                        </p:attrNameLst>
                                      </p:cBhvr>
                                      <p:to>
                                        <p:strVal val="visible"/>
                                      </p:to>
                                    </p:set>
                                    <p:animEffect transition="in" filter="wipe(left)">
                                      <p:cBhvr>
                                        <p:cTn id="31" dur="500"/>
                                        <p:tgtEl>
                                          <p:spTgt spid="80908"/>
                                        </p:tgtEl>
                                      </p:cBhvr>
                                    </p:animEffect>
                                  </p:childTnLst>
                                </p:cTn>
                              </p:par>
                            </p:childTnLst>
                          </p:cTn>
                        </p:par>
                      </p:childTnLst>
                    </p:cTn>
                  </p:par>
                  <p:par>
                    <p:cTn id="32" fill="hold">
                      <p:stCondLst>
                        <p:cond delay="indefinite"/>
                      </p:stCondLst>
                      <p:childTnLst>
                        <p:par>
                          <p:cTn id="33" fill="hold">
                            <p:stCondLst>
                              <p:cond delay="0"/>
                            </p:stCondLst>
                            <p:childTnLst>
                              <p:par>
                                <p:cTn id="34" presetID="22" presetClass="entr" presetSubtype="8" fill="hold" grpId="0" nodeType="clickEffect">
                                  <p:stCondLst>
                                    <p:cond delay="0"/>
                                  </p:stCondLst>
                                  <p:childTnLst>
                                    <p:set>
                                      <p:cBhvr>
                                        <p:cTn id="35" dur="1" fill="hold">
                                          <p:stCondLst>
                                            <p:cond delay="0"/>
                                          </p:stCondLst>
                                        </p:cTn>
                                        <p:tgtEl>
                                          <p:spTgt spid="80909"/>
                                        </p:tgtEl>
                                        <p:attrNameLst>
                                          <p:attrName>style.visibility</p:attrName>
                                        </p:attrNameLst>
                                      </p:cBhvr>
                                      <p:to>
                                        <p:strVal val="visible"/>
                                      </p:to>
                                    </p:set>
                                    <p:animEffect transition="in" filter="wipe(left)">
                                      <p:cBhvr>
                                        <p:cTn id="36" dur="500"/>
                                        <p:tgtEl>
                                          <p:spTgt spid="8090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0900" grpId="0"/>
      <p:bldP spid="80904" grpId="0"/>
      <p:bldP spid="80905" grpId="0"/>
      <p:bldP spid="80906" grpId="0" animBg="1"/>
      <p:bldP spid="80907" grpId="0" animBg="1"/>
      <p:bldP spid="80908" grpId="0"/>
      <p:bldP spid="80909" grpId="0" animBg="1"/>
    </p:bld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txBox="1"/>
          <p:nvPr/>
        </p:nvSpPr>
        <p:spPr>
          <a:xfrm>
            <a:off x="467544" y="404664"/>
            <a:ext cx="5877036" cy="651346"/>
          </a:xfrm>
          <a:prstGeom prst="rect">
            <a:avLst/>
          </a:prstGeom>
          <a:ln>
            <a:solidFill>
              <a:schemeClr val="accent1">
                <a:lumMod val="75000"/>
              </a:schemeClr>
            </a:solidFill>
          </a:ln>
        </p:spPr>
        <p:txBody>
          <a:bodyPr/>
          <a:lstStyle>
            <a:lvl1pPr algn="l" rtl="0" eaLnBrk="1" latinLnBrk="0" hangingPunct="1">
              <a:spcBef>
                <a:spcPct val="0"/>
              </a:spcBef>
              <a:buNone/>
              <a:defRPr kumimoji="0" sz="3000" b="0" kern="1200" cap="small" baseline="0">
                <a:solidFill>
                  <a:schemeClr val="tx2"/>
                </a:solidFill>
                <a:latin typeface="+mj-lt"/>
                <a:ea typeface="+mj-ea"/>
                <a:cs typeface="+mj-cs"/>
              </a:defRPr>
            </a:lvl1pPr>
          </a:lstStyle>
          <a:p>
            <a:r>
              <a:rPr lang="zh-CN" altLang="en-US" b="1" dirty="0" smtClean="0"/>
              <a:t>二、制造费用的分配</a:t>
            </a:r>
            <a:endParaRPr lang="zh-CN" altLang="en-US" b="1" dirty="0"/>
          </a:p>
        </p:txBody>
      </p:sp>
      <p:sp>
        <p:nvSpPr>
          <p:cNvPr id="3" name="Text Box 7"/>
          <p:cNvSpPr txBox="1">
            <a:spLocks noChangeArrowheads="1"/>
          </p:cNvSpPr>
          <p:nvPr/>
        </p:nvSpPr>
        <p:spPr bwMode="auto">
          <a:xfrm>
            <a:off x="827584" y="1773783"/>
            <a:ext cx="3600450" cy="457200"/>
          </a:xfrm>
          <a:prstGeom prst="rect">
            <a:avLst/>
          </a:prstGeom>
          <a:noFill/>
          <a:ln>
            <a:noFill/>
          </a:ln>
          <a:effectLst>
            <a:prstShdw prst="shdw12">
              <a:schemeClr val="bg2">
                <a:alpha val="50000"/>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lvl1pPr eaLnBrk="0" hangingPunct="0">
              <a:spcBef>
                <a:spcPct val="0"/>
              </a:spcBef>
              <a:defRPr b="1">
                <a:solidFill>
                  <a:schemeClr val="tx1"/>
                </a:solidFill>
                <a:latin typeface="Arial" panose="020B0604020202020204" pitchFamily="34" charset="0"/>
                <a:ea typeface="宋体" panose="02010600030101010101" pitchFamily="2" charset="-122"/>
              </a:defRPr>
            </a:lvl1pPr>
            <a:lvl2pPr marL="742950" indent="-285750" eaLnBrk="0" hangingPunct="0">
              <a:spcBef>
                <a:spcPct val="0"/>
              </a:spcBef>
              <a:defRPr b="1">
                <a:solidFill>
                  <a:schemeClr val="tx1"/>
                </a:solidFill>
                <a:latin typeface="Arial" panose="020B0604020202020204" pitchFamily="34" charset="0"/>
                <a:ea typeface="宋体" panose="02010600030101010101" pitchFamily="2" charset="-122"/>
              </a:defRPr>
            </a:lvl2pPr>
            <a:lvl3pPr marL="1143000" indent="-228600" eaLnBrk="0" hangingPunct="0">
              <a:spcBef>
                <a:spcPct val="0"/>
              </a:spcBef>
              <a:defRPr b="1">
                <a:solidFill>
                  <a:schemeClr val="tx1"/>
                </a:solidFill>
                <a:latin typeface="Arial" panose="020B0604020202020204" pitchFamily="34" charset="0"/>
                <a:ea typeface="宋体" panose="02010600030101010101" pitchFamily="2" charset="-122"/>
              </a:defRPr>
            </a:lvl3pPr>
            <a:lvl4pPr marL="1600200" indent="-228600" eaLnBrk="0" hangingPunct="0">
              <a:spcBef>
                <a:spcPct val="0"/>
              </a:spcBef>
              <a:defRPr b="1">
                <a:solidFill>
                  <a:schemeClr val="tx1"/>
                </a:solidFill>
                <a:latin typeface="Arial" panose="020B0604020202020204" pitchFamily="34" charset="0"/>
                <a:ea typeface="宋体" panose="02010600030101010101" pitchFamily="2" charset="-122"/>
              </a:defRPr>
            </a:lvl4pPr>
            <a:lvl5pPr marL="2057400" indent="-228600" eaLnBrk="0" hangingPunct="0">
              <a:spcBef>
                <a:spcPct val="0"/>
              </a:spcBef>
              <a:defRPr b="1">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9pPr>
          </a:lstStyle>
          <a:p>
            <a:pPr eaLnBrk="1" hangingPunct="1">
              <a:spcBef>
                <a:spcPct val="50000"/>
              </a:spcBef>
            </a:pPr>
            <a:r>
              <a:rPr lang="en-US" altLang="zh-CN" sz="2400">
                <a:latin typeface="楷体_GB2312" pitchFamily="1" charset="-122"/>
                <a:ea typeface="楷体_GB2312" pitchFamily="1" charset="-122"/>
              </a:rPr>
              <a:t>1.</a:t>
            </a:r>
            <a:r>
              <a:rPr lang="zh-CN" altLang="en-US" sz="2400">
                <a:latin typeface="楷体_GB2312" pitchFamily="1" charset="-122"/>
                <a:ea typeface="楷体_GB2312" pitchFamily="1" charset="-122"/>
              </a:rPr>
              <a:t>生产工时比例法</a:t>
            </a:r>
            <a:endParaRPr lang="zh-CN" altLang="en-US" sz="2400">
              <a:latin typeface="楷体_GB2312" pitchFamily="1" charset="-122"/>
              <a:ea typeface="楷体_GB2312" pitchFamily="1" charset="-122"/>
            </a:endParaRPr>
          </a:p>
        </p:txBody>
      </p:sp>
      <p:sp>
        <p:nvSpPr>
          <p:cNvPr id="4" name="Text Box 8"/>
          <p:cNvSpPr txBox="1">
            <a:spLocks noChangeArrowheads="1"/>
          </p:cNvSpPr>
          <p:nvPr/>
        </p:nvSpPr>
        <p:spPr bwMode="auto">
          <a:xfrm>
            <a:off x="827584" y="2565945"/>
            <a:ext cx="3600450" cy="457200"/>
          </a:xfrm>
          <a:prstGeom prst="rect">
            <a:avLst/>
          </a:prstGeom>
          <a:noFill/>
          <a:ln>
            <a:noFill/>
          </a:ln>
          <a:effectLst>
            <a:prstShdw prst="shdw12">
              <a:schemeClr val="bg2">
                <a:alpha val="50000"/>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lvl1pPr eaLnBrk="0" hangingPunct="0">
              <a:spcBef>
                <a:spcPct val="0"/>
              </a:spcBef>
              <a:defRPr b="1">
                <a:solidFill>
                  <a:schemeClr val="tx1"/>
                </a:solidFill>
                <a:latin typeface="Arial" panose="020B0604020202020204" pitchFamily="34" charset="0"/>
                <a:ea typeface="宋体" panose="02010600030101010101" pitchFamily="2" charset="-122"/>
              </a:defRPr>
            </a:lvl1pPr>
            <a:lvl2pPr marL="742950" indent="-285750" eaLnBrk="0" hangingPunct="0">
              <a:spcBef>
                <a:spcPct val="0"/>
              </a:spcBef>
              <a:defRPr b="1">
                <a:solidFill>
                  <a:schemeClr val="tx1"/>
                </a:solidFill>
                <a:latin typeface="Arial" panose="020B0604020202020204" pitchFamily="34" charset="0"/>
                <a:ea typeface="宋体" panose="02010600030101010101" pitchFamily="2" charset="-122"/>
              </a:defRPr>
            </a:lvl2pPr>
            <a:lvl3pPr marL="1143000" indent="-228600" eaLnBrk="0" hangingPunct="0">
              <a:spcBef>
                <a:spcPct val="0"/>
              </a:spcBef>
              <a:defRPr b="1">
                <a:solidFill>
                  <a:schemeClr val="tx1"/>
                </a:solidFill>
                <a:latin typeface="Arial" panose="020B0604020202020204" pitchFamily="34" charset="0"/>
                <a:ea typeface="宋体" panose="02010600030101010101" pitchFamily="2" charset="-122"/>
              </a:defRPr>
            </a:lvl3pPr>
            <a:lvl4pPr marL="1600200" indent="-228600" eaLnBrk="0" hangingPunct="0">
              <a:spcBef>
                <a:spcPct val="0"/>
              </a:spcBef>
              <a:defRPr b="1">
                <a:solidFill>
                  <a:schemeClr val="tx1"/>
                </a:solidFill>
                <a:latin typeface="Arial" panose="020B0604020202020204" pitchFamily="34" charset="0"/>
                <a:ea typeface="宋体" panose="02010600030101010101" pitchFamily="2" charset="-122"/>
              </a:defRPr>
            </a:lvl4pPr>
            <a:lvl5pPr marL="2057400" indent="-228600" eaLnBrk="0" hangingPunct="0">
              <a:spcBef>
                <a:spcPct val="0"/>
              </a:spcBef>
              <a:defRPr b="1">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9pPr>
          </a:lstStyle>
          <a:p>
            <a:pPr eaLnBrk="1" hangingPunct="1">
              <a:spcBef>
                <a:spcPct val="50000"/>
              </a:spcBef>
            </a:pPr>
            <a:r>
              <a:rPr lang="en-US" altLang="zh-CN" sz="2400">
                <a:latin typeface="楷体_GB2312" pitchFamily="1" charset="-122"/>
                <a:ea typeface="楷体_GB2312" pitchFamily="1" charset="-122"/>
              </a:rPr>
              <a:t>2.</a:t>
            </a:r>
            <a:r>
              <a:rPr lang="zh-CN" altLang="en-US" sz="2400">
                <a:latin typeface="楷体_GB2312" pitchFamily="1" charset="-122"/>
                <a:ea typeface="楷体_GB2312" pitchFamily="1" charset="-122"/>
              </a:rPr>
              <a:t>生产工人工资比例法</a:t>
            </a:r>
            <a:endParaRPr lang="zh-CN" altLang="en-US" sz="2400">
              <a:latin typeface="楷体_GB2312" pitchFamily="1" charset="-122"/>
              <a:ea typeface="楷体_GB2312" pitchFamily="1" charset="-122"/>
            </a:endParaRPr>
          </a:p>
        </p:txBody>
      </p:sp>
      <p:sp>
        <p:nvSpPr>
          <p:cNvPr id="5" name="Text Box 9"/>
          <p:cNvSpPr txBox="1">
            <a:spLocks noChangeArrowheads="1"/>
          </p:cNvSpPr>
          <p:nvPr/>
        </p:nvSpPr>
        <p:spPr bwMode="auto">
          <a:xfrm>
            <a:off x="827584" y="3358108"/>
            <a:ext cx="3600450" cy="457200"/>
          </a:xfrm>
          <a:prstGeom prst="rect">
            <a:avLst/>
          </a:prstGeom>
          <a:noFill/>
          <a:ln>
            <a:noFill/>
          </a:ln>
          <a:effectLst>
            <a:prstShdw prst="shdw12">
              <a:schemeClr val="bg2">
                <a:alpha val="50000"/>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lvl1pPr eaLnBrk="0" hangingPunct="0">
              <a:spcBef>
                <a:spcPct val="0"/>
              </a:spcBef>
              <a:defRPr b="1">
                <a:solidFill>
                  <a:schemeClr val="tx1"/>
                </a:solidFill>
                <a:latin typeface="Arial" panose="020B0604020202020204" pitchFamily="34" charset="0"/>
                <a:ea typeface="宋体" panose="02010600030101010101" pitchFamily="2" charset="-122"/>
              </a:defRPr>
            </a:lvl1pPr>
            <a:lvl2pPr marL="742950" indent="-285750" eaLnBrk="0" hangingPunct="0">
              <a:spcBef>
                <a:spcPct val="0"/>
              </a:spcBef>
              <a:defRPr b="1">
                <a:solidFill>
                  <a:schemeClr val="tx1"/>
                </a:solidFill>
                <a:latin typeface="Arial" panose="020B0604020202020204" pitchFamily="34" charset="0"/>
                <a:ea typeface="宋体" panose="02010600030101010101" pitchFamily="2" charset="-122"/>
              </a:defRPr>
            </a:lvl2pPr>
            <a:lvl3pPr marL="1143000" indent="-228600" eaLnBrk="0" hangingPunct="0">
              <a:spcBef>
                <a:spcPct val="0"/>
              </a:spcBef>
              <a:defRPr b="1">
                <a:solidFill>
                  <a:schemeClr val="tx1"/>
                </a:solidFill>
                <a:latin typeface="Arial" panose="020B0604020202020204" pitchFamily="34" charset="0"/>
                <a:ea typeface="宋体" panose="02010600030101010101" pitchFamily="2" charset="-122"/>
              </a:defRPr>
            </a:lvl3pPr>
            <a:lvl4pPr marL="1600200" indent="-228600" eaLnBrk="0" hangingPunct="0">
              <a:spcBef>
                <a:spcPct val="0"/>
              </a:spcBef>
              <a:defRPr b="1">
                <a:solidFill>
                  <a:schemeClr val="tx1"/>
                </a:solidFill>
                <a:latin typeface="Arial" panose="020B0604020202020204" pitchFamily="34" charset="0"/>
                <a:ea typeface="宋体" panose="02010600030101010101" pitchFamily="2" charset="-122"/>
              </a:defRPr>
            </a:lvl4pPr>
            <a:lvl5pPr marL="2057400" indent="-228600" eaLnBrk="0" hangingPunct="0">
              <a:spcBef>
                <a:spcPct val="0"/>
              </a:spcBef>
              <a:defRPr b="1">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9pPr>
          </a:lstStyle>
          <a:p>
            <a:pPr eaLnBrk="1" hangingPunct="1">
              <a:spcBef>
                <a:spcPct val="50000"/>
              </a:spcBef>
            </a:pPr>
            <a:r>
              <a:rPr lang="en-US" altLang="zh-CN" sz="2400">
                <a:latin typeface="楷体_GB2312" pitchFamily="1" charset="-122"/>
                <a:ea typeface="楷体_GB2312" pitchFamily="1" charset="-122"/>
              </a:rPr>
              <a:t>3.</a:t>
            </a:r>
            <a:r>
              <a:rPr lang="zh-CN" altLang="en-US" sz="2400">
                <a:latin typeface="楷体_GB2312" pitchFamily="1" charset="-122"/>
                <a:ea typeface="楷体_GB2312" pitchFamily="1" charset="-122"/>
              </a:rPr>
              <a:t>机器工时比例法</a:t>
            </a:r>
            <a:endParaRPr lang="zh-CN" altLang="en-US" sz="2400">
              <a:latin typeface="楷体_GB2312" pitchFamily="1" charset="-122"/>
              <a:ea typeface="楷体_GB2312" pitchFamily="1" charset="-122"/>
            </a:endParaRPr>
          </a:p>
        </p:txBody>
      </p:sp>
      <p:sp>
        <p:nvSpPr>
          <p:cNvPr id="6" name="Text Box 10"/>
          <p:cNvSpPr txBox="1">
            <a:spLocks noChangeArrowheads="1"/>
          </p:cNvSpPr>
          <p:nvPr/>
        </p:nvSpPr>
        <p:spPr bwMode="auto">
          <a:xfrm>
            <a:off x="827584" y="4221708"/>
            <a:ext cx="3600450" cy="457200"/>
          </a:xfrm>
          <a:prstGeom prst="rect">
            <a:avLst/>
          </a:prstGeom>
          <a:noFill/>
          <a:ln>
            <a:noFill/>
          </a:ln>
          <a:effectLst>
            <a:prstShdw prst="shdw12">
              <a:schemeClr val="bg2">
                <a:alpha val="50000"/>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lvl1pPr eaLnBrk="0" hangingPunct="0">
              <a:spcBef>
                <a:spcPct val="0"/>
              </a:spcBef>
              <a:defRPr b="1">
                <a:solidFill>
                  <a:schemeClr val="tx1"/>
                </a:solidFill>
                <a:latin typeface="Arial" panose="020B0604020202020204" pitchFamily="34" charset="0"/>
                <a:ea typeface="宋体" panose="02010600030101010101" pitchFamily="2" charset="-122"/>
              </a:defRPr>
            </a:lvl1pPr>
            <a:lvl2pPr marL="742950" indent="-285750" eaLnBrk="0" hangingPunct="0">
              <a:spcBef>
                <a:spcPct val="0"/>
              </a:spcBef>
              <a:defRPr b="1">
                <a:solidFill>
                  <a:schemeClr val="tx1"/>
                </a:solidFill>
                <a:latin typeface="Arial" panose="020B0604020202020204" pitchFamily="34" charset="0"/>
                <a:ea typeface="宋体" panose="02010600030101010101" pitchFamily="2" charset="-122"/>
              </a:defRPr>
            </a:lvl2pPr>
            <a:lvl3pPr marL="1143000" indent="-228600" eaLnBrk="0" hangingPunct="0">
              <a:spcBef>
                <a:spcPct val="0"/>
              </a:spcBef>
              <a:defRPr b="1">
                <a:solidFill>
                  <a:schemeClr val="tx1"/>
                </a:solidFill>
                <a:latin typeface="Arial" panose="020B0604020202020204" pitchFamily="34" charset="0"/>
                <a:ea typeface="宋体" panose="02010600030101010101" pitchFamily="2" charset="-122"/>
              </a:defRPr>
            </a:lvl3pPr>
            <a:lvl4pPr marL="1600200" indent="-228600" eaLnBrk="0" hangingPunct="0">
              <a:spcBef>
                <a:spcPct val="0"/>
              </a:spcBef>
              <a:defRPr b="1">
                <a:solidFill>
                  <a:schemeClr val="tx1"/>
                </a:solidFill>
                <a:latin typeface="Arial" panose="020B0604020202020204" pitchFamily="34" charset="0"/>
                <a:ea typeface="宋体" panose="02010600030101010101" pitchFamily="2" charset="-122"/>
              </a:defRPr>
            </a:lvl4pPr>
            <a:lvl5pPr marL="2057400" indent="-228600" eaLnBrk="0" hangingPunct="0">
              <a:spcBef>
                <a:spcPct val="0"/>
              </a:spcBef>
              <a:defRPr b="1">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9pPr>
          </a:lstStyle>
          <a:p>
            <a:pPr eaLnBrk="1" hangingPunct="1">
              <a:spcBef>
                <a:spcPct val="50000"/>
              </a:spcBef>
            </a:pPr>
            <a:r>
              <a:rPr lang="en-US" altLang="zh-CN" sz="2400">
                <a:latin typeface="楷体_GB2312" pitchFamily="1" charset="-122"/>
                <a:ea typeface="楷体_GB2312" pitchFamily="1" charset="-122"/>
              </a:rPr>
              <a:t>4.</a:t>
            </a:r>
            <a:r>
              <a:rPr lang="zh-CN" altLang="en-US" sz="2400">
                <a:latin typeface="楷体_GB2312" pitchFamily="1" charset="-122"/>
                <a:ea typeface="楷体_GB2312" pitchFamily="1" charset="-122"/>
              </a:rPr>
              <a:t>年度计划分配率法</a:t>
            </a:r>
            <a:r>
              <a:rPr lang="zh-CN" altLang="en-US">
                <a:ea typeface="隶书" panose="02010509060101010101" pitchFamily="49" charset="-122"/>
              </a:rPr>
              <a:t>★</a:t>
            </a:r>
            <a:endParaRPr lang="zh-CN" altLang="en-US">
              <a:ea typeface="隶书" panose="02010509060101010101" pitchFamily="49" charset="-122"/>
            </a:endParaRPr>
          </a:p>
        </p:txBody>
      </p:sp>
    </p:spTree>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txBox="1"/>
          <p:nvPr/>
        </p:nvSpPr>
        <p:spPr>
          <a:xfrm>
            <a:off x="467544" y="404664"/>
            <a:ext cx="5877036" cy="651346"/>
          </a:xfrm>
          <a:prstGeom prst="rect">
            <a:avLst/>
          </a:prstGeom>
          <a:ln>
            <a:solidFill>
              <a:schemeClr val="accent1">
                <a:lumMod val="75000"/>
              </a:schemeClr>
            </a:solidFill>
          </a:ln>
        </p:spPr>
        <p:txBody>
          <a:bodyPr/>
          <a:lstStyle>
            <a:lvl1pPr algn="l" rtl="0" eaLnBrk="1" latinLnBrk="0" hangingPunct="1">
              <a:spcBef>
                <a:spcPct val="0"/>
              </a:spcBef>
              <a:buNone/>
              <a:defRPr kumimoji="0" sz="3000" b="0" kern="1200" cap="small" baseline="0">
                <a:solidFill>
                  <a:schemeClr val="tx2"/>
                </a:solidFill>
                <a:latin typeface="+mj-lt"/>
                <a:ea typeface="+mj-ea"/>
                <a:cs typeface="+mj-cs"/>
              </a:defRPr>
            </a:lvl1pPr>
          </a:lstStyle>
          <a:p>
            <a:r>
              <a:rPr lang="zh-CN" altLang="en-US" b="1" dirty="0"/>
              <a:t>二</a:t>
            </a:r>
            <a:r>
              <a:rPr lang="zh-CN" altLang="en-US" b="1" dirty="0" smtClean="0"/>
              <a:t>、</a:t>
            </a:r>
            <a:r>
              <a:rPr lang="zh-CN" altLang="en-US" b="1" dirty="0"/>
              <a:t>制造</a:t>
            </a:r>
            <a:r>
              <a:rPr lang="zh-CN" altLang="en-US" b="1" dirty="0" smtClean="0"/>
              <a:t>费用的</a:t>
            </a:r>
            <a:r>
              <a:rPr lang="zh-CN" altLang="en-US" b="1" dirty="0"/>
              <a:t>分配</a:t>
            </a:r>
            <a:endParaRPr lang="zh-CN" altLang="en-US" b="1" dirty="0"/>
          </a:p>
        </p:txBody>
      </p:sp>
      <p:sp>
        <p:nvSpPr>
          <p:cNvPr id="3" name="文本占位符 3"/>
          <p:cNvSpPr txBox="1"/>
          <p:nvPr/>
        </p:nvSpPr>
        <p:spPr>
          <a:xfrm>
            <a:off x="467544" y="1255225"/>
            <a:ext cx="4393399" cy="658368"/>
          </a:xfrm>
          <a:prstGeom prst="roundRect">
            <a:avLst>
              <a:gd name="adj" fmla="val 16667"/>
            </a:avLst>
          </a:prstGeom>
          <a:solidFill>
            <a:schemeClr val="accent1">
              <a:lumMod val="20000"/>
              <a:lumOff val="80000"/>
            </a:schemeClr>
          </a:solidFill>
        </p:spPr>
        <p:txBody>
          <a:bodyPr/>
          <a:lstStyle>
            <a:lvl1pPr marL="274320" indent="-274320" algn="l" rtl="0" eaLnBrk="1" latinLnBrk="0" hangingPunct="1">
              <a:spcBef>
                <a:spcPts val="600"/>
              </a:spcBef>
              <a:buClr>
                <a:schemeClr val="accent1"/>
              </a:buClr>
              <a:buSzPct val="70000"/>
              <a:buFont typeface="Wingdings" panose="05000000000000000000"/>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panose="05020102010507070707"/>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panose="05000000000000000000"/>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panose="05000000000000000000"/>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panose="05020102010507070707"/>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panose="05000000000000000000"/>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a:lstStyle>
          <a:p>
            <a:pPr marL="0" indent="0">
              <a:lnSpc>
                <a:spcPct val="150000"/>
              </a:lnSpc>
              <a:buNone/>
            </a:pPr>
            <a:r>
              <a:rPr lang="zh-CN" altLang="en-US" b="1" dirty="0" smtClean="0">
                <a:solidFill>
                  <a:schemeClr val="accent2">
                    <a:lumMod val="75000"/>
                  </a:schemeClr>
                </a:solidFill>
              </a:rPr>
              <a:t>年度计划分配率法</a:t>
            </a:r>
            <a:endParaRPr lang="zh-CN" altLang="en-US" b="1" dirty="0">
              <a:solidFill>
                <a:schemeClr val="accent2">
                  <a:lumMod val="75000"/>
                </a:schemeClr>
              </a:solidFill>
            </a:endParaRPr>
          </a:p>
        </p:txBody>
      </p:sp>
      <p:sp>
        <p:nvSpPr>
          <p:cNvPr id="4" name="Text Box 5"/>
          <p:cNvSpPr txBox="1">
            <a:spLocks noChangeArrowheads="1"/>
          </p:cNvSpPr>
          <p:nvPr/>
        </p:nvSpPr>
        <p:spPr bwMode="auto">
          <a:xfrm>
            <a:off x="542030" y="2357438"/>
            <a:ext cx="7848600" cy="1063625"/>
          </a:xfrm>
          <a:prstGeom prst="rect">
            <a:avLst/>
          </a:prstGeom>
          <a:noFill/>
          <a:ln w="57150" cmpd="thinThick">
            <a:solidFill>
              <a:srgbClr val="CC00CC"/>
            </a:solidFill>
            <a:miter lim="800000"/>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kx="-3284103" algn="br" rotWithShape="0">
                    <a:schemeClr val="bg2">
                      <a:alpha val="50000"/>
                    </a:schemeClr>
                  </a:outerShdw>
                </a:effectLst>
              </a14:hiddenEffects>
            </a:ext>
          </a:extLst>
        </p:spPr>
        <p:txBody>
          <a:bodyPr>
            <a:spAutoFit/>
          </a:bodyPr>
          <a:lstStyle/>
          <a:p>
            <a:pPr>
              <a:defRPr/>
            </a:pPr>
            <a:r>
              <a:rPr lang="zh-CN" altLang="en-US" sz="2000">
                <a:ea typeface="楷体_GB2312" pitchFamily="1" charset="-122"/>
              </a:rPr>
              <a:t>        企业在正常生产经营条件下，依据年度制造费用的</a:t>
            </a:r>
            <a:r>
              <a:rPr lang="zh-CN" altLang="en-US" sz="2000" u="sng">
                <a:solidFill>
                  <a:srgbClr val="993300"/>
                </a:solidFill>
                <a:effectLst>
                  <a:outerShdw blurRad="38100" dist="38100" dir="2700000" algn="tl">
                    <a:srgbClr val="C0C0C0"/>
                  </a:outerShdw>
                </a:effectLst>
                <a:ea typeface="楷体_GB2312" pitchFamily="1" charset="-122"/>
              </a:rPr>
              <a:t>预算数</a:t>
            </a:r>
            <a:r>
              <a:rPr lang="zh-CN" altLang="en-US" sz="2000">
                <a:ea typeface="楷体_GB2312" pitchFamily="1" charset="-122"/>
              </a:rPr>
              <a:t>与各种产品预计产量的相关</a:t>
            </a:r>
            <a:r>
              <a:rPr lang="zh-CN" altLang="en-US" sz="2000" u="sng">
                <a:solidFill>
                  <a:srgbClr val="993300"/>
                </a:solidFill>
                <a:effectLst>
                  <a:outerShdw blurRad="38100" dist="38100" dir="2700000" algn="tl">
                    <a:srgbClr val="C0C0C0"/>
                  </a:outerShdw>
                </a:effectLst>
                <a:ea typeface="楷体_GB2312" pitchFamily="1" charset="-122"/>
              </a:rPr>
              <a:t>定额标准</a:t>
            </a:r>
            <a:r>
              <a:rPr lang="zh-CN" altLang="en-US" sz="2000">
                <a:ea typeface="楷体_GB2312" pitchFamily="1" charset="-122"/>
              </a:rPr>
              <a:t>确定制造费用计划分配率，并以此分配制造费用的一种方法。</a:t>
            </a:r>
            <a:endParaRPr lang="zh-CN" altLang="en-US" sz="2000">
              <a:ea typeface="楷体_GB2312" pitchFamily="1" charset="-122"/>
            </a:endParaRPr>
          </a:p>
        </p:txBody>
      </p:sp>
      <p:sp>
        <p:nvSpPr>
          <p:cNvPr id="5" name="Text Box 6"/>
          <p:cNvSpPr txBox="1">
            <a:spLocks noChangeArrowheads="1"/>
          </p:cNvSpPr>
          <p:nvPr/>
        </p:nvSpPr>
        <p:spPr bwMode="auto">
          <a:xfrm>
            <a:off x="470592" y="3870325"/>
            <a:ext cx="6264275" cy="855663"/>
          </a:xfrm>
          <a:prstGeom prst="rect">
            <a:avLst/>
          </a:prstGeom>
          <a:solidFill>
            <a:srgbClr val="81EB84">
              <a:alpha val="78822"/>
            </a:srgb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kx="-3284103" algn="br" rotWithShape="0">
                    <a:schemeClr val="bg2">
                      <a:alpha val="50000"/>
                    </a:schemeClr>
                  </a:outerShdw>
                </a:effectLst>
              </a14:hiddenEffects>
            </a:ext>
          </a:extLst>
        </p:spPr>
        <p:txBody>
          <a:bodyPr>
            <a:spAutoFit/>
          </a:bodyPr>
          <a:lstStyle>
            <a:lvl1pPr eaLnBrk="0" hangingPunct="0">
              <a:spcBef>
                <a:spcPct val="0"/>
              </a:spcBef>
              <a:defRPr b="1">
                <a:solidFill>
                  <a:schemeClr val="tx1"/>
                </a:solidFill>
                <a:latin typeface="Arial" panose="020B0604020202020204" pitchFamily="34" charset="0"/>
                <a:ea typeface="宋体" panose="02010600030101010101" pitchFamily="2" charset="-122"/>
              </a:defRPr>
            </a:lvl1pPr>
            <a:lvl2pPr marL="742950" indent="-285750" eaLnBrk="0" hangingPunct="0">
              <a:spcBef>
                <a:spcPct val="0"/>
              </a:spcBef>
              <a:defRPr b="1">
                <a:solidFill>
                  <a:schemeClr val="tx1"/>
                </a:solidFill>
                <a:latin typeface="Arial" panose="020B0604020202020204" pitchFamily="34" charset="0"/>
                <a:ea typeface="宋体" panose="02010600030101010101" pitchFamily="2" charset="-122"/>
              </a:defRPr>
            </a:lvl2pPr>
            <a:lvl3pPr marL="1143000" indent="-228600" eaLnBrk="0" hangingPunct="0">
              <a:spcBef>
                <a:spcPct val="0"/>
              </a:spcBef>
              <a:defRPr b="1">
                <a:solidFill>
                  <a:schemeClr val="tx1"/>
                </a:solidFill>
                <a:latin typeface="Arial" panose="020B0604020202020204" pitchFamily="34" charset="0"/>
                <a:ea typeface="宋体" panose="02010600030101010101" pitchFamily="2" charset="-122"/>
              </a:defRPr>
            </a:lvl3pPr>
            <a:lvl4pPr marL="1600200" indent="-228600" eaLnBrk="0" hangingPunct="0">
              <a:spcBef>
                <a:spcPct val="0"/>
              </a:spcBef>
              <a:defRPr b="1">
                <a:solidFill>
                  <a:schemeClr val="tx1"/>
                </a:solidFill>
                <a:latin typeface="Arial" panose="020B0604020202020204" pitchFamily="34" charset="0"/>
                <a:ea typeface="宋体" panose="02010600030101010101" pitchFamily="2" charset="-122"/>
              </a:defRPr>
            </a:lvl4pPr>
            <a:lvl5pPr marL="2057400" indent="-228600" eaLnBrk="0" hangingPunct="0">
              <a:spcBef>
                <a:spcPct val="0"/>
              </a:spcBef>
              <a:defRPr b="1">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9pPr>
          </a:lstStyle>
          <a:p>
            <a:pPr eaLnBrk="1" hangingPunct="1">
              <a:spcBef>
                <a:spcPct val="50000"/>
              </a:spcBef>
            </a:pPr>
            <a:endParaRPr lang="zh-CN" altLang="en-US" sz="800">
              <a:ea typeface="楷体_GB2312" pitchFamily="1" charset="-122"/>
            </a:endParaRPr>
          </a:p>
          <a:p>
            <a:pPr eaLnBrk="1" hangingPunct="1">
              <a:spcBef>
                <a:spcPct val="50000"/>
              </a:spcBef>
            </a:pPr>
            <a:r>
              <a:rPr lang="zh-CN" altLang="en-US" sz="2000">
                <a:ea typeface="楷体_GB2312" pitchFamily="1" charset="-122"/>
              </a:rPr>
              <a:t>  定额标准：生产工时、生产工人工资、机器工时等。</a:t>
            </a:r>
            <a:endParaRPr lang="zh-CN" altLang="en-US" sz="2000">
              <a:ea typeface="楷体_GB2312" pitchFamily="1" charset="-122"/>
            </a:endParaRPr>
          </a:p>
          <a:p>
            <a:pPr eaLnBrk="1" hangingPunct="1">
              <a:spcBef>
                <a:spcPct val="50000"/>
              </a:spcBef>
            </a:pPr>
            <a:endParaRPr lang="zh-CN" altLang="en-US" sz="800">
              <a:ea typeface="楷体_GB2312" pitchFamily="1"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wipe(left)">
                                      <p:cBhvr>
                                        <p:cTn id="12"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9"/>
          <p:cNvGrpSpPr/>
          <p:nvPr/>
        </p:nvGrpSpPr>
        <p:grpSpPr bwMode="auto">
          <a:xfrm>
            <a:off x="490718" y="3134096"/>
            <a:ext cx="8243887" cy="900112"/>
            <a:chOff x="431" y="2387"/>
            <a:chExt cx="5193" cy="567"/>
          </a:xfrm>
        </p:grpSpPr>
        <p:sp>
          <p:nvSpPr>
            <p:cNvPr id="3" name="Text Box 8"/>
            <p:cNvSpPr txBox="1">
              <a:spLocks noChangeArrowheads="1"/>
            </p:cNvSpPr>
            <p:nvPr/>
          </p:nvSpPr>
          <p:spPr bwMode="auto">
            <a:xfrm>
              <a:off x="431" y="2478"/>
              <a:ext cx="1088" cy="442"/>
            </a:xfrm>
            <a:prstGeom prst="rect">
              <a:avLst/>
            </a:prstGeom>
            <a:noFill/>
            <a:ln>
              <a:noFill/>
            </a:ln>
            <a:effectLst>
              <a:prstShdw prst="shdw12">
                <a:schemeClr val="bg2">
                  <a:alpha val="50000"/>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lvl1pPr eaLnBrk="0" hangingPunct="0">
                <a:spcBef>
                  <a:spcPct val="0"/>
                </a:spcBef>
                <a:defRPr b="1">
                  <a:solidFill>
                    <a:schemeClr val="tx1"/>
                  </a:solidFill>
                  <a:latin typeface="Arial" panose="020B0604020202020204" pitchFamily="34" charset="0"/>
                  <a:ea typeface="宋体" panose="02010600030101010101" pitchFamily="2" charset="-122"/>
                </a:defRPr>
              </a:lvl1pPr>
              <a:lvl2pPr marL="742950" indent="-285750" eaLnBrk="0" hangingPunct="0">
                <a:spcBef>
                  <a:spcPct val="0"/>
                </a:spcBef>
                <a:defRPr b="1">
                  <a:solidFill>
                    <a:schemeClr val="tx1"/>
                  </a:solidFill>
                  <a:latin typeface="Arial" panose="020B0604020202020204" pitchFamily="34" charset="0"/>
                  <a:ea typeface="宋体" panose="02010600030101010101" pitchFamily="2" charset="-122"/>
                </a:defRPr>
              </a:lvl2pPr>
              <a:lvl3pPr marL="1143000" indent="-228600" eaLnBrk="0" hangingPunct="0">
                <a:spcBef>
                  <a:spcPct val="0"/>
                </a:spcBef>
                <a:defRPr b="1">
                  <a:solidFill>
                    <a:schemeClr val="tx1"/>
                  </a:solidFill>
                  <a:latin typeface="Arial" panose="020B0604020202020204" pitchFamily="34" charset="0"/>
                  <a:ea typeface="宋体" panose="02010600030101010101" pitchFamily="2" charset="-122"/>
                </a:defRPr>
              </a:lvl3pPr>
              <a:lvl4pPr marL="1600200" indent="-228600" eaLnBrk="0" hangingPunct="0">
                <a:spcBef>
                  <a:spcPct val="0"/>
                </a:spcBef>
                <a:defRPr b="1">
                  <a:solidFill>
                    <a:schemeClr val="tx1"/>
                  </a:solidFill>
                  <a:latin typeface="Arial" panose="020B0604020202020204" pitchFamily="34" charset="0"/>
                  <a:ea typeface="宋体" panose="02010600030101010101" pitchFamily="2" charset="-122"/>
                </a:defRPr>
              </a:lvl4pPr>
              <a:lvl5pPr marL="2057400" indent="-228600" eaLnBrk="0" hangingPunct="0">
                <a:spcBef>
                  <a:spcPct val="0"/>
                </a:spcBef>
                <a:defRPr b="1">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9pPr>
            </a:lstStyle>
            <a:p>
              <a:pPr algn="ctr" eaLnBrk="1" hangingPunct="1">
                <a:spcBef>
                  <a:spcPct val="50000"/>
                </a:spcBef>
              </a:pPr>
              <a:r>
                <a:rPr lang="zh-CN" altLang="en-US" sz="2000">
                  <a:latin typeface="楷体_GB2312" pitchFamily="1" charset="-122"/>
                  <a:ea typeface="楷体_GB2312" pitchFamily="1" charset="-122"/>
                </a:rPr>
                <a:t>   制造费用计划分配率</a:t>
              </a:r>
              <a:endParaRPr lang="en-US" altLang="zh-CN" sz="2000">
                <a:latin typeface="楷体_GB2312" pitchFamily="1" charset="-122"/>
                <a:ea typeface="楷体_GB2312" pitchFamily="1" charset="-122"/>
              </a:endParaRPr>
            </a:p>
          </p:txBody>
        </p:sp>
        <p:sp>
          <p:nvSpPr>
            <p:cNvPr id="4" name="Line 9"/>
            <p:cNvSpPr>
              <a:spLocks noChangeShapeType="1"/>
            </p:cNvSpPr>
            <p:nvPr/>
          </p:nvSpPr>
          <p:spPr bwMode="auto">
            <a:xfrm flipV="1">
              <a:off x="1882" y="2659"/>
              <a:ext cx="3629" cy="1"/>
            </a:xfrm>
            <a:prstGeom prst="line">
              <a:avLst/>
            </a:prstGeom>
            <a:noFill/>
            <a:ln w="19050">
              <a:solidFill>
                <a:schemeClr val="tx1"/>
              </a:solidFill>
              <a:round/>
            </a:ln>
            <a:effectLst>
              <a:outerShdw algn="ctr" rotWithShape="0">
                <a:schemeClr val="bg2">
                  <a:alpha val="50000"/>
                </a:schemeClr>
              </a:outerShdw>
            </a:effectLst>
            <a:extLst>
              <a:ext uri="{909E8E84-426E-40DD-AFC4-6F175D3DCCD1}">
                <a14:hiddenFill xmlns:a14="http://schemas.microsoft.com/office/drawing/2010/main">
                  <a:noFill/>
                </a14:hiddenFill>
              </a:ext>
            </a:extLst>
          </p:spPr>
          <p:txBody>
            <a:bodyPr/>
            <a:lstStyle/>
            <a:p>
              <a:endParaRPr lang="zh-CN" altLang="en-US"/>
            </a:p>
          </p:txBody>
        </p:sp>
        <p:sp>
          <p:nvSpPr>
            <p:cNvPr id="5" name="Text Box 10"/>
            <p:cNvSpPr txBox="1">
              <a:spLocks noChangeArrowheads="1"/>
            </p:cNvSpPr>
            <p:nvPr/>
          </p:nvSpPr>
          <p:spPr bwMode="auto">
            <a:xfrm>
              <a:off x="2699" y="2387"/>
              <a:ext cx="1633" cy="250"/>
            </a:xfrm>
            <a:prstGeom prst="rect">
              <a:avLst/>
            </a:prstGeom>
            <a:noFill/>
            <a:ln>
              <a:noFill/>
            </a:ln>
            <a:effectLst>
              <a:prstShdw prst="shdw12">
                <a:schemeClr val="bg2">
                  <a:alpha val="50000"/>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lvl1pPr eaLnBrk="0" hangingPunct="0">
                <a:spcBef>
                  <a:spcPct val="0"/>
                </a:spcBef>
                <a:defRPr b="1">
                  <a:solidFill>
                    <a:schemeClr val="tx1"/>
                  </a:solidFill>
                  <a:latin typeface="Arial" panose="020B0604020202020204" pitchFamily="34" charset="0"/>
                  <a:ea typeface="宋体" panose="02010600030101010101" pitchFamily="2" charset="-122"/>
                </a:defRPr>
              </a:lvl1pPr>
              <a:lvl2pPr marL="742950" indent="-285750" eaLnBrk="0" hangingPunct="0">
                <a:spcBef>
                  <a:spcPct val="0"/>
                </a:spcBef>
                <a:defRPr b="1">
                  <a:solidFill>
                    <a:schemeClr val="tx1"/>
                  </a:solidFill>
                  <a:latin typeface="Arial" panose="020B0604020202020204" pitchFamily="34" charset="0"/>
                  <a:ea typeface="宋体" panose="02010600030101010101" pitchFamily="2" charset="-122"/>
                </a:defRPr>
              </a:lvl2pPr>
              <a:lvl3pPr marL="1143000" indent="-228600" eaLnBrk="0" hangingPunct="0">
                <a:spcBef>
                  <a:spcPct val="0"/>
                </a:spcBef>
                <a:defRPr b="1">
                  <a:solidFill>
                    <a:schemeClr val="tx1"/>
                  </a:solidFill>
                  <a:latin typeface="Arial" panose="020B0604020202020204" pitchFamily="34" charset="0"/>
                  <a:ea typeface="宋体" panose="02010600030101010101" pitchFamily="2" charset="-122"/>
                </a:defRPr>
              </a:lvl3pPr>
              <a:lvl4pPr marL="1600200" indent="-228600" eaLnBrk="0" hangingPunct="0">
                <a:spcBef>
                  <a:spcPct val="0"/>
                </a:spcBef>
                <a:defRPr b="1">
                  <a:solidFill>
                    <a:schemeClr val="tx1"/>
                  </a:solidFill>
                  <a:latin typeface="Arial" panose="020B0604020202020204" pitchFamily="34" charset="0"/>
                  <a:ea typeface="宋体" panose="02010600030101010101" pitchFamily="2" charset="-122"/>
                </a:defRPr>
              </a:lvl4pPr>
              <a:lvl5pPr marL="2057400" indent="-228600" eaLnBrk="0" hangingPunct="0">
                <a:spcBef>
                  <a:spcPct val="0"/>
                </a:spcBef>
                <a:defRPr b="1">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9pPr>
            </a:lstStyle>
            <a:p>
              <a:pPr eaLnBrk="1" hangingPunct="1">
                <a:spcBef>
                  <a:spcPct val="50000"/>
                </a:spcBef>
              </a:pPr>
              <a:r>
                <a:rPr lang="zh-CN" altLang="en-US" sz="2000" dirty="0">
                  <a:latin typeface="楷体_GB2312" pitchFamily="1" charset="-122"/>
                  <a:ea typeface="楷体_GB2312" pitchFamily="1" charset="-122"/>
                </a:rPr>
                <a:t>年度制造费用预算数</a:t>
              </a:r>
              <a:endParaRPr lang="zh-CN" altLang="en-US" sz="2000" dirty="0">
                <a:latin typeface="楷体_GB2312" pitchFamily="1" charset="-122"/>
                <a:ea typeface="楷体_GB2312" pitchFamily="1" charset="-122"/>
              </a:endParaRPr>
            </a:p>
          </p:txBody>
        </p:sp>
        <p:sp>
          <p:nvSpPr>
            <p:cNvPr id="6" name="Text Box 11"/>
            <p:cNvSpPr txBox="1">
              <a:spLocks noChangeArrowheads="1"/>
            </p:cNvSpPr>
            <p:nvPr/>
          </p:nvSpPr>
          <p:spPr bwMode="auto">
            <a:xfrm>
              <a:off x="1837" y="2704"/>
              <a:ext cx="3787" cy="250"/>
            </a:xfrm>
            <a:prstGeom prst="rect">
              <a:avLst/>
            </a:prstGeom>
            <a:noFill/>
            <a:ln>
              <a:noFill/>
            </a:ln>
            <a:effectLst>
              <a:prstShdw prst="shdw12">
                <a:schemeClr val="bg2">
                  <a:alpha val="50000"/>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lvl1pPr eaLnBrk="0" hangingPunct="0">
                <a:spcBef>
                  <a:spcPct val="0"/>
                </a:spcBef>
                <a:defRPr b="1">
                  <a:solidFill>
                    <a:schemeClr val="tx1"/>
                  </a:solidFill>
                  <a:latin typeface="Arial" panose="020B0604020202020204" pitchFamily="34" charset="0"/>
                  <a:ea typeface="宋体" panose="02010600030101010101" pitchFamily="2" charset="-122"/>
                </a:defRPr>
              </a:lvl1pPr>
              <a:lvl2pPr marL="742950" indent="-285750" eaLnBrk="0" hangingPunct="0">
                <a:spcBef>
                  <a:spcPct val="0"/>
                </a:spcBef>
                <a:defRPr b="1">
                  <a:solidFill>
                    <a:schemeClr val="tx1"/>
                  </a:solidFill>
                  <a:latin typeface="Arial" panose="020B0604020202020204" pitchFamily="34" charset="0"/>
                  <a:ea typeface="宋体" panose="02010600030101010101" pitchFamily="2" charset="-122"/>
                </a:defRPr>
              </a:lvl2pPr>
              <a:lvl3pPr marL="1143000" indent="-228600" eaLnBrk="0" hangingPunct="0">
                <a:spcBef>
                  <a:spcPct val="0"/>
                </a:spcBef>
                <a:defRPr b="1">
                  <a:solidFill>
                    <a:schemeClr val="tx1"/>
                  </a:solidFill>
                  <a:latin typeface="Arial" panose="020B0604020202020204" pitchFamily="34" charset="0"/>
                  <a:ea typeface="宋体" panose="02010600030101010101" pitchFamily="2" charset="-122"/>
                </a:defRPr>
              </a:lvl3pPr>
              <a:lvl4pPr marL="1600200" indent="-228600" eaLnBrk="0" hangingPunct="0">
                <a:spcBef>
                  <a:spcPct val="0"/>
                </a:spcBef>
                <a:defRPr b="1">
                  <a:solidFill>
                    <a:schemeClr val="tx1"/>
                  </a:solidFill>
                  <a:latin typeface="Arial" panose="020B0604020202020204" pitchFamily="34" charset="0"/>
                  <a:ea typeface="宋体" panose="02010600030101010101" pitchFamily="2" charset="-122"/>
                </a:defRPr>
              </a:lvl4pPr>
              <a:lvl5pPr marL="2057400" indent="-228600" eaLnBrk="0" hangingPunct="0">
                <a:spcBef>
                  <a:spcPct val="0"/>
                </a:spcBef>
                <a:defRPr b="1">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9pPr>
            </a:lstStyle>
            <a:p>
              <a:pPr eaLnBrk="1" hangingPunct="1">
                <a:spcBef>
                  <a:spcPct val="50000"/>
                </a:spcBef>
              </a:pPr>
              <a:r>
                <a:rPr lang="zh-CN" altLang="en-US" sz="2000">
                  <a:latin typeface="楷体_GB2312" pitchFamily="1" charset="-122"/>
                  <a:ea typeface="楷体_GB2312" pitchFamily="1" charset="-122"/>
                </a:rPr>
                <a:t>∑（每种产品</a:t>
              </a:r>
              <a:r>
                <a:rPr lang="zh-CN" altLang="en-US" sz="2000" u="sng">
                  <a:solidFill>
                    <a:srgbClr val="003366"/>
                  </a:solidFill>
                  <a:effectLst>
                    <a:outerShdw blurRad="38100" dist="38100" dir="2700000" algn="tl">
                      <a:srgbClr val="C0C0C0"/>
                    </a:outerShdw>
                  </a:effectLst>
                  <a:latin typeface="楷体_GB2312" pitchFamily="1" charset="-122"/>
                  <a:ea typeface="楷体_GB2312" pitchFamily="1" charset="-122"/>
                </a:rPr>
                <a:t>计划产量</a:t>
              </a:r>
              <a:r>
                <a:rPr lang="zh-CN" altLang="en-US" sz="2000">
                  <a:latin typeface="楷体_GB2312" pitchFamily="1" charset="-122"/>
                  <a:ea typeface="楷体_GB2312" pitchFamily="1" charset="-122"/>
                </a:rPr>
                <a:t> </a:t>
              </a:r>
              <a:r>
                <a:rPr lang="en-US" altLang="zh-CN" sz="2000">
                  <a:latin typeface="楷体_GB2312" pitchFamily="1" charset="-122"/>
                  <a:ea typeface="楷体_GB2312" pitchFamily="1" charset="-122"/>
                </a:rPr>
                <a:t>× </a:t>
              </a:r>
              <a:r>
                <a:rPr lang="zh-CN" altLang="en-US" sz="2000">
                  <a:latin typeface="楷体_GB2312" pitchFamily="1" charset="-122"/>
                  <a:ea typeface="楷体_GB2312" pitchFamily="1" charset="-122"/>
                </a:rPr>
                <a:t>该产品标准</a:t>
              </a:r>
              <a:r>
                <a:rPr lang="zh-CN" altLang="en-US" sz="2000" u="sng">
                  <a:solidFill>
                    <a:srgbClr val="003366"/>
                  </a:solidFill>
                  <a:effectLst>
                    <a:outerShdw blurRad="38100" dist="38100" dir="2700000" algn="tl">
                      <a:srgbClr val="C0C0C0"/>
                    </a:outerShdw>
                  </a:effectLst>
                  <a:latin typeface="楷体_GB2312" pitchFamily="1" charset="-122"/>
                  <a:ea typeface="楷体_GB2312" pitchFamily="1" charset="-122"/>
                </a:rPr>
                <a:t>单位定额</a:t>
              </a:r>
              <a:r>
                <a:rPr lang="zh-CN" altLang="en-US" sz="2000">
                  <a:latin typeface="楷体_GB2312" pitchFamily="1" charset="-122"/>
                  <a:ea typeface="楷体_GB2312" pitchFamily="1" charset="-122"/>
                </a:rPr>
                <a:t>）</a:t>
              </a:r>
              <a:endParaRPr lang="zh-CN" altLang="en-US" sz="2000">
                <a:latin typeface="楷体_GB2312" pitchFamily="1" charset="-122"/>
                <a:ea typeface="楷体_GB2312" pitchFamily="1" charset="-122"/>
              </a:endParaRPr>
            </a:p>
          </p:txBody>
        </p:sp>
        <p:sp>
          <p:nvSpPr>
            <p:cNvPr id="7" name="Text Box 18"/>
            <p:cNvSpPr txBox="1">
              <a:spLocks noChangeArrowheads="1"/>
            </p:cNvSpPr>
            <p:nvPr/>
          </p:nvSpPr>
          <p:spPr bwMode="auto">
            <a:xfrm>
              <a:off x="1519" y="2523"/>
              <a:ext cx="272" cy="231"/>
            </a:xfrm>
            <a:prstGeom prst="rect">
              <a:avLst/>
            </a:prstGeom>
            <a:noFill/>
            <a:ln>
              <a:noFill/>
            </a:ln>
            <a:effectLst>
              <a:prstShdw prst="shdw12">
                <a:schemeClr val="bg2">
                  <a:alpha val="50000"/>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lvl1pPr eaLnBrk="0" hangingPunct="0">
                <a:spcBef>
                  <a:spcPct val="0"/>
                </a:spcBef>
                <a:defRPr b="1">
                  <a:solidFill>
                    <a:schemeClr val="tx1"/>
                  </a:solidFill>
                  <a:latin typeface="Arial" panose="020B0604020202020204" pitchFamily="34" charset="0"/>
                  <a:ea typeface="宋体" panose="02010600030101010101" pitchFamily="2" charset="-122"/>
                </a:defRPr>
              </a:lvl1pPr>
              <a:lvl2pPr marL="742950" indent="-285750" eaLnBrk="0" hangingPunct="0">
                <a:spcBef>
                  <a:spcPct val="0"/>
                </a:spcBef>
                <a:defRPr b="1">
                  <a:solidFill>
                    <a:schemeClr val="tx1"/>
                  </a:solidFill>
                  <a:latin typeface="Arial" panose="020B0604020202020204" pitchFamily="34" charset="0"/>
                  <a:ea typeface="宋体" panose="02010600030101010101" pitchFamily="2" charset="-122"/>
                </a:defRPr>
              </a:lvl2pPr>
              <a:lvl3pPr marL="1143000" indent="-228600" eaLnBrk="0" hangingPunct="0">
                <a:spcBef>
                  <a:spcPct val="0"/>
                </a:spcBef>
                <a:defRPr b="1">
                  <a:solidFill>
                    <a:schemeClr val="tx1"/>
                  </a:solidFill>
                  <a:latin typeface="Arial" panose="020B0604020202020204" pitchFamily="34" charset="0"/>
                  <a:ea typeface="宋体" panose="02010600030101010101" pitchFamily="2" charset="-122"/>
                </a:defRPr>
              </a:lvl3pPr>
              <a:lvl4pPr marL="1600200" indent="-228600" eaLnBrk="0" hangingPunct="0">
                <a:spcBef>
                  <a:spcPct val="0"/>
                </a:spcBef>
                <a:defRPr b="1">
                  <a:solidFill>
                    <a:schemeClr val="tx1"/>
                  </a:solidFill>
                  <a:latin typeface="Arial" panose="020B0604020202020204" pitchFamily="34" charset="0"/>
                  <a:ea typeface="宋体" panose="02010600030101010101" pitchFamily="2" charset="-122"/>
                </a:defRPr>
              </a:lvl4pPr>
              <a:lvl5pPr marL="2057400" indent="-228600" eaLnBrk="0" hangingPunct="0">
                <a:spcBef>
                  <a:spcPct val="0"/>
                </a:spcBef>
                <a:defRPr b="1">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9pPr>
            </a:lstStyle>
            <a:p>
              <a:pPr eaLnBrk="1" hangingPunct="1">
                <a:spcBef>
                  <a:spcPct val="50000"/>
                </a:spcBef>
              </a:pPr>
              <a:r>
                <a:rPr lang="zh-CN" altLang="en-US">
                  <a:ea typeface="隶书" panose="02010509060101010101" pitchFamily="49" charset="-122"/>
                </a:rPr>
                <a:t>＝</a:t>
              </a:r>
              <a:endParaRPr lang="zh-CN" altLang="en-US">
                <a:ea typeface="隶书" panose="02010509060101010101" pitchFamily="49" charset="-122"/>
              </a:endParaRPr>
            </a:p>
          </p:txBody>
        </p:sp>
      </p:grpSp>
      <p:grpSp>
        <p:nvGrpSpPr>
          <p:cNvPr id="8" name="Group 26"/>
          <p:cNvGrpSpPr/>
          <p:nvPr/>
        </p:nvGrpSpPr>
        <p:grpSpPr bwMode="auto">
          <a:xfrm>
            <a:off x="633593" y="4429496"/>
            <a:ext cx="7993062" cy="782637"/>
            <a:chOff x="612" y="3339"/>
            <a:chExt cx="4854" cy="441"/>
          </a:xfrm>
        </p:grpSpPr>
        <p:sp>
          <p:nvSpPr>
            <p:cNvPr id="9" name="Text Box 12"/>
            <p:cNvSpPr txBox="1">
              <a:spLocks noChangeArrowheads="1"/>
            </p:cNvSpPr>
            <p:nvPr/>
          </p:nvSpPr>
          <p:spPr bwMode="auto">
            <a:xfrm>
              <a:off x="612" y="3385"/>
              <a:ext cx="1089" cy="3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kx="-3284103" algn="br" rotWithShape="0">
                      <a:schemeClr val="bg2">
                        <a:alpha val="50000"/>
                      </a:schemeClr>
                    </a:outerShdw>
                  </a:effectLst>
                </a14:hiddenEffects>
              </a:ext>
            </a:extLst>
          </p:spPr>
          <p:txBody>
            <a:bodyPr>
              <a:spAutoFit/>
            </a:bodyPr>
            <a:lstStyle>
              <a:lvl1pPr eaLnBrk="0" hangingPunct="0">
                <a:spcBef>
                  <a:spcPct val="0"/>
                </a:spcBef>
                <a:defRPr b="1">
                  <a:solidFill>
                    <a:schemeClr val="tx1"/>
                  </a:solidFill>
                  <a:latin typeface="Arial" panose="020B0604020202020204" pitchFamily="34" charset="0"/>
                  <a:ea typeface="宋体" panose="02010600030101010101" pitchFamily="2" charset="-122"/>
                </a:defRPr>
              </a:lvl1pPr>
              <a:lvl2pPr marL="742950" indent="-285750" eaLnBrk="0" hangingPunct="0">
                <a:spcBef>
                  <a:spcPct val="0"/>
                </a:spcBef>
                <a:defRPr b="1">
                  <a:solidFill>
                    <a:schemeClr val="tx1"/>
                  </a:solidFill>
                  <a:latin typeface="Arial" panose="020B0604020202020204" pitchFamily="34" charset="0"/>
                  <a:ea typeface="宋体" panose="02010600030101010101" pitchFamily="2" charset="-122"/>
                </a:defRPr>
              </a:lvl2pPr>
              <a:lvl3pPr marL="1143000" indent="-228600" eaLnBrk="0" hangingPunct="0">
                <a:spcBef>
                  <a:spcPct val="0"/>
                </a:spcBef>
                <a:defRPr b="1">
                  <a:solidFill>
                    <a:schemeClr val="tx1"/>
                  </a:solidFill>
                  <a:latin typeface="Arial" panose="020B0604020202020204" pitchFamily="34" charset="0"/>
                  <a:ea typeface="宋体" panose="02010600030101010101" pitchFamily="2" charset="-122"/>
                </a:defRPr>
              </a:lvl3pPr>
              <a:lvl4pPr marL="1600200" indent="-228600" eaLnBrk="0" hangingPunct="0">
                <a:spcBef>
                  <a:spcPct val="0"/>
                </a:spcBef>
                <a:defRPr b="1">
                  <a:solidFill>
                    <a:schemeClr val="tx1"/>
                  </a:solidFill>
                  <a:latin typeface="Arial" panose="020B0604020202020204" pitchFamily="34" charset="0"/>
                  <a:ea typeface="宋体" panose="02010600030101010101" pitchFamily="2" charset="-122"/>
                </a:defRPr>
              </a:lvl4pPr>
              <a:lvl5pPr marL="2057400" indent="-228600" eaLnBrk="0" hangingPunct="0">
                <a:spcBef>
                  <a:spcPct val="0"/>
                </a:spcBef>
                <a:defRPr b="1">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9pPr>
            </a:lstStyle>
            <a:p>
              <a:pPr eaLnBrk="1" hangingPunct="1">
                <a:spcBef>
                  <a:spcPct val="50000"/>
                </a:spcBef>
              </a:pPr>
              <a:r>
                <a:rPr lang="zh-CN" altLang="en-US" sz="2000">
                  <a:latin typeface="楷体_GB2312" pitchFamily="1" charset="-122"/>
                  <a:ea typeface="楷体_GB2312" pitchFamily="1" charset="-122"/>
                </a:rPr>
                <a:t>某种产品应分配的制造费用</a:t>
              </a:r>
              <a:endParaRPr lang="zh-CN" altLang="en-US" sz="2000">
                <a:latin typeface="楷体_GB2312" pitchFamily="1" charset="-122"/>
                <a:ea typeface="楷体_GB2312" pitchFamily="1" charset="-122"/>
              </a:endParaRPr>
            </a:p>
          </p:txBody>
        </p:sp>
        <p:sp>
          <p:nvSpPr>
            <p:cNvPr id="10" name="Text Box 13"/>
            <p:cNvSpPr txBox="1">
              <a:spLocks noChangeArrowheads="1"/>
            </p:cNvSpPr>
            <p:nvPr/>
          </p:nvSpPr>
          <p:spPr bwMode="auto">
            <a:xfrm>
              <a:off x="1746" y="3430"/>
              <a:ext cx="275" cy="25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kx="-3284103" algn="br" rotWithShape="0">
                      <a:schemeClr val="bg2">
                        <a:alpha val="50000"/>
                      </a:schemeClr>
                    </a:outerShdw>
                  </a:effectLst>
                </a14:hiddenEffects>
              </a:ext>
            </a:extLst>
          </p:spPr>
          <p:txBody>
            <a:bodyPr>
              <a:spAutoFit/>
            </a:bodyPr>
            <a:lstStyle>
              <a:lvl1pPr eaLnBrk="0" hangingPunct="0">
                <a:spcBef>
                  <a:spcPct val="0"/>
                </a:spcBef>
                <a:defRPr b="1">
                  <a:solidFill>
                    <a:schemeClr val="tx1"/>
                  </a:solidFill>
                  <a:latin typeface="Arial" panose="020B0604020202020204" pitchFamily="34" charset="0"/>
                  <a:ea typeface="宋体" panose="02010600030101010101" pitchFamily="2" charset="-122"/>
                </a:defRPr>
              </a:lvl1pPr>
              <a:lvl2pPr marL="742950" indent="-285750" eaLnBrk="0" hangingPunct="0">
                <a:spcBef>
                  <a:spcPct val="0"/>
                </a:spcBef>
                <a:defRPr b="1">
                  <a:solidFill>
                    <a:schemeClr val="tx1"/>
                  </a:solidFill>
                  <a:latin typeface="Arial" panose="020B0604020202020204" pitchFamily="34" charset="0"/>
                  <a:ea typeface="宋体" panose="02010600030101010101" pitchFamily="2" charset="-122"/>
                </a:defRPr>
              </a:lvl2pPr>
              <a:lvl3pPr marL="1143000" indent="-228600" eaLnBrk="0" hangingPunct="0">
                <a:spcBef>
                  <a:spcPct val="0"/>
                </a:spcBef>
                <a:defRPr b="1">
                  <a:solidFill>
                    <a:schemeClr val="tx1"/>
                  </a:solidFill>
                  <a:latin typeface="Arial" panose="020B0604020202020204" pitchFamily="34" charset="0"/>
                  <a:ea typeface="宋体" panose="02010600030101010101" pitchFamily="2" charset="-122"/>
                </a:defRPr>
              </a:lvl3pPr>
              <a:lvl4pPr marL="1600200" indent="-228600" eaLnBrk="0" hangingPunct="0">
                <a:spcBef>
                  <a:spcPct val="0"/>
                </a:spcBef>
                <a:defRPr b="1">
                  <a:solidFill>
                    <a:schemeClr val="tx1"/>
                  </a:solidFill>
                  <a:latin typeface="Arial" panose="020B0604020202020204" pitchFamily="34" charset="0"/>
                  <a:ea typeface="宋体" panose="02010600030101010101" pitchFamily="2" charset="-122"/>
                </a:defRPr>
              </a:lvl4pPr>
              <a:lvl5pPr marL="2057400" indent="-228600" eaLnBrk="0" hangingPunct="0">
                <a:spcBef>
                  <a:spcPct val="0"/>
                </a:spcBef>
                <a:defRPr b="1">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9pPr>
            </a:lstStyle>
            <a:p>
              <a:pPr eaLnBrk="1" hangingPunct="1">
                <a:spcBef>
                  <a:spcPct val="50000"/>
                </a:spcBef>
              </a:pPr>
              <a:r>
                <a:rPr lang="zh-CN" altLang="en-US" sz="2400">
                  <a:latin typeface="楷体_GB2312" pitchFamily="1" charset="-122"/>
                  <a:ea typeface="楷体_GB2312" pitchFamily="1" charset="-122"/>
                </a:rPr>
                <a:t>＝</a:t>
              </a:r>
              <a:endParaRPr lang="zh-CN" altLang="en-US" sz="2400">
                <a:latin typeface="楷体_GB2312" pitchFamily="1" charset="-122"/>
                <a:ea typeface="楷体_GB2312" pitchFamily="1" charset="-122"/>
              </a:endParaRPr>
            </a:p>
          </p:txBody>
        </p:sp>
        <p:grpSp>
          <p:nvGrpSpPr>
            <p:cNvPr id="11" name="Group 25"/>
            <p:cNvGrpSpPr/>
            <p:nvPr/>
          </p:nvGrpSpPr>
          <p:grpSpPr bwMode="auto">
            <a:xfrm>
              <a:off x="2154" y="3339"/>
              <a:ext cx="3312" cy="395"/>
              <a:chOff x="2154" y="3339"/>
              <a:chExt cx="3312" cy="395"/>
            </a:xfrm>
          </p:grpSpPr>
          <p:sp>
            <p:nvSpPr>
              <p:cNvPr id="12" name="Text Box 20"/>
              <p:cNvSpPr txBox="1">
                <a:spLocks noChangeArrowheads="1"/>
              </p:cNvSpPr>
              <p:nvPr/>
            </p:nvSpPr>
            <p:spPr bwMode="auto">
              <a:xfrm>
                <a:off x="2154" y="3339"/>
                <a:ext cx="818" cy="395"/>
              </a:xfrm>
              <a:prstGeom prst="rect">
                <a:avLst/>
              </a:prstGeom>
              <a:noFill/>
              <a:ln>
                <a:noFill/>
              </a:ln>
              <a:effectLst>
                <a:prstShdw prst="shdw12">
                  <a:schemeClr val="bg2">
                    <a:alpha val="50000"/>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lvl1pPr eaLnBrk="0" hangingPunct="0">
                  <a:spcBef>
                    <a:spcPct val="0"/>
                  </a:spcBef>
                  <a:defRPr b="1">
                    <a:solidFill>
                      <a:schemeClr val="tx1"/>
                    </a:solidFill>
                    <a:latin typeface="Arial" panose="020B0604020202020204" pitchFamily="34" charset="0"/>
                    <a:ea typeface="宋体" panose="02010600030101010101" pitchFamily="2" charset="-122"/>
                  </a:defRPr>
                </a:lvl1pPr>
                <a:lvl2pPr marL="742950" indent="-285750" eaLnBrk="0" hangingPunct="0">
                  <a:spcBef>
                    <a:spcPct val="0"/>
                  </a:spcBef>
                  <a:defRPr b="1">
                    <a:solidFill>
                      <a:schemeClr val="tx1"/>
                    </a:solidFill>
                    <a:latin typeface="Arial" panose="020B0604020202020204" pitchFamily="34" charset="0"/>
                    <a:ea typeface="宋体" panose="02010600030101010101" pitchFamily="2" charset="-122"/>
                  </a:defRPr>
                </a:lvl2pPr>
                <a:lvl3pPr marL="1143000" indent="-228600" eaLnBrk="0" hangingPunct="0">
                  <a:spcBef>
                    <a:spcPct val="0"/>
                  </a:spcBef>
                  <a:defRPr b="1">
                    <a:solidFill>
                      <a:schemeClr val="tx1"/>
                    </a:solidFill>
                    <a:latin typeface="Arial" panose="020B0604020202020204" pitchFamily="34" charset="0"/>
                    <a:ea typeface="宋体" panose="02010600030101010101" pitchFamily="2" charset="-122"/>
                  </a:defRPr>
                </a:lvl3pPr>
                <a:lvl4pPr marL="1600200" indent="-228600" eaLnBrk="0" hangingPunct="0">
                  <a:spcBef>
                    <a:spcPct val="0"/>
                  </a:spcBef>
                  <a:defRPr b="1">
                    <a:solidFill>
                      <a:schemeClr val="tx1"/>
                    </a:solidFill>
                    <a:latin typeface="Arial" panose="020B0604020202020204" pitchFamily="34" charset="0"/>
                    <a:ea typeface="宋体" panose="02010600030101010101" pitchFamily="2" charset="-122"/>
                  </a:defRPr>
                </a:lvl4pPr>
                <a:lvl5pPr marL="2057400" indent="-228600" eaLnBrk="0" hangingPunct="0">
                  <a:spcBef>
                    <a:spcPct val="0"/>
                  </a:spcBef>
                  <a:defRPr b="1">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9pPr>
              </a:lstStyle>
              <a:p>
                <a:pPr eaLnBrk="1" hangingPunct="1">
                  <a:spcBef>
                    <a:spcPct val="50000"/>
                  </a:spcBef>
                </a:pPr>
                <a:r>
                  <a:rPr lang="zh-CN" altLang="en-US" sz="2000">
                    <a:latin typeface="楷体_GB2312" pitchFamily="1" charset="-122"/>
                    <a:ea typeface="楷体_GB2312" pitchFamily="1" charset="-122"/>
                  </a:rPr>
                  <a:t>  该产品</a:t>
                </a:r>
                <a:r>
                  <a:rPr lang="zh-CN" altLang="en-US" sz="2000" u="sng">
                    <a:solidFill>
                      <a:srgbClr val="003366"/>
                    </a:solidFill>
                    <a:effectLst>
                      <a:outerShdw blurRad="38100" dist="38100" dir="2700000" algn="tl">
                        <a:srgbClr val="C0C0C0"/>
                      </a:outerShdw>
                    </a:effectLst>
                    <a:latin typeface="楷体_GB2312" pitchFamily="1" charset="-122"/>
                    <a:ea typeface="楷体_GB2312" pitchFamily="1" charset="-122"/>
                  </a:rPr>
                  <a:t>实际产量</a:t>
                </a:r>
                <a:endParaRPr lang="zh-CN" altLang="en-US" sz="2000" u="sng">
                  <a:solidFill>
                    <a:srgbClr val="003366"/>
                  </a:solidFill>
                  <a:effectLst>
                    <a:outerShdw blurRad="38100" dist="38100" dir="2700000" algn="tl">
                      <a:srgbClr val="C0C0C0"/>
                    </a:outerShdw>
                  </a:effectLst>
                  <a:latin typeface="楷体_GB2312" pitchFamily="1" charset="-122"/>
                  <a:ea typeface="楷体_GB2312" pitchFamily="1" charset="-122"/>
                </a:endParaRPr>
              </a:p>
            </p:txBody>
          </p:sp>
          <p:sp>
            <p:nvSpPr>
              <p:cNvPr id="13" name="Text Box 21"/>
              <p:cNvSpPr txBox="1">
                <a:spLocks noChangeArrowheads="1"/>
              </p:cNvSpPr>
              <p:nvPr/>
            </p:nvSpPr>
            <p:spPr bwMode="auto">
              <a:xfrm>
                <a:off x="3198" y="3339"/>
                <a:ext cx="998" cy="395"/>
              </a:xfrm>
              <a:prstGeom prst="rect">
                <a:avLst/>
              </a:prstGeom>
              <a:noFill/>
              <a:ln>
                <a:noFill/>
              </a:ln>
              <a:effectLst>
                <a:prstShdw prst="shdw12">
                  <a:schemeClr val="bg2">
                    <a:alpha val="50000"/>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lvl1pPr eaLnBrk="0" hangingPunct="0">
                  <a:spcBef>
                    <a:spcPct val="0"/>
                  </a:spcBef>
                  <a:defRPr b="1">
                    <a:solidFill>
                      <a:schemeClr val="tx1"/>
                    </a:solidFill>
                    <a:latin typeface="Arial" panose="020B0604020202020204" pitchFamily="34" charset="0"/>
                    <a:ea typeface="宋体" panose="02010600030101010101" pitchFamily="2" charset="-122"/>
                  </a:defRPr>
                </a:lvl1pPr>
                <a:lvl2pPr marL="742950" indent="-285750" eaLnBrk="0" hangingPunct="0">
                  <a:spcBef>
                    <a:spcPct val="0"/>
                  </a:spcBef>
                  <a:defRPr b="1">
                    <a:solidFill>
                      <a:schemeClr val="tx1"/>
                    </a:solidFill>
                    <a:latin typeface="Arial" panose="020B0604020202020204" pitchFamily="34" charset="0"/>
                    <a:ea typeface="宋体" panose="02010600030101010101" pitchFamily="2" charset="-122"/>
                  </a:defRPr>
                </a:lvl2pPr>
                <a:lvl3pPr marL="1143000" indent="-228600" eaLnBrk="0" hangingPunct="0">
                  <a:spcBef>
                    <a:spcPct val="0"/>
                  </a:spcBef>
                  <a:defRPr b="1">
                    <a:solidFill>
                      <a:schemeClr val="tx1"/>
                    </a:solidFill>
                    <a:latin typeface="Arial" panose="020B0604020202020204" pitchFamily="34" charset="0"/>
                    <a:ea typeface="宋体" panose="02010600030101010101" pitchFamily="2" charset="-122"/>
                  </a:defRPr>
                </a:lvl3pPr>
                <a:lvl4pPr marL="1600200" indent="-228600" eaLnBrk="0" hangingPunct="0">
                  <a:spcBef>
                    <a:spcPct val="0"/>
                  </a:spcBef>
                  <a:defRPr b="1">
                    <a:solidFill>
                      <a:schemeClr val="tx1"/>
                    </a:solidFill>
                    <a:latin typeface="Arial" panose="020B0604020202020204" pitchFamily="34" charset="0"/>
                    <a:ea typeface="宋体" panose="02010600030101010101" pitchFamily="2" charset="-122"/>
                  </a:defRPr>
                </a:lvl4pPr>
                <a:lvl5pPr marL="2057400" indent="-228600" eaLnBrk="0" hangingPunct="0">
                  <a:spcBef>
                    <a:spcPct val="0"/>
                  </a:spcBef>
                  <a:defRPr b="1">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9pPr>
              </a:lstStyle>
              <a:p>
                <a:pPr eaLnBrk="1" hangingPunct="1">
                  <a:spcBef>
                    <a:spcPct val="50000"/>
                  </a:spcBef>
                </a:pPr>
                <a:r>
                  <a:rPr lang="zh-CN" altLang="en-US" sz="2000">
                    <a:latin typeface="楷体_GB2312" pitchFamily="1" charset="-122"/>
                    <a:ea typeface="楷体_GB2312" pitchFamily="1" charset="-122"/>
                  </a:rPr>
                  <a:t>该产品标准单位定额</a:t>
                </a:r>
                <a:endParaRPr lang="zh-CN" altLang="en-US" sz="2000">
                  <a:latin typeface="楷体_GB2312" pitchFamily="1" charset="-122"/>
                  <a:ea typeface="楷体_GB2312" pitchFamily="1" charset="-122"/>
                </a:endParaRPr>
              </a:p>
            </p:txBody>
          </p:sp>
          <p:sp>
            <p:nvSpPr>
              <p:cNvPr id="14" name="Text Box 22"/>
              <p:cNvSpPr txBox="1">
                <a:spLocks noChangeArrowheads="1"/>
              </p:cNvSpPr>
              <p:nvPr/>
            </p:nvSpPr>
            <p:spPr bwMode="auto">
              <a:xfrm>
                <a:off x="4468" y="3339"/>
                <a:ext cx="998" cy="395"/>
              </a:xfrm>
              <a:prstGeom prst="rect">
                <a:avLst/>
              </a:prstGeom>
              <a:noFill/>
              <a:ln>
                <a:noFill/>
              </a:ln>
              <a:effectLst>
                <a:prstShdw prst="shdw12">
                  <a:schemeClr val="bg2">
                    <a:alpha val="50000"/>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lvl1pPr eaLnBrk="0" hangingPunct="0">
                  <a:spcBef>
                    <a:spcPct val="0"/>
                  </a:spcBef>
                  <a:defRPr b="1">
                    <a:solidFill>
                      <a:schemeClr val="tx1"/>
                    </a:solidFill>
                    <a:latin typeface="Arial" panose="020B0604020202020204" pitchFamily="34" charset="0"/>
                    <a:ea typeface="宋体" panose="02010600030101010101" pitchFamily="2" charset="-122"/>
                  </a:defRPr>
                </a:lvl1pPr>
                <a:lvl2pPr marL="742950" indent="-285750" eaLnBrk="0" hangingPunct="0">
                  <a:spcBef>
                    <a:spcPct val="0"/>
                  </a:spcBef>
                  <a:defRPr b="1">
                    <a:solidFill>
                      <a:schemeClr val="tx1"/>
                    </a:solidFill>
                    <a:latin typeface="Arial" panose="020B0604020202020204" pitchFamily="34" charset="0"/>
                    <a:ea typeface="宋体" panose="02010600030101010101" pitchFamily="2" charset="-122"/>
                  </a:defRPr>
                </a:lvl2pPr>
                <a:lvl3pPr marL="1143000" indent="-228600" eaLnBrk="0" hangingPunct="0">
                  <a:spcBef>
                    <a:spcPct val="0"/>
                  </a:spcBef>
                  <a:defRPr b="1">
                    <a:solidFill>
                      <a:schemeClr val="tx1"/>
                    </a:solidFill>
                    <a:latin typeface="Arial" panose="020B0604020202020204" pitchFamily="34" charset="0"/>
                    <a:ea typeface="宋体" panose="02010600030101010101" pitchFamily="2" charset="-122"/>
                  </a:defRPr>
                </a:lvl3pPr>
                <a:lvl4pPr marL="1600200" indent="-228600" eaLnBrk="0" hangingPunct="0">
                  <a:spcBef>
                    <a:spcPct val="0"/>
                  </a:spcBef>
                  <a:defRPr b="1">
                    <a:solidFill>
                      <a:schemeClr val="tx1"/>
                    </a:solidFill>
                    <a:latin typeface="Arial" panose="020B0604020202020204" pitchFamily="34" charset="0"/>
                    <a:ea typeface="宋体" panose="02010600030101010101" pitchFamily="2" charset="-122"/>
                  </a:defRPr>
                </a:lvl4pPr>
                <a:lvl5pPr marL="2057400" indent="-228600" eaLnBrk="0" hangingPunct="0">
                  <a:spcBef>
                    <a:spcPct val="0"/>
                  </a:spcBef>
                  <a:defRPr b="1">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9pPr>
              </a:lstStyle>
              <a:p>
                <a:pPr eaLnBrk="1" hangingPunct="1">
                  <a:spcBef>
                    <a:spcPct val="50000"/>
                  </a:spcBef>
                </a:pPr>
                <a:r>
                  <a:rPr lang="zh-CN" altLang="en-US" sz="2000">
                    <a:latin typeface="楷体_GB2312" pitchFamily="1" charset="-122"/>
                    <a:ea typeface="楷体_GB2312" pitchFamily="1" charset="-122"/>
                  </a:rPr>
                  <a:t>  制造费用 计划分配率</a:t>
                </a:r>
                <a:endParaRPr lang="zh-CN" altLang="en-US" sz="2000">
                  <a:latin typeface="楷体_GB2312" pitchFamily="1" charset="-122"/>
                  <a:ea typeface="楷体_GB2312" pitchFamily="1" charset="-122"/>
                </a:endParaRPr>
              </a:p>
            </p:txBody>
          </p:sp>
          <p:sp>
            <p:nvSpPr>
              <p:cNvPr id="15" name="Text Box 23"/>
              <p:cNvSpPr txBox="1">
                <a:spLocks noChangeArrowheads="1"/>
              </p:cNvSpPr>
              <p:nvPr/>
            </p:nvSpPr>
            <p:spPr bwMode="auto">
              <a:xfrm>
                <a:off x="2925" y="3430"/>
                <a:ext cx="318" cy="207"/>
              </a:xfrm>
              <a:prstGeom prst="rect">
                <a:avLst/>
              </a:prstGeom>
              <a:noFill/>
              <a:ln>
                <a:noFill/>
              </a:ln>
              <a:effectLst>
                <a:prstShdw prst="shdw12">
                  <a:schemeClr val="bg2">
                    <a:alpha val="50000"/>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lvl1pPr eaLnBrk="0" hangingPunct="0">
                  <a:spcBef>
                    <a:spcPct val="0"/>
                  </a:spcBef>
                  <a:defRPr b="1">
                    <a:solidFill>
                      <a:schemeClr val="tx1"/>
                    </a:solidFill>
                    <a:latin typeface="Arial" panose="020B0604020202020204" pitchFamily="34" charset="0"/>
                    <a:ea typeface="宋体" panose="02010600030101010101" pitchFamily="2" charset="-122"/>
                  </a:defRPr>
                </a:lvl1pPr>
                <a:lvl2pPr marL="742950" indent="-285750" eaLnBrk="0" hangingPunct="0">
                  <a:spcBef>
                    <a:spcPct val="0"/>
                  </a:spcBef>
                  <a:defRPr b="1">
                    <a:solidFill>
                      <a:schemeClr val="tx1"/>
                    </a:solidFill>
                    <a:latin typeface="Arial" panose="020B0604020202020204" pitchFamily="34" charset="0"/>
                    <a:ea typeface="宋体" panose="02010600030101010101" pitchFamily="2" charset="-122"/>
                  </a:defRPr>
                </a:lvl2pPr>
                <a:lvl3pPr marL="1143000" indent="-228600" eaLnBrk="0" hangingPunct="0">
                  <a:spcBef>
                    <a:spcPct val="0"/>
                  </a:spcBef>
                  <a:defRPr b="1">
                    <a:solidFill>
                      <a:schemeClr val="tx1"/>
                    </a:solidFill>
                    <a:latin typeface="Arial" panose="020B0604020202020204" pitchFamily="34" charset="0"/>
                    <a:ea typeface="宋体" panose="02010600030101010101" pitchFamily="2" charset="-122"/>
                  </a:defRPr>
                </a:lvl3pPr>
                <a:lvl4pPr marL="1600200" indent="-228600" eaLnBrk="0" hangingPunct="0">
                  <a:spcBef>
                    <a:spcPct val="0"/>
                  </a:spcBef>
                  <a:defRPr b="1">
                    <a:solidFill>
                      <a:schemeClr val="tx1"/>
                    </a:solidFill>
                    <a:latin typeface="Arial" panose="020B0604020202020204" pitchFamily="34" charset="0"/>
                    <a:ea typeface="宋体" panose="02010600030101010101" pitchFamily="2" charset="-122"/>
                  </a:defRPr>
                </a:lvl4pPr>
                <a:lvl5pPr marL="2057400" indent="-228600" eaLnBrk="0" hangingPunct="0">
                  <a:spcBef>
                    <a:spcPct val="0"/>
                  </a:spcBef>
                  <a:defRPr b="1">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9pPr>
              </a:lstStyle>
              <a:p>
                <a:pPr eaLnBrk="1" hangingPunct="1">
                  <a:spcBef>
                    <a:spcPct val="50000"/>
                  </a:spcBef>
                </a:pPr>
                <a:r>
                  <a:rPr lang="en-US" altLang="zh-CN">
                    <a:ea typeface="隶书" panose="02010509060101010101" pitchFamily="49" charset="-122"/>
                  </a:rPr>
                  <a:t>×</a:t>
                </a:r>
                <a:endParaRPr lang="zh-CN" altLang="en-US">
                  <a:ea typeface="隶书" panose="02010509060101010101" pitchFamily="49" charset="-122"/>
                </a:endParaRPr>
              </a:p>
            </p:txBody>
          </p:sp>
          <p:sp>
            <p:nvSpPr>
              <p:cNvPr id="16" name="Text Box 24"/>
              <p:cNvSpPr txBox="1">
                <a:spLocks noChangeArrowheads="1"/>
              </p:cNvSpPr>
              <p:nvPr/>
            </p:nvSpPr>
            <p:spPr bwMode="auto">
              <a:xfrm>
                <a:off x="4195" y="3430"/>
                <a:ext cx="318" cy="207"/>
              </a:xfrm>
              <a:prstGeom prst="rect">
                <a:avLst/>
              </a:prstGeom>
              <a:noFill/>
              <a:ln>
                <a:noFill/>
              </a:ln>
              <a:effectLst>
                <a:prstShdw prst="shdw12">
                  <a:schemeClr val="bg2">
                    <a:alpha val="50000"/>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lvl1pPr eaLnBrk="0" hangingPunct="0">
                  <a:spcBef>
                    <a:spcPct val="0"/>
                  </a:spcBef>
                  <a:defRPr b="1">
                    <a:solidFill>
                      <a:schemeClr val="tx1"/>
                    </a:solidFill>
                    <a:latin typeface="Arial" panose="020B0604020202020204" pitchFamily="34" charset="0"/>
                    <a:ea typeface="宋体" panose="02010600030101010101" pitchFamily="2" charset="-122"/>
                  </a:defRPr>
                </a:lvl1pPr>
                <a:lvl2pPr marL="742950" indent="-285750" eaLnBrk="0" hangingPunct="0">
                  <a:spcBef>
                    <a:spcPct val="0"/>
                  </a:spcBef>
                  <a:defRPr b="1">
                    <a:solidFill>
                      <a:schemeClr val="tx1"/>
                    </a:solidFill>
                    <a:latin typeface="Arial" panose="020B0604020202020204" pitchFamily="34" charset="0"/>
                    <a:ea typeface="宋体" panose="02010600030101010101" pitchFamily="2" charset="-122"/>
                  </a:defRPr>
                </a:lvl2pPr>
                <a:lvl3pPr marL="1143000" indent="-228600" eaLnBrk="0" hangingPunct="0">
                  <a:spcBef>
                    <a:spcPct val="0"/>
                  </a:spcBef>
                  <a:defRPr b="1">
                    <a:solidFill>
                      <a:schemeClr val="tx1"/>
                    </a:solidFill>
                    <a:latin typeface="Arial" panose="020B0604020202020204" pitchFamily="34" charset="0"/>
                    <a:ea typeface="宋体" panose="02010600030101010101" pitchFamily="2" charset="-122"/>
                  </a:defRPr>
                </a:lvl3pPr>
                <a:lvl4pPr marL="1600200" indent="-228600" eaLnBrk="0" hangingPunct="0">
                  <a:spcBef>
                    <a:spcPct val="0"/>
                  </a:spcBef>
                  <a:defRPr b="1">
                    <a:solidFill>
                      <a:schemeClr val="tx1"/>
                    </a:solidFill>
                    <a:latin typeface="Arial" panose="020B0604020202020204" pitchFamily="34" charset="0"/>
                    <a:ea typeface="宋体" panose="02010600030101010101" pitchFamily="2" charset="-122"/>
                  </a:defRPr>
                </a:lvl4pPr>
                <a:lvl5pPr marL="2057400" indent="-228600" eaLnBrk="0" hangingPunct="0">
                  <a:spcBef>
                    <a:spcPct val="0"/>
                  </a:spcBef>
                  <a:defRPr b="1">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9pPr>
              </a:lstStyle>
              <a:p>
                <a:pPr eaLnBrk="1" hangingPunct="1">
                  <a:spcBef>
                    <a:spcPct val="50000"/>
                  </a:spcBef>
                </a:pPr>
                <a:r>
                  <a:rPr lang="en-US" altLang="zh-CN">
                    <a:ea typeface="隶书" panose="02010509060101010101" pitchFamily="49" charset="-122"/>
                  </a:rPr>
                  <a:t>×</a:t>
                </a:r>
                <a:endParaRPr lang="zh-CN" altLang="en-US">
                  <a:ea typeface="隶书" panose="02010509060101010101" pitchFamily="49" charset="-122"/>
                </a:endParaRPr>
              </a:p>
            </p:txBody>
          </p:sp>
        </p:grpSp>
      </p:grpSp>
      <p:sp>
        <p:nvSpPr>
          <p:cNvPr id="17" name="AutoShape 22"/>
          <p:cNvSpPr>
            <a:spLocks noChangeArrowheads="1"/>
          </p:cNvSpPr>
          <p:nvPr/>
        </p:nvSpPr>
        <p:spPr bwMode="auto">
          <a:xfrm>
            <a:off x="6725723" y="1907829"/>
            <a:ext cx="2051050" cy="1223963"/>
          </a:xfrm>
          <a:prstGeom prst="cloudCallout">
            <a:avLst>
              <a:gd name="adj1" fmla="val -11208"/>
              <a:gd name="adj2" fmla="val 95332"/>
            </a:avLst>
          </a:prstGeom>
          <a:gradFill rotWithShape="1">
            <a:gsLst>
              <a:gs pos="0">
                <a:srgbClr val="66FFFF">
                  <a:alpha val="75000"/>
                </a:srgbClr>
              </a:gs>
              <a:gs pos="100000">
                <a:srgbClr val="66FFFF">
                  <a:alpha val="44000"/>
                </a:srgbClr>
              </a:gs>
            </a:gsLst>
            <a:lin ang="18900000" scaled="1"/>
          </a:gradFill>
          <a:ln>
            <a:noFill/>
          </a:ln>
          <a:effectLst/>
          <a:extLst>
            <a:ext uri="{91240B29-F687-4F45-9708-019B960494DF}">
              <a14:hiddenLine xmlns:a14="http://schemas.microsoft.com/office/drawing/2010/main" w="9525">
                <a:solidFill>
                  <a:schemeClr val="tx1"/>
                </a:solidFill>
                <a:round/>
              </a14:hiddenLine>
            </a:ext>
            <a:ext uri="{AF507438-7753-43E0-B8FC-AC1667EBCBE1}">
              <a14:hiddenEffects xmlns:a14="http://schemas.microsoft.com/office/drawing/2010/main">
                <a:effectLst>
                  <a:outerShdw kx="-3284103" algn="br" rotWithShape="0">
                    <a:schemeClr val="bg2">
                      <a:alpha val="50000"/>
                    </a:schemeClr>
                  </a:outerShdw>
                </a:effectLst>
              </a14:hiddenEffects>
            </a:ext>
          </a:extLst>
        </p:spPr>
        <p:txBody>
          <a:bodyPr/>
          <a:lstStyle/>
          <a:p>
            <a:pPr algn="ctr">
              <a:spcBef>
                <a:spcPct val="0"/>
              </a:spcBef>
            </a:pPr>
            <a:r>
              <a:rPr lang="zh-CN" altLang="en-US" sz="1400" dirty="0"/>
              <a:t>生产工时定额，工资定额，机器工时定额</a:t>
            </a:r>
            <a:endParaRPr lang="zh-CN" altLang="en-US" sz="1400" dirty="0"/>
          </a:p>
        </p:txBody>
      </p:sp>
      <p:sp>
        <p:nvSpPr>
          <p:cNvPr id="18" name="标题 1"/>
          <p:cNvSpPr txBox="1"/>
          <p:nvPr/>
        </p:nvSpPr>
        <p:spPr>
          <a:xfrm>
            <a:off x="467544" y="404664"/>
            <a:ext cx="5877036" cy="651346"/>
          </a:xfrm>
          <a:prstGeom prst="rect">
            <a:avLst/>
          </a:prstGeom>
          <a:ln>
            <a:solidFill>
              <a:schemeClr val="accent1">
                <a:lumMod val="75000"/>
              </a:schemeClr>
            </a:solidFill>
          </a:ln>
        </p:spPr>
        <p:txBody>
          <a:bodyPr/>
          <a:lstStyle>
            <a:lvl1pPr algn="l" rtl="0" eaLnBrk="1" latinLnBrk="0" hangingPunct="1">
              <a:spcBef>
                <a:spcPct val="0"/>
              </a:spcBef>
              <a:buNone/>
              <a:defRPr kumimoji="0" sz="3000" b="0" kern="1200" cap="small" baseline="0">
                <a:solidFill>
                  <a:schemeClr val="tx2"/>
                </a:solidFill>
                <a:latin typeface="+mj-lt"/>
                <a:ea typeface="+mj-ea"/>
                <a:cs typeface="+mj-cs"/>
              </a:defRPr>
            </a:lvl1pPr>
          </a:lstStyle>
          <a:p>
            <a:r>
              <a:rPr lang="zh-CN" altLang="en-US" b="1" dirty="0"/>
              <a:t>二</a:t>
            </a:r>
            <a:r>
              <a:rPr lang="zh-CN" altLang="en-US" b="1" dirty="0" smtClean="0"/>
              <a:t>、</a:t>
            </a:r>
            <a:r>
              <a:rPr lang="zh-CN" altLang="en-US" b="1" dirty="0"/>
              <a:t>制造</a:t>
            </a:r>
            <a:r>
              <a:rPr lang="zh-CN" altLang="en-US" b="1" dirty="0" smtClean="0"/>
              <a:t>费用的</a:t>
            </a:r>
            <a:r>
              <a:rPr lang="zh-CN" altLang="en-US" b="1" dirty="0"/>
              <a:t>分配</a:t>
            </a:r>
            <a:endParaRPr lang="zh-CN" altLang="en-US" b="1" dirty="0"/>
          </a:p>
        </p:txBody>
      </p:sp>
      <p:sp>
        <p:nvSpPr>
          <p:cNvPr id="19" name="文本占位符 3"/>
          <p:cNvSpPr txBox="1"/>
          <p:nvPr/>
        </p:nvSpPr>
        <p:spPr>
          <a:xfrm>
            <a:off x="467544" y="1255225"/>
            <a:ext cx="4393399" cy="658368"/>
          </a:xfrm>
          <a:prstGeom prst="roundRect">
            <a:avLst>
              <a:gd name="adj" fmla="val 16667"/>
            </a:avLst>
          </a:prstGeom>
          <a:solidFill>
            <a:schemeClr val="accent1">
              <a:lumMod val="20000"/>
              <a:lumOff val="80000"/>
            </a:schemeClr>
          </a:solidFill>
        </p:spPr>
        <p:txBody>
          <a:bodyPr/>
          <a:lstStyle>
            <a:lvl1pPr marL="274320" indent="-274320" algn="l" rtl="0" eaLnBrk="1" latinLnBrk="0" hangingPunct="1">
              <a:spcBef>
                <a:spcPts val="600"/>
              </a:spcBef>
              <a:buClr>
                <a:schemeClr val="accent1"/>
              </a:buClr>
              <a:buSzPct val="70000"/>
              <a:buFont typeface="Wingdings" panose="05000000000000000000"/>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panose="05020102010507070707"/>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panose="05000000000000000000"/>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panose="05000000000000000000"/>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panose="05020102010507070707"/>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panose="05000000000000000000"/>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a:lstStyle>
          <a:p>
            <a:pPr marL="0" indent="0">
              <a:lnSpc>
                <a:spcPct val="150000"/>
              </a:lnSpc>
              <a:buNone/>
            </a:pPr>
            <a:r>
              <a:rPr lang="zh-CN" altLang="en-US" b="1" dirty="0" smtClean="0">
                <a:solidFill>
                  <a:schemeClr val="accent2">
                    <a:lumMod val="75000"/>
                  </a:schemeClr>
                </a:solidFill>
              </a:rPr>
              <a:t>年度计划分配率法</a:t>
            </a:r>
            <a:endParaRPr lang="zh-CN" altLang="en-US" b="1" dirty="0">
              <a:solidFill>
                <a:schemeClr val="accent2">
                  <a:lumMod val="75000"/>
                </a:schemeClr>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wipe(left)">
                                      <p:cBhvr>
                                        <p:cTn id="12" dur="500"/>
                                        <p:tgtEl>
                                          <p:spTgt spid="8"/>
                                        </p:tgtEl>
                                      </p:cBhvr>
                                    </p:animEffect>
                                  </p:childTnLst>
                                </p:cTn>
                              </p:par>
                            </p:childTnLst>
                          </p:cTn>
                        </p:par>
                      </p:childTnLst>
                    </p:cTn>
                  </p:par>
                  <p:par>
                    <p:cTn id="13" fill="hold">
                      <p:stCondLst>
                        <p:cond delay="indefinite"/>
                      </p:stCondLst>
                      <p:childTnLst>
                        <p:par>
                          <p:cTn id="14" fill="hold">
                            <p:stCondLst>
                              <p:cond delay="0"/>
                            </p:stCondLst>
                            <p:childTnLst>
                              <p:par>
                                <p:cTn id="15" presetID="8" presetClass="entr" presetSubtype="32" fill="hold" grpId="0" nodeType="clickEffect">
                                  <p:stCondLst>
                                    <p:cond delay="0"/>
                                  </p:stCondLst>
                                  <p:childTnLst>
                                    <p:set>
                                      <p:cBhvr>
                                        <p:cTn id="16" dur="1" fill="hold">
                                          <p:stCondLst>
                                            <p:cond delay="0"/>
                                          </p:stCondLst>
                                        </p:cTn>
                                        <p:tgtEl>
                                          <p:spTgt spid="17"/>
                                        </p:tgtEl>
                                        <p:attrNameLst>
                                          <p:attrName>style.visibility</p:attrName>
                                        </p:attrNameLst>
                                      </p:cBhvr>
                                      <p:to>
                                        <p:strVal val="visible"/>
                                      </p:to>
                                    </p:set>
                                    <p:animEffect transition="in" filter="diamond(out)">
                                      <p:cBhvr>
                                        <p:cTn id="17" dur="10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9"/>
          <p:cNvSpPr>
            <a:spLocks noChangeArrowheads="1"/>
          </p:cNvSpPr>
          <p:nvPr/>
        </p:nvSpPr>
        <p:spPr bwMode="auto">
          <a:xfrm>
            <a:off x="611188" y="379413"/>
            <a:ext cx="8135937" cy="1955800"/>
          </a:xfrm>
          <a:prstGeom prst="rect">
            <a:avLst/>
          </a:prstGeom>
          <a:noFill/>
          <a:ln w="38100" cmpd="dbl">
            <a:solidFill>
              <a:schemeClr val="hlink"/>
            </a:solidFill>
            <a:prstDash val="dash"/>
            <a:miter lim="800000"/>
          </a:ln>
          <a:effectLst/>
          <a:extLst>
            <a:ext uri="{909E8E84-426E-40DD-AFC4-6F175D3DCCD1}">
              <a14:hiddenFill xmlns:a14="http://schemas.microsoft.com/office/drawing/2010/main">
                <a:gradFill rotWithShape="1">
                  <a:gsLst>
                    <a:gs pos="0">
                      <a:srgbClr val="66FFFF">
                        <a:alpha val="85999"/>
                      </a:srgbClr>
                    </a:gs>
                    <a:gs pos="100000">
                      <a:srgbClr val="66FFFF">
                        <a:alpha val="25000"/>
                      </a:srgbClr>
                    </a:gs>
                  </a:gsLst>
                  <a:lin ang="5400000" scaled="1"/>
                </a:gradFill>
              </a14:hiddenFill>
            </a:ext>
            <a:ext uri="{AF507438-7753-43E0-B8FC-AC1667EBCBE1}">
              <a14:hiddenEffects xmlns:a14="http://schemas.microsoft.com/office/drawing/2010/main">
                <a:effectLst>
                  <a:outerShdw kx="-3284103" algn="br" rotWithShape="0">
                    <a:schemeClr val="bg2">
                      <a:alpha val="50000"/>
                    </a:schemeClr>
                  </a:outerShdw>
                </a:effectLst>
              </a14:hiddenEffects>
            </a:ext>
          </a:extLst>
        </p:spPr>
        <p:txBody>
          <a:bodyPr anchor="ctr">
            <a:spAutoFit/>
          </a:bodyPr>
          <a:lstStyle/>
          <a:p>
            <a:pPr indent="266700" eaLnBrk="0" hangingPunct="0">
              <a:lnSpc>
                <a:spcPct val="120000"/>
              </a:lnSpc>
              <a:spcBef>
                <a:spcPct val="0"/>
              </a:spcBef>
            </a:pPr>
            <a:r>
              <a:rPr lang="en-US" altLang="zh-CN" sz="2000" dirty="0">
                <a:latin typeface="楷体_GB2312" pitchFamily="1" charset="-122"/>
                <a:ea typeface="楷体_GB2312" pitchFamily="1" charset="-122"/>
                <a:cs typeface="Times New Roman" panose="02020603050405020304" pitchFamily="18" charset="0"/>
              </a:rPr>
              <a:t>【</a:t>
            </a:r>
            <a:r>
              <a:rPr lang="zh-CN" altLang="en-US" sz="2000" dirty="0">
                <a:latin typeface="楷体_GB2312" pitchFamily="1" charset="-122"/>
                <a:ea typeface="楷体_GB2312" pitchFamily="1" charset="-122"/>
                <a:cs typeface="Times New Roman" panose="02020603050405020304" pitchFamily="18" charset="0"/>
              </a:rPr>
              <a:t>例</a:t>
            </a:r>
            <a:r>
              <a:rPr lang="en-US" altLang="zh-CN" sz="2000" dirty="0">
                <a:latin typeface="楷体_GB2312" pitchFamily="1" charset="-122"/>
                <a:ea typeface="楷体_GB2312" pitchFamily="1" charset="-122"/>
                <a:cs typeface="Times New Roman" panose="02020603050405020304" pitchFamily="18" charset="0"/>
              </a:rPr>
              <a:t>】</a:t>
            </a:r>
            <a:r>
              <a:rPr lang="zh-CN" altLang="en-US" sz="2000" dirty="0">
                <a:latin typeface="楷体_GB2312" pitchFamily="1" charset="-122"/>
                <a:ea typeface="楷体_GB2312" pitchFamily="1" charset="-122"/>
                <a:cs typeface="Times New Roman" panose="02020603050405020304" pitchFamily="18" charset="0"/>
              </a:rPr>
              <a:t>假设新华公司</a:t>
            </a:r>
            <a:r>
              <a:rPr lang="en-US" altLang="zh-CN" sz="2000" dirty="0">
                <a:latin typeface="楷体_GB2312" pitchFamily="1" charset="-122"/>
                <a:ea typeface="楷体_GB2312" pitchFamily="1" charset="-122"/>
                <a:cs typeface="Times New Roman" panose="02020603050405020304" pitchFamily="18" charset="0"/>
              </a:rPr>
              <a:t>20××</a:t>
            </a:r>
            <a:r>
              <a:rPr lang="zh-CN" altLang="en-US" sz="2000" dirty="0">
                <a:latin typeface="楷体_GB2312" pitchFamily="1" charset="-122"/>
                <a:ea typeface="楷体_GB2312" pitchFamily="1" charset="-122"/>
                <a:cs typeface="Times New Roman" panose="02020603050405020304" pitchFamily="18" charset="0"/>
              </a:rPr>
              <a:t>年全年制造费用预计数额为</a:t>
            </a:r>
            <a:r>
              <a:rPr lang="en-US" altLang="zh-CN" sz="2000" dirty="0">
                <a:latin typeface="楷体_GB2312" pitchFamily="1" charset="-122"/>
                <a:ea typeface="楷体_GB2312" pitchFamily="1" charset="-122"/>
                <a:cs typeface="Times New Roman" panose="02020603050405020304" pitchFamily="18" charset="0"/>
              </a:rPr>
              <a:t>630 000</a:t>
            </a:r>
            <a:r>
              <a:rPr lang="zh-CN" altLang="en-US" sz="2000" dirty="0">
                <a:latin typeface="楷体_GB2312" pitchFamily="1" charset="-122"/>
                <a:ea typeface="楷体_GB2312" pitchFamily="1" charset="-122"/>
                <a:cs typeface="Times New Roman" panose="02020603050405020304" pitchFamily="18" charset="0"/>
              </a:rPr>
              <a:t>元；全年各产品计划总产量分别为：甲产品</a:t>
            </a:r>
            <a:r>
              <a:rPr lang="en-US" altLang="zh-CN" sz="2000" dirty="0">
                <a:latin typeface="楷体_GB2312" pitchFamily="1" charset="-122"/>
                <a:ea typeface="楷体_GB2312" pitchFamily="1" charset="-122"/>
                <a:cs typeface="Times New Roman" panose="02020603050405020304" pitchFamily="18" charset="0"/>
              </a:rPr>
              <a:t>1 500</a:t>
            </a:r>
            <a:r>
              <a:rPr lang="zh-CN" altLang="en-US" sz="2000" dirty="0">
                <a:latin typeface="楷体_GB2312" pitchFamily="1" charset="-122"/>
                <a:ea typeface="楷体_GB2312" pitchFamily="1" charset="-122"/>
                <a:cs typeface="Times New Roman" panose="02020603050405020304" pitchFamily="18" charset="0"/>
              </a:rPr>
              <a:t>件，乙产品</a:t>
            </a:r>
            <a:r>
              <a:rPr lang="en-US" altLang="zh-CN" sz="2000" dirty="0">
                <a:latin typeface="楷体_GB2312" pitchFamily="1" charset="-122"/>
                <a:ea typeface="楷体_GB2312" pitchFamily="1" charset="-122"/>
                <a:cs typeface="Times New Roman" panose="02020603050405020304" pitchFamily="18" charset="0"/>
              </a:rPr>
              <a:t>2 500</a:t>
            </a:r>
            <a:r>
              <a:rPr lang="zh-CN" altLang="en-US" sz="2000" dirty="0">
                <a:latin typeface="楷体_GB2312" pitchFamily="1" charset="-122"/>
                <a:ea typeface="楷体_GB2312" pitchFamily="1" charset="-122"/>
                <a:cs typeface="Times New Roman" panose="02020603050405020304" pitchFamily="18" charset="0"/>
              </a:rPr>
              <a:t>件；单位产品的生产工时定额分别为：甲产品</a:t>
            </a:r>
            <a:r>
              <a:rPr lang="en-US" altLang="zh-CN" sz="2000" dirty="0">
                <a:latin typeface="楷体_GB2312" pitchFamily="1" charset="-122"/>
                <a:ea typeface="楷体_GB2312" pitchFamily="1" charset="-122"/>
                <a:cs typeface="Times New Roman" panose="02020603050405020304" pitchFamily="18" charset="0"/>
              </a:rPr>
              <a:t>80</a:t>
            </a:r>
            <a:r>
              <a:rPr lang="zh-CN" altLang="en-US" sz="2000" dirty="0">
                <a:latin typeface="楷体_GB2312" pitchFamily="1" charset="-122"/>
                <a:ea typeface="楷体_GB2312" pitchFamily="1" charset="-122"/>
                <a:cs typeface="Times New Roman" panose="02020603050405020304" pitchFamily="18" charset="0"/>
              </a:rPr>
              <a:t>工时，乙产品</a:t>
            </a:r>
            <a:r>
              <a:rPr lang="en-US" altLang="zh-CN" sz="2000" dirty="0">
                <a:latin typeface="楷体_GB2312" pitchFamily="1" charset="-122"/>
                <a:ea typeface="楷体_GB2312" pitchFamily="1" charset="-122"/>
                <a:cs typeface="Times New Roman" panose="02020603050405020304" pitchFamily="18" charset="0"/>
              </a:rPr>
              <a:t>120</a:t>
            </a:r>
            <a:r>
              <a:rPr lang="zh-CN" altLang="en-US" sz="2000" dirty="0">
                <a:latin typeface="楷体_GB2312" pitchFamily="1" charset="-122"/>
                <a:ea typeface="楷体_GB2312" pitchFamily="1" charset="-122"/>
                <a:cs typeface="Times New Roman" panose="02020603050405020304" pitchFamily="18" charset="0"/>
              </a:rPr>
              <a:t>工时；</a:t>
            </a:r>
            <a:r>
              <a:rPr lang="en-US" altLang="zh-CN" sz="2000" dirty="0">
                <a:latin typeface="楷体_GB2312" pitchFamily="1" charset="-122"/>
                <a:ea typeface="楷体_GB2312" pitchFamily="1" charset="-122"/>
                <a:cs typeface="Times New Roman" panose="02020603050405020304" pitchFamily="18" charset="0"/>
              </a:rPr>
              <a:t>1</a:t>
            </a:r>
            <a:r>
              <a:rPr lang="zh-CN" altLang="en-US" sz="2000" dirty="0">
                <a:latin typeface="楷体_GB2312" pitchFamily="1" charset="-122"/>
                <a:ea typeface="楷体_GB2312" pitchFamily="1" charset="-122"/>
                <a:cs typeface="Times New Roman" panose="02020603050405020304" pitchFamily="18" charset="0"/>
              </a:rPr>
              <a:t>月份实际产量：甲产品</a:t>
            </a:r>
            <a:r>
              <a:rPr lang="en-US" altLang="zh-CN" sz="2000" dirty="0">
                <a:latin typeface="楷体_GB2312" pitchFamily="1" charset="-122"/>
                <a:ea typeface="楷体_GB2312" pitchFamily="1" charset="-122"/>
                <a:cs typeface="Times New Roman" panose="02020603050405020304" pitchFamily="18" charset="0"/>
              </a:rPr>
              <a:t>100</a:t>
            </a:r>
            <a:r>
              <a:rPr lang="zh-CN" altLang="en-US" sz="2000" dirty="0">
                <a:latin typeface="楷体_GB2312" pitchFamily="1" charset="-122"/>
                <a:ea typeface="楷体_GB2312" pitchFamily="1" charset="-122"/>
                <a:cs typeface="Times New Roman" panose="02020603050405020304" pitchFamily="18" charset="0"/>
              </a:rPr>
              <a:t>件，乙产品</a:t>
            </a:r>
            <a:r>
              <a:rPr lang="en-US" altLang="zh-CN" sz="2000" dirty="0">
                <a:latin typeface="楷体_GB2312" pitchFamily="1" charset="-122"/>
                <a:ea typeface="楷体_GB2312" pitchFamily="1" charset="-122"/>
                <a:cs typeface="Times New Roman" panose="02020603050405020304" pitchFamily="18" charset="0"/>
              </a:rPr>
              <a:t>200</a:t>
            </a:r>
            <a:r>
              <a:rPr lang="zh-CN" altLang="en-US" sz="2000" dirty="0">
                <a:latin typeface="楷体_GB2312" pitchFamily="1" charset="-122"/>
                <a:ea typeface="楷体_GB2312" pitchFamily="1" charset="-122"/>
                <a:cs typeface="Times New Roman" panose="02020603050405020304" pitchFamily="18" charset="0"/>
              </a:rPr>
              <a:t>件；</a:t>
            </a:r>
            <a:r>
              <a:rPr lang="en-US" altLang="zh-CN" sz="2000" dirty="0">
                <a:latin typeface="楷体_GB2312" pitchFamily="1" charset="-122"/>
                <a:ea typeface="楷体_GB2312" pitchFamily="1" charset="-122"/>
                <a:cs typeface="Times New Roman" panose="02020603050405020304" pitchFamily="18" charset="0"/>
              </a:rPr>
              <a:t>1</a:t>
            </a:r>
            <a:r>
              <a:rPr lang="zh-CN" altLang="en-US" sz="2000" dirty="0">
                <a:latin typeface="楷体_GB2312" pitchFamily="1" charset="-122"/>
                <a:ea typeface="楷体_GB2312" pitchFamily="1" charset="-122"/>
                <a:cs typeface="Times New Roman" panose="02020603050405020304" pitchFamily="18" charset="0"/>
              </a:rPr>
              <a:t>月份实际发生制造费用总额为</a:t>
            </a:r>
            <a:r>
              <a:rPr lang="en-US" altLang="zh-CN" sz="2000" dirty="0">
                <a:latin typeface="楷体_GB2312" pitchFamily="1" charset="-122"/>
                <a:ea typeface="楷体_GB2312" pitchFamily="1" charset="-122"/>
                <a:cs typeface="Times New Roman" panose="02020603050405020304" pitchFamily="18" charset="0"/>
              </a:rPr>
              <a:t>50 506</a:t>
            </a:r>
            <a:r>
              <a:rPr lang="zh-CN" altLang="en-US" sz="2000" dirty="0">
                <a:latin typeface="楷体_GB2312" pitchFamily="1" charset="-122"/>
                <a:ea typeface="楷体_GB2312" pitchFamily="1" charset="-122"/>
                <a:cs typeface="Times New Roman" panose="02020603050405020304" pitchFamily="18" charset="0"/>
              </a:rPr>
              <a:t>元。</a:t>
            </a:r>
            <a:endParaRPr lang="zh-CN" altLang="en-US" sz="2000" dirty="0">
              <a:latin typeface="楷体_GB2312" pitchFamily="1" charset="-122"/>
              <a:ea typeface="楷体_GB2312" pitchFamily="1" charset="-122"/>
              <a:cs typeface="Times New Roman" panose="02020603050405020304" pitchFamily="18" charset="0"/>
            </a:endParaRPr>
          </a:p>
        </p:txBody>
      </p:sp>
      <p:sp>
        <p:nvSpPr>
          <p:cNvPr id="3" name="Rectangle 10"/>
          <p:cNvSpPr>
            <a:spLocks noChangeArrowheads="1"/>
          </p:cNvSpPr>
          <p:nvPr/>
        </p:nvSpPr>
        <p:spPr bwMode="auto">
          <a:xfrm>
            <a:off x="468313" y="2565400"/>
            <a:ext cx="8459787" cy="1501775"/>
          </a:xfrm>
          <a:prstGeom prst="rect">
            <a:avLst/>
          </a:prstGeom>
          <a:noFill/>
          <a:ln w="38100" cmpd="dbl">
            <a:solidFill>
              <a:srgbClr val="CC00CC"/>
            </a:solidFill>
            <a:miter lim="800000"/>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kx="-3284103" algn="br" rotWithShape="0">
                    <a:schemeClr val="bg2">
                      <a:alpha val="50000"/>
                    </a:schemeClr>
                  </a:outerShdw>
                </a:effectLst>
              </a14:hiddenEffects>
            </a:ext>
          </a:extLst>
        </p:spPr>
        <p:txBody>
          <a:bodyPr anchor="ctr">
            <a:spAutoFit/>
          </a:bodyPr>
          <a:lstStyle/>
          <a:p>
            <a:pPr indent="266700" eaLnBrk="0" hangingPunct="0">
              <a:lnSpc>
                <a:spcPct val="150000"/>
              </a:lnSpc>
              <a:spcBef>
                <a:spcPct val="0"/>
              </a:spcBef>
            </a:pPr>
            <a:r>
              <a:rPr lang="zh-CN" altLang="en-US" sz="2000">
                <a:latin typeface="楷体_GB2312" pitchFamily="1" charset="-122"/>
                <a:ea typeface="楷体_GB2312" pitchFamily="1" charset="-122"/>
                <a:cs typeface="Times New Roman" panose="02020603050405020304" pitchFamily="18" charset="0"/>
              </a:rPr>
              <a:t>制造费用计划分配率</a:t>
            </a:r>
            <a:r>
              <a:rPr lang="zh-CN" altLang="en-US" sz="2000">
                <a:ea typeface="楷体_GB2312" pitchFamily="1" charset="-122"/>
                <a:cs typeface="Times New Roman" panose="02020603050405020304" pitchFamily="18" charset="0"/>
              </a:rPr>
              <a:t>＝ </a:t>
            </a:r>
            <a:r>
              <a:rPr lang="en-US" altLang="zh-CN" sz="2000">
                <a:ea typeface="楷体_GB2312" pitchFamily="1" charset="-122"/>
                <a:cs typeface="Times New Roman" panose="02020603050405020304" pitchFamily="18" charset="0"/>
              </a:rPr>
              <a:t>630 000</a:t>
            </a:r>
            <a:r>
              <a:rPr lang="zh-CN" altLang="zh-CN" sz="2000">
                <a:ea typeface="楷体_GB2312" pitchFamily="1" charset="-122"/>
                <a:cs typeface="Times New Roman" panose="02020603050405020304" pitchFamily="18" charset="0"/>
              </a:rPr>
              <a:t>÷</a:t>
            </a:r>
            <a:r>
              <a:rPr lang="zh-CN" altLang="en-US" sz="2000">
                <a:ea typeface="楷体_GB2312" pitchFamily="1" charset="-122"/>
                <a:cs typeface="Times New Roman" panose="02020603050405020304" pitchFamily="18" charset="0"/>
              </a:rPr>
              <a:t>（</a:t>
            </a:r>
            <a:r>
              <a:rPr lang="en-US" altLang="zh-CN" sz="2000">
                <a:ea typeface="楷体_GB2312" pitchFamily="1" charset="-122"/>
                <a:cs typeface="Times New Roman" panose="02020603050405020304" pitchFamily="18" charset="0"/>
              </a:rPr>
              <a:t>1500×80 + 2500×120</a:t>
            </a:r>
            <a:r>
              <a:rPr lang="zh-CN" altLang="en-US" sz="2000">
                <a:ea typeface="楷体_GB2312" pitchFamily="1" charset="-122"/>
                <a:cs typeface="Times New Roman" panose="02020603050405020304" pitchFamily="18" charset="0"/>
              </a:rPr>
              <a:t>）</a:t>
            </a:r>
            <a:r>
              <a:rPr lang="zh-CN" altLang="en-US" sz="2000">
                <a:latin typeface="楷体_GB2312" pitchFamily="1" charset="-122"/>
                <a:ea typeface="楷体_GB2312" pitchFamily="1" charset="-122"/>
                <a:cs typeface="Times New Roman" panose="02020603050405020304" pitchFamily="18" charset="0"/>
              </a:rPr>
              <a:t>＝</a:t>
            </a:r>
            <a:r>
              <a:rPr lang="en-US" altLang="zh-CN" sz="2000">
                <a:latin typeface="楷体_GB2312" pitchFamily="1" charset="-122"/>
                <a:ea typeface="楷体_GB2312" pitchFamily="1" charset="-122"/>
                <a:cs typeface="Times New Roman" panose="02020603050405020304" pitchFamily="18" charset="0"/>
              </a:rPr>
              <a:t>1.5</a:t>
            </a:r>
            <a:endParaRPr lang="en-US" altLang="zh-CN" sz="2000">
              <a:latin typeface="楷体_GB2312" pitchFamily="1" charset="-122"/>
              <a:ea typeface="楷体_GB2312" pitchFamily="1" charset="-122"/>
              <a:cs typeface="Times New Roman" panose="02020603050405020304" pitchFamily="18" charset="0"/>
            </a:endParaRPr>
          </a:p>
          <a:p>
            <a:pPr indent="266700" eaLnBrk="0" hangingPunct="0">
              <a:lnSpc>
                <a:spcPct val="150000"/>
              </a:lnSpc>
              <a:spcBef>
                <a:spcPct val="0"/>
              </a:spcBef>
            </a:pPr>
            <a:r>
              <a:rPr lang="en-US" altLang="zh-CN" sz="2000">
                <a:latin typeface="楷体_GB2312" pitchFamily="1" charset="-122"/>
                <a:ea typeface="楷体_GB2312" pitchFamily="1" charset="-122"/>
                <a:cs typeface="Times New Roman" panose="02020603050405020304" pitchFamily="18" charset="0"/>
              </a:rPr>
              <a:t>1</a:t>
            </a:r>
            <a:r>
              <a:rPr lang="zh-CN" altLang="en-US" sz="2000">
                <a:latin typeface="楷体_GB2312" pitchFamily="1" charset="-122"/>
                <a:ea typeface="楷体_GB2312" pitchFamily="1" charset="-122"/>
                <a:cs typeface="Times New Roman" panose="02020603050405020304" pitchFamily="18" charset="0"/>
              </a:rPr>
              <a:t>月份甲产品应负担的制造费用＝</a:t>
            </a:r>
            <a:r>
              <a:rPr lang="en-US" altLang="zh-CN" sz="2000">
                <a:latin typeface="楷体_GB2312" pitchFamily="1" charset="-122"/>
                <a:ea typeface="楷体_GB2312" pitchFamily="1" charset="-122"/>
                <a:cs typeface="Times New Roman" panose="02020603050405020304" pitchFamily="18" charset="0"/>
              </a:rPr>
              <a:t>100×80×1.5</a:t>
            </a:r>
            <a:r>
              <a:rPr lang="zh-CN" altLang="en-US" sz="2000">
                <a:latin typeface="楷体_GB2312" pitchFamily="1" charset="-122"/>
                <a:ea typeface="楷体_GB2312" pitchFamily="1" charset="-122"/>
                <a:cs typeface="Times New Roman" panose="02020603050405020304" pitchFamily="18" charset="0"/>
              </a:rPr>
              <a:t>＝</a:t>
            </a:r>
            <a:r>
              <a:rPr lang="en-US" altLang="zh-CN" sz="2000">
                <a:latin typeface="楷体_GB2312" pitchFamily="1" charset="-122"/>
                <a:ea typeface="楷体_GB2312" pitchFamily="1" charset="-122"/>
                <a:cs typeface="Times New Roman" panose="02020603050405020304" pitchFamily="18" charset="0"/>
              </a:rPr>
              <a:t>12 000</a:t>
            </a:r>
            <a:r>
              <a:rPr lang="zh-CN" altLang="en-US" sz="2000">
                <a:latin typeface="楷体_GB2312" pitchFamily="1" charset="-122"/>
                <a:ea typeface="楷体_GB2312" pitchFamily="1" charset="-122"/>
                <a:cs typeface="Times New Roman" panose="02020603050405020304" pitchFamily="18" charset="0"/>
              </a:rPr>
              <a:t>（元）</a:t>
            </a:r>
            <a:endParaRPr lang="zh-CN" altLang="en-US" sz="2000">
              <a:latin typeface="楷体_GB2312" pitchFamily="1" charset="-122"/>
              <a:ea typeface="楷体_GB2312" pitchFamily="1" charset="-122"/>
              <a:cs typeface="Times New Roman" panose="02020603050405020304" pitchFamily="18" charset="0"/>
            </a:endParaRPr>
          </a:p>
          <a:p>
            <a:pPr indent="266700" eaLnBrk="0" hangingPunct="0">
              <a:lnSpc>
                <a:spcPct val="150000"/>
              </a:lnSpc>
              <a:spcBef>
                <a:spcPct val="0"/>
              </a:spcBef>
            </a:pPr>
            <a:r>
              <a:rPr lang="en-US" altLang="zh-CN" sz="2000">
                <a:latin typeface="楷体_GB2312" pitchFamily="1" charset="-122"/>
                <a:ea typeface="楷体_GB2312" pitchFamily="1" charset="-122"/>
                <a:cs typeface="Times New Roman" panose="02020603050405020304" pitchFamily="18" charset="0"/>
              </a:rPr>
              <a:t>1</a:t>
            </a:r>
            <a:r>
              <a:rPr lang="zh-CN" altLang="en-US" sz="2000">
                <a:latin typeface="楷体_GB2312" pitchFamily="1" charset="-122"/>
                <a:ea typeface="楷体_GB2312" pitchFamily="1" charset="-122"/>
                <a:cs typeface="Times New Roman" panose="02020603050405020304" pitchFamily="18" charset="0"/>
              </a:rPr>
              <a:t>月份乙产品应负担的制造费用＝</a:t>
            </a:r>
            <a:r>
              <a:rPr lang="en-US" altLang="zh-CN" sz="2000">
                <a:latin typeface="楷体_GB2312" pitchFamily="1" charset="-122"/>
                <a:ea typeface="楷体_GB2312" pitchFamily="1" charset="-122"/>
                <a:cs typeface="Times New Roman" panose="02020603050405020304" pitchFamily="18" charset="0"/>
              </a:rPr>
              <a:t>200×120×1.5</a:t>
            </a:r>
            <a:r>
              <a:rPr lang="zh-CN" altLang="en-US" sz="2000">
                <a:latin typeface="楷体_GB2312" pitchFamily="1" charset="-122"/>
                <a:ea typeface="楷体_GB2312" pitchFamily="1" charset="-122"/>
                <a:cs typeface="Times New Roman" panose="02020603050405020304" pitchFamily="18" charset="0"/>
              </a:rPr>
              <a:t>＝</a:t>
            </a:r>
            <a:r>
              <a:rPr lang="en-US" altLang="zh-CN" sz="2000">
                <a:latin typeface="楷体_GB2312" pitchFamily="1" charset="-122"/>
                <a:ea typeface="楷体_GB2312" pitchFamily="1" charset="-122"/>
                <a:cs typeface="Times New Roman" panose="02020603050405020304" pitchFamily="18" charset="0"/>
              </a:rPr>
              <a:t>36 000</a:t>
            </a:r>
            <a:r>
              <a:rPr lang="zh-CN" altLang="en-US" sz="2000">
                <a:latin typeface="楷体_GB2312" pitchFamily="1" charset="-122"/>
                <a:ea typeface="楷体_GB2312" pitchFamily="1" charset="-122"/>
                <a:cs typeface="Times New Roman" panose="02020603050405020304" pitchFamily="18" charset="0"/>
              </a:rPr>
              <a:t>（元）</a:t>
            </a:r>
            <a:endParaRPr lang="zh-CN" altLang="en-US" sz="2000">
              <a:latin typeface="楷体_GB2312" pitchFamily="1" charset="-122"/>
              <a:ea typeface="楷体_GB2312" pitchFamily="1" charset="-122"/>
              <a:cs typeface="Times New Roman" panose="02020603050405020304" pitchFamily="18" charset="0"/>
            </a:endParaRPr>
          </a:p>
        </p:txBody>
      </p:sp>
      <p:sp>
        <p:nvSpPr>
          <p:cNvPr id="4" name="Rectangle 11"/>
          <p:cNvSpPr>
            <a:spLocks noChangeArrowheads="1"/>
          </p:cNvSpPr>
          <p:nvPr/>
        </p:nvSpPr>
        <p:spPr bwMode="auto">
          <a:xfrm>
            <a:off x="684213" y="4337050"/>
            <a:ext cx="7943850" cy="1978025"/>
          </a:xfrm>
          <a:prstGeom prst="rect">
            <a:avLst/>
          </a:prstGeom>
          <a:noFill/>
          <a:ln w="57150" cmpd="thinThick">
            <a:solidFill>
              <a:srgbClr val="66FFFF"/>
            </a:solidFill>
            <a:prstDash val="sysDot"/>
            <a:miter lim="800000"/>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kx="-3284103" algn="br" rotWithShape="0">
                    <a:schemeClr val="bg2">
                      <a:alpha val="50000"/>
                    </a:schemeClr>
                  </a:outerShdw>
                </a:effectLst>
              </a14:hiddenEffects>
            </a:ext>
          </a:extLst>
        </p:spPr>
        <p:txBody>
          <a:bodyPr wrap="none" anchor="ctr">
            <a:spAutoFit/>
          </a:bodyPr>
          <a:lstStyle/>
          <a:p>
            <a:pPr indent="266700">
              <a:lnSpc>
                <a:spcPct val="150000"/>
              </a:lnSpc>
              <a:spcBef>
                <a:spcPct val="0"/>
              </a:spcBef>
            </a:pPr>
            <a:r>
              <a:rPr lang="zh-CN" altLang="en-US" sz="2000">
                <a:latin typeface="楷体_GB2312" pitchFamily="1" charset="-122"/>
                <a:ea typeface="楷体_GB2312" pitchFamily="1" charset="-122"/>
              </a:rPr>
              <a:t>根据按计划分配率转出的制造费用，做会计分录为：</a:t>
            </a:r>
            <a:endParaRPr lang="zh-CN" altLang="en-US" sz="2000">
              <a:latin typeface="楷体_GB2312" pitchFamily="1" charset="-122"/>
              <a:ea typeface="楷体_GB2312" pitchFamily="1" charset="-122"/>
            </a:endParaRPr>
          </a:p>
          <a:p>
            <a:pPr indent="266700">
              <a:lnSpc>
                <a:spcPct val="150000"/>
              </a:lnSpc>
              <a:spcBef>
                <a:spcPct val="0"/>
              </a:spcBef>
            </a:pPr>
            <a:r>
              <a:rPr lang="zh-CN" altLang="en-US" sz="2000">
                <a:latin typeface="楷体_GB2312" pitchFamily="1" charset="-122"/>
                <a:ea typeface="楷体_GB2312" pitchFamily="1" charset="-122"/>
              </a:rPr>
              <a:t>借：生产成本</a:t>
            </a:r>
            <a:r>
              <a:rPr lang="en-US" altLang="zh-CN" sz="2000">
                <a:ea typeface="楷体_GB2312" pitchFamily="1" charset="-122"/>
              </a:rPr>
              <a:t>——</a:t>
            </a:r>
            <a:r>
              <a:rPr lang="zh-CN" altLang="en-US" sz="2000">
                <a:latin typeface="楷体_GB2312" pitchFamily="1" charset="-122"/>
                <a:ea typeface="楷体_GB2312" pitchFamily="1" charset="-122"/>
              </a:rPr>
              <a:t>基本成本</a:t>
            </a:r>
            <a:r>
              <a:rPr lang="en-US" altLang="zh-CN" sz="2000">
                <a:ea typeface="楷体_GB2312" pitchFamily="1" charset="-122"/>
              </a:rPr>
              <a:t>——</a:t>
            </a:r>
            <a:r>
              <a:rPr lang="zh-CN" altLang="en-US" sz="2000">
                <a:latin typeface="楷体_GB2312" pitchFamily="1" charset="-122"/>
                <a:ea typeface="楷体_GB2312" pitchFamily="1" charset="-122"/>
              </a:rPr>
              <a:t>甲产品     </a:t>
            </a:r>
            <a:r>
              <a:rPr lang="en-US" altLang="zh-CN" sz="2000">
                <a:latin typeface="楷体_GB2312" pitchFamily="1" charset="-122"/>
                <a:ea typeface="楷体_GB2312" pitchFamily="1" charset="-122"/>
              </a:rPr>
              <a:t>12 000</a:t>
            </a:r>
            <a:endParaRPr lang="en-US" altLang="zh-CN" sz="2000">
              <a:latin typeface="楷体_GB2312" pitchFamily="1" charset="-122"/>
              <a:ea typeface="楷体_GB2312" pitchFamily="1" charset="-122"/>
            </a:endParaRPr>
          </a:p>
          <a:p>
            <a:pPr indent="266700">
              <a:lnSpc>
                <a:spcPct val="150000"/>
              </a:lnSpc>
              <a:spcBef>
                <a:spcPct val="0"/>
              </a:spcBef>
            </a:pPr>
            <a:r>
              <a:rPr lang="en-US" altLang="zh-CN" sz="2000">
                <a:latin typeface="楷体_GB2312" pitchFamily="1" charset="-122"/>
                <a:ea typeface="楷体_GB2312" pitchFamily="1" charset="-122"/>
              </a:rPr>
              <a:t>            </a:t>
            </a:r>
            <a:r>
              <a:rPr lang="en-US" altLang="zh-CN" sz="2000">
                <a:ea typeface="楷体_GB2312" pitchFamily="1" charset="-122"/>
              </a:rPr>
              <a:t>——</a:t>
            </a:r>
            <a:r>
              <a:rPr lang="zh-CN" altLang="en-US" sz="2000">
                <a:latin typeface="楷体_GB2312" pitchFamily="1" charset="-122"/>
                <a:ea typeface="楷体_GB2312" pitchFamily="1" charset="-122"/>
              </a:rPr>
              <a:t>基本成本</a:t>
            </a:r>
            <a:r>
              <a:rPr lang="en-US" altLang="zh-CN" sz="2000">
                <a:ea typeface="楷体_GB2312" pitchFamily="1" charset="-122"/>
              </a:rPr>
              <a:t>——</a:t>
            </a:r>
            <a:r>
              <a:rPr lang="zh-CN" altLang="en-US" sz="2000">
                <a:latin typeface="楷体_GB2312" pitchFamily="1" charset="-122"/>
                <a:ea typeface="楷体_GB2312" pitchFamily="1" charset="-122"/>
              </a:rPr>
              <a:t>乙产品     </a:t>
            </a:r>
            <a:r>
              <a:rPr lang="en-US" altLang="zh-CN" sz="2000">
                <a:latin typeface="楷体_GB2312" pitchFamily="1" charset="-122"/>
                <a:ea typeface="楷体_GB2312" pitchFamily="1" charset="-122"/>
              </a:rPr>
              <a:t>36 000</a:t>
            </a:r>
            <a:endParaRPr lang="en-US" altLang="zh-CN" sz="2000">
              <a:latin typeface="楷体_GB2312" pitchFamily="1" charset="-122"/>
              <a:ea typeface="楷体_GB2312" pitchFamily="1" charset="-122"/>
            </a:endParaRPr>
          </a:p>
          <a:p>
            <a:pPr indent="266700">
              <a:lnSpc>
                <a:spcPct val="150000"/>
              </a:lnSpc>
              <a:spcBef>
                <a:spcPct val="0"/>
              </a:spcBef>
            </a:pPr>
            <a:r>
              <a:rPr lang="en-US" altLang="zh-CN" sz="2000">
                <a:latin typeface="楷体_GB2312" pitchFamily="1" charset="-122"/>
                <a:ea typeface="楷体_GB2312" pitchFamily="1" charset="-122"/>
              </a:rPr>
              <a:t>   </a:t>
            </a:r>
            <a:r>
              <a:rPr lang="zh-CN" altLang="en-US" sz="2000">
                <a:latin typeface="楷体_GB2312" pitchFamily="1" charset="-122"/>
                <a:ea typeface="楷体_GB2312" pitchFamily="1" charset="-122"/>
              </a:rPr>
              <a:t>贷：制造费用</a:t>
            </a:r>
            <a:r>
              <a:rPr lang="en-US" altLang="zh-CN" sz="2000">
                <a:ea typeface="楷体_GB2312" pitchFamily="1" charset="-122"/>
              </a:rPr>
              <a:t>——</a:t>
            </a:r>
            <a:r>
              <a:rPr lang="zh-CN" altLang="en-US" sz="2000">
                <a:latin typeface="楷体_GB2312" pitchFamily="1" charset="-122"/>
                <a:ea typeface="楷体_GB2312" pitchFamily="1" charset="-122"/>
              </a:rPr>
              <a:t>基本车间                      </a:t>
            </a:r>
            <a:r>
              <a:rPr lang="en-US" altLang="zh-CN" sz="2000">
                <a:latin typeface="楷体_GB2312" pitchFamily="1" charset="-122"/>
                <a:ea typeface="楷体_GB2312" pitchFamily="1" charset="-122"/>
              </a:rPr>
              <a:t>48 000   </a:t>
            </a:r>
            <a:endParaRPr lang="en-US" altLang="zh-CN" sz="2000">
              <a:latin typeface="楷体_GB2312" pitchFamily="1" charset="-122"/>
              <a:ea typeface="楷体_GB2312" pitchFamily="1"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wipe(left)">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wipe(left)">
                                      <p:cBhvr>
                                        <p:cTn id="17" dur="500"/>
                                        <p:tgtEl>
                                          <p:spTgt spid="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nodeType="click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wipe(left)">
                                      <p:cBhvr>
                                        <p:cTn id="22" dur="500"/>
                                        <p:tgtEl>
                                          <p:spTgt spid="3">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nodeType="clickEffect">
                                  <p:stCondLst>
                                    <p:cond delay="0"/>
                                  </p:stCondLst>
                                  <p:childTnLst>
                                    <p:set>
                                      <p:cBhvr>
                                        <p:cTn id="26" dur="1" fill="hold">
                                          <p:stCondLst>
                                            <p:cond delay="0"/>
                                          </p:stCondLst>
                                        </p:cTn>
                                        <p:tgtEl>
                                          <p:spTgt spid="4">
                                            <p:txEl>
                                              <p:pRg st="0" end="0"/>
                                            </p:txEl>
                                          </p:spTgt>
                                        </p:tgtEl>
                                        <p:attrNameLst>
                                          <p:attrName>style.visibility</p:attrName>
                                        </p:attrNameLst>
                                      </p:cBhvr>
                                      <p:to>
                                        <p:strVal val="visible"/>
                                      </p:to>
                                    </p:set>
                                    <p:animEffect transition="in" filter="wipe(left)">
                                      <p:cBhvr>
                                        <p:cTn id="27" dur="500"/>
                                        <p:tgtEl>
                                          <p:spTgt spid="4">
                                            <p:txEl>
                                              <p:pRg st="0" end="0"/>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nodeType="clickEffect">
                                  <p:stCondLst>
                                    <p:cond delay="0"/>
                                  </p:stCondLst>
                                  <p:childTnLst>
                                    <p:set>
                                      <p:cBhvr>
                                        <p:cTn id="31" dur="1" fill="hold">
                                          <p:stCondLst>
                                            <p:cond delay="0"/>
                                          </p:stCondLst>
                                        </p:cTn>
                                        <p:tgtEl>
                                          <p:spTgt spid="4">
                                            <p:txEl>
                                              <p:pRg st="1" end="1"/>
                                            </p:txEl>
                                          </p:spTgt>
                                        </p:tgtEl>
                                        <p:attrNameLst>
                                          <p:attrName>style.visibility</p:attrName>
                                        </p:attrNameLst>
                                      </p:cBhvr>
                                      <p:to>
                                        <p:strVal val="visible"/>
                                      </p:to>
                                    </p:set>
                                    <p:animEffect transition="in" filter="wipe(left)">
                                      <p:cBhvr>
                                        <p:cTn id="32" dur="500"/>
                                        <p:tgtEl>
                                          <p:spTgt spid="4">
                                            <p:txEl>
                                              <p:pRg st="1" end="1"/>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8" fill="hold" nodeType="clickEffect">
                                  <p:stCondLst>
                                    <p:cond delay="0"/>
                                  </p:stCondLst>
                                  <p:childTnLst>
                                    <p:set>
                                      <p:cBhvr>
                                        <p:cTn id="36" dur="1" fill="hold">
                                          <p:stCondLst>
                                            <p:cond delay="0"/>
                                          </p:stCondLst>
                                        </p:cTn>
                                        <p:tgtEl>
                                          <p:spTgt spid="4">
                                            <p:txEl>
                                              <p:pRg st="2" end="2"/>
                                            </p:txEl>
                                          </p:spTgt>
                                        </p:tgtEl>
                                        <p:attrNameLst>
                                          <p:attrName>style.visibility</p:attrName>
                                        </p:attrNameLst>
                                      </p:cBhvr>
                                      <p:to>
                                        <p:strVal val="visible"/>
                                      </p:to>
                                    </p:set>
                                    <p:animEffect transition="in" filter="wipe(left)">
                                      <p:cBhvr>
                                        <p:cTn id="37" dur="500"/>
                                        <p:tgtEl>
                                          <p:spTgt spid="4">
                                            <p:txEl>
                                              <p:pRg st="2" end="2"/>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8" fill="hold" nodeType="clickEffect">
                                  <p:stCondLst>
                                    <p:cond delay="0"/>
                                  </p:stCondLst>
                                  <p:childTnLst>
                                    <p:set>
                                      <p:cBhvr>
                                        <p:cTn id="41" dur="1" fill="hold">
                                          <p:stCondLst>
                                            <p:cond delay="0"/>
                                          </p:stCondLst>
                                        </p:cTn>
                                        <p:tgtEl>
                                          <p:spTgt spid="4">
                                            <p:txEl>
                                              <p:pRg st="3" end="3"/>
                                            </p:txEl>
                                          </p:spTgt>
                                        </p:tgtEl>
                                        <p:attrNameLst>
                                          <p:attrName>style.visibility</p:attrName>
                                        </p:attrNameLst>
                                      </p:cBhvr>
                                      <p:to>
                                        <p:strVal val="visible"/>
                                      </p:to>
                                    </p:set>
                                    <p:animEffect transition="in" filter="wipe(left)">
                                      <p:cBhvr>
                                        <p:cTn id="42" dur="500"/>
                                        <p:tgtEl>
                                          <p:spTgt spid="4">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9"/>
          <p:cNvGrpSpPr/>
          <p:nvPr/>
        </p:nvGrpSpPr>
        <p:grpSpPr bwMode="auto">
          <a:xfrm>
            <a:off x="1115616" y="4765440"/>
            <a:ext cx="6337300" cy="701675"/>
            <a:chOff x="748" y="2069"/>
            <a:chExt cx="3992" cy="442"/>
          </a:xfrm>
        </p:grpSpPr>
        <p:sp>
          <p:nvSpPr>
            <p:cNvPr id="3" name="Rectangle 15"/>
            <p:cNvSpPr>
              <a:spLocks noChangeArrowheads="1"/>
            </p:cNvSpPr>
            <p:nvPr/>
          </p:nvSpPr>
          <p:spPr bwMode="auto">
            <a:xfrm>
              <a:off x="3470" y="2160"/>
              <a:ext cx="276" cy="250"/>
            </a:xfrm>
            <a:prstGeom prst="rect">
              <a:avLst/>
            </a:prstGeom>
            <a:noFill/>
            <a:ln>
              <a:noFill/>
            </a:ln>
            <a:effectLst>
              <a:prstShdw prst="shdw12">
                <a:schemeClr val="bg2">
                  <a:alpha val="50000"/>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nchor="ctr">
              <a:spAutoFit/>
            </a:bodyPr>
            <a:lstStyle/>
            <a:p>
              <a:pPr eaLnBrk="0" hangingPunct="0">
                <a:spcBef>
                  <a:spcPct val="0"/>
                </a:spcBef>
              </a:pPr>
              <a:r>
                <a:rPr lang="en-US" altLang="zh-CN" sz="2000">
                  <a:latin typeface="宋体" panose="02010600030101010101" pitchFamily="2" charset="-122"/>
                  <a:cs typeface="Times New Roman" panose="02020603050405020304" pitchFamily="18" charset="0"/>
                </a:rPr>
                <a:t>×</a:t>
              </a:r>
              <a:endParaRPr lang="en-US" altLang="zh-CN" sz="2000">
                <a:cs typeface="Times New Roman" panose="02020603050405020304" pitchFamily="18" charset="0"/>
              </a:endParaRPr>
            </a:p>
          </p:txBody>
        </p:sp>
        <p:sp>
          <p:nvSpPr>
            <p:cNvPr id="4" name="Text Box 23"/>
            <p:cNvSpPr txBox="1">
              <a:spLocks noChangeArrowheads="1"/>
            </p:cNvSpPr>
            <p:nvPr/>
          </p:nvSpPr>
          <p:spPr bwMode="auto">
            <a:xfrm>
              <a:off x="748" y="2069"/>
              <a:ext cx="1316" cy="442"/>
            </a:xfrm>
            <a:prstGeom prst="rect">
              <a:avLst/>
            </a:prstGeom>
            <a:noFill/>
            <a:ln>
              <a:noFill/>
            </a:ln>
            <a:effectLst>
              <a:prstShdw prst="shdw12">
                <a:schemeClr val="bg2">
                  <a:alpha val="50000"/>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lvl1pPr eaLnBrk="0" hangingPunct="0">
                <a:spcBef>
                  <a:spcPct val="0"/>
                </a:spcBef>
                <a:defRPr b="1">
                  <a:solidFill>
                    <a:schemeClr val="tx1"/>
                  </a:solidFill>
                  <a:latin typeface="Arial" panose="020B0604020202020204" pitchFamily="34" charset="0"/>
                  <a:ea typeface="宋体" panose="02010600030101010101" pitchFamily="2" charset="-122"/>
                </a:defRPr>
              </a:lvl1pPr>
              <a:lvl2pPr marL="742950" indent="-285750" eaLnBrk="0" hangingPunct="0">
                <a:spcBef>
                  <a:spcPct val="0"/>
                </a:spcBef>
                <a:defRPr b="1">
                  <a:solidFill>
                    <a:schemeClr val="tx1"/>
                  </a:solidFill>
                  <a:latin typeface="Arial" panose="020B0604020202020204" pitchFamily="34" charset="0"/>
                  <a:ea typeface="宋体" panose="02010600030101010101" pitchFamily="2" charset="-122"/>
                </a:defRPr>
              </a:lvl2pPr>
              <a:lvl3pPr marL="1143000" indent="-228600" eaLnBrk="0" hangingPunct="0">
                <a:spcBef>
                  <a:spcPct val="0"/>
                </a:spcBef>
                <a:defRPr b="1">
                  <a:solidFill>
                    <a:schemeClr val="tx1"/>
                  </a:solidFill>
                  <a:latin typeface="Arial" panose="020B0604020202020204" pitchFamily="34" charset="0"/>
                  <a:ea typeface="宋体" panose="02010600030101010101" pitchFamily="2" charset="-122"/>
                </a:defRPr>
              </a:lvl3pPr>
              <a:lvl4pPr marL="1600200" indent="-228600" eaLnBrk="0" hangingPunct="0">
                <a:spcBef>
                  <a:spcPct val="0"/>
                </a:spcBef>
                <a:defRPr b="1">
                  <a:solidFill>
                    <a:schemeClr val="tx1"/>
                  </a:solidFill>
                  <a:latin typeface="Arial" panose="020B0604020202020204" pitchFamily="34" charset="0"/>
                  <a:ea typeface="宋体" panose="02010600030101010101" pitchFamily="2" charset="-122"/>
                </a:defRPr>
              </a:lvl4pPr>
              <a:lvl5pPr marL="2057400" indent="-228600" eaLnBrk="0" hangingPunct="0">
                <a:spcBef>
                  <a:spcPct val="0"/>
                </a:spcBef>
                <a:defRPr b="1">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9pPr>
            </a:lstStyle>
            <a:p>
              <a:pPr eaLnBrk="1" hangingPunct="1">
                <a:spcBef>
                  <a:spcPct val="50000"/>
                </a:spcBef>
              </a:pPr>
              <a:r>
                <a:rPr lang="zh-CN" altLang="en-US" sz="2000">
                  <a:ea typeface="楷体_GB2312" pitchFamily="1" charset="-122"/>
                </a:rPr>
                <a:t>某种产品应负担制造费用差异额</a:t>
              </a:r>
              <a:endParaRPr lang="zh-CN" altLang="en-US" sz="2000">
                <a:ea typeface="楷体_GB2312" pitchFamily="1" charset="-122"/>
              </a:endParaRPr>
            </a:p>
          </p:txBody>
        </p:sp>
        <p:sp>
          <p:nvSpPr>
            <p:cNvPr id="5" name="Text Box 24"/>
            <p:cNvSpPr txBox="1">
              <a:spLocks noChangeArrowheads="1"/>
            </p:cNvSpPr>
            <p:nvPr/>
          </p:nvSpPr>
          <p:spPr bwMode="auto">
            <a:xfrm>
              <a:off x="2336" y="2069"/>
              <a:ext cx="1134" cy="442"/>
            </a:xfrm>
            <a:prstGeom prst="rect">
              <a:avLst/>
            </a:prstGeom>
            <a:noFill/>
            <a:ln>
              <a:noFill/>
            </a:ln>
            <a:effectLst>
              <a:prstShdw prst="shdw12">
                <a:schemeClr val="bg2">
                  <a:alpha val="50000"/>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lvl1pPr eaLnBrk="0" hangingPunct="0">
                <a:spcBef>
                  <a:spcPct val="0"/>
                </a:spcBef>
                <a:defRPr b="1">
                  <a:solidFill>
                    <a:schemeClr val="tx1"/>
                  </a:solidFill>
                  <a:latin typeface="Arial" panose="020B0604020202020204" pitchFamily="34" charset="0"/>
                  <a:ea typeface="宋体" panose="02010600030101010101" pitchFamily="2" charset="-122"/>
                </a:defRPr>
              </a:lvl1pPr>
              <a:lvl2pPr marL="742950" indent="-285750" eaLnBrk="0" hangingPunct="0">
                <a:spcBef>
                  <a:spcPct val="0"/>
                </a:spcBef>
                <a:defRPr b="1">
                  <a:solidFill>
                    <a:schemeClr val="tx1"/>
                  </a:solidFill>
                  <a:latin typeface="Arial" panose="020B0604020202020204" pitchFamily="34" charset="0"/>
                  <a:ea typeface="宋体" panose="02010600030101010101" pitchFamily="2" charset="-122"/>
                </a:defRPr>
              </a:lvl2pPr>
              <a:lvl3pPr marL="1143000" indent="-228600" eaLnBrk="0" hangingPunct="0">
                <a:spcBef>
                  <a:spcPct val="0"/>
                </a:spcBef>
                <a:defRPr b="1">
                  <a:solidFill>
                    <a:schemeClr val="tx1"/>
                  </a:solidFill>
                  <a:latin typeface="Arial" panose="020B0604020202020204" pitchFamily="34" charset="0"/>
                  <a:ea typeface="宋体" panose="02010600030101010101" pitchFamily="2" charset="-122"/>
                </a:defRPr>
              </a:lvl3pPr>
              <a:lvl4pPr marL="1600200" indent="-228600" eaLnBrk="0" hangingPunct="0">
                <a:spcBef>
                  <a:spcPct val="0"/>
                </a:spcBef>
                <a:defRPr b="1">
                  <a:solidFill>
                    <a:schemeClr val="tx1"/>
                  </a:solidFill>
                  <a:latin typeface="Arial" panose="020B0604020202020204" pitchFamily="34" charset="0"/>
                  <a:ea typeface="宋体" panose="02010600030101010101" pitchFamily="2" charset="-122"/>
                </a:defRPr>
              </a:lvl4pPr>
              <a:lvl5pPr marL="2057400" indent="-228600" eaLnBrk="0" hangingPunct="0">
                <a:spcBef>
                  <a:spcPct val="0"/>
                </a:spcBef>
                <a:defRPr b="1">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9pPr>
            </a:lstStyle>
            <a:p>
              <a:pPr eaLnBrk="1" hangingPunct="1">
                <a:spcBef>
                  <a:spcPct val="50000"/>
                </a:spcBef>
              </a:pPr>
              <a:r>
                <a:rPr lang="zh-CN" altLang="en-US" sz="2000">
                  <a:ea typeface="楷体_GB2312" pitchFamily="1" charset="-122"/>
                </a:rPr>
                <a:t>该产品当年负担制造费用额</a:t>
              </a:r>
              <a:endParaRPr lang="zh-CN" altLang="en-US" sz="2000">
                <a:ea typeface="楷体_GB2312" pitchFamily="1" charset="-122"/>
              </a:endParaRPr>
            </a:p>
          </p:txBody>
        </p:sp>
        <p:sp>
          <p:nvSpPr>
            <p:cNvPr id="6" name="Text Box 25"/>
            <p:cNvSpPr txBox="1">
              <a:spLocks noChangeArrowheads="1"/>
            </p:cNvSpPr>
            <p:nvPr/>
          </p:nvSpPr>
          <p:spPr bwMode="auto">
            <a:xfrm>
              <a:off x="3787" y="2069"/>
              <a:ext cx="953" cy="442"/>
            </a:xfrm>
            <a:prstGeom prst="rect">
              <a:avLst/>
            </a:prstGeom>
            <a:noFill/>
            <a:ln>
              <a:noFill/>
            </a:ln>
            <a:effectLst>
              <a:prstShdw prst="shdw12">
                <a:schemeClr val="bg2">
                  <a:alpha val="50000"/>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lvl1pPr eaLnBrk="0" hangingPunct="0">
                <a:spcBef>
                  <a:spcPct val="0"/>
                </a:spcBef>
                <a:defRPr b="1">
                  <a:solidFill>
                    <a:schemeClr val="tx1"/>
                  </a:solidFill>
                  <a:latin typeface="Arial" panose="020B0604020202020204" pitchFamily="34" charset="0"/>
                  <a:ea typeface="宋体" panose="02010600030101010101" pitchFamily="2" charset="-122"/>
                </a:defRPr>
              </a:lvl1pPr>
              <a:lvl2pPr marL="742950" indent="-285750" eaLnBrk="0" hangingPunct="0">
                <a:spcBef>
                  <a:spcPct val="0"/>
                </a:spcBef>
                <a:defRPr b="1">
                  <a:solidFill>
                    <a:schemeClr val="tx1"/>
                  </a:solidFill>
                  <a:latin typeface="Arial" panose="020B0604020202020204" pitchFamily="34" charset="0"/>
                  <a:ea typeface="宋体" panose="02010600030101010101" pitchFamily="2" charset="-122"/>
                </a:defRPr>
              </a:lvl2pPr>
              <a:lvl3pPr marL="1143000" indent="-228600" eaLnBrk="0" hangingPunct="0">
                <a:spcBef>
                  <a:spcPct val="0"/>
                </a:spcBef>
                <a:defRPr b="1">
                  <a:solidFill>
                    <a:schemeClr val="tx1"/>
                  </a:solidFill>
                  <a:latin typeface="Arial" panose="020B0604020202020204" pitchFamily="34" charset="0"/>
                  <a:ea typeface="宋体" panose="02010600030101010101" pitchFamily="2" charset="-122"/>
                </a:defRPr>
              </a:lvl3pPr>
              <a:lvl4pPr marL="1600200" indent="-228600" eaLnBrk="0" hangingPunct="0">
                <a:spcBef>
                  <a:spcPct val="0"/>
                </a:spcBef>
                <a:defRPr b="1">
                  <a:solidFill>
                    <a:schemeClr val="tx1"/>
                  </a:solidFill>
                  <a:latin typeface="Arial" panose="020B0604020202020204" pitchFamily="34" charset="0"/>
                  <a:ea typeface="宋体" panose="02010600030101010101" pitchFamily="2" charset="-122"/>
                </a:defRPr>
              </a:lvl4pPr>
              <a:lvl5pPr marL="2057400" indent="-228600" eaLnBrk="0" hangingPunct="0">
                <a:spcBef>
                  <a:spcPct val="0"/>
                </a:spcBef>
                <a:defRPr b="1">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9pPr>
            </a:lstStyle>
            <a:p>
              <a:pPr eaLnBrk="1" hangingPunct="1">
                <a:spcBef>
                  <a:spcPct val="50000"/>
                </a:spcBef>
              </a:pPr>
              <a:r>
                <a:rPr lang="zh-CN" altLang="en-US" sz="2000">
                  <a:ea typeface="楷体_GB2312" pitchFamily="1" charset="-122"/>
                </a:rPr>
                <a:t>  制造费用差异分配率</a:t>
              </a:r>
              <a:endParaRPr lang="zh-CN" altLang="en-US" sz="2000">
                <a:ea typeface="楷体_GB2312" pitchFamily="1" charset="-122"/>
              </a:endParaRPr>
            </a:p>
          </p:txBody>
        </p:sp>
        <p:sp>
          <p:nvSpPr>
            <p:cNvPr id="7" name="Text Box 26"/>
            <p:cNvSpPr txBox="1">
              <a:spLocks noChangeArrowheads="1"/>
            </p:cNvSpPr>
            <p:nvPr/>
          </p:nvSpPr>
          <p:spPr bwMode="auto">
            <a:xfrm>
              <a:off x="2018" y="2114"/>
              <a:ext cx="272" cy="288"/>
            </a:xfrm>
            <a:prstGeom prst="rect">
              <a:avLst/>
            </a:prstGeom>
            <a:noFill/>
            <a:ln>
              <a:noFill/>
            </a:ln>
            <a:effectLst>
              <a:prstShdw prst="shdw12">
                <a:schemeClr val="bg2">
                  <a:alpha val="50000"/>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lvl1pPr eaLnBrk="0" hangingPunct="0">
                <a:spcBef>
                  <a:spcPct val="0"/>
                </a:spcBef>
                <a:defRPr b="1">
                  <a:solidFill>
                    <a:schemeClr val="tx1"/>
                  </a:solidFill>
                  <a:latin typeface="Arial" panose="020B0604020202020204" pitchFamily="34" charset="0"/>
                  <a:ea typeface="宋体" panose="02010600030101010101" pitchFamily="2" charset="-122"/>
                </a:defRPr>
              </a:lvl1pPr>
              <a:lvl2pPr marL="742950" indent="-285750" eaLnBrk="0" hangingPunct="0">
                <a:spcBef>
                  <a:spcPct val="0"/>
                </a:spcBef>
                <a:defRPr b="1">
                  <a:solidFill>
                    <a:schemeClr val="tx1"/>
                  </a:solidFill>
                  <a:latin typeface="Arial" panose="020B0604020202020204" pitchFamily="34" charset="0"/>
                  <a:ea typeface="宋体" panose="02010600030101010101" pitchFamily="2" charset="-122"/>
                </a:defRPr>
              </a:lvl2pPr>
              <a:lvl3pPr marL="1143000" indent="-228600" eaLnBrk="0" hangingPunct="0">
                <a:spcBef>
                  <a:spcPct val="0"/>
                </a:spcBef>
                <a:defRPr b="1">
                  <a:solidFill>
                    <a:schemeClr val="tx1"/>
                  </a:solidFill>
                  <a:latin typeface="Arial" panose="020B0604020202020204" pitchFamily="34" charset="0"/>
                  <a:ea typeface="宋体" panose="02010600030101010101" pitchFamily="2" charset="-122"/>
                </a:defRPr>
              </a:lvl3pPr>
              <a:lvl4pPr marL="1600200" indent="-228600" eaLnBrk="0" hangingPunct="0">
                <a:spcBef>
                  <a:spcPct val="0"/>
                </a:spcBef>
                <a:defRPr b="1">
                  <a:solidFill>
                    <a:schemeClr val="tx1"/>
                  </a:solidFill>
                  <a:latin typeface="Arial" panose="020B0604020202020204" pitchFamily="34" charset="0"/>
                  <a:ea typeface="宋体" panose="02010600030101010101" pitchFamily="2" charset="-122"/>
                </a:defRPr>
              </a:lvl4pPr>
              <a:lvl5pPr marL="2057400" indent="-228600" eaLnBrk="0" hangingPunct="0">
                <a:spcBef>
                  <a:spcPct val="0"/>
                </a:spcBef>
                <a:defRPr b="1">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9pPr>
            </a:lstStyle>
            <a:p>
              <a:pPr eaLnBrk="1" hangingPunct="1">
                <a:spcBef>
                  <a:spcPct val="50000"/>
                </a:spcBef>
              </a:pPr>
              <a:r>
                <a:rPr lang="zh-CN" altLang="en-US" sz="2400">
                  <a:ea typeface="隶书" panose="02010509060101010101" pitchFamily="49" charset="-122"/>
                </a:rPr>
                <a:t>＝</a:t>
              </a:r>
              <a:endParaRPr lang="zh-CN" altLang="en-US" sz="2400">
                <a:ea typeface="隶书" panose="02010509060101010101" pitchFamily="49" charset="-122"/>
              </a:endParaRPr>
            </a:p>
          </p:txBody>
        </p:sp>
      </p:grpSp>
      <p:grpSp>
        <p:nvGrpSpPr>
          <p:cNvPr id="8" name="Group 34"/>
          <p:cNvGrpSpPr/>
          <p:nvPr/>
        </p:nvGrpSpPr>
        <p:grpSpPr bwMode="auto">
          <a:xfrm>
            <a:off x="1115616" y="3109677"/>
            <a:ext cx="6624638" cy="900113"/>
            <a:chOff x="748" y="1026"/>
            <a:chExt cx="4173" cy="567"/>
          </a:xfrm>
        </p:grpSpPr>
        <p:sp>
          <p:nvSpPr>
            <p:cNvPr id="9" name="Text Box 17"/>
            <p:cNvSpPr txBox="1">
              <a:spLocks noChangeArrowheads="1"/>
            </p:cNvSpPr>
            <p:nvPr/>
          </p:nvSpPr>
          <p:spPr bwMode="auto">
            <a:xfrm>
              <a:off x="1701" y="1162"/>
              <a:ext cx="318" cy="288"/>
            </a:xfrm>
            <a:prstGeom prst="rect">
              <a:avLst/>
            </a:prstGeom>
            <a:noFill/>
            <a:ln>
              <a:noFill/>
            </a:ln>
            <a:effectLst>
              <a:prstShdw prst="shdw12">
                <a:schemeClr val="bg2">
                  <a:alpha val="50000"/>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lvl1pPr eaLnBrk="0" hangingPunct="0">
                <a:spcBef>
                  <a:spcPct val="0"/>
                </a:spcBef>
                <a:defRPr b="1">
                  <a:solidFill>
                    <a:schemeClr val="tx1"/>
                  </a:solidFill>
                  <a:latin typeface="Arial" panose="020B0604020202020204" pitchFamily="34" charset="0"/>
                  <a:ea typeface="宋体" panose="02010600030101010101" pitchFamily="2" charset="-122"/>
                </a:defRPr>
              </a:lvl1pPr>
              <a:lvl2pPr marL="742950" indent="-285750" eaLnBrk="0" hangingPunct="0">
                <a:spcBef>
                  <a:spcPct val="0"/>
                </a:spcBef>
                <a:defRPr b="1">
                  <a:solidFill>
                    <a:schemeClr val="tx1"/>
                  </a:solidFill>
                  <a:latin typeface="Arial" panose="020B0604020202020204" pitchFamily="34" charset="0"/>
                  <a:ea typeface="宋体" panose="02010600030101010101" pitchFamily="2" charset="-122"/>
                </a:defRPr>
              </a:lvl2pPr>
              <a:lvl3pPr marL="1143000" indent="-228600" eaLnBrk="0" hangingPunct="0">
                <a:spcBef>
                  <a:spcPct val="0"/>
                </a:spcBef>
                <a:defRPr b="1">
                  <a:solidFill>
                    <a:schemeClr val="tx1"/>
                  </a:solidFill>
                  <a:latin typeface="Arial" panose="020B0604020202020204" pitchFamily="34" charset="0"/>
                  <a:ea typeface="宋体" panose="02010600030101010101" pitchFamily="2" charset="-122"/>
                </a:defRPr>
              </a:lvl3pPr>
              <a:lvl4pPr marL="1600200" indent="-228600" eaLnBrk="0" hangingPunct="0">
                <a:spcBef>
                  <a:spcPct val="0"/>
                </a:spcBef>
                <a:defRPr b="1">
                  <a:solidFill>
                    <a:schemeClr val="tx1"/>
                  </a:solidFill>
                  <a:latin typeface="Arial" panose="020B0604020202020204" pitchFamily="34" charset="0"/>
                  <a:ea typeface="宋体" panose="02010600030101010101" pitchFamily="2" charset="-122"/>
                </a:defRPr>
              </a:lvl4pPr>
              <a:lvl5pPr marL="2057400" indent="-228600" eaLnBrk="0" hangingPunct="0">
                <a:spcBef>
                  <a:spcPct val="0"/>
                </a:spcBef>
                <a:defRPr b="1">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9pPr>
            </a:lstStyle>
            <a:p>
              <a:pPr eaLnBrk="1" hangingPunct="1">
                <a:spcBef>
                  <a:spcPct val="50000"/>
                </a:spcBef>
              </a:pPr>
              <a:r>
                <a:rPr lang="zh-CN" altLang="en-US" sz="2400">
                  <a:ea typeface="隶书" panose="02010509060101010101" pitchFamily="49" charset="-122"/>
                </a:rPr>
                <a:t>＝</a:t>
              </a:r>
              <a:endParaRPr lang="zh-CN" altLang="en-US" sz="2400">
                <a:ea typeface="隶书" panose="02010509060101010101" pitchFamily="49" charset="-122"/>
              </a:endParaRPr>
            </a:p>
          </p:txBody>
        </p:sp>
        <p:sp>
          <p:nvSpPr>
            <p:cNvPr id="10" name="Text Box 18"/>
            <p:cNvSpPr txBox="1">
              <a:spLocks noChangeArrowheads="1"/>
            </p:cNvSpPr>
            <p:nvPr/>
          </p:nvSpPr>
          <p:spPr bwMode="auto">
            <a:xfrm>
              <a:off x="2517" y="1026"/>
              <a:ext cx="1724" cy="250"/>
            </a:xfrm>
            <a:prstGeom prst="rect">
              <a:avLst/>
            </a:prstGeom>
            <a:noFill/>
            <a:ln>
              <a:noFill/>
            </a:ln>
            <a:effectLst>
              <a:prstShdw prst="shdw12">
                <a:schemeClr val="bg2">
                  <a:alpha val="50000"/>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lvl1pPr eaLnBrk="0" hangingPunct="0">
                <a:spcBef>
                  <a:spcPct val="0"/>
                </a:spcBef>
                <a:defRPr b="1">
                  <a:solidFill>
                    <a:schemeClr val="tx1"/>
                  </a:solidFill>
                  <a:latin typeface="Arial" panose="020B0604020202020204" pitchFamily="34" charset="0"/>
                  <a:ea typeface="宋体" panose="02010600030101010101" pitchFamily="2" charset="-122"/>
                </a:defRPr>
              </a:lvl1pPr>
              <a:lvl2pPr marL="742950" indent="-285750" eaLnBrk="0" hangingPunct="0">
                <a:spcBef>
                  <a:spcPct val="0"/>
                </a:spcBef>
                <a:defRPr b="1">
                  <a:solidFill>
                    <a:schemeClr val="tx1"/>
                  </a:solidFill>
                  <a:latin typeface="Arial" panose="020B0604020202020204" pitchFamily="34" charset="0"/>
                  <a:ea typeface="宋体" panose="02010600030101010101" pitchFamily="2" charset="-122"/>
                </a:defRPr>
              </a:lvl2pPr>
              <a:lvl3pPr marL="1143000" indent="-228600" eaLnBrk="0" hangingPunct="0">
                <a:spcBef>
                  <a:spcPct val="0"/>
                </a:spcBef>
                <a:defRPr b="1">
                  <a:solidFill>
                    <a:schemeClr val="tx1"/>
                  </a:solidFill>
                  <a:latin typeface="Arial" panose="020B0604020202020204" pitchFamily="34" charset="0"/>
                  <a:ea typeface="宋体" panose="02010600030101010101" pitchFamily="2" charset="-122"/>
                </a:defRPr>
              </a:lvl3pPr>
              <a:lvl4pPr marL="1600200" indent="-228600" eaLnBrk="0" hangingPunct="0">
                <a:spcBef>
                  <a:spcPct val="0"/>
                </a:spcBef>
                <a:defRPr b="1">
                  <a:solidFill>
                    <a:schemeClr val="tx1"/>
                  </a:solidFill>
                  <a:latin typeface="Arial" panose="020B0604020202020204" pitchFamily="34" charset="0"/>
                  <a:ea typeface="宋体" panose="02010600030101010101" pitchFamily="2" charset="-122"/>
                </a:defRPr>
              </a:lvl4pPr>
              <a:lvl5pPr marL="2057400" indent="-228600" eaLnBrk="0" hangingPunct="0">
                <a:spcBef>
                  <a:spcPct val="0"/>
                </a:spcBef>
                <a:defRPr b="1">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9pPr>
            </a:lstStyle>
            <a:p>
              <a:pPr eaLnBrk="1" hangingPunct="1">
                <a:spcBef>
                  <a:spcPct val="50000"/>
                </a:spcBef>
              </a:pPr>
              <a:r>
                <a:rPr lang="zh-CN" altLang="en-US" sz="2000" dirty="0">
                  <a:ea typeface="楷体_GB2312" pitchFamily="1" charset="-122"/>
                </a:rPr>
                <a:t>  年度制造费用差异额</a:t>
              </a:r>
              <a:endParaRPr lang="zh-CN" altLang="en-US" sz="2000" dirty="0">
                <a:ea typeface="楷体_GB2312" pitchFamily="1" charset="-122"/>
              </a:endParaRPr>
            </a:p>
          </p:txBody>
        </p:sp>
        <p:sp>
          <p:nvSpPr>
            <p:cNvPr id="11" name="Text Box 19"/>
            <p:cNvSpPr txBox="1">
              <a:spLocks noChangeArrowheads="1"/>
            </p:cNvSpPr>
            <p:nvPr/>
          </p:nvSpPr>
          <p:spPr bwMode="auto">
            <a:xfrm>
              <a:off x="2199" y="1343"/>
              <a:ext cx="2722" cy="250"/>
            </a:xfrm>
            <a:prstGeom prst="rect">
              <a:avLst/>
            </a:prstGeom>
            <a:noFill/>
            <a:ln>
              <a:noFill/>
            </a:ln>
            <a:effectLst>
              <a:prstShdw prst="shdw12">
                <a:schemeClr val="bg2">
                  <a:alpha val="50000"/>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lvl1pPr eaLnBrk="0" hangingPunct="0">
                <a:spcBef>
                  <a:spcPct val="0"/>
                </a:spcBef>
                <a:defRPr b="1">
                  <a:solidFill>
                    <a:schemeClr val="tx1"/>
                  </a:solidFill>
                  <a:latin typeface="Arial" panose="020B0604020202020204" pitchFamily="34" charset="0"/>
                  <a:ea typeface="宋体" panose="02010600030101010101" pitchFamily="2" charset="-122"/>
                </a:defRPr>
              </a:lvl1pPr>
              <a:lvl2pPr marL="742950" indent="-285750" eaLnBrk="0" hangingPunct="0">
                <a:spcBef>
                  <a:spcPct val="0"/>
                </a:spcBef>
                <a:defRPr b="1">
                  <a:solidFill>
                    <a:schemeClr val="tx1"/>
                  </a:solidFill>
                  <a:latin typeface="Arial" panose="020B0604020202020204" pitchFamily="34" charset="0"/>
                  <a:ea typeface="宋体" panose="02010600030101010101" pitchFamily="2" charset="-122"/>
                </a:defRPr>
              </a:lvl2pPr>
              <a:lvl3pPr marL="1143000" indent="-228600" eaLnBrk="0" hangingPunct="0">
                <a:spcBef>
                  <a:spcPct val="0"/>
                </a:spcBef>
                <a:defRPr b="1">
                  <a:solidFill>
                    <a:schemeClr val="tx1"/>
                  </a:solidFill>
                  <a:latin typeface="Arial" panose="020B0604020202020204" pitchFamily="34" charset="0"/>
                  <a:ea typeface="宋体" panose="02010600030101010101" pitchFamily="2" charset="-122"/>
                </a:defRPr>
              </a:lvl3pPr>
              <a:lvl4pPr marL="1600200" indent="-228600" eaLnBrk="0" hangingPunct="0">
                <a:spcBef>
                  <a:spcPct val="0"/>
                </a:spcBef>
                <a:defRPr b="1">
                  <a:solidFill>
                    <a:schemeClr val="tx1"/>
                  </a:solidFill>
                  <a:latin typeface="Arial" panose="020B0604020202020204" pitchFamily="34" charset="0"/>
                  <a:ea typeface="宋体" panose="02010600030101010101" pitchFamily="2" charset="-122"/>
                </a:defRPr>
              </a:lvl4pPr>
              <a:lvl5pPr marL="2057400" indent="-228600" eaLnBrk="0" hangingPunct="0">
                <a:spcBef>
                  <a:spcPct val="0"/>
                </a:spcBef>
                <a:defRPr b="1">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9pPr>
            </a:lstStyle>
            <a:p>
              <a:pPr eaLnBrk="1" hangingPunct="1">
                <a:spcBef>
                  <a:spcPct val="50000"/>
                </a:spcBef>
              </a:pPr>
              <a:r>
                <a:rPr lang="zh-CN" altLang="en-US" sz="2000">
                  <a:ea typeface="楷体_GB2312" pitchFamily="1" charset="-122"/>
                </a:rPr>
                <a:t>  当年按计划分配率分配的制造费用</a:t>
              </a:r>
              <a:endParaRPr lang="zh-CN" altLang="en-US" sz="2000">
                <a:ea typeface="楷体_GB2312" pitchFamily="1" charset="-122"/>
              </a:endParaRPr>
            </a:p>
          </p:txBody>
        </p:sp>
        <p:sp>
          <p:nvSpPr>
            <p:cNvPr id="12" name="Line 20"/>
            <p:cNvSpPr>
              <a:spLocks noChangeShapeType="1"/>
            </p:cNvSpPr>
            <p:nvPr/>
          </p:nvSpPr>
          <p:spPr bwMode="auto">
            <a:xfrm>
              <a:off x="2109" y="1298"/>
              <a:ext cx="2812" cy="0"/>
            </a:xfrm>
            <a:prstGeom prst="line">
              <a:avLst/>
            </a:prstGeom>
            <a:noFill/>
            <a:ln w="19050">
              <a:solidFill>
                <a:schemeClr val="tx1"/>
              </a:solidFill>
              <a:round/>
            </a:ln>
            <a:effectLst>
              <a:outerShdw algn="ctr" rotWithShape="0">
                <a:schemeClr val="bg2">
                  <a:alpha val="50000"/>
                </a:schemeClr>
              </a:outerShdw>
            </a:effectLst>
            <a:extLst>
              <a:ext uri="{909E8E84-426E-40DD-AFC4-6F175D3DCCD1}">
                <a14:hiddenFill xmlns:a14="http://schemas.microsoft.com/office/drawing/2010/main">
                  <a:noFill/>
                </a14:hiddenFill>
              </a:ext>
            </a:extLst>
          </p:spPr>
          <p:txBody>
            <a:bodyPr/>
            <a:lstStyle/>
            <a:p>
              <a:endParaRPr lang="zh-CN" altLang="en-US"/>
            </a:p>
          </p:txBody>
        </p:sp>
        <p:sp>
          <p:nvSpPr>
            <p:cNvPr id="13" name="Text Box 33"/>
            <p:cNvSpPr txBox="1">
              <a:spLocks noChangeArrowheads="1"/>
            </p:cNvSpPr>
            <p:nvPr/>
          </p:nvSpPr>
          <p:spPr bwMode="auto">
            <a:xfrm>
              <a:off x="748" y="1117"/>
              <a:ext cx="998" cy="442"/>
            </a:xfrm>
            <a:prstGeom prst="rect">
              <a:avLst/>
            </a:prstGeom>
            <a:noFill/>
            <a:ln>
              <a:noFill/>
            </a:ln>
            <a:effectLst>
              <a:prstShdw prst="shdw12">
                <a:schemeClr val="bg2">
                  <a:alpha val="50000"/>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lvl1pPr eaLnBrk="0" hangingPunct="0">
                <a:spcBef>
                  <a:spcPct val="0"/>
                </a:spcBef>
                <a:defRPr b="1">
                  <a:solidFill>
                    <a:schemeClr val="tx1"/>
                  </a:solidFill>
                  <a:latin typeface="Arial" panose="020B0604020202020204" pitchFamily="34" charset="0"/>
                  <a:ea typeface="宋体" panose="02010600030101010101" pitchFamily="2" charset="-122"/>
                </a:defRPr>
              </a:lvl1pPr>
              <a:lvl2pPr marL="742950" indent="-285750" eaLnBrk="0" hangingPunct="0">
                <a:spcBef>
                  <a:spcPct val="0"/>
                </a:spcBef>
                <a:defRPr b="1">
                  <a:solidFill>
                    <a:schemeClr val="tx1"/>
                  </a:solidFill>
                  <a:latin typeface="Arial" panose="020B0604020202020204" pitchFamily="34" charset="0"/>
                  <a:ea typeface="宋体" panose="02010600030101010101" pitchFamily="2" charset="-122"/>
                </a:defRPr>
              </a:lvl2pPr>
              <a:lvl3pPr marL="1143000" indent="-228600" eaLnBrk="0" hangingPunct="0">
                <a:spcBef>
                  <a:spcPct val="0"/>
                </a:spcBef>
                <a:defRPr b="1">
                  <a:solidFill>
                    <a:schemeClr val="tx1"/>
                  </a:solidFill>
                  <a:latin typeface="Arial" panose="020B0604020202020204" pitchFamily="34" charset="0"/>
                  <a:ea typeface="宋体" panose="02010600030101010101" pitchFamily="2" charset="-122"/>
                </a:defRPr>
              </a:lvl3pPr>
              <a:lvl4pPr marL="1600200" indent="-228600" eaLnBrk="0" hangingPunct="0">
                <a:spcBef>
                  <a:spcPct val="0"/>
                </a:spcBef>
                <a:defRPr b="1">
                  <a:solidFill>
                    <a:schemeClr val="tx1"/>
                  </a:solidFill>
                  <a:latin typeface="Arial" panose="020B0604020202020204" pitchFamily="34" charset="0"/>
                  <a:ea typeface="宋体" panose="02010600030101010101" pitchFamily="2" charset="-122"/>
                </a:defRPr>
              </a:lvl4pPr>
              <a:lvl5pPr marL="2057400" indent="-228600" eaLnBrk="0" hangingPunct="0">
                <a:spcBef>
                  <a:spcPct val="0"/>
                </a:spcBef>
                <a:defRPr b="1">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9pPr>
            </a:lstStyle>
            <a:p>
              <a:pPr eaLnBrk="1" hangingPunct="1">
                <a:spcBef>
                  <a:spcPct val="50000"/>
                </a:spcBef>
              </a:pPr>
              <a:r>
                <a:rPr lang="zh-CN" altLang="en-US" sz="2000">
                  <a:ea typeface="楷体_GB2312" pitchFamily="1" charset="-122"/>
                </a:rPr>
                <a:t>  制造费用差异分配率</a:t>
              </a:r>
              <a:endParaRPr lang="zh-CN" altLang="en-US" sz="2000">
                <a:ea typeface="楷体_GB2312" pitchFamily="1" charset="-122"/>
              </a:endParaRPr>
            </a:p>
          </p:txBody>
        </p:sp>
      </p:grpSp>
      <p:sp>
        <p:nvSpPr>
          <p:cNvPr id="14" name="TextBox 13"/>
          <p:cNvSpPr txBox="1"/>
          <p:nvPr/>
        </p:nvSpPr>
        <p:spPr>
          <a:xfrm>
            <a:off x="902825" y="2105921"/>
            <a:ext cx="2304157" cy="400110"/>
          </a:xfrm>
          <a:prstGeom prst="rect">
            <a:avLst/>
          </a:prstGeom>
          <a:noFill/>
        </p:spPr>
        <p:txBody>
          <a:bodyPr wrap="square" rtlCol="0">
            <a:spAutoFit/>
          </a:bodyPr>
          <a:lstStyle/>
          <a:p>
            <a:r>
              <a:rPr lang="zh-CN" altLang="en-US" sz="2000" b="1" dirty="0" smtClean="0"/>
              <a:t>年末调整差异</a:t>
            </a:r>
            <a:endParaRPr lang="zh-CN" altLang="en-US" sz="2000" b="1" dirty="0"/>
          </a:p>
        </p:txBody>
      </p:sp>
      <p:sp>
        <p:nvSpPr>
          <p:cNvPr id="15" name="标题 1"/>
          <p:cNvSpPr txBox="1"/>
          <p:nvPr/>
        </p:nvSpPr>
        <p:spPr>
          <a:xfrm>
            <a:off x="467544" y="404664"/>
            <a:ext cx="5877036" cy="651346"/>
          </a:xfrm>
          <a:prstGeom prst="rect">
            <a:avLst/>
          </a:prstGeom>
          <a:ln>
            <a:solidFill>
              <a:schemeClr val="accent1">
                <a:lumMod val="75000"/>
              </a:schemeClr>
            </a:solidFill>
          </a:ln>
        </p:spPr>
        <p:txBody>
          <a:bodyPr/>
          <a:lstStyle>
            <a:lvl1pPr algn="l" rtl="0" eaLnBrk="1" latinLnBrk="0" hangingPunct="1">
              <a:spcBef>
                <a:spcPct val="0"/>
              </a:spcBef>
              <a:buNone/>
              <a:defRPr kumimoji="0" sz="3000" b="0" kern="1200" cap="small" baseline="0">
                <a:solidFill>
                  <a:schemeClr val="tx2"/>
                </a:solidFill>
                <a:latin typeface="+mj-lt"/>
                <a:ea typeface="+mj-ea"/>
                <a:cs typeface="+mj-cs"/>
              </a:defRPr>
            </a:lvl1pPr>
          </a:lstStyle>
          <a:p>
            <a:r>
              <a:rPr lang="zh-CN" altLang="en-US" b="1" dirty="0"/>
              <a:t>二</a:t>
            </a:r>
            <a:r>
              <a:rPr lang="zh-CN" altLang="en-US" b="1" dirty="0" smtClean="0"/>
              <a:t>、</a:t>
            </a:r>
            <a:r>
              <a:rPr lang="zh-CN" altLang="en-US" b="1" dirty="0"/>
              <a:t>制造</a:t>
            </a:r>
            <a:r>
              <a:rPr lang="zh-CN" altLang="en-US" b="1" dirty="0" smtClean="0"/>
              <a:t>费用的</a:t>
            </a:r>
            <a:r>
              <a:rPr lang="zh-CN" altLang="en-US" b="1" dirty="0"/>
              <a:t>分配</a:t>
            </a:r>
            <a:endParaRPr lang="zh-CN" altLang="en-US" b="1" dirty="0"/>
          </a:p>
        </p:txBody>
      </p:sp>
      <p:sp>
        <p:nvSpPr>
          <p:cNvPr id="16" name="文本占位符 3"/>
          <p:cNvSpPr txBox="1"/>
          <p:nvPr/>
        </p:nvSpPr>
        <p:spPr>
          <a:xfrm>
            <a:off x="467544" y="1255225"/>
            <a:ext cx="4393399" cy="658368"/>
          </a:xfrm>
          <a:prstGeom prst="roundRect">
            <a:avLst>
              <a:gd name="adj" fmla="val 16667"/>
            </a:avLst>
          </a:prstGeom>
          <a:solidFill>
            <a:schemeClr val="accent1">
              <a:lumMod val="20000"/>
              <a:lumOff val="80000"/>
            </a:schemeClr>
          </a:solidFill>
        </p:spPr>
        <p:txBody>
          <a:bodyPr/>
          <a:lstStyle>
            <a:lvl1pPr marL="274320" indent="-274320" algn="l" rtl="0" eaLnBrk="1" latinLnBrk="0" hangingPunct="1">
              <a:spcBef>
                <a:spcPts val="600"/>
              </a:spcBef>
              <a:buClr>
                <a:schemeClr val="accent1"/>
              </a:buClr>
              <a:buSzPct val="70000"/>
              <a:buFont typeface="Wingdings" panose="05000000000000000000"/>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panose="05020102010507070707"/>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panose="05000000000000000000"/>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panose="05000000000000000000"/>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panose="05020102010507070707"/>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panose="05000000000000000000"/>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a:lstStyle>
          <a:p>
            <a:pPr marL="0" indent="0">
              <a:lnSpc>
                <a:spcPct val="150000"/>
              </a:lnSpc>
              <a:buNone/>
            </a:pPr>
            <a:r>
              <a:rPr lang="zh-CN" altLang="en-US" b="1" dirty="0" smtClean="0">
                <a:solidFill>
                  <a:schemeClr val="accent2">
                    <a:lumMod val="75000"/>
                  </a:schemeClr>
                </a:solidFill>
              </a:rPr>
              <a:t>年度计划分配率法</a:t>
            </a:r>
            <a:endParaRPr lang="zh-CN" altLang="en-US" b="1" dirty="0">
              <a:solidFill>
                <a:schemeClr val="accent2">
                  <a:lumMod val="75000"/>
                </a:schemeClr>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wipe(left)">
                                      <p:cBhvr>
                                        <p:cTn id="12"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txBox="1"/>
          <p:nvPr/>
        </p:nvSpPr>
        <p:spPr>
          <a:xfrm>
            <a:off x="467544" y="404664"/>
            <a:ext cx="5877036" cy="651346"/>
          </a:xfrm>
          <a:prstGeom prst="rect">
            <a:avLst/>
          </a:prstGeom>
          <a:ln>
            <a:solidFill>
              <a:schemeClr val="accent1">
                <a:lumMod val="75000"/>
              </a:schemeClr>
            </a:solidFill>
          </a:ln>
        </p:spPr>
        <p:txBody>
          <a:bodyPr/>
          <a:lstStyle>
            <a:lvl1pPr algn="l" rtl="0" eaLnBrk="1" latinLnBrk="0" hangingPunct="1">
              <a:spcBef>
                <a:spcPct val="0"/>
              </a:spcBef>
              <a:buNone/>
              <a:defRPr kumimoji="0" sz="3000" b="0" kern="1200" cap="small" baseline="0">
                <a:solidFill>
                  <a:schemeClr val="tx2"/>
                </a:solidFill>
                <a:latin typeface="+mj-lt"/>
                <a:ea typeface="+mj-ea"/>
                <a:cs typeface="+mj-cs"/>
              </a:defRPr>
            </a:lvl1pPr>
          </a:lstStyle>
          <a:p>
            <a:r>
              <a:rPr lang="zh-CN" altLang="en-US" b="1" dirty="0"/>
              <a:t>一</a:t>
            </a:r>
            <a:r>
              <a:rPr lang="zh-CN" altLang="en-US" b="1" dirty="0" smtClean="0"/>
              <a:t>、原材料费用的核算</a:t>
            </a:r>
            <a:endParaRPr lang="zh-CN" altLang="en-US" b="1" dirty="0"/>
          </a:p>
        </p:txBody>
      </p:sp>
      <p:sp>
        <p:nvSpPr>
          <p:cNvPr id="3" name="文本占位符 3"/>
          <p:cNvSpPr txBox="1"/>
          <p:nvPr/>
        </p:nvSpPr>
        <p:spPr>
          <a:xfrm>
            <a:off x="426617" y="1357366"/>
            <a:ext cx="5917964" cy="559465"/>
          </a:xfrm>
          <a:prstGeom prst="roundRect">
            <a:avLst>
              <a:gd name="adj" fmla="val 16667"/>
            </a:avLst>
          </a:prstGeom>
          <a:solidFill>
            <a:schemeClr val="accent1">
              <a:lumMod val="20000"/>
              <a:lumOff val="80000"/>
            </a:schemeClr>
          </a:solidFill>
        </p:spPr>
        <p:txBody>
          <a:bodyPr/>
          <a:lstStyle>
            <a:lvl1pPr marL="274320" indent="-274320" algn="l" rtl="0" eaLnBrk="1" latinLnBrk="0" hangingPunct="1">
              <a:spcBef>
                <a:spcPts val="600"/>
              </a:spcBef>
              <a:buClr>
                <a:schemeClr val="accent1"/>
              </a:buClr>
              <a:buSzPct val="70000"/>
              <a:buFont typeface="Wingdings" panose="05000000000000000000"/>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panose="05020102010507070707"/>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panose="05000000000000000000"/>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panose="05000000000000000000"/>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panose="05020102010507070707"/>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panose="05000000000000000000"/>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a:lstStyle>
          <a:p>
            <a:pPr marL="0" indent="0">
              <a:buNone/>
            </a:pPr>
            <a:r>
              <a:rPr lang="en-US" altLang="zh-CN" sz="2000" b="1" dirty="0">
                <a:solidFill>
                  <a:schemeClr val="accent2">
                    <a:lumMod val="75000"/>
                  </a:schemeClr>
                </a:solidFill>
              </a:rPr>
              <a:t>2</a:t>
            </a:r>
            <a:r>
              <a:rPr lang="en-US" altLang="zh-CN" sz="2000" b="1" dirty="0" smtClean="0">
                <a:solidFill>
                  <a:schemeClr val="accent2">
                    <a:lumMod val="75000"/>
                  </a:schemeClr>
                </a:solidFill>
              </a:rPr>
              <a:t>.</a:t>
            </a:r>
            <a:r>
              <a:rPr lang="zh-CN" altLang="en-US" sz="2000" b="1" dirty="0" smtClean="0">
                <a:solidFill>
                  <a:schemeClr val="accent2">
                    <a:lumMod val="75000"/>
                  </a:schemeClr>
                </a:solidFill>
              </a:rPr>
              <a:t>原材料费用的分配</a:t>
            </a:r>
            <a:r>
              <a:rPr lang="zh-CN" altLang="en-US" sz="2000" b="1" dirty="0">
                <a:solidFill>
                  <a:schemeClr val="accent2">
                    <a:lumMod val="75000"/>
                  </a:schemeClr>
                </a:solidFill>
              </a:rPr>
              <a:t>方法</a:t>
            </a:r>
            <a:endParaRPr lang="zh-CN" altLang="en-US" sz="2000" b="1" dirty="0">
              <a:solidFill>
                <a:schemeClr val="accent2">
                  <a:lumMod val="75000"/>
                </a:schemeClr>
              </a:solidFill>
            </a:endParaRPr>
          </a:p>
        </p:txBody>
      </p:sp>
      <p:sp>
        <p:nvSpPr>
          <p:cNvPr id="4" name="Rectangle 5"/>
          <p:cNvSpPr>
            <a:spLocks noChangeArrowheads="1"/>
          </p:cNvSpPr>
          <p:nvPr/>
        </p:nvSpPr>
        <p:spPr bwMode="auto">
          <a:xfrm>
            <a:off x="426617" y="2153762"/>
            <a:ext cx="7848600" cy="19389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a:lnSpc>
                <a:spcPct val="150000"/>
              </a:lnSpc>
              <a:spcBef>
                <a:spcPct val="0"/>
              </a:spcBef>
            </a:pPr>
            <a:r>
              <a:rPr lang="en-US" sz="2000" dirty="0">
                <a:ea typeface="仿宋_GB2312" pitchFamily="1" charset="-122"/>
              </a:rPr>
              <a:t>    </a:t>
            </a:r>
            <a:r>
              <a:rPr lang="zh-CN" altLang="en-US" sz="2000" dirty="0">
                <a:ea typeface="仿宋_GB2312" pitchFamily="1" charset="-122"/>
              </a:rPr>
              <a:t>企业在产品生产过程中发生的材料费用，应计入产品生产成本。一般而言，凡是能够明确哪种产品耗用的材料，应直接计入该种产品成本；对于几种产品共同耗用的材料费用，应</a:t>
            </a:r>
            <a:r>
              <a:rPr lang="zh-CN" altLang="en-US" sz="2000" dirty="0">
                <a:solidFill>
                  <a:srgbClr val="660066"/>
                </a:solidFill>
                <a:ea typeface="黑体" panose="02010609060101010101" pitchFamily="49" charset="-122"/>
              </a:rPr>
              <a:t>采用适当的方法</a:t>
            </a:r>
            <a:r>
              <a:rPr lang="zh-CN" altLang="en-US" sz="2000" dirty="0">
                <a:ea typeface="仿宋_GB2312" pitchFamily="1" charset="-122"/>
              </a:rPr>
              <a:t>在各有关产品之间进行分配，计入各有关产品的生产成本。</a:t>
            </a:r>
            <a:endParaRPr lang="zh-CN" altLang="en-US" sz="2000" dirty="0">
              <a:ea typeface="仿宋_GB2312" pitchFamily="1" charset="-122"/>
            </a:endParaRPr>
          </a:p>
        </p:txBody>
      </p:sp>
    </p:spTree>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9"/>
          <p:cNvSpPr>
            <a:spLocks noChangeArrowheads="1"/>
          </p:cNvSpPr>
          <p:nvPr/>
        </p:nvSpPr>
        <p:spPr bwMode="auto">
          <a:xfrm>
            <a:off x="396876" y="981075"/>
            <a:ext cx="8135937" cy="1006475"/>
          </a:xfrm>
          <a:prstGeom prst="rect">
            <a:avLst/>
          </a:prstGeom>
          <a:noFill/>
          <a:ln>
            <a:noFill/>
          </a:ln>
          <a:effectLst>
            <a:prstShdw prst="shdw12">
              <a:schemeClr val="bg2">
                <a:alpha val="50000"/>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nchor="ctr">
            <a:spAutoFit/>
          </a:bodyPr>
          <a:lstStyle/>
          <a:p>
            <a:pPr indent="266700" eaLnBrk="0" hangingPunct="0">
              <a:spcBef>
                <a:spcPct val="0"/>
              </a:spcBef>
            </a:pPr>
            <a:r>
              <a:rPr lang="en-US" altLang="zh-CN" sz="2000" dirty="0" smtClean="0">
                <a:latin typeface="楷体_GB2312" pitchFamily="1" charset="-122"/>
                <a:ea typeface="楷体_GB2312" pitchFamily="1" charset="-122"/>
                <a:cs typeface="Times New Roman" panose="02020603050405020304" pitchFamily="18" charset="0"/>
              </a:rPr>
              <a:t>【</a:t>
            </a:r>
            <a:r>
              <a:rPr lang="zh-CN" altLang="en-US" sz="2000" dirty="0" smtClean="0">
                <a:latin typeface="楷体_GB2312" pitchFamily="1" charset="-122"/>
                <a:ea typeface="楷体_GB2312" pitchFamily="1" charset="-122"/>
                <a:cs typeface="Times New Roman" panose="02020603050405020304" pitchFamily="18" charset="0"/>
              </a:rPr>
              <a:t>例</a:t>
            </a:r>
            <a:r>
              <a:rPr lang="en-US" altLang="zh-CN" sz="2000" dirty="0" smtClean="0">
                <a:latin typeface="楷体_GB2312" pitchFamily="1" charset="-122"/>
                <a:ea typeface="楷体_GB2312" pitchFamily="1" charset="-122"/>
                <a:cs typeface="Times New Roman" panose="02020603050405020304" pitchFamily="18" charset="0"/>
              </a:rPr>
              <a:t>】</a:t>
            </a:r>
            <a:r>
              <a:rPr lang="zh-CN" altLang="en-US" sz="2000" dirty="0">
                <a:latin typeface="楷体_GB2312" pitchFamily="1" charset="-122"/>
                <a:ea typeface="楷体_GB2312" pitchFamily="1" charset="-122"/>
                <a:cs typeface="Times New Roman" panose="02020603050405020304" pitchFamily="18" charset="0"/>
              </a:rPr>
              <a:t>假设新华公司到</a:t>
            </a:r>
            <a:r>
              <a:rPr lang="en-US" altLang="zh-CN" sz="2000" dirty="0">
                <a:latin typeface="楷体_GB2312" pitchFamily="1" charset="-122"/>
                <a:ea typeface="楷体_GB2312" pitchFamily="1" charset="-122"/>
                <a:cs typeface="Times New Roman" panose="02020603050405020304" pitchFamily="18" charset="0"/>
              </a:rPr>
              <a:t>20××</a:t>
            </a:r>
            <a:r>
              <a:rPr lang="zh-CN" altLang="en-US" sz="2000" dirty="0">
                <a:latin typeface="楷体_GB2312" pitchFamily="1" charset="-122"/>
                <a:ea typeface="楷体_GB2312" pitchFamily="1" charset="-122"/>
                <a:cs typeface="Times New Roman" panose="02020603050405020304" pitchFamily="18" charset="0"/>
              </a:rPr>
              <a:t>年末已按计划分配率分配制造费用</a:t>
            </a:r>
            <a:r>
              <a:rPr lang="en-US" altLang="zh-CN" sz="2000" dirty="0">
                <a:latin typeface="楷体_GB2312" pitchFamily="1" charset="-122"/>
                <a:ea typeface="楷体_GB2312" pitchFamily="1" charset="-122"/>
                <a:cs typeface="Times New Roman" panose="02020603050405020304" pitchFamily="18" charset="0"/>
              </a:rPr>
              <a:t>590 000</a:t>
            </a:r>
            <a:r>
              <a:rPr lang="zh-CN" altLang="en-US" sz="2000" dirty="0">
                <a:latin typeface="楷体_GB2312" pitchFamily="1" charset="-122"/>
                <a:ea typeface="楷体_GB2312" pitchFamily="1" charset="-122"/>
                <a:cs typeface="Times New Roman" panose="02020603050405020304" pitchFamily="18" charset="0"/>
              </a:rPr>
              <a:t>元，其中：甲产品</a:t>
            </a:r>
            <a:r>
              <a:rPr lang="en-US" altLang="zh-CN" sz="2000" dirty="0">
                <a:latin typeface="楷体_GB2312" pitchFamily="1" charset="-122"/>
                <a:ea typeface="楷体_GB2312" pitchFamily="1" charset="-122"/>
                <a:cs typeface="Times New Roman" panose="02020603050405020304" pitchFamily="18" charset="0"/>
              </a:rPr>
              <a:t>240 000</a:t>
            </a:r>
            <a:r>
              <a:rPr lang="zh-CN" altLang="en-US" sz="2000" dirty="0">
                <a:latin typeface="楷体_GB2312" pitchFamily="1" charset="-122"/>
                <a:ea typeface="楷体_GB2312" pitchFamily="1" charset="-122"/>
                <a:cs typeface="Times New Roman" panose="02020603050405020304" pitchFamily="18" charset="0"/>
              </a:rPr>
              <a:t>元，乙产品</a:t>
            </a:r>
            <a:r>
              <a:rPr lang="en-US" altLang="zh-CN" sz="2000" dirty="0">
                <a:latin typeface="楷体_GB2312" pitchFamily="1" charset="-122"/>
                <a:ea typeface="楷体_GB2312" pitchFamily="1" charset="-122"/>
                <a:cs typeface="Times New Roman" panose="02020603050405020304" pitchFamily="18" charset="0"/>
              </a:rPr>
              <a:t>350 000</a:t>
            </a:r>
            <a:r>
              <a:rPr lang="zh-CN" altLang="en-US" sz="2000" dirty="0">
                <a:latin typeface="楷体_GB2312" pitchFamily="1" charset="-122"/>
                <a:ea typeface="楷体_GB2312" pitchFamily="1" charset="-122"/>
                <a:cs typeface="Times New Roman" panose="02020603050405020304" pitchFamily="18" charset="0"/>
              </a:rPr>
              <a:t>元；全年制造费用实际发生额</a:t>
            </a:r>
            <a:r>
              <a:rPr lang="en-US" altLang="zh-CN" sz="2000" dirty="0">
                <a:latin typeface="楷体_GB2312" pitchFamily="1" charset="-122"/>
                <a:ea typeface="楷体_GB2312" pitchFamily="1" charset="-122"/>
                <a:cs typeface="Times New Roman" panose="02020603050405020304" pitchFamily="18" charset="0"/>
              </a:rPr>
              <a:t>597 080</a:t>
            </a:r>
            <a:r>
              <a:rPr lang="zh-CN" altLang="en-US" sz="2000" dirty="0">
                <a:latin typeface="楷体_GB2312" pitchFamily="1" charset="-122"/>
                <a:ea typeface="楷体_GB2312" pitchFamily="1" charset="-122"/>
                <a:cs typeface="Times New Roman" panose="02020603050405020304" pitchFamily="18" charset="0"/>
              </a:rPr>
              <a:t>元。</a:t>
            </a:r>
            <a:endParaRPr lang="zh-CN" altLang="en-US" sz="2000" dirty="0">
              <a:latin typeface="楷体_GB2312" pitchFamily="1" charset="-122"/>
              <a:ea typeface="楷体_GB2312" pitchFamily="1" charset="-122"/>
              <a:cs typeface="Times New Roman" panose="02020603050405020304" pitchFamily="18" charset="0"/>
            </a:endParaRPr>
          </a:p>
        </p:txBody>
      </p:sp>
      <p:sp>
        <p:nvSpPr>
          <p:cNvPr id="3" name="Rectangle 10"/>
          <p:cNvSpPr>
            <a:spLocks noChangeArrowheads="1"/>
          </p:cNvSpPr>
          <p:nvPr/>
        </p:nvSpPr>
        <p:spPr bwMode="auto">
          <a:xfrm>
            <a:off x="396876" y="4492625"/>
            <a:ext cx="7369175" cy="1920875"/>
          </a:xfrm>
          <a:prstGeom prst="rect">
            <a:avLst/>
          </a:prstGeom>
          <a:noFill/>
          <a:ln>
            <a:noFill/>
          </a:ln>
          <a:effectLst>
            <a:prstShdw prst="shdw12">
              <a:schemeClr val="bg2">
                <a:alpha val="50000"/>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nchor="ctr">
            <a:spAutoFit/>
          </a:bodyPr>
          <a:lstStyle/>
          <a:p>
            <a:pPr indent="266700" eaLnBrk="0" hangingPunct="0">
              <a:lnSpc>
                <a:spcPct val="150000"/>
              </a:lnSpc>
              <a:spcBef>
                <a:spcPct val="0"/>
              </a:spcBef>
            </a:pPr>
            <a:r>
              <a:rPr lang="zh-CN" altLang="en-US" sz="2000">
                <a:latin typeface="楷体_GB2312" pitchFamily="1" charset="-122"/>
                <a:ea typeface="楷体_GB2312" pitchFamily="1" charset="-122"/>
                <a:cs typeface="Times New Roman" panose="02020603050405020304" pitchFamily="18" charset="0"/>
              </a:rPr>
              <a:t>填制调整差异的转账凭证，做会计分录为：</a:t>
            </a:r>
            <a:endParaRPr lang="zh-CN" altLang="en-US" sz="2000">
              <a:latin typeface="楷体_GB2312" pitchFamily="1" charset="-122"/>
              <a:ea typeface="楷体_GB2312" pitchFamily="1" charset="-122"/>
              <a:cs typeface="Times New Roman" panose="02020603050405020304" pitchFamily="18" charset="0"/>
            </a:endParaRPr>
          </a:p>
          <a:p>
            <a:pPr indent="266700" eaLnBrk="0" hangingPunct="0">
              <a:lnSpc>
                <a:spcPct val="150000"/>
              </a:lnSpc>
              <a:spcBef>
                <a:spcPct val="0"/>
              </a:spcBef>
            </a:pPr>
            <a:r>
              <a:rPr lang="zh-CN" altLang="en-US" sz="2000">
                <a:latin typeface="楷体_GB2312" pitchFamily="1" charset="-122"/>
                <a:ea typeface="楷体_GB2312" pitchFamily="1" charset="-122"/>
                <a:cs typeface="Times New Roman" panose="02020603050405020304" pitchFamily="18" charset="0"/>
              </a:rPr>
              <a:t>借：生产成本</a:t>
            </a:r>
            <a:r>
              <a:rPr lang="en-US" altLang="zh-CN" sz="2000">
                <a:ea typeface="楷体_GB2312" pitchFamily="1" charset="-122"/>
                <a:cs typeface="Times New Roman" panose="02020603050405020304" pitchFamily="18" charset="0"/>
              </a:rPr>
              <a:t>——</a:t>
            </a:r>
            <a:r>
              <a:rPr lang="zh-CN" altLang="en-US" sz="2000">
                <a:latin typeface="楷体_GB2312" pitchFamily="1" charset="-122"/>
                <a:ea typeface="楷体_GB2312" pitchFamily="1" charset="-122"/>
                <a:cs typeface="Times New Roman" panose="02020603050405020304" pitchFamily="18" charset="0"/>
              </a:rPr>
              <a:t>基本生产成本</a:t>
            </a:r>
            <a:r>
              <a:rPr lang="en-US" altLang="zh-CN" sz="2000">
                <a:ea typeface="楷体_GB2312" pitchFamily="1" charset="-122"/>
                <a:cs typeface="Times New Roman" panose="02020603050405020304" pitchFamily="18" charset="0"/>
              </a:rPr>
              <a:t>——</a:t>
            </a:r>
            <a:r>
              <a:rPr lang="zh-CN" altLang="en-US" sz="2000">
                <a:latin typeface="楷体_GB2312" pitchFamily="1" charset="-122"/>
                <a:ea typeface="楷体_GB2312" pitchFamily="1" charset="-122"/>
                <a:cs typeface="Times New Roman" panose="02020603050405020304" pitchFamily="18" charset="0"/>
              </a:rPr>
              <a:t>甲产品     </a:t>
            </a:r>
            <a:r>
              <a:rPr lang="en-US" altLang="zh-CN" sz="2000">
                <a:latin typeface="楷体_GB2312" pitchFamily="1" charset="-122"/>
                <a:ea typeface="楷体_GB2312" pitchFamily="1" charset="-122"/>
                <a:cs typeface="Times New Roman" panose="02020603050405020304" pitchFamily="18" charset="0"/>
              </a:rPr>
              <a:t>2 880</a:t>
            </a:r>
            <a:endParaRPr lang="en-US" altLang="zh-CN" sz="2000">
              <a:latin typeface="楷体_GB2312" pitchFamily="1" charset="-122"/>
              <a:ea typeface="楷体_GB2312" pitchFamily="1" charset="-122"/>
              <a:cs typeface="Times New Roman" panose="02020603050405020304" pitchFamily="18" charset="0"/>
            </a:endParaRPr>
          </a:p>
          <a:p>
            <a:pPr indent="266700" eaLnBrk="0" hangingPunct="0">
              <a:lnSpc>
                <a:spcPct val="150000"/>
              </a:lnSpc>
              <a:spcBef>
                <a:spcPct val="0"/>
              </a:spcBef>
            </a:pPr>
            <a:r>
              <a:rPr lang="en-US" altLang="zh-CN" sz="2000">
                <a:latin typeface="楷体_GB2312" pitchFamily="1" charset="-122"/>
                <a:ea typeface="楷体_GB2312" pitchFamily="1" charset="-122"/>
                <a:cs typeface="Times New Roman" panose="02020603050405020304" pitchFamily="18" charset="0"/>
              </a:rPr>
              <a:t>            </a:t>
            </a:r>
            <a:r>
              <a:rPr lang="en-US" altLang="zh-CN" sz="2000">
                <a:ea typeface="楷体_GB2312" pitchFamily="1" charset="-122"/>
                <a:cs typeface="Times New Roman" panose="02020603050405020304" pitchFamily="18" charset="0"/>
              </a:rPr>
              <a:t>——</a:t>
            </a:r>
            <a:r>
              <a:rPr lang="zh-CN" altLang="en-US" sz="2000">
                <a:latin typeface="楷体_GB2312" pitchFamily="1" charset="-122"/>
                <a:ea typeface="楷体_GB2312" pitchFamily="1" charset="-122"/>
                <a:cs typeface="Times New Roman" panose="02020603050405020304" pitchFamily="18" charset="0"/>
              </a:rPr>
              <a:t>基本生产成本</a:t>
            </a:r>
            <a:r>
              <a:rPr lang="en-US" altLang="zh-CN" sz="2000">
                <a:ea typeface="楷体_GB2312" pitchFamily="1" charset="-122"/>
                <a:cs typeface="Times New Roman" panose="02020603050405020304" pitchFamily="18" charset="0"/>
              </a:rPr>
              <a:t>——</a:t>
            </a:r>
            <a:r>
              <a:rPr lang="zh-CN" altLang="en-US" sz="2000">
                <a:latin typeface="楷体_GB2312" pitchFamily="1" charset="-122"/>
                <a:ea typeface="楷体_GB2312" pitchFamily="1" charset="-122"/>
                <a:cs typeface="Times New Roman" panose="02020603050405020304" pitchFamily="18" charset="0"/>
              </a:rPr>
              <a:t>乙产品     </a:t>
            </a:r>
            <a:r>
              <a:rPr lang="en-US" altLang="zh-CN" sz="2000">
                <a:latin typeface="楷体_GB2312" pitchFamily="1" charset="-122"/>
                <a:ea typeface="楷体_GB2312" pitchFamily="1" charset="-122"/>
                <a:cs typeface="Times New Roman" panose="02020603050405020304" pitchFamily="18" charset="0"/>
              </a:rPr>
              <a:t>4 200</a:t>
            </a:r>
            <a:endParaRPr lang="en-US" altLang="zh-CN" sz="2000">
              <a:latin typeface="楷体_GB2312" pitchFamily="1" charset="-122"/>
              <a:ea typeface="楷体_GB2312" pitchFamily="1" charset="-122"/>
              <a:cs typeface="Times New Roman" panose="02020603050405020304" pitchFamily="18" charset="0"/>
            </a:endParaRPr>
          </a:p>
          <a:p>
            <a:pPr indent="266700" eaLnBrk="0" hangingPunct="0">
              <a:lnSpc>
                <a:spcPct val="150000"/>
              </a:lnSpc>
              <a:spcBef>
                <a:spcPct val="0"/>
              </a:spcBef>
            </a:pPr>
            <a:r>
              <a:rPr lang="en-US" altLang="zh-CN" sz="2000">
                <a:latin typeface="楷体_GB2312" pitchFamily="1" charset="-122"/>
                <a:ea typeface="楷体_GB2312" pitchFamily="1" charset="-122"/>
                <a:cs typeface="Times New Roman" panose="02020603050405020304" pitchFamily="18" charset="0"/>
              </a:rPr>
              <a:t>    </a:t>
            </a:r>
            <a:r>
              <a:rPr lang="zh-CN" altLang="en-US" sz="2000">
                <a:latin typeface="楷体_GB2312" pitchFamily="1" charset="-122"/>
                <a:ea typeface="楷体_GB2312" pitchFamily="1" charset="-122"/>
                <a:cs typeface="Times New Roman" panose="02020603050405020304" pitchFamily="18" charset="0"/>
              </a:rPr>
              <a:t>贷：制造费用</a:t>
            </a:r>
            <a:r>
              <a:rPr lang="en-US" altLang="zh-CN" sz="2000">
                <a:ea typeface="楷体_GB2312" pitchFamily="1" charset="-122"/>
                <a:cs typeface="Times New Roman" panose="02020603050405020304" pitchFamily="18" charset="0"/>
              </a:rPr>
              <a:t>——</a:t>
            </a:r>
            <a:r>
              <a:rPr lang="zh-CN" altLang="en-US" sz="2000">
                <a:latin typeface="楷体_GB2312" pitchFamily="1" charset="-122"/>
                <a:ea typeface="楷体_GB2312" pitchFamily="1" charset="-122"/>
                <a:cs typeface="Times New Roman" panose="02020603050405020304" pitchFamily="18" charset="0"/>
              </a:rPr>
              <a:t>基本生产车间                 </a:t>
            </a:r>
            <a:r>
              <a:rPr lang="en-US" altLang="zh-CN" sz="2000">
                <a:latin typeface="楷体_GB2312" pitchFamily="1" charset="-122"/>
                <a:ea typeface="楷体_GB2312" pitchFamily="1" charset="-122"/>
                <a:cs typeface="Times New Roman" panose="02020603050405020304" pitchFamily="18" charset="0"/>
              </a:rPr>
              <a:t>7 080</a:t>
            </a:r>
            <a:endParaRPr lang="en-US" altLang="zh-CN" sz="2000">
              <a:latin typeface="楷体_GB2312" pitchFamily="1" charset="-122"/>
              <a:ea typeface="楷体_GB2312" pitchFamily="1" charset="-122"/>
              <a:cs typeface="Times New Roman" panose="02020603050405020304" pitchFamily="18" charset="0"/>
            </a:endParaRPr>
          </a:p>
        </p:txBody>
      </p:sp>
      <p:sp>
        <p:nvSpPr>
          <p:cNvPr id="4" name="Rectangle 11"/>
          <p:cNvSpPr>
            <a:spLocks noChangeArrowheads="1"/>
          </p:cNvSpPr>
          <p:nvPr/>
        </p:nvSpPr>
        <p:spPr bwMode="auto">
          <a:xfrm>
            <a:off x="684213" y="2133600"/>
            <a:ext cx="7777163" cy="1035050"/>
          </a:xfrm>
          <a:prstGeom prst="rect">
            <a:avLst/>
          </a:prstGeom>
          <a:noFill/>
          <a:ln w="28575">
            <a:solidFill>
              <a:srgbClr val="EA5242"/>
            </a:solidFill>
            <a:prstDash val="lgDashDotDot"/>
            <a:miter lim="800000"/>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kx="-3284103" algn="br" rotWithShape="0">
                    <a:schemeClr val="bg2">
                      <a:alpha val="50000"/>
                    </a:schemeClr>
                  </a:outerShdw>
                </a:effectLst>
              </a14:hiddenEffects>
            </a:ext>
          </a:extLst>
        </p:spPr>
        <p:txBody>
          <a:bodyPr>
            <a:spAutoFit/>
          </a:bodyPr>
          <a:lstStyle/>
          <a:p>
            <a:pPr>
              <a:lnSpc>
                <a:spcPct val="150000"/>
              </a:lnSpc>
              <a:spcBef>
                <a:spcPct val="0"/>
              </a:spcBef>
            </a:pPr>
            <a:r>
              <a:rPr lang="zh-CN" altLang="en-US" sz="2000">
                <a:latin typeface="楷体_GB2312" pitchFamily="1" charset="-122"/>
                <a:ea typeface="楷体_GB2312" pitchFamily="1" charset="-122"/>
              </a:rPr>
              <a:t>全年发生制造费用差异＝</a:t>
            </a:r>
            <a:r>
              <a:rPr lang="en-US" altLang="zh-CN" sz="2000">
                <a:latin typeface="楷体_GB2312" pitchFamily="1" charset="-122"/>
                <a:ea typeface="楷体_GB2312" pitchFamily="1" charset="-122"/>
              </a:rPr>
              <a:t>597 080</a:t>
            </a:r>
            <a:r>
              <a:rPr lang="zh-CN" altLang="en-US" sz="2000">
                <a:latin typeface="楷体_GB2312" pitchFamily="1" charset="-122"/>
                <a:ea typeface="楷体_GB2312" pitchFamily="1" charset="-122"/>
              </a:rPr>
              <a:t>－</a:t>
            </a:r>
            <a:r>
              <a:rPr lang="en-US" altLang="zh-CN" sz="2000">
                <a:latin typeface="楷体_GB2312" pitchFamily="1" charset="-122"/>
                <a:ea typeface="楷体_GB2312" pitchFamily="1" charset="-122"/>
              </a:rPr>
              <a:t>590 000</a:t>
            </a:r>
            <a:r>
              <a:rPr lang="zh-CN" altLang="en-US" sz="2000">
                <a:latin typeface="楷体_GB2312" pitchFamily="1" charset="-122"/>
                <a:ea typeface="楷体_GB2312" pitchFamily="1" charset="-122"/>
              </a:rPr>
              <a:t>＝</a:t>
            </a:r>
            <a:r>
              <a:rPr lang="en-US" altLang="zh-CN" sz="2000">
                <a:latin typeface="楷体_GB2312" pitchFamily="1" charset="-122"/>
                <a:ea typeface="楷体_GB2312" pitchFamily="1" charset="-122"/>
              </a:rPr>
              <a:t>7 080</a:t>
            </a:r>
            <a:r>
              <a:rPr lang="zh-CN" altLang="en-US" sz="2000">
                <a:latin typeface="楷体_GB2312" pitchFamily="1" charset="-122"/>
                <a:ea typeface="楷体_GB2312" pitchFamily="1" charset="-122"/>
              </a:rPr>
              <a:t>（元）</a:t>
            </a:r>
            <a:endParaRPr lang="zh-CN" altLang="en-US" sz="2000">
              <a:latin typeface="楷体_GB2312" pitchFamily="1" charset="-122"/>
              <a:ea typeface="楷体_GB2312" pitchFamily="1" charset="-122"/>
            </a:endParaRPr>
          </a:p>
          <a:p>
            <a:pPr>
              <a:lnSpc>
                <a:spcPct val="150000"/>
              </a:lnSpc>
              <a:spcBef>
                <a:spcPct val="0"/>
              </a:spcBef>
            </a:pPr>
            <a:r>
              <a:rPr lang="zh-CN" altLang="en-US" sz="2000">
                <a:latin typeface="楷体_GB2312" pitchFamily="1" charset="-122"/>
                <a:ea typeface="楷体_GB2312" pitchFamily="1" charset="-122"/>
              </a:rPr>
              <a:t>差异分配率＝</a:t>
            </a:r>
            <a:r>
              <a:rPr lang="en-US" altLang="zh-CN" sz="2000">
                <a:latin typeface="楷体_GB2312" pitchFamily="1" charset="-122"/>
                <a:ea typeface="楷体_GB2312" pitchFamily="1" charset="-122"/>
              </a:rPr>
              <a:t>7080÷590000</a:t>
            </a:r>
            <a:r>
              <a:rPr lang="zh-CN" altLang="en-US" sz="2000">
                <a:latin typeface="楷体_GB2312" pitchFamily="1" charset="-122"/>
                <a:ea typeface="楷体_GB2312" pitchFamily="1" charset="-122"/>
              </a:rPr>
              <a:t>＝</a:t>
            </a:r>
            <a:r>
              <a:rPr lang="en-US" altLang="zh-CN" sz="2000">
                <a:latin typeface="楷体_GB2312" pitchFamily="1" charset="-122"/>
                <a:ea typeface="楷体_GB2312" pitchFamily="1" charset="-122"/>
              </a:rPr>
              <a:t>0.012</a:t>
            </a:r>
            <a:endParaRPr lang="en-US" altLang="zh-CN" sz="2000">
              <a:latin typeface="楷体_GB2312" pitchFamily="1" charset="-122"/>
              <a:ea typeface="楷体_GB2312" pitchFamily="1" charset="-122"/>
            </a:endParaRPr>
          </a:p>
        </p:txBody>
      </p:sp>
      <p:sp>
        <p:nvSpPr>
          <p:cNvPr id="5" name="Rectangle 12"/>
          <p:cNvSpPr>
            <a:spLocks noChangeArrowheads="1"/>
          </p:cNvSpPr>
          <p:nvPr/>
        </p:nvSpPr>
        <p:spPr bwMode="auto">
          <a:xfrm>
            <a:off x="612776" y="3357563"/>
            <a:ext cx="7848600" cy="1044575"/>
          </a:xfrm>
          <a:prstGeom prst="rect">
            <a:avLst/>
          </a:prstGeom>
          <a:noFill/>
          <a:ln w="38100" cmpd="dbl">
            <a:solidFill>
              <a:schemeClr val="hlink"/>
            </a:solidFill>
            <a:miter lim="800000"/>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kx="-3284103" algn="br" rotWithShape="0">
                    <a:schemeClr val="bg2">
                      <a:alpha val="50000"/>
                    </a:schemeClr>
                  </a:outerShdw>
                </a:effectLst>
              </a14:hiddenEffects>
            </a:ext>
          </a:extLst>
        </p:spPr>
        <p:txBody>
          <a:bodyPr>
            <a:spAutoFit/>
          </a:bodyPr>
          <a:lstStyle/>
          <a:p>
            <a:pPr>
              <a:lnSpc>
                <a:spcPct val="150000"/>
              </a:lnSpc>
              <a:spcBef>
                <a:spcPct val="0"/>
              </a:spcBef>
            </a:pPr>
            <a:r>
              <a:rPr lang="zh-CN" altLang="en-US" sz="2000">
                <a:latin typeface="楷体_GB2312" pitchFamily="1" charset="-122"/>
                <a:ea typeface="楷体_GB2312" pitchFamily="1" charset="-122"/>
              </a:rPr>
              <a:t>甲产品应负担的制造费用（差异）＝</a:t>
            </a:r>
            <a:r>
              <a:rPr lang="en-US" altLang="zh-CN" sz="2000">
                <a:latin typeface="楷体_GB2312" pitchFamily="1" charset="-122"/>
                <a:ea typeface="楷体_GB2312" pitchFamily="1" charset="-122"/>
              </a:rPr>
              <a:t>240 000×0.012</a:t>
            </a:r>
            <a:r>
              <a:rPr lang="zh-CN" altLang="en-US" sz="2000">
                <a:latin typeface="楷体_GB2312" pitchFamily="1" charset="-122"/>
                <a:ea typeface="楷体_GB2312" pitchFamily="1" charset="-122"/>
              </a:rPr>
              <a:t>＝</a:t>
            </a:r>
            <a:r>
              <a:rPr lang="en-US" altLang="zh-CN" sz="2000">
                <a:latin typeface="楷体_GB2312" pitchFamily="1" charset="-122"/>
                <a:ea typeface="楷体_GB2312" pitchFamily="1" charset="-122"/>
              </a:rPr>
              <a:t>2 880</a:t>
            </a:r>
            <a:r>
              <a:rPr lang="zh-CN" altLang="en-US" sz="2000">
                <a:latin typeface="楷体_GB2312" pitchFamily="1" charset="-122"/>
                <a:ea typeface="楷体_GB2312" pitchFamily="1" charset="-122"/>
              </a:rPr>
              <a:t>（元）</a:t>
            </a:r>
            <a:endParaRPr lang="zh-CN" altLang="en-US" sz="2000">
              <a:latin typeface="楷体_GB2312" pitchFamily="1" charset="-122"/>
              <a:ea typeface="楷体_GB2312" pitchFamily="1" charset="-122"/>
            </a:endParaRPr>
          </a:p>
          <a:p>
            <a:pPr>
              <a:lnSpc>
                <a:spcPct val="150000"/>
              </a:lnSpc>
              <a:spcBef>
                <a:spcPct val="0"/>
              </a:spcBef>
            </a:pPr>
            <a:r>
              <a:rPr lang="zh-CN" altLang="en-US" sz="2000">
                <a:latin typeface="楷体_GB2312" pitchFamily="1" charset="-122"/>
                <a:ea typeface="楷体_GB2312" pitchFamily="1" charset="-122"/>
              </a:rPr>
              <a:t>乙产品应负担的制造费用（差异）＝</a:t>
            </a:r>
            <a:r>
              <a:rPr lang="en-US" altLang="zh-CN" sz="2000">
                <a:latin typeface="楷体_GB2312" pitchFamily="1" charset="-122"/>
                <a:ea typeface="楷体_GB2312" pitchFamily="1" charset="-122"/>
              </a:rPr>
              <a:t>350 000×0.012</a:t>
            </a:r>
            <a:r>
              <a:rPr lang="zh-CN" altLang="en-US" sz="2000">
                <a:latin typeface="楷体_GB2312" pitchFamily="1" charset="-122"/>
                <a:ea typeface="楷体_GB2312" pitchFamily="1" charset="-122"/>
              </a:rPr>
              <a:t>＝</a:t>
            </a:r>
            <a:r>
              <a:rPr lang="en-US" altLang="zh-CN" sz="2000">
                <a:latin typeface="楷体_GB2312" pitchFamily="1" charset="-122"/>
                <a:ea typeface="楷体_GB2312" pitchFamily="1" charset="-122"/>
              </a:rPr>
              <a:t>4 200</a:t>
            </a:r>
            <a:r>
              <a:rPr lang="zh-CN" altLang="en-US" sz="2000">
                <a:latin typeface="楷体_GB2312" pitchFamily="1" charset="-122"/>
                <a:ea typeface="楷体_GB2312" pitchFamily="1" charset="-122"/>
              </a:rPr>
              <a:t>（元）</a:t>
            </a:r>
            <a:endParaRPr lang="zh-CN" altLang="en-US" sz="2000">
              <a:latin typeface="楷体_GB2312" pitchFamily="1" charset="-122"/>
              <a:ea typeface="楷体_GB2312" pitchFamily="1"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wipe(left)">
                                      <p:cBhvr>
                                        <p:cTn id="7" dur="500"/>
                                        <p:tgtEl>
                                          <p:spTgt spid="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4">
                                            <p:txEl>
                                              <p:pRg st="1" end="1"/>
                                            </p:txEl>
                                          </p:spTgt>
                                        </p:tgtEl>
                                        <p:attrNameLst>
                                          <p:attrName>style.visibility</p:attrName>
                                        </p:attrNameLst>
                                      </p:cBhvr>
                                      <p:to>
                                        <p:strVal val="visible"/>
                                      </p:to>
                                    </p:set>
                                    <p:animEffect transition="in" filter="wipe(left)">
                                      <p:cBhvr>
                                        <p:cTn id="12" dur="500"/>
                                        <p:tgtEl>
                                          <p:spTgt spid="4">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nodeType="clickEffect">
                                  <p:stCondLst>
                                    <p:cond delay="0"/>
                                  </p:stCondLst>
                                  <p:childTnLst>
                                    <p:set>
                                      <p:cBhvr>
                                        <p:cTn id="16" dur="1" fill="hold">
                                          <p:stCondLst>
                                            <p:cond delay="0"/>
                                          </p:stCondLst>
                                        </p:cTn>
                                        <p:tgtEl>
                                          <p:spTgt spid="5">
                                            <p:txEl>
                                              <p:pRg st="0" end="0"/>
                                            </p:txEl>
                                          </p:spTgt>
                                        </p:tgtEl>
                                        <p:attrNameLst>
                                          <p:attrName>style.visibility</p:attrName>
                                        </p:attrNameLst>
                                      </p:cBhvr>
                                      <p:to>
                                        <p:strVal val="visible"/>
                                      </p:to>
                                    </p:set>
                                    <p:animEffect transition="in" filter="wipe(left)">
                                      <p:cBhvr>
                                        <p:cTn id="17" dur="500"/>
                                        <p:tgtEl>
                                          <p:spTgt spid="5">
                                            <p:txEl>
                                              <p:pRg st="0" end="0"/>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nodeType="clickEffect">
                                  <p:stCondLst>
                                    <p:cond delay="0"/>
                                  </p:stCondLst>
                                  <p:childTnLst>
                                    <p:set>
                                      <p:cBhvr>
                                        <p:cTn id="21" dur="1" fill="hold">
                                          <p:stCondLst>
                                            <p:cond delay="0"/>
                                          </p:stCondLst>
                                        </p:cTn>
                                        <p:tgtEl>
                                          <p:spTgt spid="5">
                                            <p:txEl>
                                              <p:pRg st="1" end="1"/>
                                            </p:txEl>
                                          </p:spTgt>
                                        </p:tgtEl>
                                        <p:attrNameLst>
                                          <p:attrName>style.visibility</p:attrName>
                                        </p:attrNameLst>
                                      </p:cBhvr>
                                      <p:to>
                                        <p:strVal val="visible"/>
                                      </p:to>
                                    </p:set>
                                    <p:animEffect transition="in" filter="wipe(left)">
                                      <p:cBhvr>
                                        <p:cTn id="22" dur="500"/>
                                        <p:tgtEl>
                                          <p:spTgt spid="5">
                                            <p:txEl>
                                              <p:pRg st="1" end="1"/>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nodeType="clickEffect">
                                  <p:stCondLst>
                                    <p:cond delay="0"/>
                                  </p:stCondLst>
                                  <p:childTnLst>
                                    <p:set>
                                      <p:cBhvr>
                                        <p:cTn id="26" dur="1" fill="hold">
                                          <p:stCondLst>
                                            <p:cond delay="0"/>
                                          </p:stCondLst>
                                        </p:cTn>
                                        <p:tgtEl>
                                          <p:spTgt spid="3">
                                            <p:txEl>
                                              <p:pRg st="0" end="0"/>
                                            </p:txEl>
                                          </p:spTgt>
                                        </p:tgtEl>
                                        <p:attrNameLst>
                                          <p:attrName>style.visibility</p:attrName>
                                        </p:attrNameLst>
                                      </p:cBhvr>
                                      <p:to>
                                        <p:strVal val="visible"/>
                                      </p:to>
                                    </p:set>
                                    <p:animEffect transition="in" filter="wipe(left)">
                                      <p:cBhvr>
                                        <p:cTn id="27" dur="500"/>
                                        <p:tgtEl>
                                          <p:spTgt spid="3">
                                            <p:txEl>
                                              <p:pRg st="0" end="0"/>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nodeType="clickEffect">
                                  <p:stCondLst>
                                    <p:cond delay="0"/>
                                  </p:stCondLst>
                                  <p:childTnLst>
                                    <p:set>
                                      <p:cBhvr>
                                        <p:cTn id="31" dur="1" fill="hold">
                                          <p:stCondLst>
                                            <p:cond delay="0"/>
                                          </p:stCondLst>
                                        </p:cTn>
                                        <p:tgtEl>
                                          <p:spTgt spid="3">
                                            <p:txEl>
                                              <p:pRg st="1" end="1"/>
                                            </p:txEl>
                                          </p:spTgt>
                                        </p:tgtEl>
                                        <p:attrNameLst>
                                          <p:attrName>style.visibility</p:attrName>
                                        </p:attrNameLst>
                                      </p:cBhvr>
                                      <p:to>
                                        <p:strVal val="visible"/>
                                      </p:to>
                                    </p:set>
                                    <p:animEffect transition="in" filter="wipe(left)">
                                      <p:cBhvr>
                                        <p:cTn id="32" dur="500"/>
                                        <p:tgtEl>
                                          <p:spTgt spid="3">
                                            <p:txEl>
                                              <p:pRg st="1" end="1"/>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8" fill="hold" nodeType="clickEffect">
                                  <p:stCondLst>
                                    <p:cond delay="0"/>
                                  </p:stCondLst>
                                  <p:childTnLst>
                                    <p:set>
                                      <p:cBhvr>
                                        <p:cTn id="36" dur="1" fill="hold">
                                          <p:stCondLst>
                                            <p:cond delay="0"/>
                                          </p:stCondLst>
                                        </p:cTn>
                                        <p:tgtEl>
                                          <p:spTgt spid="3">
                                            <p:txEl>
                                              <p:pRg st="2" end="2"/>
                                            </p:txEl>
                                          </p:spTgt>
                                        </p:tgtEl>
                                        <p:attrNameLst>
                                          <p:attrName>style.visibility</p:attrName>
                                        </p:attrNameLst>
                                      </p:cBhvr>
                                      <p:to>
                                        <p:strVal val="visible"/>
                                      </p:to>
                                    </p:set>
                                    <p:animEffect transition="in" filter="wipe(left)">
                                      <p:cBhvr>
                                        <p:cTn id="37" dur="500"/>
                                        <p:tgtEl>
                                          <p:spTgt spid="3">
                                            <p:txEl>
                                              <p:pRg st="2" end="2"/>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8" fill="hold" nodeType="clickEffect">
                                  <p:stCondLst>
                                    <p:cond delay="0"/>
                                  </p:stCondLst>
                                  <p:childTnLst>
                                    <p:set>
                                      <p:cBhvr>
                                        <p:cTn id="41" dur="1" fill="hold">
                                          <p:stCondLst>
                                            <p:cond delay="0"/>
                                          </p:stCondLst>
                                        </p:cTn>
                                        <p:tgtEl>
                                          <p:spTgt spid="3">
                                            <p:txEl>
                                              <p:pRg st="3" end="3"/>
                                            </p:txEl>
                                          </p:spTgt>
                                        </p:tgtEl>
                                        <p:attrNameLst>
                                          <p:attrName>style.visibility</p:attrName>
                                        </p:attrNameLst>
                                      </p:cBhvr>
                                      <p:to>
                                        <p:strVal val="visible"/>
                                      </p:to>
                                    </p:set>
                                    <p:animEffect transition="in" filter="wipe(left)">
                                      <p:cBhvr>
                                        <p:cTn id="42"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763688" y="2636912"/>
            <a:ext cx="6768752" cy="1569660"/>
          </a:xfrm>
          <a:prstGeom prst="rect">
            <a:avLst/>
          </a:prstGeom>
          <a:noFill/>
          <a:ln>
            <a:solidFill>
              <a:schemeClr val="accent1">
                <a:lumMod val="40000"/>
                <a:lumOff val="60000"/>
              </a:schemeClr>
            </a:solidFill>
          </a:ln>
        </p:spPr>
        <p:txBody>
          <a:bodyPr wrap="square" rtlCol="0">
            <a:spAutoFit/>
          </a:bodyPr>
          <a:lstStyle/>
          <a:p>
            <a:pPr lvl="1">
              <a:lnSpc>
                <a:spcPct val="150000"/>
              </a:lnSpc>
            </a:pPr>
            <a:endParaRPr lang="en-US" altLang="zh-CN" sz="3200" b="1" dirty="0" smtClean="0">
              <a:effectLst>
                <a:outerShdw blurRad="38100" dist="38100" dir="2700000" algn="tl">
                  <a:srgbClr val="000000">
                    <a:alpha val="43137"/>
                  </a:srgbClr>
                </a:outerShdw>
              </a:effectLst>
            </a:endParaRPr>
          </a:p>
          <a:p>
            <a:pPr lvl="1">
              <a:lnSpc>
                <a:spcPct val="150000"/>
              </a:lnSpc>
            </a:pPr>
            <a:r>
              <a:rPr lang="zh-CN" altLang="en-US" sz="3200" b="1" dirty="0" smtClean="0">
                <a:effectLst>
                  <a:outerShdw blurRad="38100" dist="38100" dir="2700000" algn="tl">
                    <a:srgbClr val="000000">
                      <a:alpha val="43137"/>
                    </a:srgbClr>
                  </a:outerShdw>
                </a:effectLst>
              </a:rPr>
              <a:t>      任务五  核算生产损失</a:t>
            </a:r>
            <a:endParaRPr lang="zh-CN" altLang="en-US" sz="3200" b="1" dirty="0">
              <a:effectLst>
                <a:outerShdw blurRad="38100" dist="38100" dir="2700000" algn="tl">
                  <a:srgbClr val="000000">
                    <a:alpha val="43137"/>
                  </a:srgbClr>
                </a:outerShdw>
              </a:effectLst>
            </a:endParaRPr>
          </a:p>
        </p:txBody>
      </p:sp>
      <p:sp>
        <p:nvSpPr>
          <p:cNvPr id="6" name="TextBox 4"/>
          <p:cNvSpPr txBox="1"/>
          <p:nvPr/>
        </p:nvSpPr>
        <p:spPr>
          <a:xfrm>
            <a:off x="4495052" y="2375302"/>
            <a:ext cx="1584176" cy="523220"/>
          </a:xfrm>
          <a:prstGeom prst="rect">
            <a:avLst/>
          </a:prstGeom>
          <a:solidFill>
            <a:schemeClr val="bg1"/>
          </a:solidFill>
        </p:spPr>
        <p:txBody>
          <a:bodyPr wrap="square" rtlCol="0">
            <a:spAutoFit/>
          </a:bodyPr>
          <a:lstStyle/>
          <a:p>
            <a:r>
              <a:rPr lang="zh-CN" altLang="en-US" sz="2800" b="1" dirty="0" smtClean="0">
                <a:effectLst>
                  <a:outerShdw blurRad="38100" dist="38100" dir="2700000" algn="tl">
                    <a:srgbClr val="000000">
                      <a:alpha val="43137"/>
                    </a:srgbClr>
                  </a:outerShdw>
                </a:effectLst>
              </a:rPr>
              <a:t> 项目</a:t>
            </a:r>
            <a:r>
              <a:rPr lang="zh-CN" altLang="en-US" sz="2800" b="1" dirty="0">
                <a:effectLst>
                  <a:outerShdw blurRad="38100" dist="38100" dir="2700000" algn="tl">
                    <a:srgbClr val="000000">
                      <a:alpha val="43137"/>
                    </a:srgbClr>
                  </a:outerShdw>
                </a:effectLst>
              </a:rPr>
              <a:t>二</a:t>
            </a:r>
            <a:endParaRPr lang="zh-CN" altLang="en-US" sz="2800" b="1" dirty="0">
              <a:effectLst>
                <a:outerShdw blurRad="38100" dist="38100" dir="2700000" algn="tl">
                  <a:srgbClr val="000000">
                    <a:alpha val="43137"/>
                  </a:srgbClr>
                </a:outerShdw>
              </a:effectLst>
            </a:endParaRPr>
          </a:p>
        </p:txBody>
      </p:sp>
    </p:spTree>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2699792" y="1844824"/>
            <a:ext cx="1029161" cy="3384376"/>
          </a:xfrm>
          <a:custGeom>
            <a:avLst/>
            <a:gdLst>
              <a:gd name="connsiteX0" fmla="*/ 2047 w 1838342"/>
              <a:gd name="connsiteY0" fmla="*/ 0 h 3672590"/>
              <a:gd name="connsiteX1" fmla="*/ 1838342 w 1838342"/>
              <a:gd name="connsiteY1" fmla="*/ 1836295 h 3672590"/>
              <a:gd name="connsiteX2" fmla="*/ 2047 w 1838342"/>
              <a:gd name="connsiteY2" fmla="*/ 3672590 h 3672590"/>
              <a:gd name="connsiteX3" fmla="*/ 2047 w 1838342"/>
              <a:gd name="connsiteY3" fmla="*/ 20411 h 3672590"/>
              <a:gd name="connsiteX4" fmla="*/ 0 w 1838342"/>
              <a:gd name="connsiteY4" fmla="*/ 103 h 3672590"/>
              <a:gd name="connsiteX0-1" fmla="*/ 2047 w 1838342"/>
              <a:gd name="connsiteY0-2" fmla="*/ 0 h 3672590"/>
              <a:gd name="connsiteX1-3" fmla="*/ 1838342 w 1838342"/>
              <a:gd name="connsiteY1-4" fmla="*/ 1836295 h 3672590"/>
              <a:gd name="connsiteX2-5" fmla="*/ 2047 w 1838342"/>
              <a:gd name="connsiteY2-6" fmla="*/ 3672590 h 3672590"/>
              <a:gd name="connsiteX3-7" fmla="*/ 2047 w 1838342"/>
              <a:gd name="connsiteY3-8" fmla="*/ 20411 h 3672590"/>
              <a:gd name="connsiteX4-9" fmla="*/ 0 w 1838342"/>
              <a:gd name="connsiteY4-10" fmla="*/ 103 h 3672590"/>
              <a:gd name="connsiteX5" fmla="*/ 93487 w 1838342"/>
              <a:gd name="connsiteY5" fmla="*/ 91440 h 3672590"/>
              <a:gd name="connsiteX0-11" fmla="*/ 2047 w 1838342"/>
              <a:gd name="connsiteY0-12" fmla="*/ 0 h 3672590"/>
              <a:gd name="connsiteX1-13" fmla="*/ 1838342 w 1838342"/>
              <a:gd name="connsiteY1-14" fmla="*/ 1836295 h 3672590"/>
              <a:gd name="connsiteX2-15" fmla="*/ 2047 w 1838342"/>
              <a:gd name="connsiteY2-16" fmla="*/ 3672590 h 3672590"/>
              <a:gd name="connsiteX3-17" fmla="*/ 2047 w 1838342"/>
              <a:gd name="connsiteY3-18" fmla="*/ 20411 h 3672590"/>
              <a:gd name="connsiteX4-19" fmla="*/ 0 w 1838342"/>
              <a:gd name="connsiteY4-20" fmla="*/ 103 h 3672590"/>
              <a:gd name="connsiteX0-21" fmla="*/ 0 w 1836295"/>
              <a:gd name="connsiteY0-22" fmla="*/ 0 h 3672590"/>
              <a:gd name="connsiteX1-23" fmla="*/ 1836295 w 1836295"/>
              <a:gd name="connsiteY1-24" fmla="*/ 1836295 h 3672590"/>
              <a:gd name="connsiteX2-25" fmla="*/ 0 w 1836295"/>
              <a:gd name="connsiteY2-26" fmla="*/ 3672590 h 3672590"/>
              <a:gd name="connsiteX3-27" fmla="*/ 0 w 1836295"/>
              <a:gd name="connsiteY3-28" fmla="*/ 20411 h 3672590"/>
              <a:gd name="connsiteX0-29" fmla="*/ 0 w 1836295"/>
              <a:gd name="connsiteY0-30" fmla="*/ 0 h 3672590"/>
              <a:gd name="connsiteX1-31" fmla="*/ 1836295 w 1836295"/>
              <a:gd name="connsiteY1-32" fmla="*/ 1836295 h 3672590"/>
              <a:gd name="connsiteX2-33" fmla="*/ 0 w 1836295"/>
              <a:gd name="connsiteY2-34" fmla="*/ 3672590 h 3672590"/>
            </a:gdLst>
            <a:ahLst/>
            <a:cxnLst>
              <a:cxn ang="0">
                <a:pos x="connsiteX0-1" y="connsiteY0-2"/>
              </a:cxn>
              <a:cxn ang="0">
                <a:pos x="connsiteX1-3" y="connsiteY1-4"/>
              </a:cxn>
              <a:cxn ang="0">
                <a:pos x="connsiteX2-5" y="connsiteY2-6"/>
              </a:cxn>
            </a:cxnLst>
            <a:rect l="l" t="t" r="r" b="b"/>
            <a:pathLst>
              <a:path w="1836295" h="3672590">
                <a:moveTo>
                  <a:pt x="0" y="0"/>
                </a:moveTo>
                <a:cubicBezTo>
                  <a:pt x="1014158" y="0"/>
                  <a:pt x="1836295" y="822137"/>
                  <a:pt x="1836295" y="1836295"/>
                </a:cubicBezTo>
                <a:cubicBezTo>
                  <a:pt x="1836295" y="2850453"/>
                  <a:pt x="1014158" y="3672590"/>
                  <a:pt x="0" y="3672590"/>
                </a:cubicBezTo>
              </a:path>
            </a:pathLst>
          </a:custGeom>
          <a:no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Light" panose="020B0502040204020203" pitchFamily="34" charset="-122"/>
            </a:endParaRPr>
          </a:p>
        </p:txBody>
      </p:sp>
      <p:sp>
        <p:nvSpPr>
          <p:cNvPr id="4" name="椭圆 3"/>
          <p:cNvSpPr/>
          <p:nvPr/>
        </p:nvSpPr>
        <p:spPr>
          <a:xfrm>
            <a:off x="1362087" y="2507333"/>
            <a:ext cx="1704634" cy="1857771"/>
          </a:xfrm>
          <a:prstGeom prst="ellipse">
            <a:avLst/>
          </a:prstGeom>
          <a:no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Light" panose="020B0502040204020203" pitchFamily="34" charset="-122"/>
            </a:endParaRPr>
          </a:p>
        </p:txBody>
      </p:sp>
      <p:grpSp>
        <p:nvGrpSpPr>
          <p:cNvPr id="8" name="组合 7"/>
          <p:cNvGrpSpPr/>
          <p:nvPr/>
        </p:nvGrpSpPr>
        <p:grpSpPr>
          <a:xfrm>
            <a:off x="3410041" y="2222473"/>
            <a:ext cx="4415179" cy="569720"/>
            <a:chOff x="5238248" y="2731928"/>
            <a:chExt cx="6114337" cy="569720"/>
          </a:xfrm>
          <a:solidFill>
            <a:schemeClr val="bg2">
              <a:lumMod val="90000"/>
            </a:schemeClr>
          </a:solidFill>
        </p:grpSpPr>
        <p:sp>
          <p:nvSpPr>
            <p:cNvPr id="9" name="圆角矩形 8"/>
            <p:cNvSpPr/>
            <p:nvPr/>
          </p:nvSpPr>
          <p:spPr>
            <a:xfrm>
              <a:off x="5329643" y="2736269"/>
              <a:ext cx="6022942" cy="561038"/>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2400" b="1" dirty="0" smtClean="0">
                  <a:solidFill>
                    <a:schemeClr val="accent2">
                      <a:lumMod val="50000"/>
                    </a:schemeClr>
                  </a:solidFill>
                  <a:latin typeface="+mn-ea"/>
                </a:rPr>
                <a:t>  </a:t>
              </a:r>
              <a:r>
                <a:rPr lang="zh-CN" altLang="en-US" sz="2400" b="1" dirty="0">
                  <a:solidFill>
                    <a:schemeClr val="accent2">
                      <a:lumMod val="50000"/>
                    </a:schemeClr>
                  </a:solidFill>
                  <a:latin typeface="+mn-ea"/>
                </a:rPr>
                <a:t>废品损失的核算</a:t>
              </a:r>
              <a:endParaRPr lang="zh-CN" altLang="en-US" sz="2400" b="1" dirty="0">
                <a:solidFill>
                  <a:schemeClr val="accent2">
                    <a:lumMod val="50000"/>
                  </a:schemeClr>
                </a:solidFill>
                <a:latin typeface="+mn-ea"/>
              </a:endParaRPr>
            </a:p>
          </p:txBody>
        </p:sp>
        <p:sp>
          <p:nvSpPr>
            <p:cNvPr id="10" name="椭圆 9"/>
            <p:cNvSpPr/>
            <p:nvPr/>
          </p:nvSpPr>
          <p:spPr>
            <a:xfrm>
              <a:off x="5238248" y="2731928"/>
              <a:ext cx="569720" cy="569720"/>
            </a:xfrm>
            <a:prstGeom prst="ellipse">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2400" b="1" dirty="0">
                <a:solidFill>
                  <a:schemeClr val="accent2">
                    <a:lumMod val="50000"/>
                  </a:schemeClr>
                </a:solidFill>
                <a:latin typeface="+mn-ea"/>
              </a:endParaRPr>
            </a:p>
          </p:txBody>
        </p:sp>
      </p:grpSp>
      <p:sp>
        <p:nvSpPr>
          <p:cNvPr id="20" name="TextBox 19"/>
          <p:cNvSpPr txBox="1"/>
          <p:nvPr/>
        </p:nvSpPr>
        <p:spPr>
          <a:xfrm>
            <a:off x="1445874" y="3262599"/>
            <a:ext cx="1537059" cy="523220"/>
          </a:xfrm>
          <a:prstGeom prst="rect">
            <a:avLst/>
          </a:prstGeom>
          <a:noFill/>
          <a:ln>
            <a:solidFill>
              <a:schemeClr val="accent1"/>
            </a:solidFill>
          </a:ln>
        </p:spPr>
        <p:txBody>
          <a:bodyPr wrap="square" rtlCol="0">
            <a:spAutoFit/>
          </a:bodyPr>
          <a:lstStyle/>
          <a:p>
            <a:r>
              <a:rPr lang="zh-CN" altLang="en-US" sz="2800" b="1" dirty="0" smtClean="0"/>
              <a:t>任务</a:t>
            </a:r>
            <a:r>
              <a:rPr lang="en-US" altLang="zh-CN" sz="2800" b="1" dirty="0" smtClean="0"/>
              <a:t>2.5</a:t>
            </a:r>
            <a:endParaRPr lang="zh-CN" altLang="en-US" sz="2800" b="1" dirty="0"/>
          </a:p>
        </p:txBody>
      </p:sp>
      <p:grpSp>
        <p:nvGrpSpPr>
          <p:cNvPr id="2" name="组合 1"/>
          <p:cNvGrpSpPr/>
          <p:nvPr/>
        </p:nvGrpSpPr>
        <p:grpSpPr>
          <a:xfrm>
            <a:off x="3450129" y="3903750"/>
            <a:ext cx="4327638" cy="569720"/>
            <a:chOff x="3450129" y="3903750"/>
            <a:chExt cx="4327638" cy="569720"/>
          </a:xfrm>
        </p:grpSpPr>
        <p:sp>
          <p:nvSpPr>
            <p:cNvPr id="17" name="圆角矩形 16"/>
            <p:cNvSpPr/>
            <p:nvPr/>
          </p:nvSpPr>
          <p:spPr>
            <a:xfrm>
              <a:off x="3523491" y="3903750"/>
              <a:ext cx="4254276" cy="561038"/>
            </a:xfrm>
            <a:prstGeom prst="roundRect">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2400" b="1" dirty="0" smtClean="0">
                  <a:solidFill>
                    <a:schemeClr val="accent2">
                      <a:lumMod val="50000"/>
                    </a:schemeClr>
                  </a:solidFill>
                  <a:latin typeface="+mn-ea"/>
                </a:rPr>
                <a:t>  </a:t>
              </a:r>
              <a:r>
                <a:rPr lang="zh-CN" altLang="en-US" sz="2400" b="1" dirty="0">
                  <a:solidFill>
                    <a:schemeClr val="accent2">
                      <a:lumMod val="50000"/>
                    </a:schemeClr>
                  </a:solidFill>
                  <a:latin typeface="+mn-ea"/>
                </a:rPr>
                <a:t>停工损失的</a:t>
              </a:r>
              <a:r>
                <a:rPr lang="zh-CN" altLang="en-US" sz="2400" b="1" dirty="0" smtClean="0">
                  <a:solidFill>
                    <a:schemeClr val="accent2">
                      <a:lumMod val="50000"/>
                    </a:schemeClr>
                  </a:solidFill>
                  <a:latin typeface="+mn-ea"/>
                </a:rPr>
                <a:t>核算</a:t>
              </a:r>
              <a:endParaRPr lang="zh-CN" altLang="en-US" sz="2400" b="1" dirty="0">
                <a:solidFill>
                  <a:schemeClr val="accent2">
                    <a:lumMod val="50000"/>
                  </a:schemeClr>
                </a:solidFill>
                <a:latin typeface="+mn-ea"/>
              </a:endParaRPr>
            </a:p>
          </p:txBody>
        </p:sp>
        <p:sp>
          <p:nvSpPr>
            <p:cNvPr id="18" name="椭圆 17"/>
            <p:cNvSpPr/>
            <p:nvPr/>
          </p:nvSpPr>
          <p:spPr>
            <a:xfrm>
              <a:off x="3450129" y="3903750"/>
              <a:ext cx="434207" cy="569720"/>
            </a:xfrm>
            <a:prstGeom prst="ellipse">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2400" b="1" dirty="0">
                <a:solidFill>
                  <a:schemeClr val="accent2">
                    <a:lumMod val="50000"/>
                  </a:schemeClr>
                </a:solidFill>
                <a:latin typeface="+mn-ea"/>
              </a:endParaRPr>
            </a:p>
          </p:txBody>
        </p:sp>
      </p:grpSp>
    </p:spTree>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txBox="1"/>
          <p:nvPr/>
        </p:nvSpPr>
        <p:spPr>
          <a:xfrm>
            <a:off x="467544" y="404664"/>
            <a:ext cx="5877036" cy="651346"/>
          </a:xfrm>
          <a:prstGeom prst="rect">
            <a:avLst/>
          </a:prstGeom>
          <a:ln>
            <a:solidFill>
              <a:schemeClr val="accent1">
                <a:lumMod val="75000"/>
              </a:schemeClr>
            </a:solidFill>
          </a:ln>
        </p:spPr>
        <p:txBody>
          <a:bodyPr/>
          <a:lstStyle>
            <a:lvl1pPr algn="l" rtl="0" eaLnBrk="1" latinLnBrk="0" hangingPunct="1">
              <a:spcBef>
                <a:spcPct val="0"/>
              </a:spcBef>
              <a:buNone/>
              <a:defRPr kumimoji="0" sz="3000" b="0" kern="1200" cap="small" baseline="0">
                <a:solidFill>
                  <a:schemeClr val="tx2"/>
                </a:solidFill>
                <a:latin typeface="+mj-lt"/>
                <a:ea typeface="+mj-ea"/>
                <a:cs typeface="+mj-cs"/>
              </a:defRPr>
            </a:lvl1pPr>
          </a:lstStyle>
          <a:p>
            <a:r>
              <a:rPr lang="zh-CN" altLang="en-US" b="1" dirty="0" smtClean="0"/>
              <a:t>一、废品损失的核算</a:t>
            </a:r>
            <a:endParaRPr lang="zh-CN" altLang="en-US" b="1" dirty="0"/>
          </a:p>
        </p:txBody>
      </p:sp>
      <p:sp>
        <p:nvSpPr>
          <p:cNvPr id="4" name="Text Box 7"/>
          <p:cNvSpPr txBox="1">
            <a:spLocks noChangeArrowheads="1"/>
          </p:cNvSpPr>
          <p:nvPr/>
        </p:nvSpPr>
        <p:spPr bwMode="auto">
          <a:xfrm>
            <a:off x="468313" y="1989138"/>
            <a:ext cx="8207375" cy="2400657"/>
          </a:xfrm>
          <a:prstGeom prst="rect">
            <a:avLst/>
          </a:prstGeom>
          <a:noFill/>
          <a:ln>
            <a:noFill/>
          </a:ln>
          <a:effectLst>
            <a:prstShdw prst="shdw12">
              <a:schemeClr val="bg2">
                <a:alpha val="50000"/>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lvl1pPr eaLnBrk="0" hangingPunct="0">
              <a:spcBef>
                <a:spcPct val="0"/>
              </a:spcBef>
              <a:defRPr b="1">
                <a:solidFill>
                  <a:schemeClr val="tx1"/>
                </a:solidFill>
                <a:latin typeface="Arial" panose="020B0604020202020204" pitchFamily="34" charset="0"/>
                <a:ea typeface="宋体" panose="02010600030101010101" pitchFamily="2" charset="-122"/>
              </a:defRPr>
            </a:lvl1pPr>
            <a:lvl2pPr marL="742950" indent="-285750" eaLnBrk="0" hangingPunct="0">
              <a:spcBef>
                <a:spcPct val="0"/>
              </a:spcBef>
              <a:defRPr b="1">
                <a:solidFill>
                  <a:schemeClr val="tx1"/>
                </a:solidFill>
                <a:latin typeface="Arial" panose="020B0604020202020204" pitchFamily="34" charset="0"/>
                <a:ea typeface="宋体" panose="02010600030101010101" pitchFamily="2" charset="-122"/>
              </a:defRPr>
            </a:lvl2pPr>
            <a:lvl3pPr marL="1143000" indent="-228600" eaLnBrk="0" hangingPunct="0">
              <a:spcBef>
                <a:spcPct val="0"/>
              </a:spcBef>
              <a:defRPr b="1">
                <a:solidFill>
                  <a:schemeClr val="tx1"/>
                </a:solidFill>
                <a:latin typeface="Arial" panose="020B0604020202020204" pitchFamily="34" charset="0"/>
                <a:ea typeface="宋体" panose="02010600030101010101" pitchFamily="2" charset="-122"/>
              </a:defRPr>
            </a:lvl3pPr>
            <a:lvl4pPr marL="1600200" indent="-228600" eaLnBrk="0" hangingPunct="0">
              <a:spcBef>
                <a:spcPct val="0"/>
              </a:spcBef>
              <a:defRPr b="1">
                <a:solidFill>
                  <a:schemeClr val="tx1"/>
                </a:solidFill>
                <a:latin typeface="Arial" panose="020B0604020202020204" pitchFamily="34" charset="0"/>
                <a:ea typeface="宋体" panose="02010600030101010101" pitchFamily="2" charset="-122"/>
              </a:defRPr>
            </a:lvl4pPr>
            <a:lvl5pPr marL="2057400" indent="-228600" eaLnBrk="0" hangingPunct="0">
              <a:spcBef>
                <a:spcPct val="0"/>
              </a:spcBef>
              <a:defRPr b="1">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9pPr>
          </a:lstStyle>
          <a:p>
            <a:pPr eaLnBrk="1" hangingPunct="1">
              <a:lnSpc>
                <a:spcPct val="150000"/>
              </a:lnSpc>
              <a:spcBef>
                <a:spcPct val="50000"/>
              </a:spcBef>
            </a:pPr>
            <a:r>
              <a:rPr lang="zh-CN" altLang="en-US" sz="2000" b="0" dirty="0">
                <a:ea typeface="楷体_GB2312" pitchFamily="1" charset="-122"/>
              </a:rPr>
              <a:t>        指不符合规定的技术标准，不能按照原定用途使用，或需要加工修理后才能正常使用的产品，包括在生产过程中发现的不合格的在产品，入库时发现的不合格的半成品或完工产品。但不包括可以降价销售的次品或等外品；合格品入库后因保管不善发生损坏变质的产品；实行“三包”企业在产品销售后发现的废品。</a:t>
            </a:r>
            <a:endParaRPr lang="zh-CN" altLang="en-US" sz="2000" b="0" dirty="0">
              <a:ea typeface="楷体_GB2312" pitchFamily="1" charset="-122"/>
            </a:endParaRPr>
          </a:p>
        </p:txBody>
      </p:sp>
      <p:sp>
        <p:nvSpPr>
          <p:cNvPr id="5" name="Rectangle 11"/>
          <p:cNvSpPr>
            <a:spLocks noChangeArrowheads="1"/>
          </p:cNvSpPr>
          <p:nvPr/>
        </p:nvSpPr>
        <p:spPr bwMode="auto">
          <a:xfrm>
            <a:off x="3492500" y="1125538"/>
            <a:ext cx="1584325" cy="528637"/>
          </a:xfrm>
          <a:prstGeom prst="rect">
            <a:avLst/>
          </a:prstGeom>
          <a:solidFill>
            <a:schemeClr val="bg1"/>
          </a:solidFill>
          <a:ln w="9525">
            <a:solidFill>
              <a:srgbClr val="32EF29"/>
            </a:solidFill>
            <a:miter lim="800000"/>
          </a:ln>
          <a:effectLst/>
          <a:extLst>
            <a:ext uri="{AF507438-7753-43E0-B8FC-AC1667EBCBE1}">
              <a14:hiddenEffects xmlns:a14="http://schemas.microsoft.com/office/drawing/2010/main">
                <a:effectLst>
                  <a:outerShdw kx="-3284103" algn="br" rotWithShape="0">
                    <a:schemeClr val="bg2">
                      <a:alpha val="50000"/>
                    </a:schemeClr>
                  </a:outerShdw>
                </a:effectLst>
              </a14:hiddenEffects>
            </a:ext>
          </a:extLst>
        </p:spPr>
        <p:txBody>
          <a:bodyPr>
            <a:spAutoFit/>
          </a:bodyPr>
          <a:lstStyle/>
          <a:p>
            <a:pPr>
              <a:spcBef>
                <a:spcPct val="0"/>
              </a:spcBef>
            </a:pPr>
            <a:r>
              <a:rPr lang="zh-CN" altLang="en-US" sz="2800" dirty="0"/>
              <a:t>   废 品</a:t>
            </a:r>
            <a:endParaRPr lang="zh-CN" altLang="en-US" sz="2800" dirty="0"/>
          </a:p>
        </p:txBody>
      </p:sp>
      <p:sp>
        <p:nvSpPr>
          <p:cNvPr id="6" name="TextBox 5"/>
          <p:cNvSpPr txBox="1"/>
          <p:nvPr/>
        </p:nvSpPr>
        <p:spPr>
          <a:xfrm>
            <a:off x="1115616" y="4725144"/>
            <a:ext cx="5976664" cy="400110"/>
          </a:xfrm>
          <a:prstGeom prst="rect">
            <a:avLst/>
          </a:prstGeom>
          <a:noFill/>
        </p:spPr>
        <p:txBody>
          <a:bodyPr wrap="square" rtlCol="0">
            <a:spAutoFit/>
          </a:bodyPr>
          <a:lstStyle/>
          <a:p>
            <a:r>
              <a:rPr lang="zh-CN" altLang="en-US" sz="2000" dirty="0" smtClean="0"/>
              <a:t>废品按是否可修复分为</a:t>
            </a:r>
            <a:r>
              <a:rPr lang="zh-CN" altLang="en-US" sz="2000" u="sng" dirty="0" smtClean="0"/>
              <a:t>可修复废品</a:t>
            </a:r>
            <a:r>
              <a:rPr lang="zh-CN" altLang="en-US" sz="2000" dirty="0" smtClean="0"/>
              <a:t>和</a:t>
            </a:r>
            <a:r>
              <a:rPr lang="zh-CN" altLang="en-US" sz="2000" u="sng" dirty="0" smtClean="0"/>
              <a:t>不可修复废品</a:t>
            </a:r>
            <a:endParaRPr lang="zh-CN" altLang="en-US" sz="2000" u="sng"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up)">
                                      <p:cBhvr>
                                        <p:cTn id="7" dur="5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txBox="1"/>
          <p:nvPr/>
        </p:nvSpPr>
        <p:spPr>
          <a:xfrm>
            <a:off x="467544" y="404664"/>
            <a:ext cx="5877036" cy="651346"/>
          </a:xfrm>
          <a:prstGeom prst="rect">
            <a:avLst/>
          </a:prstGeom>
          <a:ln>
            <a:solidFill>
              <a:schemeClr val="accent1">
                <a:lumMod val="75000"/>
              </a:schemeClr>
            </a:solidFill>
          </a:ln>
        </p:spPr>
        <p:txBody>
          <a:bodyPr/>
          <a:lstStyle>
            <a:lvl1pPr algn="l" rtl="0" eaLnBrk="1" latinLnBrk="0" hangingPunct="1">
              <a:spcBef>
                <a:spcPct val="0"/>
              </a:spcBef>
              <a:buNone/>
              <a:defRPr kumimoji="0" sz="3000" b="0" kern="1200" cap="small" baseline="0">
                <a:solidFill>
                  <a:schemeClr val="tx2"/>
                </a:solidFill>
                <a:latin typeface="+mj-lt"/>
                <a:ea typeface="+mj-ea"/>
                <a:cs typeface="+mj-cs"/>
              </a:defRPr>
            </a:lvl1pPr>
          </a:lstStyle>
          <a:p>
            <a:r>
              <a:rPr lang="zh-CN" altLang="en-US" b="1" dirty="0" smtClean="0"/>
              <a:t>一、废品损失的核算</a:t>
            </a:r>
            <a:endParaRPr lang="zh-CN" altLang="en-US" b="1" dirty="0"/>
          </a:p>
        </p:txBody>
      </p:sp>
      <p:sp>
        <p:nvSpPr>
          <p:cNvPr id="3" name="文本占位符 3"/>
          <p:cNvSpPr txBox="1"/>
          <p:nvPr/>
        </p:nvSpPr>
        <p:spPr>
          <a:xfrm>
            <a:off x="467544" y="1255225"/>
            <a:ext cx="4393399" cy="658368"/>
          </a:xfrm>
          <a:prstGeom prst="roundRect">
            <a:avLst>
              <a:gd name="adj" fmla="val 16667"/>
            </a:avLst>
          </a:prstGeom>
          <a:solidFill>
            <a:schemeClr val="accent1">
              <a:lumMod val="20000"/>
              <a:lumOff val="80000"/>
            </a:schemeClr>
          </a:solidFill>
        </p:spPr>
        <p:txBody>
          <a:bodyPr/>
          <a:lstStyle>
            <a:lvl1pPr marL="274320" indent="-274320" algn="l" rtl="0" eaLnBrk="1" latinLnBrk="0" hangingPunct="1">
              <a:spcBef>
                <a:spcPts val="600"/>
              </a:spcBef>
              <a:buClr>
                <a:schemeClr val="accent1"/>
              </a:buClr>
              <a:buSzPct val="70000"/>
              <a:buFont typeface="Wingdings" panose="05000000000000000000"/>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panose="05020102010507070707"/>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panose="05000000000000000000"/>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panose="05000000000000000000"/>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panose="05020102010507070707"/>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panose="05000000000000000000"/>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a:lstStyle>
          <a:p>
            <a:pPr marL="0" indent="0">
              <a:lnSpc>
                <a:spcPct val="150000"/>
              </a:lnSpc>
              <a:buNone/>
            </a:pPr>
            <a:r>
              <a:rPr lang="en-US" altLang="zh-CN" b="1" dirty="0" smtClean="0">
                <a:solidFill>
                  <a:schemeClr val="accent2">
                    <a:lumMod val="75000"/>
                  </a:schemeClr>
                </a:solidFill>
              </a:rPr>
              <a:t>1.</a:t>
            </a:r>
            <a:r>
              <a:rPr lang="zh-CN" altLang="en-US" b="1" dirty="0" smtClean="0">
                <a:solidFill>
                  <a:schemeClr val="accent2">
                    <a:lumMod val="75000"/>
                  </a:schemeClr>
                </a:solidFill>
              </a:rPr>
              <a:t>可修复废品损失的核算</a:t>
            </a:r>
            <a:endParaRPr lang="zh-CN" altLang="en-US" b="1" dirty="0">
              <a:solidFill>
                <a:schemeClr val="accent2">
                  <a:lumMod val="75000"/>
                </a:schemeClr>
              </a:solidFill>
            </a:endParaRPr>
          </a:p>
        </p:txBody>
      </p:sp>
      <p:sp>
        <p:nvSpPr>
          <p:cNvPr id="4" name="Rectangle 5"/>
          <p:cNvSpPr>
            <a:spLocks noChangeArrowheads="1"/>
          </p:cNvSpPr>
          <p:nvPr/>
        </p:nvSpPr>
        <p:spPr bwMode="auto">
          <a:xfrm>
            <a:off x="467544" y="2524125"/>
            <a:ext cx="7705725" cy="1463675"/>
          </a:xfrm>
          <a:prstGeom prst="rect">
            <a:avLst/>
          </a:prstGeom>
          <a:noFill/>
          <a:ln>
            <a:noFill/>
          </a:ln>
          <a:effectLst>
            <a:prstShdw prst="shdw12">
              <a:schemeClr val="bg2">
                <a:alpha val="50000"/>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nchor="ctr">
            <a:spAutoFit/>
          </a:bodyPr>
          <a:lstStyle/>
          <a:p>
            <a:pPr eaLnBrk="0" hangingPunct="0">
              <a:lnSpc>
                <a:spcPct val="150000"/>
              </a:lnSpc>
              <a:spcBef>
                <a:spcPct val="0"/>
              </a:spcBef>
            </a:pPr>
            <a:r>
              <a:rPr lang="zh-CN" altLang="en-US" sz="2000" dirty="0">
                <a:latin typeface="楷体_GB2312" pitchFamily="1" charset="-122"/>
                <a:ea typeface="楷体_GB2312" pitchFamily="1" charset="-122"/>
              </a:rPr>
              <a:t>    可修复废品损失是对废品进行修复所支付的修复费用。经修复后，其</a:t>
            </a:r>
            <a:r>
              <a:rPr lang="zh-CN" altLang="en-US" sz="2000" u="sng" dirty="0">
                <a:solidFill>
                  <a:schemeClr val="accent2"/>
                </a:solidFill>
                <a:effectLst>
                  <a:outerShdw blurRad="38100" dist="38100" dir="2700000" algn="tl">
                    <a:srgbClr val="C0C0C0"/>
                  </a:outerShdw>
                </a:effectLst>
                <a:latin typeface="楷体_GB2312" pitchFamily="1" charset="-122"/>
                <a:ea typeface="楷体_GB2312" pitchFamily="1" charset="-122"/>
              </a:rPr>
              <a:t>产品成本由修复前的生产成本和修复费用构成</a:t>
            </a:r>
            <a:r>
              <a:rPr lang="zh-CN" altLang="en-US" sz="2000" dirty="0">
                <a:latin typeface="楷体_GB2312" pitchFamily="1" charset="-122"/>
                <a:ea typeface="楷体_GB2312" pitchFamily="1" charset="-122"/>
              </a:rPr>
              <a:t>。如果有废品残值收回或赔偿收入，冲减可修复废品的损失。 </a:t>
            </a:r>
            <a:endParaRPr lang="zh-CN" altLang="en-US" sz="2000" dirty="0">
              <a:latin typeface="楷体_GB2312" pitchFamily="1" charset="-122"/>
              <a:ea typeface="楷体_GB2312" pitchFamily="1" charset="-122"/>
            </a:endParaRPr>
          </a:p>
        </p:txBody>
      </p:sp>
      <p:grpSp>
        <p:nvGrpSpPr>
          <p:cNvPr id="5" name="Group 16"/>
          <p:cNvGrpSpPr/>
          <p:nvPr/>
        </p:nvGrpSpPr>
        <p:grpSpPr bwMode="auto">
          <a:xfrm>
            <a:off x="610419" y="4756150"/>
            <a:ext cx="8066087" cy="701675"/>
            <a:chOff x="521" y="2296"/>
            <a:chExt cx="5081" cy="442"/>
          </a:xfrm>
        </p:grpSpPr>
        <p:sp>
          <p:nvSpPr>
            <p:cNvPr id="6" name="Rectangle 12"/>
            <p:cNvSpPr>
              <a:spLocks noChangeArrowheads="1"/>
            </p:cNvSpPr>
            <p:nvPr/>
          </p:nvSpPr>
          <p:spPr bwMode="auto">
            <a:xfrm>
              <a:off x="1202" y="2387"/>
              <a:ext cx="276" cy="250"/>
            </a:xfrm>
            <a:prstGeom prst="rect">
              <a:avLst/>
            </a:prstGeom>
            <a:noFill/>
            <a:ln>
              <a:noFill/>
            </a:ln>
            <a:effectLst>
              <a:prstShdw prst="shdw12">
                <a:schemeClr val="bg2">
                  <a:alpha val="50000"/>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nchor="ctr">
              <a:spAutoFit/>
            </a:bodyPr>
            <a:lstStyle/>
            <a:p>
              <a:pPr eaLnBrk="0" hangingPunct="0">
                <a:spcBef>
                  <a:spcPct val="0"/>
                </a:spcBef>
              </a:pPr>
              <a:r>
                <a:rPr lang="zh-CN" altLang="en-US" sz="2000">
                  <a:latin typeface="宋体" panose="02010600030101010101" pitchFamily="2" charset="-122"/>
                  <a:ea typeface="楷体_GB2312" pitchFamily="1" charset="-122"/>
                  <a:cs typeface="Times New Roman" panose="02020603050405020304" pitchFamily="18" charset="0"/>
                </a:rPr>
                <a:t>＝</a:t>
              </a:r>
              <a:endParaRPr lang="zh-CN" altLang="en-US" sz="2000">
                <a:ea typeface="楷体_GB2312" pitchFamily="1" charset="-122"/>
                <a:cs typeface="Times New Roman" panose="02020603050405020304" pitchFamily="18" charset="0"/>
              </a:endParaRPr>
            </a:p>
          </p:txBody>
        </p:sp>
        <p:sp>
          <p:nvSpPr>
            <p:cNvPr id="7" name="Rectangle 13"/>
            <p:cNvSpPr>
              <a:spLocks noChangeArrowheads="1"/>
            </p:cNvSpPr>
            <p:nvPr/>
          </p:nvSpPr>
          <p:spPr bwMode="auto">
            <a:xfrm>
              <a:off x="2290" y="2387"/>
              <a:ext cx="276" cy="250"/>
            </a:xfrm>
            <a:prstGeom prst="rect">
              <a:avLst/>
            </a:prstGeom>
            <a:noFill/>
            <a:ln>
              <a:noFill/>
            </a:ln>
            <a:effectLst>
              <a:prstShdw prst="shdw12">
                <a:schemeClr val="bg2">
                  <a:alpha val="50000"/>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nchor="ctr">
              <a:spAutoFit/>
            </a:bodyPr>
            <a:lstStyle/>
            <a:p>
              <a:pPr eaLnBrk="0" hangingPunct="0">
                <a:spcBef>
                  <a:spcPct val="0"/>
                </a:spcBef>
              </a:pPr>
              <a:r>
                <a:rPr lang="zh-CN" altLang="en-US" sz="2000">
                  <a:latin typeface="宋体" panose="02010600030101010101" pitchFamily="2" charset="-122"/>
                  <a:ea typeface="楷体_GB2312" pitchFamily="1" charset="-122"/>
                  <a:cs typeface="Times New Roman" panose="02020603050405020304" pitchFamily="18" charset="0"/>
                </a:rPr>
                <a:t>＋</a:t>
              </a:r>
              <a:endParaRPr lang="zh-CN" altLang="en-US" sz="2000">
                <a:ea typeface="楷体_GB2312" pitchFamily="1" charset="-122"/>
                <a:cs typeface="Times New Roman" panose="02020603050405020304" pitchFamily="18" charset="0"/>
              </a:endParaRPr>
            </a:p>
          </p:txBody>
        </p:sp>
        <p:sp>
          <p:nvSpPr>
            <p:cNvPr id="8" name="Rectangle 14"/>
            <p:cNvSpPr>
              <a:spLocks noChangeArrowheads="1"/>
            </p:cNvSpPr>
            <p:nvPr/>
          </p:nvSpPr>
          <p:spPr bwMode="auto">
            <a:xfrm>
              <a:off x="3288" y="2387"/>
              <a:ext cx="276" cy="250"/>
            </a:xfrm>
            <a:prstGeom prst="rect">
              <a:avLst/>
            </a:prstGeom>
            <a:noFill/>
            <a:ln>
              <a:noFill/>
            </a:ln>
            <a:effectLst>
              <a:prstShdw prst="shdw12">
                <a:schemeClr val="bg2">
                  <a:alpha val="50000"/>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nchor="ctr">
              <a:spAutoFit/>
            </a:bodyPr>
            <a:lstStyle/>
            <a:p>
              <a:pPr eaLnBrk="0" hangingPunct="0">
                <a:spcBef>
                  <a:spcPct val="0"/>
                </a:spcBef>
              </a:pPr>
              <a:r>
                <a:rPr lang="zh-CN" altLang="en-US" sz="2000">
                  <a:latin typeface="宋体" panose="02010600030101010101" pitchFamily="2" charset="-122"/>
                  <a:ea typeface="楷体_GB2312" pitchFamily="1" charset="-122"/>
                  <a:cs typeface="Times New Roman" panose="02020603050405020304" pitchFamily="18" charset="0"/>
                </a:rPr>
                <a:t>＋</a:t>
              </a:r>
              <a:endParaRPr lang="zh-CN" altLang="en-US" sz="2000">
                <a:ea typeface="楷体_GB2312" pitchFamily="1" charset="-122"/>
                <a:cs typeface="Times New Roman" panose="02020603050405020304" pitchFamily="18" charset="0"/>
              </a:endParaRPr>
            </a:p>
          </p:txBody>
        </p:sp>
        <p:sp>
          <p:nvSpPr>
            <p:cNvPr id="9" name="Rectangle 15"/>
            <p:cNvSpPr>
              <a:spLocks noChangeArrowheads="1"/>
            </p:cNvSpPr>
            <p:nvPr/>
          </p:nvSpPr>
          <p:spPr bwMode="auto">
            <a:xfrm>
              <a:off x="4377" y="2387"/>
              <a:ext cx="445" cy="250"/>
            </a:xfrm>
            <a:prstGeom prst="rect">
              <a:avLst/>
            </a:prstGeom>
            <a:noFill/>
            <a:ln>
              <a:noFill/>
            </a:ln>
            <a:effectLst>
              <a:prstShdw prst="shdw12">
                <a:schemeClr val="bg2">
                  <a:alpha val="50000"/>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nchor="ctr">
              <a:spAutoFit/>
            </a:bodyPr>
            <a:lstStyle/>
            <a:p>
              <a:pPr eaLnBrk="0" hangingPunct="0">
                <a:spcBef>
                  <a:spcPct val="0"/>
                </a:spcBef>
              </a:pPr>
              <a:r>
                <a:rPr lang="zh-CN" altLang="en-US" sz="2000">
                  <a:latin typeface="宋体" panose="02010600030101010101" pitchFamily="2" charset="-122"/>
                  <a:ea typeface="楷体_GB2312" pitchFamily="1" charset="-122"/>
                  <a:cs typeface="Times New Roman" panose="02020603050405020304" pitchFamily="18" charset="0"/>
                </a:rPr>
                <a:t>－</a:t>
              </a:r>
              <a:endParaRPr lang="zh-CN" altLang="en-US" sz="2000">
                <a:ea typeface="楷体_GB2312" pitchFamily="1" charset="-122"/>
                <a:cs typeface="Times New Roman" panose="02020603050405020304" pitchFamily="18" charset="0"/>
              </a:endParaRPr>
            </a:p>
          </p:txBody>
        </p:sp>
        <p:sp>
          <p:nvSpPr>
            <p:cNvPr id="10" name="Text Box 16"/>
            <p:cNvSpPr txBox="1">
              <a:spLocks noChangeArrowheads="1"/>
            </p:cNvSpPr>
            <p:nvPr/>
          </p:nvSpPr>
          <p:spPr bwMode="auto">
            <a:xfrm>
              <a:off x="521" y="2296"/>
              <a:ext cx="771" cy="442"/>
            </a:xfrm>
            <a:prstGeom prst="rect">
              <a:avLst/>
            </a:prstGeom>
            <a:noFill/>
            <a:ln>
              <a:noFill/>
            </a:ln>
            <a:effectLst>
              <a:prstShdw prst="shdw12">
                <a:schemeClr val="bg2">
                  <a:alpha val="50000"/>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lvl1pPr eaLnBrk="0" hangingPunct="0">
                <a:spcBef>
                  <a:spcPct val="0"/>
                </a:spcBef>
                <a:defRPr b="1">
                  <a:solidFill>
                    <a:schemeClr val="tx1"/>
                  </a:solidFill>
                  <a:latin typeface="Arial" panose="020B0604020202020204" pitchFamily="34" charset="0"/>
                  <a:ea typeface="宋体" panose="02010600030101010101" pitchFamily="2" charset="-122"/>
                </a:defRPr>
              </a:lvl1pPr>
              <a:lvl2pPr marL="742950" indent="-285750" eaLnBrk="0" hangingPunct="0">
                <a:spcBef>
                  <a:spcPct val="0"/>
                </a:spcBef>
                <a:defRPr b="1">
                  <a:solidFill>
                    <a:schemeClr val="tx1"/>
                  </a:solidFill>
                  <a:latin typeface="Arial" panose="020B0604020202020204" pitchFamily="34" charset="0"/>
                  <a:ea typeface="宋体" panose="02010600030101010101" pitchFamily="2" charset="-122"/>
                </a:defRPr>
              </a:lvl2pPr>
              <a:lvl3pPr marL="1143000" indent="-228600" eaLnBrk="0" hangingPunct="0">
                <a:spcBef>
                  <a:spcPct val="0"/>
                </a:spcBef>
                <a:defRPr b="1">
                  <a:solidFill>
                    <a:schemeClr val="tx1"/>
                  </a:solidFill>
                  <a:latin typeface="Arial" panose="020B0604020202020204" pitchFamily="34" charset="0"/>
                  <a:ea typeface="宋体" panose="02010600030101010101" pitchFamily="2" charset="-122"/>
                </a:defRPr>
              </a:lvl3pPr>
              <a:lvl4pPr marL="1600200" indent="-228600" eaLnBrk="0" hangingPunct="0">
                <a:spcBef>
                  <a:spcPct val="0"/>
                </a:spcBef>
                <a:defRPr b="1">
                  <a:solidFill>
                    <a:schemeClr val="tx1"/>
                  </a:solidFill>
                  <a:latin typeface="Arial" panose="020B0604020202020204" pitchFamily="34" charset="0"/>
                  <a:ea typeface="宋体" panose="02010600030101010101" pitchFamily="2" charset="-122"/>
                </a:defRPr>
              </a:lvl4pPr>
              <a:lvl5pPr marL="2057400" indent="-228600" eaLnBrk="0" hangingPunct="0">
                <a:spcBef>
                  <a:spcPct val="0"/>
                </a:spcBef>
                <a:defRPr b="1">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9pPr>
            </a:lstStyle>
            <a:p>
              <a:pPr eaLnBrk="1" hangingPunct="1">
                <a:spcBef>
                  <a:spcPct val="50000"/>
                </a:spcBef>
              </a:pPr>
              <a:r>
                <a:rPr lang="zh-CN" altLang="en-US" sz="2000">
                  <a:ea typeface="楷体_GB2312" pitchFamily="1" charset="-122"/>
                </a:rPr>
                <a:t>  可修复废品损失</a:t>
              </a:r>
              <a:endParaRPr lang="zh-CN" altLang="en-US" sz="2000">
                <a:ea typeface="楷体_GB2312" pitchFamily="1" charset="-122"/>
              </a:endParaRPr>
            </a:p>
          </p:txBody>
        </p:sp>
        <p:sp>
          <p:nvSpPr>
            <p:cNvPr id="11" name="Text Box 17"/>
            <p:cNvSpPr txBox="1">
              <a:spLocks noChangeArrowheads="1"/>
            </p:cNvSpPr>
            <p:nvPr/>
          </p:nvSpPr>
          <p:spPr bwMode="auto">
            <a:xfrm>
              <a:off x="1519" y="2296"/>
              <a:ext cx="771" cy="442"/>
            </a:xfrm>
            <a:prstGeom prst="rect">
              <a:avLst/>
            </a:prstGeom>
            <a:noFill/>
            <a:ln>
              <a:noFill/>
            </a:ln>
            <a:effectLst>
              <a:prstShdw prst="shdw12">
                <a:schemeClr val="bg2">
                  <a:alpha val="50000"/>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lvl1pPr eaLnBrk="0" hangingPunct="0">
                <a:spcBef>
                  <a:spcPct val="0"/>
                </a:spcBef>
                <a:defRPr b="1">
                  <a:solidFill>
                    <a:schemeClr val="tx1"/>
                  </a:solidFill>
                  <a:latin typeface="Arial" panose="020B0604020202020204" pitchFamily="34" charset="0"/>
                  <a:ea typeface="宋体" panose="02010600030101010101" pitchFamily="2" charset="-122"/>
                </a:defRPr>
              </a:lvl1pPr>
              <a:lvl2pPr marL="742950" indent="-285750" eaLnBrk="0" hangingPunct="0">
                <a:spcBef>
                  <a:spcPct val="0"/>
                </a:spcBef>
                <a:defRPr b="1">
                  <a:solidFill>
                    <a:schemeClr val="tx1"/>
                  </a:solidFill>
                  <a:latin typeface="Arial" panose="020B0604020202020204" pitchFamily="34" charset="0"/>
                  <a:ea typeface="宋体" panose="02010600030101010101" pitchFamily="2" charset="-122"/>
                </a:defRPr>
              </a:lvl2pPr>
              <a:lvl3pPr marL="1143000" indent="-228600" eaLnBrk="0" hangingPunct="0">
                <a:spcBef>
                  <a:spcPct val="0"/>
                </a:spcBef>
                <a:defRPr b="1">
                  <a:solidFill>
                    <a:schemeClr val="tx1"/>
                  </a:solidFill>
                  <a:latin typeface="Arial" panose="020B0604020202020204" pitchFamily="34" charset="0"/>
                  <a:ea typeface="宋体" panose="02010600030101010101" pitchFamily="2" charset="-122"/>
                </a:defRPr>
              </a:lvl3pPr>
              <a:lvl4pPr marL="1600200" indent="-228600" eaLnBrk="0" hangingPunct="0">
                <a:spcBef>
                  <a:spcPct val="0"/>
                </a:spcBef>
                <a:defRPr b="1">
                  <a:solidFill>
                    <a:schemeClr val="tx1"/>
                  </a:solidFill>
                  <a:latin typeface="Arial" panose="020B0604020202020204" pitchFamily="34" charset="0"/>
                  <a:ea typeface="宋体" panose="02010600030101010101" pitchFamily="2" charset="-122"/>
                </a:defRPr>
              </a:lvl4pPr>
              <a:lvl5pPr marL="2057400" indent="-228600" eaLnBrk="0" hangingPunct="0">
                <a:spcBef>
                  <a:spcPct val="0"/>
                </a:spcBef>
                <a:defRPr b="1">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9pPr>
            </a:lstStyle>
            <a:p>
              <a:pPr eaLnBrk="1" hangingPunct="1">
                <a:spcBef>
                  <a:spcPct val="50000"/>
                </a:spcBef>
              </a:pPr>
              <a:r>
                <a:rPr lang="zh-CN" altLang="en-US" sz="2000">
                  <a:ea typeface="楷体_GB2312" pitchFamily="1" charset="-122"/>
                </a:rPr>
                <a:t>修复废品材料费用</a:t>
              </a:r>
              <a:endParaRPr lang="zh-CN" altLang="en-US" sz="2000">
                <a:ea typeface="楷体_GB2312" pitchFamily="1" charset="-122"/>
              </a:endParaRPr>
            </a:p>
          </p:txBody>
        </p:sp>
        <p:sp>
          <p:nvSpPr>
            <p:cNvPr id="12" name="Text Box 21"/>
            <p:cNvSpPr txBox="1">
              <a:spLocks noChangeArrowheads="1"/>
            </p:cNvSpPr>
            <p:nvPr/>
          </p:nvSpPr>
          <p:spPr bwMode="auto">
            <a:xfrm>
              <a:off x="2562" y="2296"/>
              <a:ext cx="771" cy="442"/>
            </a:xfrm>
            <a:prstGeom prst="rect">
              <a:avLst/>
            </a:prstGeom>
            <a:noFill/>
            <a:ln>
              <a:noFill/>
            </a:ln>
            <a:effectLst>
              <a:prstShdw prst="shdw12">
                <a:schemeClr val="bg2">
                  <a:alpha val="50000"/>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lvl1pPr eaLnBrk="0" hangingPunct="0">
                <a:spcBef>
                  <a:spcPct val="0"/>
                </a:spcBef>
                <a:defRPr b="1">
                  <a:solidFill>
                    <a:schemeClr val="tx1"/>
                  </a:solidFill>
                  <a:latin typeface="Arial" panose="020B0604020202020204" pitchFamily="34" charset="0"/>
                  <a:ea typeface="宋体" panose="02010600030101010101" pitchFamily="2" charset="-122"/>
                </a:defRPr>
              </a:lvl1pPr>
              <a:lvl2pPr marL="742950" indent="-285750" eaLnBrk="0" hangingPunct="0">
                <a:spcBef>
                  <a:spcPct val="0"/>
                </a:spcBef>
                <a:defRPr b="1">
                  <a:solidFill>
                    <a:schemeClr val="tx1"/>
                  </a:solidFill>
                  <a:latin typeface="Arial" panose="020B0604020202020204" pitchFamily="34" charset="0"/>
                  <a:ea typeface="宋体" panose="02010600030101010101" pitchFamily="2" charset="-122"/>
                </a:defRPr>
              </a:lvl2pPr>
              <a:lvl3pPr marL="1143000" indent="-228600" eaLnBrk="0" hangingPunct="0">
                <a:spcBef>
                  <a:spcPct val="0"/>
                </a:spcBef>
                <a:defRPr b="1">
                  <a:solidFill>
                    <a:schemeClr val="tx1"/>
                  </a:solidFill>
                  <a:latin typeface="Arial" panose="020B0604020202020204" pitchFamily="34" charset="0"/>
                  <a:ea typeface="宋体" panose="02010600030101010101" pitchFamily="2" charset="-122"/>
                </a:defRPr>
              </a:lvl3pPr>
              <a:lvl4pPr marL="1600200" indent="-228600" eaLnBrk="0" hangingPunct="0">
                <a:spcBef>
                  <a:spcPct val="0"/>
                </a:spcBef>
                <a:defRPr b="1">
                  <a:solidFill>
                    <a:schemeClr val="tx1"/>
                  </a:solidFill>
                  <a:latin typeface="Arial" panose="020B0604020202020204" pitchFamily="34" charset="0"/>
                  <a:ea typeface="宋体" panose="02010600030101010101" pitchFamily="2" charset="-122"/>
                </a:defRPr>
              </a:lvl4pPr>
              <a:lvl5pPr marL="2057400" indent="-228600" eaLnBrk="0" hangingPunct="0">
                <a:spcBef>
                  <a:spcPct val="0"/>
                </a:spcBef>
                <a:defRPr b="1">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9pPr>
            </a:lstStyle>
            <a:p>
              <a:pPr eaLnBrk="1" hangingPunct="1">
                <a:spcBef>
                  <a:spcPct val="50000"/>
                </a:spcBef>
              </a:pPr>
              <a:r>
                <a:rPr lang="zh-CN" altLang="en-US" sz="2000">
                  <a:ea typeface="楷体_GB2312" pitchFamily="1" charset="-122"/>
                </a:rPr>
                <a:t>修复废品人工费用</a:t>
              </a:r>
              <a:endParaRPr lang="zh-CN" altLang="en-US" sz="2000">
                <a:ea typeface="楷体_GB2312" pitchFamily="1" charset="-122"/>
              </a:endParaRPr>
            </a:p>
          </p:txBody>
        </p:sp>
        <p:sp>
          <p:nvSpPr>
            <p:cNvPr id="13" name="Text Box 22"/>
            <p:cNvSpPr txBox="1">
              <a:spLocks noChangeArrowheads="1"/>
            </p:cNvSpPr>
            <p:nvPr/>
          </p:nvSpPr>
          <p:spPr bwMode="auto">
            <a:xfrm>
              <a:off x="3605" y="2296"/>
              <a:ext cx="771" cy="442"/>
            </a:xfrm>
            <a:prstGeom prst="rect">
              <a:avLst/>
            </a:prstGeom>
            <a:noFill/>
            <a:ln>
              <a:noFill/>
            </a:ln>
            <a:effectLst>
              <a:prstShdw prst="shdw12">
                <a:schemeClr val="bg2">
                  <a:alpha val="50000"/>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lvl1pPr eaLnBrk="0" hangingPunct="0">
                <a:spcBef>
                  <a:spcPct val="0"/>
                </a:spcBef>
                <a:defRPr b="1">
                  <a:solidFill>
                    <a:schemeClr val="tx1"/>
                  </a:solidFill>
                  <a:latin typeface="Arial" panose="020B0604020202020204" pitchFamily="34" charset="0"/>
                  <a:ea typeface="宋体" panose="02010600030101010101" pitchFamily="2" charset="-122"/>
                </a:defRPr>
              </a:lvl1pPr>
              <a:lvl2pPr marL="742950" indent="-285750" eaLnBrk="0" hangingPunct="0">
                <a:spcBef>
                  <a:spcPct val="0"/>
                </a:spcBef>
                <a:defRPr b="1">
                  <a:solidFill>
                    <a:schemeClr val="tx1"/>
                  </a:solidFill>
                  <a:latin typeface="Arial" panose="020B0604020202020204" pitchFamily="34" charset="0"/>
                  <a:ea typeface="宋体" panose="02010600030101010101" pitchFamily="2" charset="-122"/>
                </a:defRPr>
              </a:lvl2pPr>
              <a:lvl3pPr marL="1143000" indent="-228600" eaLnBrk="0" hangingPunct="0">
                <a:spcBef>
                  <a:spcPct val="0"/>
                </a:spcBef>
                <a:defRPr b="1">
                  <a:solidFill>
                    <a:schemeClr val="tx1"/>
                  </a:solidFill>
                  <a:latin typeface="Arial" panose="020B0604020202020204" pitchFamily="34" charset="0"/>
                  <a:ea typeface="宋体" panose="02010600030101010101" pitchFamily="2" charset="-122"/>
                </a:defRPr>
              </a:lvl3pPr>
              <a:lvl4pPr marL="1600200" indent="-228600" eaLnBrk="0" hangingPunct="0">
                <a:spcBef>
                  <a:spcPct val="0"/>
                </a:spcBef>
                <a:defRPr b="1">
                  <a:solidFill>
                    <a:schemeClr val="tx1"/>
                  </a:solidFill>
                  <a:latin typeface="Arial" panose="020B0604020202020204" pitchFamily="34" charset="0"/>
                  <a:ea typeface="宋体" panose="02010600030101010101" pitchFamily="2" charset="-122"/>
                </a:defRPr>
              </a:lvl4pPr>
              <a:lvl5pPr marL="2057400" indent="-228600" eaLnBrk="0" hangingPunct="0">
                <a:spcBef>
                  <a:spcPct val="0"/>
                </a:spcBef>
                <a:defRPr b="1">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9pPr>
            </a:lstStyle>
            <a:p>
              <a:pPr eaLnBrk="1" hangingPunct="1">
                <a:spcBef>
                  <a:spcPct val="50000"/>
                </a:spcBef>
              </a:pPr>
              <a:r>
                <a:rPr lang="zh-CN" altLang="en-US" sz="2000">
                  <a:ea typeface="楷体_GB2312" pitchFamily="1" charset="-122"/>
                </a:rPr>
                <a:t>修复废品制造费用</a:t>
              </a:r>
              <a:endParaRPr lang="zh-CN" altLang="en-US" sz="2000">
                <a:ea typeface="楷体_GB2312" pitchFamily="1" charset="-122"/>
              </a:endParaRPr>
            </a:p>
          </p:txBody>
        </p:sp>
        <p:sp>
          <p:nvSpPr>
            <p:cNvPr id="14" name="Text Box 23"/>
            <p:cNvSpPr txBox="1">
              <a:spLocks noChangeArrowheads="1"/>
            </p:cNvSpPr>
            <p:nvPr/>
          </p:nvSpPr>
          <p:spPr bwMode="auto">
            <a:xfrm>
              <a:off x="4649" y="2296"/>
              <a:ext cx="953" cy="442"/>
            </a:xfrm>
            <a:prstGeom prst="rect">
              <a:avLst/>
            </a:prstGeom>
            <a:noFill/>
            <a:ln>
              <a:noFill/>
            </a:ln>
            <a:effectLst>
              <a:prstShdw prst="shdw12">
                <a:schemeClr val="bg2">
                  <a:alpha val="50000"/>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lvl1pPr eaLnBrk="0" hangingPunct="0">
                <a:spcBef>
                  <a:spcPct val="0"/>
                </a:spcBef>
                <a:defRPr b="1">
                  <a:solidFill>
                    <a:schemeClr val="tx1"/>
                  </a:solidFill>
                  <a:latin typeface="Arial" panose="020B0604020202020204" pitchFamily="34" charset="0"/>
                  <a:ea typeface="宋体" panose="02010600030101010101" pitchFamily="2" charset="-122"/>
                </a:defRPr>
              </a:lvl1pPr>
              <a:lvl2pPr marL="742950" indent="-285750" eaLnBrk="0" hangingPunct="0">
                <a:spcBef>
                  <a:spcPct val="0"/>
                </a:spcBef>
                <a:defRPr b="1">
                  <a:solidFill>
                    <a:schemeClr val="tx1"/>
                  </a:solidFill>
                  <a:latin typeface="Arial" panose="020B0604020202020204" pitchFamily="34" charset="0"/>
                  <a:ea typeface="宋体" panose="02010600030101010101" pitchFamily="2" charset="-122"/>
                </a:defRPr>
              </a:lvl2pPr>
              <a:lvl3pPr marL="1143000" indent="-228600" eaLnBrk="0" hangingPunct="0">
                <a:spcBef>
                  <a:spcPct val="0"/>
                </a:spcBef>
                <a:defRPr b="1">
                  <a:solidFill>
                    <a:schemeClr val="tx1"/>
                  </a:solidFill>
                  <a:latin typeface="Arial" panose="020B0604020202020204" pitchFamily="34" charset="0"/>
                  <a:ea typeface="宋体" panose="02010600030101010101" pitchFamily="2" charset="-122"/>
                </a:defRPr>
              </a:lvl3pPr>
              <a:lvl4pPr marL="1600200" indent="-228600" eaLnBrk="0" hangingPunct="0">
                <a:spcBef>
                  <a:spcPct val="0"/>
                </a:spcBef>
                <a:defRPr b="1">
                  <a:solidFill>
                    <a:schemeClr val="tx1"/>
                  </a:solidFill>
                  <a:latin typeface="Arial" panose="020B0604020202020204" pitchFamily="34" charset="0"/>
                  <a:ea typeface="宋体" panose="02010600030101010101" pitchFamily="2" charset="-122"/>
                </a:defRPr>
              </a:lvl4pPr>
              <a:lvl5pPr marL="2057400" indent="-228600" eaLnBrk="0" hangingPunct="0">
                <a:spcBef>
                  <a:spcPct val="0"/>
                </a:spcBef>
                <a:defRPr b="1">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9pPr>
            </a:lstStyle>
            <a:p>
              <a:pPr eaLnBrk="1" hangingPunct="1">
                <a:spcBef>
                  <a:spcPct val="50000"/>
                </a:spcBef>
              </a:pPr>
              <a:r>
                <a:rPr lang="zh-CN" altLang="en-US" sz="2000">
                  <a:ea typeface="楷体_GB2312" pitchFamily="1" charset="-122"/>
                </a:rPr>
                <a:t>收回的残值及赔偿收入</a:t>
              </a:r>
              <a:endParaRPr lang="zh-CN" altLang="en-US" sz="2000">
                <a:ea typeface="楷体_GB2312" pitchFamily="1" charset="-122"/>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wipe(left)">
                                      <p:cBhvr>
                                        <p:cTn id="7" dur="500"/>
                                        <p:tgtEl>
                                          <p:spTgt spid="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wipe(left)">
                                      <p:cBhvr>
                                        <p:cTn id="12"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4"/>
          <p:cNvSpPr>
            <a:spLocks noChangeArrowheads="1"/>
          </p:cNvSpPr>
          <p:nvPr/>
        </p:nvSpPr>
        <p:spPr bwMode="auto">
          <a:xfrm>
            <a:off x="896737" y="764704"/>
            <a:ext cx="7416800" cy="2835275"/>
          </a:xfrm>
          <a:prstGeom prst="rect">
            <a:avLst/>
          </a:prstGeom>
          <a:noFill/>
          <a:ln>
            <a:noFill/>
          </a:ln>
          <a:effectLst>
            <a:prstShdw prst="shdw12">
              <a:schemeClr val="bg2">
                <a:alpha val="50000"/>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nchor="ctr">
            <a:spAutoFit/>
          </a:bodyPr>
          <a:lstStyle/>
          <a:p>
            <a:pPr eaLnBrk="0" hangingPunct="0">
              <a:lnSpc>
                <a:spcPct val="150000"/>
              </a:lnSpc>
              <a:spcBef>
                <a:spcPct val="0"/>
              </a:spcBef>
            </a:pPr>
            <a:r>
              <a:rPr lang="en-US" altLang="zh-CN" sz="2000" dirty="0">
                <a:latin typeface="楷体_GB2312" pitchFamily="1" charset="-122"/>
                <a:ea typeface="楷体_GB2312" pitchFamily="1" charset="-122"/>
              </a:rPr>
              <a:t>【</a:t>
            </a:r>
            <a:r>
              <a:rPr lang="zh-CN" altLang="en-US" sz="2000" dirty="0">
                <a:latin typeface="楷体_GB2312" pitchFamily="1" charset="-122"/>
                <a:ea typeface="楷体_GB2312" pitchFamily="1" charset="-122"/>
              </a:rPr>
              <a:t>例</a:t>
            </a:r>
            <a:r>
              <a:rPr lang="en-US" altLang="zh-CN" sz="2000" dirty="0">
                <a:latin typeface="楷体_GB2312" pitchFamily="1" charset="-122"/>
                <a:ea typeface="楷体_GB2312" pitchFamily="1" charset="-122"/>
              </a:rPr>
              <a:t>】20××</a:t>
            </a:r>
            <a:r>
              <a:rPr lang="zh-CN" altLang="en-US" sz="2000" dirty="0">
                <a:latin typeface="楷体_GB2312" pitchFamily="1" charset="-122"/>
                <a:ea typeface="楷体_GB2312" pitchFamily="1" charset="-122"/>
              </a:rPr>
              <a:t>年</a:t>
            </a:r>
            <a:r>
              <a:rPr lang="en-US" altLang="zh-CN" sz="2000" dirty="0">
                <a:latin typeface="楷体_GB2312" pitchFamily="1" charset="-122"/>
                <a:ea typeface="楷体_GB2312" pitchFamily="1" charset="-122"/>
              </a:rPr>
              <a:t>4</a:t>
            </a:r>
            <a:r>
              <a:rPr lang="zh-CN" altLang="en-US" sz="2000" dirty="0">
                <a:latin typeface="楷体_GB2312" pitchFamily="1" charset="-122"/>
                <a:ea typeface="楷体_GB2312" pitchFamily="1" charset="-122"/>
              </a:rPr>
              <a:t>月，东方公司的基本生产车间生产</a:t>
            </a:r>
            <a:r>
              <a:rPr lang="en-US" altLang="zh-CN" sz="2000" dirty="0">
                <a:latin typeface="楷体_GB2312" pitchFamily="1" charset="-122"/>
                <a:ea typeface="楷体_GB2312" pitchFamily="1" charset="-122"/>
              </a:rPr>
              <a:t>A</a:t>
            </a:r>
            <a:r>
              <a:rPr lang="zh-CN" altLang="en-US" sz="2000" dirty="0">
                <a:latin typeface="楷体_GB2312" pitchFamily="1" charset="-122"/>
                <a:ea typeface="楷体_GB2312" pitchFamily="1" charset="-122"/>
              </a:rPr>
              <a:t>产品</a:t>
            </a:r>
            <a:r>
              <a:rPr lang="en-US" altLang="zh-CN" sz="2000" dirty="0">
                <a:latin typeface="楷体_GB2312" pitchFamily="1" charset="-122"/>
                <a:ea typeface="楷体_GB2312" pitchFamily="1" charset="-122"/>
              </a:rPr>
              <a:t>800</a:t>
            </a:r>
            <a:r>
              <a:rPr lang="zh-CN" altLang="en-US" sz="2000" dirty="0">
                <a:latin typeface="楷体_GB2312" pitchFamily="1" charset="-122"/>
                <a:ea typeface="楷体_GB2312" pitchFamily="1" charset="-122"/>
              </a:rPr>
              <a:t>件，生产过程中发现其中有可修复废品</a:t>
            </a:r>
            <a:r>
              <a:rPr lang="en-US" altLang="zh-CN" sz="2000" dirty="0">
                <a:latin typeface="楷体_GB2312" pitchFamily="1" charset="-122"/>
                <a:ea typeface="楷体_GB2312" pitchFamily="1" charset="-122"/>
              </a:rPr>
              <a:t>20</a:t>
            </a:r>
            <a:r>
              <a:rPr lang="zh-CN" altLang="en-US" sz="2000" dirty="0">
                <a:latin typeface="楷体_GB2312" pitchFamily="1" charset="-122"/>
                <a:ea typeface="楷体_GB2312" pitchFamily="1" charset="-122"/>
              </a:rPr>
              <a:t>件。本月生产</a:t>
            </a:r>
            <a:r>
              <a:rPr lang="en-US" altLang="zh-CN" sz="2000" dirty="0">
                <a:latin typeface="楷体_GB2312" pitchFamily="1" charset="-122"/>
                <a:ea typeface="楷体_GB2312" pitchFamily="1" charset="-122"/>
              </a:rPr>
              <a:t>A</a:t>
            </a:r>
            <a:r>
              <a:rPr lang="zh-CN" altLang="en-US" sz="2000" dirty="0">
                <a:latin typeface="楷体_GB2312" pitchFamily="1" charset="-122"/>
                <a:ea typeface="楷体_GB2312" pitchFamily="1" charset="-122"/>
              </a:rPr>
              <a:t>产品的生产费用为：材料费用</a:t>
            </a:r>
            <a:r>
              <a:rPr lang="en-US" altLang="zh-CN" sz="2000" dirty="0">
                <a:latin typeface="楷体_GB2312" pitchFamily="1" charset="-122"/>
                <a:ea typeface="楷体_GB2312" pitchFamily="1" charset="-122"/>
              </a:rPr>
              <a:t>160 000</a:t>
            </a:r>
            <a:r>
              <a:rPr lang="zh-CN" altLang="en-US" sz="2000" dirty="0">
                <a:latin typeface="楷体_GB2312" pitchFamily="1" charset="-122"/>
                <a:ea typeface="楷体_GB2312" pitchFamily="1" charset="-122"/>
              </a:rPr>
              <a:t>元，人工费用</a:t>
            </a:r>
            <a:r>
              <a:rPr lang="en-US" altLang="zh-CN" sz="2000" dirty="0">
                <a:latin typeface="楷体_GB2312" pitchFamily="1" charset="-122"/>
                <a:ea typeface="楷体_GB2312" pitchFamily="1" charset="-122"/>
              </a:rPr>
              <a:t>39 500</a:t>
            </a:r>
            <a:r>
              <a:rPr lang="zh-CN" altLang="en-US" sz="2000" dirty="0">
                <a:latin typeface="楷体_GB2312" pitchFamily="1" charset="-122"/>
                <a:ea typeface="楷体_GB2312" pitchFamily="1" charset="-122"/>
              </a:rPr>
              <a:t>元，制造费用</a:t>
            </a:r>
            <a:r>
              <a:rPr lang="en-US" altLang="zh-CN" sz="2000" dirty="0">
                <a:latin typeface="楷体_GB2312" pitchFamily="1" charset="-122"/>
                <a:ea typeface="楷体_GB2312" pitchFamily="1" charset="-122"/>
              </a:rPr>
              <a:t>22 910</a:t>
            </a:r>
            <a:r>
              <a:rPr lang="zh-CN" altLang="en-US" sz="2000" dirty="0">
                <a:latin typeface="楷体_GB2312" pitchFamily="1" charset="-122"/>
                <a:ea typeface="楷体_GB2312" pitchFamily="1" charset="-122"/>
              </a:rPr>
              <a:t>元，合计</a:t>
            </a:r>
            <a:r>
              <a:rPr lang="en-US" altLang="zh-CN" sz="2000" dirty="0">
                <a:latin typeface="楷体_GB2312" pitchFamily="1" charset="-122"/>
                <a:ea typeface="楷体_GB2312" pitchFamily="1" charset="-122"/>
              </a:rPr>
              <a:t>222 410</a:t>
            </a:r>
            <a:r>
              <a:rPr lang="zh-CN" altLang="en-US" sz="2000" dirty="0">
                <a:latin typeface="楷体_GB2312" pitchFamily="1" charset="-122"/>
                <a:ea typeface="楷体_GB2312" pitchFamily="1" charset="-122"/>
              </a:rPr>
              <a:t>元。</a:t>
            </a:r>
            <a:endParaRPr lang="zh-CN" altLang="en-US" sz="2000" dirty="0">
              <a:latin typeface="楷体_GB2312" pitchFamily="1" charset="-122"/>
              <a:ea typeface="楷体_GB2312" pitchFamily="1" charset="-122"/>
            </a:endParaRPr>
          </a:p>
          <a:p>
            <a:pPr eaLnBrk="0" hangingPunct="0">
              <a:lnSpc>
                <a:spcPct val="150000"/>
              </a:lnSpc>
              <a:spcBef>
                <a:spcPct val="0"/>
              </a:spcBef>
            </a:pPr>
            <a:r>
              <a:rPr lang="zh-CN" altLang="en-US" sz="2000" dirty="0">
                <a:latin typeface="楷体_GB2312" pitchFamily="1" charset="-122"/>
                <a:ea typeface="楷体_GB2312" pitchFamily="1" charset="-122"/>
              </a:rPr>
              <a:t>（</a:t>
            </a:r>
            <a:r>
              <a:rPr lang="en-US" altLang="zh-CN" sz="2000" dirty="0">
                <a:latin typeface="楷体_GB2312" pitchFamily="1" charset="-122"/>
                <a:ea typeface="楷体_GB2312" pitchFamily="1" charset="-122"/>
              </a:rPr>
              <a:t>1</a:t>
            </a:r>
            <a:r>
              <a:rPr lang="zh-CN" altLang="en-US" sz="2000" dirty="0">
                <a:latin typeface="楷体_GB2312" pitchFamily="1" charset="-122"/>
                <a:ea typeface="楷体_GB2312" pitchFamily="1" charset="-122"/>
              </a:rPr>
              <a:t>）</a:t>
            </a:r>
            <a:r>
              <a:rPr lang="zh-CN" altLang="en-US" sz="2000" u="sng" dirty="0">
                <a:latin typeface="楷体_GB2312" pitchFamily="1" charset="-122"/>
                <a:ea typeface="楷体_GB2312" pitchFamily="1" charset="-122"/>
              </a:rPr>
              <a:t>在可修复废品的修复中发生的费用为：原材料</a:t>
            </a:r>
            <a:r>
              <a:rPr lang="en-US" altLang="zh-CN" sz="2000" u="sng" dirty="0">
                <a:latin typeface="楷体_GB2312" pitchFamily="1" charset="-122"/>
                <a:ea typeface="楷体_GB2312" pitchFamily="1" charset="-122"/>
              </a:rPr>
              <a:t>180</a:t>
            </a:r>
            <a:r>
              <a:rPr lang="zh-CN" altLang="en-US" sz="2000" u="sng" dirty="0">
                <a:latin typeface="楷体_GB2312" pitchFamily="1" charset="-122"/>
                <a:ea typeface="楷体_GB2312" pitchFamily="1" charset="-122"/>
              </a:rPr>
              <a:t>元，人工费用</a:t>
            </a:r>
            <a:r>
              <a:rPr lang="en-US" altLang="zh-CN" sz="2000" u="sng" dirty="0">
                <a:latin typeface="楷体_GB2312" pitchFamily="1" charset="-122"/>
                <a:ea typeface="楷体_GB2312" pitchFamily="1" charset="-122"/>
              </a:rPr>
              <a:t>320</a:t>
            </a:r>
            <a:r>
              <a:rPr lang="zh-CN" altLang="en-US" sz="2000" u="sng" dirty="0">
                <a:latin typeface="楷体_GB2312" pitchFamily="1" charset="-122"/>
                <a:ea typeface="楷体_GB2312" pitchFamily="1" charset="-122"/>
              </a:rPr>
              <a:t>元，制造费用</a:t>
            </a:r>
            <a:r>
              <a:rPr lang="en-US" altLang="zh-CN" sz="2000" u="sng" dirty="0">
                <a:latin typeface="楷体_GB2312" pitchFamily="1" charset="-122"/>
                <a:ea typeface="楷体_GB2312" pitchFamily="1" charset="-122"/>
              </a:rPr>
              <a:t>90</a:t>
            </a:r>
            <a:r>
              <a:rPr lang="zh-CN" altLang="en-US" sz="2000" u="sng" dirty="0">
                <a:latin typeface="楷体_GB2312" pitchFamily="1" charset="-122"/>
                <a:ea typeface="楷体_GB2312" pitchFamily="1" charset="-122"/>
              </a:rPr>
              <a:t>元；</a:t>
            </a:r>
            <a:endParaRPr lang="zh-CN" altLang="en-US" sz="2000" u="sng" dirty="0">
              <a:latin typeface="楷体_GB2312" pitchFamily="1" charset="-122"/>
              <a:ea typeface="楷体_GB2312" pitchFamily="1" charset="-122"/>
            </a:endParaRPr>
          </a:p>
        </p:txBody>
      </p:sp>
      <p:sp>
        <p:nvSpPr>
          <p:cNvPr id="3" name="Rectangle 5"/>
          <p:cNvSpPr>
            <a:spLocks noChangeArrowheads="1"/>
          </p:cNvSpPr>
          <p:nvPr/>
        </p:nvSpPr>
        <p:spPr bwMode="auto">
          <a:xfrm>
            <a:off x="320474" y="4147667"/>
            <a:ext cx="8280400" cy="1920875"/>
          </a:xfrm>
          <a:prstGeom prst="rect">
            <a:avLst/>
          </a:prstGeom>
          <a:noFill/>
          <a:ln>
            <a:noFill/>
          </a:ln>
          <a:effectLst>
            <a:prstShdw prst="shdw12">
              <a:schemeClr val="bg2">
                <a:alpha val="50000"/>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nchor="ctr">
            <a:spAutoFit/>
          </a:bodyPr>
          <a:lstStyle/>
          <a:p>
            <a:pPr indent="800100">
              <a:lnSpc>
                <a:spcPct val="150000"/>
              </a:lnSpc>
              <a:spcBef>
                <a:spcPct val="0"/>
              </a:spcBef>
            </a:pPr>
            <a:r>
              <a:rPr lang="zh-CN" altLang="en-US" sz="2000">
                <a:latin typeface="楷体_GB2312" pitchFamily="1" charset="-122"/>
                <a:ea typeface="楷体_GB2312" pitchFamily="1" charset="-122"/>
              </a:rPr>
              <a:t>借：废品损失</a:t>
            </a:r>
            <a:r>
              <a:rPr lang="en-US" altLang="zh-CN" sz="2000">
                <a:ea typeface="楷体_GB2312" pitchFamily="1" charset="-122"/>
              </a:rPr>
              <a:t>——</a:t>
            </a:r>
            <a:r>
              <a:rPr lang="en-US" altLang="zh-CN" sz="2000">
                <a:latin typeface="楷体_GB2312" pitchFamily="1" charset="-122"/>
                <a:ea typeface="楷体_GB2312" pitchFamily="1" charset="-122"/>
              </a:rPr>
              <a:t>A</a:t>
            </a:r>
            <a:r>
              <a:rPr lang="zh-CN" altLang="en-US" sz="2000">
                <a:latin typeface="楷体_GB2312" pitchFamily="1" charset="-122"/>
                <a:ea typeface="楷体_GB2312" pitchFamily="1" charset="-122"/>
              </a:rPr>
              <a:t>产品                 </a:t>
            </a:r>
            <a:r>
              <a:rPr lang="en-US" altLang="zh-CN" sz="2000">
                <a:latin typeface="楷体_GB2312" pitchFamily="1" charset="-122"/>
                <a:ea typeface="楷体_GB2312" pitchFamily="1" charset="-122"/>
              </a:rPr>
              <a:t>590</a:t>
            </a:r>
            <a:endParaRPr lang="en-US" altLang="zh-CN" sz="2000">
              <a:latin typeface="楷体_GB2312" pitchFamily="1" charset="-122"/>
              <a:ea typeface="楷体_GB2312" pitchFamily="1" charset="-122"/>
            </a:endParaRPr>
          </a:p>
          <a:p>
            <a:pPr indent="800100">
              <a:lnSpc>
                <a:spcPct val="150000"/>
              </a:lnSpc>
              <a:spcBef>
                <a:spcPct val="0"/>
              </a:spcBef>
            </a:pPr>
            <a:r>
              <a:rPr lang="zh-CN" altLang="en-US" sz="2000">
                <a:latin typeface="楷体_GB2312" pitchFamily="1" charset="-122"/>
                <a:ea typeface="楷体_GB2312" pitchFamily="1" charset="-122"/>
              </a:rPr>
              <a:t>　  贷：原材料                                   </a:t>
            </a:r>
            <a:r>
              <a:rPr lang="en-US" altLang="zh-CN" sz="2000">
                <a:latin typeface="楷体_GB2312" pitchFamily="1" charset="-122"/>
                <a:ea typeface="楷体_GB2312" pitchFamily="1" charset="-122"/>
              </a:rPr>
              <a:t>180</a:t>
            </a:r>
            <a:endParaRPr lang="en-US" altLang="zh-CN" sz="2000">
              <a:latin typeface="楷体_GB2312" pitchFamily="1" charset="-122"/>
              <a:ea typeface="楷体_GB2312" pitchFamily="1" charset="-122"/>
            </a:endParaRPr>
          </a:p>
          <a:p>
            <a:pPr indent="800100">
              <a:lnSpc>
                <a:spcPct val="150000"/>
              </a:lnSpc>
              <a:spcBef>
                <a:spcPct val="0"/>
              </a:spcBef>
            </a:pPr>
            <a:r>
              <a:rPr lang="zh-CN" altLang="en-US" sz="2000">
                <a:latin typeface="楷体_GB2312" pitchFamily="1" charset="-122"/>
                <a:ea typeface="楷体_GB2312" pitchFamily="1" charset="-122"/>
              </a:rPr>
              <a:t>        应付职工薪酬                             </a:t>
            </a:r>
            <a:r>
              <a:rPr lang="en-US" altLang="zh-CN" sz="2000">
                <a:latin typeface="楷体_GB2312" pitchFamily="1" charset="-122"/>
                <a:ea typeface="楷体_GB2312" pitchFamily="1" charset="-122"/>
              </a:rPr>
              <a:t>320</a:t>
            </a:r>
            <a:endParaRPr lang="en-US" altLang="zh-CN" sz="2000">
              <a:latin typeface="楷体_GB2312" pitchFamily="1" charset="-122"/>
              <a:ea typeface="楷体_GB2312" pitchFamily="1" charset="-122"/>
            </a:endParaRPr>
          </a:p>
          <a:p>
            <a:pPr indent="800100">
              <a:lnSpc>
                <a:spcPct val="150000"/>
              </a:lnSpc>
              <a:spcBef>
                <a:spcPct val="0"/>
              </a:spcBef>
            </a:pPr>
            <a:r>
              <a:rPr lang="zh-CN" altLang="en-US" sz="2000">
                <a:latin typeface="楷体_GB2312" pitchFamily="1" charset="-122"/>
                <a:ea typeface="楷体_GB2312" pitchFamily="1" charset="-122"/>
              </a:rPr>
              <a:t>        制造费用                                  </a:t>
            </a:r>
            <a:r>
              <a:rPr lang="en-US" altLang="zh-CN" sz="2000">
                <a:latin typeface="楷体_GB2312" pitchFamily="1" charset="-122"/>
                <a:ea typeface="楷体_GB2312" pitchFamily="1" charset="-122"/>
              </a:rPr>
              <a:t>90</a:t>
            </a:r>
            <a:endParaRPr lang="en-US" altLang="zh-CN" sz="2000">
              <a:latin typeface="楷体_GB2312" pitchFamily="1" charset="-122"/>
              <a:ea typeface="楷体_GB2312" pitchFamily="1"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wipe(left)">
                                      <p:cBhvr>
                                        <p:cTn id="7" dur="5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2">
                                            <p:txEl>
                                              <p:pRg st="1" end="1"/>
                                            </p:txEl>
                                          </p:spTgt>
                                        </p:tgtEl>
                                        <p:attrNameLst>
                                          <p:attrName>style.visibility</p:attrName>
                                        </p:attrNameLst>
                                      </p:cBhvr>
                                      <p:to>
                                        <p:strVal val="visible"/>
                                      </p:to>
                                    </p:set>
                                    <p:animEffect transition="in" filter="wipe(left)">
                                      <p:cBhvr>
                                        <p:cTn id="12" dur="500"/>
                                        <p:tgtEl>
                                          <p:spTgt spid="2">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wipe(left)">
                                      <p:cBhvr>
                                        <p:cTn id="17" dur="500"/>
                                        <p:tgtEl>
                                          <p:spTgt spid="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nodeType="click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wipe(left)">
                                      <p:cBhvr>
                                        <p:cTn id="22" dur="500"/>
                                        <p:tgtEl>
                                          <p:spTgt spid="3">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nodeType="click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Effect transition="in" filter="wipe(left)">
                                      <p:cBhvr>
                                        <p:cTn id="27" dur="500"/>
                                        <p:tgtEl>
                                          <p:spTgt spid="3">
                                            <p:txEl>
                                              <p:pRg st="3" end="3"/>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nodeType="clickEffect">
                                  <p:stCondLst>
                                    <p:cond delay="0"/>
                                  </p:stCondLst>
                                  <p:childTnLst>
                                    <p:set>
                                      <p:cBhvr>
                                        <p:cTn id="31" dur="1" fill="hold">
                                          <p:stCondLst>
                                            <p:cond delay="0"/>
                                          </p:stCondLst>
                                        </p:cTn>
                                        <p:tgtEl>
                                          <p:spTgt spid="3">
                                            <p:txEl>
                                              <p:pRg st="0" end="0"/>
                                            </p:txEl>
                                          </p:spTgt>
                                        </p:tgtEl>
                                        <p:attrNameLst>
                                          <p:attrName>style.visibility</p:attrName>
                                        </p:attrNameLst>
                                      </p:cBhvr>
                                      <p:to>
                                        <p:strVal val="visible"/>
                                      </p:to>
                                    </p:set>
                                    <p:animEffect transition="in" filter="wipe(left)">
                                      <p:cBhvr>
                                        <p:cTn id="32"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4"/>
          <p:cNvSpPr>
            <a:spLocks noChangeArrowheads="1"/>
          </p:cNvSpPr>
          <p:nvPr/>
        </p:nvSpPr>
        <p:spPr bwMode="auto">
          <a:xfrm>
            <a:off x="646976" y="1905718"/>
            <a:ext cx="6072187" cy="549275"/>
          </a:xfrm>
          <a:prstGeom prst="rect">
            <a:avLst/>
          </a:prstGeom>
          <a:noFill/>
          <a:ln>
            <a:noFill/>
          </a:ln>
          <a:effectLst>
            <a:prstShdw prst="shdw12">
              <a:schemeClr val="bg2">
                <a:alpha val="50000"/>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p>
            <a:pPr eaLnBrk="0" hangingPunct="0">
              <a:lnSpc>
                <a:spcPct val="150000"/>
              </a:lnSpc>
              <a:spcBef>
                <a:spcPct val="0"/>
              </a:spcBef>
            </a:pPr>
            <a:r>
              <a:rPr lang="zh-CN" altLang="en-US" sz="2000" u="sng" dirty="0">
                <a:latin typeface="楷体_GB2312" pitchFamily="1" charset="-122"/>
                <a:ea typeface="楷体_GB2312" pitchFamily="1" charset="-122"/>
              </a:rPr>
              <a:t>（</a:t>
            </a:r>
            <a:r>
              <a:rPr lang="en-US" altLang="zh-CN" sz="2000" u="sng" dirty="0">
                <a:latin typeface="楷体_GB2312" pitchFamily="1" charset="-122"/>
                <a:ea typeface="楷体_GB2312" pitchFamily="1" charset="-122"/>
              </a:rPr>
              <a:t>2</a:t>
            </a:r>
            <a:r>
              <a:rPr lang="zh-CN" altLang="en-US" sz="2000" u="sng" dirty="0">
                <a:latin typeface="楷体_GB2312" pitchFamily="1" charset="-122"/>
                <a:ea typeface="楷体_GB2312" pitchFamily="1" charset="-122"/>
              </a:rPr>
              <a:t>）收回材料价值</a:t>
            </a:r>
            <a:r>
              <a:rPr lang="en-US" altLang="zh-CN" sz="2000" u="sng" dirty="0">
                <a:latin typeface="楷体_GB2312" pitchFamily="1" charset="-122"/>
                <a:ea typeface="楷体_GB2312" pitchFamily="1" charset="-122"/>
              </a:rPr>
              <a:t>70</a:t>
            </a:r>
            <a:r>
              <a:rPr lang="zh-CN" altLang="en-US" sz="2000" u="sng" dirty="0">
                <a:latin typeface="楷体_GB2312" pitchFamily="1" charset="-122"/>
                <a:ea typeface="楷体_GB2312" pitchFamily="1" charset="-122"/>
              </a:rPr>
              <a:t>元，应由过失人赔偿</a:t>
            </a:r>
            <a:r>
              <a:rPr lang="en-US" altLang="zh-CN" sz="2000" u="sng" dirty="0">
                <a:latin typeface="楷体_GB2312" pitchFamily="1" charset="-122"/>
                <a:ea typeface="楷体_GB2312" pitchFamily="1" charset="-122"/>
              </a:rPr>
              <a:t>100</a:t>
            </a:r>
            <a:r>
              <a:rPr lang="zh-CN" altLang="en-US" sz="2000" u="sng" dirty="0">
                <a:latin typeface="楷体_GB2312" pitchFamily="1" charset="-122"/>
                <a:ea typeface="楷体_GB2312" pitchFamily="1" charset="-122"/>
              </a:rPr>
              <a:t>元。</a:t>
            </a:r>
            <a:endParaRPr lang="zh-CN" altLang="en-US" sz="2000" u="sng" dirty="0">
              <a:latin typeface="楷体_GB2312" pitchFamily="1" charset="-122"/>
              <a:ea typeface="楷体_GB2312" pitchFamily="1" charset="-122"/>
            </a:endParaRPr>
          </a:p>
        </p:txBody>
      </p:sp>
      <p:sp>
        <p:nvSpPr>
          <p:cNvPr id="3" name="Rectangle 5"/>
          <p:cNvSpPr>
            <a:spLocks noChangeArrowheads="1"/>
          </p:cNvSpPr>
          <p:nvPr/>
        </p:nvSpPr>
        <p:spPr bwMode="auto">
          <a:xfrm>
            <a:off x="720001" y="2553418"/>
            <a:ext cx="6462712" cy="1920875"/>
          </a:xfrm>
          <a:prstGeom prst="rect">
            <a:avLst/>
          </a:prstGeom>
          <a:noFill/>
          <a:ln>
            <a:noFill/>
          </a:ln>
          <a:effectLst>
            <a:prstShdw prst="shdw12">
              <a:schemeClr val="bg2">
                <a:alpha val="50000"/>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nchor="ctr">
            <a:spAutoFit/>
          </a:bodyPr>
          <a:lstStyle/>
          <a:p>
            <a:pPr indent="266700">
              <a:lnSpc>
                <a:spcPct val="150000"/>
              </a:lnSpc>
              <a:spcBef>
                <a:spcPct val="0"/>
              </a:spcBef>
            </a:pPr>
            <a:r>
              <a:rPr lang="zh-CN" altLang="en-US" sz="2000">
                <a:latin typeface="楷体_GB2312" pitchFamily="1" charset="-122"/>
                <a:ea typeface="楷体_GB2312" pitchFamily="1" charset="-122"/>
              </a:rPr>
              <a:t>借：原材料                             </a:t>
            </a:r>
            <a:r>
              <a:rPr lang="en-US" altLang="zh-CN" sz="2000">
                <a:latin typeface="楷体_GB2312" pitchFamily="1" charset="-122"/>
                <a:ea typeface="楷体_GB2312" pitchFamily="1" charset="-122"/>
              </a:rPr>
              <a:t>70</a:t>
            </a:r>
            <a:endParaRPr lang="en-US" altLang="zh-CN" sz="2000">
              <a:latin typeface="楷体_GB2312" pitchFamily="1" charset="-122"/>
              <a:ea typeface="楷体_GB2312" pitchFamily="1" charset="-122"/>
            </a:endParaRPr>
          </a:p>
          <a:p>
            <a:pPr indent="266700">
              <a:lnSpc>
                <a:spcPct val="150000"/>
              </a:lnSpc>
              <a:spcBef>
                <a:spcPct val="0"/>
              </a:spcBef>
            </a:pPr>
            <a:r>
              <a:rPr lang="zh-CN" altLang="en-US" sz="2000">
                <a:latin typeface="楷体_GB2312" pitchFamily="1" charset="-122"/>
                <a:ea typeface="楷体_GB2312" pitchFamily="1" charset="-122"/>
              </a:rPr>
              <a:t>　  贷：废品损失</a:t>
            </a:r>
            <a:r>
              <a:rPr lang="en-US" altLang="zh-CN" sz="2000">
                <a:ea typeface="楷体_GB2312" pitchFamily="1" charset="-122"/>
              </a:rPr>
              <a:t>——</a:t>
            </a:r>
            <a:r>
              <a:rPr lang="en-US" altLang="zh-CN" sz="2000">
                <a:latin typeface="楷体_GB2312" pitchFamily="1" charset="-122"/>
                <a:ea typeface="楷体_GB2312" pitchFamily="1" charset="-122"/>
              </a:rPr>
              <a:t>A</a:t>
            </a:r>
            <a:r>
              <a:rPr lang="zh-CN" altLang="en-US" sz="2000">
                <a:latin typeface="楷体_GB2312" pitchFamily="1" charset="-122"/>
                <a:ea typeface="楷体_GB2312" pitchFamily="1" charset="-122"/>
              </a:rPr>
              <a:t>产品　                   </a:t>
            </a:r>
            <a:r>
              <a:rPr lang="en-US" altLang="zh-CN" sz="2000">
                <a:latin typeface="楷体_GB2312" pitchFamily="1" charset="-122"/>
                <a:ea typeface="楷体_GB2312" pitchFamily="1" charset="-122"/>
              </a:rPr>
              <a:t>70</a:t>
            </a:r>
            <a:endParaRPr lang="en-US" altLang="zh-CN" sz="2000">
              <a:latin typeface="楷体_GB2312" pitchFamily="1" charset="-122"/>
              <a:ea typeface="楷体_GB2312" pitchFamily="1" charset="-122"/>
            </a:endParaRPr>
          </a:p>
          <a:p>
            <a:pPr indent="266700">
              <a:lnSpc>
                <a:spcPct val="150000"/>
              </a:lnSpc>
              <a:spcBef>
                <a:spcPct val="0"/>
              </a:spcBef>
            </a:pPr>
            <a:r>
              <a:rPr lang="zh-CN" altLang="en-US" sz="2000">
                <a:latin typeface="楷体_GB2312" pitchFamily="1" charset="-122"/>
                <a:ea typeface="楷体_GB2312" pitchFamily="1" charset="-122"/>
              </a:rPr>
              <a:t>借：其他应收款                         </a:t>
            </a:r>
            <a:r>
              <a:rPr lang="en-US" altLang="zh-CN" sz="2000">
                <a:latin typeface="楷体_GB2312" pitchFamily="1" charset="-122"/>
                <a:ea typeface="楷体_GB2312" pitchFamily="1" charset="-122"/>
              </a:rPr>
              <a:t>100</a:t>
            </a:r>
            <a:endParaRPr lang="en-US" altLang="zh-CN" sz="2000">
              <a:latin typeface="楷体_GB2312" pitchFamily="1" charset="-122"/>
              <a:ea typeface="楷体_GB2312" pitchFamily="1" charset="-122"/>
            </a:endParaRPr>
          </a:p>
          <a:p>
            <a:pPr indent="266700">
              <a:lnSpc>
                <a:spcPct val="150000"/>
              </a:lnSpc>
              <a:spcBef>
                <a:spcPct val="0"/>
              </a:spcBef>
            </a:pPr>
            <a:r>
              <a:rPr lang="zh-CN" altLang="en-US" sz="2000">
                <a:latin typeface="楷体_GB2312" pitchFamily="1" charset="-122"/>
                <a:ea typeface="楷体_GB2312" pitchFamily="1" charset="-122"/>
              </a:rPr>
              <a:t>　  贷：废品损失</a:t>
            </a:r>
            <a:r>
              <a:rPr lang="en-US" altLang="zh-CN" sz="2000">
                <a:ea typeface="楷体_GB2312" pitchFamily="1" charset="-122"/>
              </a:rPr>
              <a:t>——</a:t>
            </a:r>
            <a:r>
              <a:rPr lang="en-US" altLang="zh-CN" sz="2000">
                <a:latin typeface="楷体_GB2312" pitchFamily="1" charset="-122"/>
                <a:ea typeface="楷体_GB2312" pitchFamily="1" charset="-122"/>
              </a:rPr>
              <a:t>A</a:t>
            </a:r>
            <a:r>
              <a:rPr lang="zh-CN" altLang="en-US" sz="2000">
                <a:latin typeface="楷体_GB2312" pitchFamily="1" charset="-122"/>
                <a:ea typeface="楷体_GB2312" pitchFamily="1" charset="-122"/>
              </a:rPr>
              <a:t>产品　                   </a:t>
            </a:r>
            <a:r>
              <a:rPr lang="en-US" altLang="zh-CN" sz="2000">
                <a:latin typeface="楷体_GB2312" pitchFamily="1" charset="-122"/>
                <a:ea typeface="楷体_GB2312" pitchFamily="1" charset="-122"/>
              </a:rPr>
              <a:t>100</a:t>
            </a:r>
            <a:endParaRPr lang="en-US" altLang="zh-CN" sz="2000">
              <a:latin typeface="楷体_GB2312" pitchFamily="1" charset="-122"/>
              <a:ea typeface="楷体_GB2312" pitchFamily="1" charset="-122"/>
            </a:endParaRPr>
          </a:p>
        </p:txBody>
      </p:sp>
      <p:sp>
        <p:nvSpPr>
          <p:cNvPr id="4" name="Rectangle 6"/>
          <p:cNvSpPr>
            <a:spLocks noChangeArrowheads="1"/>
          </p:cNvSpPr>
          <p:nvPr/>
        </p:nvSpPr>
        <p:spPr bwMode="auto">
          <a:xfrm>
            <a:off x="720001" y="5379167"/>
            <a:ext cx="6723062" cy="1006475"/>
          </a:xfrm>
          <a:prstGeom prst="rect">
            <a:avLst/>
          </a:prstGeom>
          <a:noFill/>
          <a:ln>
            <a:noFill/>
          </a:ln>
          <a:effectLst>
            <a:prstShdw prst="shdw12">
              <a:schemeClr val="bg2">
                <a:alpha val="50000"/>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nchor="ctr">
            <a:spAutoFit/>
          </a:bodyPr>
          <a:lstStyle/>
          <a:p>
            <a:pPr indent="266700">
              <a:lnSpc>
                <a:spcPct val="150000"/>
              </a:lnSpc>
              <a:spcBef>
                <a:spcPct val="0"/>
              </a:spcBef>
            </a:pPr>
            <a:r>
              <a:rPr lang="zh-CN" altLang="en-US" sz="2000">
                <a:latin typeface="楷体_GB2312" pitchFamily="1" charset="-122"/>
                <a:ea typeface="楷体_GB2312" pitchFamily="1" charset="-122"/>
              </a:rPr>
              <a:t>借：生产成本</a:t>
            </a:r>
            <a:r>
              <a:rPr lang="en-US" altLang="zh-CN" sz="2000">
                <a:ea typeface="楷体_GB2312" pitchFamily="1" charset="-122"/>
              </a:rPr>
              <a:t>——</a:t>
            </a:r>
            <a:r>
              <a:rPr lang="zh-CN" altLang="en-US" sz="2000">
                <a:latin typeface="楷体_GB2312" pitchFamily="1" charset="-122"/>
                <a:ea typeface="楷体_GB2312" pitchFamily="1" charset="-122"/>
              </a:rPr>
              <a:t>基本生产成本</a:t>
            </a:r>
            <a:r>
              <a:rPr lang="en-US" altLang="zh-CN" sz="2000">
                <a:ea typeface="楷体_GB2312" pitchFamily="1" charset="-122"/>
              </a:rPr>
              <a:t>——</a:t>
            </a:r>
            <a:r>
              <a:rPr lang="en-US" altLang="zh-CN" sz="2000">
                <a:latin typeface="楷体_GB2312" pitchFamily="1" charset="-122"/>
                <a:ea typeface="楷体_GB2312" pitchFamily="1" charset="-122"/>
              </a:rPr>
              <a:t>A</a:t>
            </a:r>
            <a:r>
              <a:rPr lang="zh-CN" altLang="en-US" sz="2000">
                <a:latin typeface="楷体_GB2312" pitchFamily="1" charset="-122"/>
                <a:ea typeface="楷体_GB2312" pitchFamily="1" charset="-122"/>
              </a:rPr>
              <a:t>产品   </a:t>
            </a:r>
            <a:r>
              <a:rPr lang="en-US" altLang="zh-CN" sz="2000">
                <a:latin typeface="楷体_GB2312" pitchFamily="1" charset="-122"/>
                <a:ea typeface="楷体_GB2312" pitchFamily="1" charset="-122"/>
              </a:rPr>
              <a:t>420</a:t>
            </a:r>
            <a:endParaRPr lang="en-US" altLang="zh-CN" sz="2000">
              <a:latin typeface="楷体_GB2312" pitchFamily="1" charset="-122"/>
              <a:ea typeface="楷体_GB2312" pitchFamily="1" charset="-122"/>
            </a:endParaRPr>
          </a:p>
          <a:p>
            <a:pPr indent="266700">
              <a:lnSpc>
                <a:spcPct val="150000"/>
              </a:lnSpc>
              <a:spcBef>
                <a:spcPct val="0"/>
              </a:spcBef>
            </a:pPr>
            <a:r>
              <a:rPr lang="zh-CN" altLang="en-US" sz="2000">
                <a:latin typeface="楷体_GB2312" pitchFamily="1" charset="-122"/>
                <a:ea typeface="楷体_GB2312" pitchFamily="1" charset="-122"/>
              </a:rPr>
              <a:t>    贷：废品损失</a:t>
            </a:r>
            <a:r>
              <a:rPr lang="en-US" altLang="zh-CN" sz="2000">
                <a:ea typeface="楷体_GB2312" pitchFamily="1" charset="-122"/>
              </a:rPr>
              <a:t>——</a:t>
            </a:r>
            <a:r>
              <a:rPr lang="en-US" altLang="zh-CN" sz="2000">
                <a:latin typeface="楷体_GB2312" pitchFamily="1" charset="-122"/>
                <a:ea typeface="楷体_GB2312" pitchFamily="1" charset="-122"/>
              </a:rPr>
              <a:t>A</a:t>
            </a:r>
            <a:r>
              <a:rPr lang="zh-CN" altLang="en-US" sz="2000">
                <a:latin typeface="楷体_GB2312" pitchFamily="1" charset="-122"/>
                <a:ea typeface="楷体_GB2312" pitchFamily="1" charset="-122"/>
              </a:rPr>
              <a:t>产品                       </a:t>
            </a:r>
            <a:r>
              <a:rPr lang="en-US" altLang="zh-CN" sz="2000">
                <a:latin typeface="楷体_GB2312" pitchFamily="1" charset="-122"/>
                <a:ea typeface="楷体_GB2312" pitchFamily="1" charset="-122"/>
              </a:rPr>
              <a:t>420</a:t>
            </a:r>
            <a:endParaRPr lang="en-US" altLang="zh-CN" sz="2000">
              <a:latin typeface="楷体_GB2312" pitchFamily="1" charset="-122"/>
              <a:ea typeface="楷体_GB2312" pitchFamily="1" charset="-122"/>
            </a:endParaRPr>
          </a:p>
        </p:txBody>
      </p:sp>
      <p:sp>
        <p:nvSpPr>
          <p:cNvPr id="5" name="Rectangle 7"/>
          <p:cNvSpPr>
            <a:spLocks noChangeArrowheads="1"/>
          </p:cNvSpPr>
          <p:nvPr/>
        </p:nvSpPr>
        <p:spPr bwMode="auto">
          <a:xfrm>
            <a:off x="862876" y="4802905"/>
            <a:ext cx="3636962" cy="396875"/>
          </a:xfrm>
          <a:prstGeom prst="rect">
            <a:avLst/>
          </a:prstGeom>
          <a:noFill/>
          <a:ln>
            <a:noFill/>
          </a:ln>
          <a:effectLst>
            <a:prstShdw prst="shdw12">
              <a:schemeClr val="bg2">
                <a:alpha val="50000"/>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p>
            <a:pPr>
              <a:spcBef>
                <a:spcPct val="0"/>
              </a:spcBef>
            </a:pPr>
            <a:r>
              <a:rPr lang="zh-CN" altLang="en-US" sz="2000" u="sng" dirty="0">
                <a:latin typeface="楷体_GB2312" pitchFamily="1" charset="-122"/>
                <a:ea typeface="楷体_GB2312" pitchFamily="1" charset="-122"/>
              </a:rPr>
              <a:t>（</a:t>
            </a:r>
            <a:r>
              <a:rPr lang="en-US" altLang="zh-CN" sz="2000" u="sng" dirty="0">
                <a:latin typeface="楷体_GB2312" pitchFamily="1" charset="-122"/>
                <a:ea typeface="楷体_GB2312" pitchFamily="1" charset="-122"/>
              </a:rPr>
              <a:t>3</a:t>
            </a:r>
            <a:r>
              <a:rPr lang="zh-CN" altLang="en-US" sz="2000" u="sng" dirty="0">
                <a:latin typeface="楷体_GB2312" pitchFamily="1" charset="-122"/>
                <a:ea typeface="楷体_GB2312" pitchFamily="1" charset="-122"/>
              </a:rPr>
              <a:t>）结转可修复废品损失时  </a:t>
            </a:r>
            <a:endParaRPr lang="zh-CN" altLang="en-US" sz="2000" u="sng" dirty="0">
              <a:latin typeface="楷体_GB2312" pitchFamily="1" charset="-122"/>
              <a:ea typeface="楷体_GB2312" pitchFamily="1" charset="-122"/>
            </a:endParaRPr>
          </a:p>
        </p:txBody>
      </p:sp>
      <p:sp>
        <p:nvSpPr>
          <p:cNvPr id="6" name="标题 1"/>
          <p:cNvSpPr txBox="1"/>
          <p:nvPr/>
        </p:nvSpPr>
        <p:spPr>
          <a:xfrm>
            <a:off x="467544" y="404664"/>
            <a:ext cx="5877036" cy="651346"/>
          </a:xfrm>
          <a:prstGeom prst="rect">
            <a:avLst/>
          </a:prstGeom>
          <a:ln>
            <a:solidFill>
              <a:schemeClr val="accent1">
                <a:lumMod val="75000"/>
              </a:schemeClr>
            </a:solidFill>
          </a:ln>
        </p:spPr>
        <p:txBody>
          <a:bodyPr/>
          <a:lstStyle>
            <a:lvl1pPr algn="l" rtl="0" eaLnBrk="1" latinLnBrk="0" hangingPunct="1">
              <a:spcBef>
                <a:spcPct val="0"/>
              </a:spcBef>
              <a:buNone/>
              <a:defRPr kumimoji="0" sz="3000" b="0" kern="1200" cap="small" baseline="0">
                <a:solidFill>
                  <a:schemeClr val="tx2"/>
                </a:solidFill>
                <a:latin typeface="+mj-lt"/>
                <a:ea typeface="+mj-ea"/>
                <a:cs typeface="+mj-cs"/>
              </a:defRPr>
            </a:lvl1pPr>
          </a:lstStyle>
          <a:p>
            <a:r>
              <a:rPr lang="zh-CN" altLang="en-US" b="1" dirty="0" smtClean="0"/>
              <a:t>一、废品损失的核算</a:t>
            </a:r>
            <a:endParaRPr lang="zh-CN" altLang="en-US" b="1" dirty="0"/>
          </a:p>
        </p:txBody>
      </p:sp>
      <p:sp>
        <p:nvSpPr>
          <p:cNvPr id="7" name="文本占位符 3"/>
          <p:cNvSpPr txBox="1"/>
          <p:nvPr/>
        </p:nvSpPr>
        <p:spPr>
          <a:xfrm>
            <a:off x="467544" y="1255225"/>
            <a:ext cx="4393399" cy="658368"/>
          </a:xfrm>
          <a:prstGeom prst="roundRect">
            <a:avLst>
              <a:gd name="adj" fmla="val 16667"/>
            </a:avLst>
          </a:prstGeom>
          <a:solidFill>
            <a:schemeClr val="accent1">
              <a:lumMod val="20000"/>
              <a:lumOff val="80000"/>
            </a:schemeClr>
          </a:solidFill>
        </p:spPr>
        <p:txBody>
          <a:bodyPr/>
          <a:lstStyle>
            <a:lvl1pPr marL="274320" indent="-274320" algn="l" rtl="0" eaLnBrk="1" latinLnBrk="0" hangingPunct="1">
              <a:spcBef>
                <a:spcPts val="600"/>
              </a:spcBef>
              <a:buClr>
                <a:schemeClr val="accent1"/>
              </a:buClr>
              <a:buSzPct val="70000"/>
              <a:buFont typeface="Wingdings" panose="05000000000000000000"/>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panose="05020102010507070707"/>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panose="05000000000000000000"/>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panose="05000000000000000000"/>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panose="05020102010507070707"/>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panose="05000000000000000000"/>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a:lstStyle>
          <a:p>
            <a:pPr marL="0" indent="0">
              <a:lnSpc>
                <a:spcPct val="150000"/>
              </a:lnSpc>
              <a:buNone/>
            </a:pPr>
            <a:r>
              <a:rPr lang="en-US" altLang="zh-CN" b="1" dirty="0" smtClean="0">
                <a:solidFill>
                  <a:schemeClr val="accent2">
                    <a:lumMod val="75000"/>
                  </a:schemeClr>
                </a:solidFill>
              </a:rPr>
              <a:t>1.</a:t>
            </a:r>
            <a:r>
              <a:rPr lang="zh-CN" altLang="en-US" b="1" dirty="0" smtClean="0">
                <a:solidFill>
                  <a:schemeClr val="accent2">
                    <a:lumMod val="75000"/>
                  </a:schemeClr>
                </a:solidFill>
              </a:rPr>
              <a:t>可修复废品损失的核算</a:t>
            </a:r>
            <a:endParaRPr lang="zh-CN" altLang="en-US" b="1" dirty="0">
              <a:solidFill>
                <a:schemeClr val="accent2">
                  <a:lumMod val="75000"/>
                </a:schemeClr>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wipe(left)">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wipe(left)">
                                      <p:cBhvr>
                                        <p:cTn id="17" dur="500"/>
                                        <p:tgtEl>
                                          <p:spTgt spid="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nodeType="click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wipe(left)">
                                      <p:cBhvr>
                                        <p:cTn id="22" dur="500"/>
                                        <p:tgtEl>
                                          <p:spTgt spid="3">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nodeType="click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Effect transition="in" filter="wipe(left)">
                                      <p:cBhvr>
                                        <p:cTn id="27" dur="500"/>
                                        <p:tgtEl>
                                          <p:spTgt spid="3">
                                            <p:txEl>
                                              <p:pRg st="3" end="3"/>
                                            </p:txEl>
                                          </p:spTgt>
                                        </p:tgtEl>
                                      </p:cBhvr>
                                    </p:animEffect>
                                  </p:childTnLst>
                                </p:cTn>
                              </p:par>
                            </p:childTnLst>
                          </p:cTn>
                        </p:par>
                        <p:par>
                          <p:cTn id="28" fill="hold">
                            <p:stCondLst>
                              <p:cond delay="500"/>
                            </p:stCondLst>
                            <p:childTnLst>
                              <p:par>
                                <p:cTn id="29" presetID="22" presetClass="entr" presetSubtype="8" fill="hold" grpId="0" nodeType="afterEffect">
                                  <p:stCondLst>
                                    <p:cond delay="0"/>
                                  </p:stCondLst>
                                  <p:childTnLst>
                                    <p:set>
                                      <p:cBhvr>
                                        <p:cTn id="30" dur="1" fill="hold">
                                          <p:stCondLst>
                                            <p:cond delay="0"/>
                                          </p:stCondLst>
                                        </p:cTn>
                                        <p:tgtEl>
                                          <p:spTgt spid="5"/>
                                        </p:tgtEl>
                                        <p:attrNameLst>
                                          <p:attrName>style.visibility</p:attrName>
                                        </p:attrNameLst>
                                      </p:cBhvr>
                                      <p:to>
                                        <p:strVal val="visible"/>
                                      </p:to>
                                    </p:set>
                                    <p:animEffect transition="in" filter="wipe(left)">
                                      <p:cBhvr>
                                        <p:cTn id="31" dur="500"/>
                                        <p:tgtEl>
                                          <p:spTgt spid="5"/>
                                        </p:tgtEl>
                                      </p:cBhvr>
                                    </p:animEffect>
                                  </p:childTnLst>
                                </p:cTn>
                              </p:par>
                            </p:childTnLst>
                          </p:cTn>
                        </p:par>
                      </p:childTnLst>
                    </p:cTn>
                  </p:par>
                  <p:par>
                    <p:cTn id="32" fill="hold">
                      <p:stCondLst>
                        <p:cond delay="indefinite"/>
                      </p:stCondLst>
                      <p:childTnLst>
                        <p:par>
                          <p:cTn id="33" fill="hold">
                            <p:stCondLst>
                              <p:cond delay="0"/>
                            </p:stCondLst>
                            <p:childTnLst>
                              <p:par>
                                <p:cTn id="34" presetID="22" presetClass="entr" presetSubtype="8" fill="hold" grpId="0" nodeType="clickEffect">
                                  <p:stCondLst>
                                    <p:cond delay="0"/>
                                  </p:stCondLst>
                                  <p:childTnLst>
                                    <p:set>
                                      <p:cBhvr>
                                        <p:cTn id="35" dur="1" fill="hold">
                                          <p:stCondLst>
                                            <p:cond delay="0"/>
                                          </p:stCondLst>
                                        </p:cTn>
                                        <p:tgtEl>
                                          <p:spTgt spid="4"/>
                                        </p:tgtEl>
                                        <p:attrNameLst>
                                          <p:attrName>style.visibility</p:attrName>
                                        </p:attrNameLst>
                                      </p:cBhvr>
                                      <p:to>
                                        <p:strVal val="visible"/>
                                      </p:to>
                                    </p:set>
                                    <p:animEffect transition="in" filter="wipe(left)">
                                      <p:cBhvr>
                                        <p:cTn id="36"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p:bldP spid="5" grpId="0"/>
    </p:bld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txBox="1"/>
          <p:nvPr/>
        </p:nvSpPr>
        <p:spPr>
          <a:xfrm>
            <a:off x="467544" y="404664"/>
            <a:ext cx="5877036" cy="651346"/>
          </a:xfrm>
          <a:prstGeom prst="rect">
            <a:avLst/>
          </a:prstGeom>
          <a:ln>
            <a:solidFill>
              <a:schemeClr val="accent1">
                <a:lumMod val="75000"/>
              </a:schemeClr>
            </a:solidFill>
          </a:ln>
        </p:spPr>
        <p:txBody>
          <a:bodyPr/>
          <a:lstStyle>
            <a:lvl1pPr algn="l" rtl="0" eaLnBrk="1" latinLnBrk="0" hangingPunct="1">
              <a:spcBef>
                <a:spcPct val="0"/>
              </a:spcBef>
              <a:buNone/>
              <a:defRPr kumimoji="0" sz="3000" b="0" kern="1200" cap="small" baseline="0">
                <a:solidFill>
                  <a:schemeClr val="tx2"/>
                </a:solidFill>
                <a:latin typeface="+mj-lt"/>
                <a:ea typeface="+mj-ea"/>
                <a:cs typeface="+mj-cs"/>
              </a:defRPr>
            </a:lvl1pPr>
          </a:lstStyle>
          <a:p>
            <a:r>
              <a:rPr lang="zh-CN" altLang="en-US" b="1" dirty="0" smtClean="0"/>
              <a:t>一、废品损失的核算</a:t>
            </a:r>
            <a:endParaRPr lang="zh-CN" altLang="en-US" b="1" dirty="0"/>
          </a:p>
        </p:txBody>
      </p:sp>
      <p:sp>
        <p:nvSpPr>
          <p:cNvPr id="3" name="文本占位符 3"/>
          <p:cNvSpPr txBox="1"/>
          <p:nvPr/>
        </p:nvSpPr>
        <p:spPr>
          <a:xfrm>
            <a:off x="467544" y="1255225"/>
            <a:ext cx="4393399" cy="658368"/>
          </a:xfrm>
          <a:prstGeom prst="roundRect">
            <a:avLst>
              <a:gd name="adj" fmla="val 16667"/>
            </a:avLst>
          </a:prstGeom>
          <a:solidFill>
            <a:schemeClr val="accent1">
              <a:lumMod val="20000"/>
              <a:lumOff val="80000"/>
            </a:schemeClr>
          </a:solidFill>
        </p:spPr>
        <p:txBody>
          <a:bodyPr/>
          <a:lstStyle>
            <a:lvl1pPr marL="274320" indent="-274320" algn="l" rtl="0" eaLnBrk="1" latinLnBrk="0" hangingPunct="1">
              <a:spcBef>
                <a:spcPts val="600"/>
              </a:spcBef>
              <a:buClr>
                <a:schemeClr val="accent1"/>
              </a:buClr>
              <a:buSzPct val="70000"/>
              <a:buFont typeface="Wingdings" panose="05000000000000000000"/>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panose="05020102010507070707"/>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panose="05000000000000000000"/>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panose="05000000000000000000"/>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panose="05020102010507070707"/>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panose="05000000000000000000"/>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a:lstStyle>
          <a:p>
            <a:pPr marL="0" indent="0">
              <a:lnSpc>
                <a:spcPct val="150000"/>
              </a:lnSpc>
              <a:buNone/>
            </a:pPr>
            <a:r>
              <a:rPr lang="en-US" altLang="zh-CN" b="1" dirty="0" smtClean="0">
                <a:solidFill>
                  <a:schemeClr val="accent2">
                    <a:lumMod val="75000"/>
                  </a:schemeClr>
                </a:solidFill>
              </a:rPr>
              <a:t>2.</a:t>
            </a:r>
            <a:r>
              <a:rPr lang="zh-CN" altLang="en-US" b="1" dirty="0" smtClean="0">
                <a:solidFill>
                  <a:schemeClr val="accent2">
                    <a:lumMod val="75000"/>
                  </a:schemeClr>
                </a:solidFill>
              </a:rPr>
              <a:t>不可修复废品损失的核算</a:t>
            </a:r>
            <a:endParaRPr lang="zh-CN" altLang="en-US" b="1" dirty="0">
              <a:solidFill>
                <a:schemeClr val="accent2">
                  <a:lumMod val="75000"/>
                </a:schemeClr>
              </a:solidFill>
            </a:endParaRPr>
          </a:p>
        </p:txBody>
      </p:sp>
      <p:sp>
        <p:nvSpPr>
          <p:cNvPr id="4" name="Rectangle 5"/>
          <p:cNvSpPr>
            <a:spLocks noChangeArrowheads="1"/>
          </p:cNvSpPr>
          <p:nvPr/>
        </p:nvSpPr>
        <p:spPr bwMode="auto">
          <a:xfrm>
            <a:off x="484568" y="2567360"/>
            <a:ext cx="7343775" cy="1016000"/>
          </a:xfrm>
          <a:prstGeom prst="rect">
            <a:avLst/>
          </a:prstGeom>
          <a:noFill/>
          <a:ln w="9525">
            <a:solidFill>
              <a:schemeClr val="hlink"/>
            </a:solidFill>
            <a:miter lim="800000"/>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kx="-3284103" algn="br" rotWithShape="0">
                    <a:schemeClr val="bg2">
                      <a:alpha val="50000"/>
                    </a:schemeClr>
                  </a:outerShdw>
                </a:effectLst>
              </a14:hiddenEffects>
            </a:ext>
          </a:extLst>
        </p:spPr>
        <p:txBody>
          <a:bodyPr anchor="ctr">
            <a:spAutoFit/>
          </a:bodyPr>
          <a:lstStyle/>
          <a:p>
            <a:pPr eaLnBrk="0" hangingPunct="0">
              <a:lnSpc>
                <a:spcPct val="150000"/>
              </a:lnSpc>
              <a:spcBef>
                <a:spcPct val="0"/>
              </a:spcBef>
            </a:pPr>
            <a:r>
              <a:rPr lang="zh-CN" altLang="en-US" sz="2000">
                <a:latin typeface="楷体_GB2312" pitchFamily="1" charset="-122"/>
                <a:ea typeface="楷体_GB2312" pitchFamily="1" charset="-122"/>
              </a:rPr>
              <a:t>    对不可修复的废品损失进行核算涉及两方面内容：一是计算发生的不可修复废品损失，二是进行核算。 </a:t>
            </a:r>
            <a:endParaRPr lang="zh-CN" altLang="en-US" sz="2000">
              <a:latin typeface="楷体_GB2312" pitchFamily="1" charset="-122"/>
              <a:ea typeface="楷体_GB2312" pitchFamily="1" charset="-122"/>
            </a:endParaRPr>
          </a:p>
        </p:txBody>
      </p:sp>
      <p:sp>
        <p:nvSpPr>
          <p:cNvPr id="5" name="Rectangle 6"/>
          <p:cNvSpPr>
            <a:spLocks noChangeArrowheads="1"/>
          </p:cNvSpPr>
          <p:nvPr/>
        </p:nvSpPr>
        <p:spPr bwMode="auto">
          <a:xfrm>
            <a:off x="484568" y="4077072"/>
            <a:ext cx="7559675" cy="1930400"/>
          </a:xfrm>
          <a:prstGeom prst="rect">
            <a:avLst/>
          </a:prstGeom>
          <a:noFill/>
          <a:ln w="9525">
            <a:solidFill>
              <a:srgbClr val="993300"/>
            </a:solidFill>
            <a:miter lim="800000"/>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kx="-3284103" algn="br" rotWithShape="0">
                    <a:schemeClr val="bg2">
                      <a:alpha val="50000"/>
                    </a:schemeClr>
                  </a:outerShdw>
                </a:effectLst>
              </a14:hiddenEffects>
            </a:ext>
          </a:extLst>
        </p:spPr>
        <p:txBody>
          <a:bodyPr anchor="ctr">
            <a:spAutoFit/>
          </a:bodyPr>
          <a:lstStyle/>
          <a:p>
            <a:pPr eaLnBrk="0" hangingPunct="0">
              <a:lnSpc>
                <a:spcPct val="150000"/>
              </a:lnSpc>
              <a:spcBef>
                <a:spcPct val="0"/>
              </a:spcBef>
            </a:pPr>
            <a:r>
              <a:rPr lang="zh-CN" altLang="en-US" sz="2000">
                <a:ea typeface="楷体_GB2312" pitchFamily="1" charset="-122"/>
              </a:rPr>
              <a:t>    计算不可修复的废品损失，就是要将废品应负担的生产费用从全部生产费用中分离出来，即将废品与合格品合在一起的总成本在废品与合格品之间进行分配。分配方法有两种：按实际成本计算和按定额成本计算。</a:t>
            </a:r>
            <a:endParaRPr lang="zh-CN" altLang="en-US" sz="2000">
              <a:ea typeface="楷体_GB2312" pitchFamily="1" charset="-122"/>
            </a:endParaRPr>
          </a:p>
        </p:txBody>
      </p:sp>
    </p:spTree>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80" name="Rectangle 4"/>
          <p:cNvSpPr>
            <a:spLocks noChangeArrowheads="1"/>
          </p:cNvSpPr>
          <p:nvPr/>
        </p:nvSpPr>
        <p:spPr bwMode="auto">
          <a:xfrm>
            <a:off x="539750" y="488950"/>
            <a:ext cx="7371940" cy="1689100"/>
          </a:xfrm>
          <a:prstGeom prst="rect">
            <a:avLst/>
          </a:prstGeom>
          <a:noFill/>
          <a:ln w="12700">
            <a:solidFill>
              <a:srgbClr val="32EF29"/>
            </a:solidFill>
            <a:miter lim="800000"/>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kx="-3284103" algn="br" rotWithShape="0">
                    <a:schemeClr val="bg2">
                      <a:alpha val="50000"/>
                    </a:schemeClr>
                  </a:outerShdw>
                </a:effectLst>
              </a14:hiddenEffects>
            </a:ext>
          </a:extLst>
        </p:spPr>
        <p:txBody>
          <a:bodyPr wrap="square" anchor="ctr">
            <a:spAutoFit/>
          </a:bodyPr>
          <a:lstStyle/>
          <a:p>
            <a:pPr eaLnBrk="0" hangingPunct="0">
              <a:lnSpc>
                <a:spcPct val="130000"/>
              </a:lnSpc>
              <a:spcBef>
                <a:spcPct val="0"/>
              </a:spcBef>
            </a:pPr>
            <a:r>
              <a:rPr lang="en-US" altLang="zh-CN" sz="2000" dirty="0">
                <a:latin typeface="楷体_GB2312" pitchFamily="1" charset="-122"/>
                <a:ea typeface="楷体_GB2312" pitchFamily="1" charset="-122"/>
              </a:rPr>
              <a:t>【</a:t>
            </a:r>
            <a:r>
              <a:rPr lang="zh-CN" altLang="en-US" sz="2000" dirty="0">
                <a:latin typeface="楷体_GB2312" pitchFamily="1" charset="-122"/>
                <a:ea typeface="楷体_GB2312" pitchFamily="1" charset="-122"/>
              </a:rPr>
              <a:t>例</a:t>
            </a:r>
            <a:r>
              <a:rPr lang="en-US" altLang="zh-CN" sz="2000" dirty="0">
                <a:latin typeface="楷体_GB2312" pitchFamily="1" charset="-122"/>
                <a:ea typeface="楷体_GB2312" pitchFamily="1" charset="-122"/>
              </a:rPr>
              <a:t>】20××</a:t>
            </a:r>
            <a:r>
              <a:rPr lang="zh-CN" altLang="en-US" sz="2000" dirty="0">
                <a:latin typeface="楷体_GB2312" pitchFamily="1" charset="-122"/>
                <a:ea typeface="楷体_GB2312" pitchFamily="1" charset="-122"/>
              </a:rPr>
              <a:t>年</a:t>
            </a:r>
            <a:r>
              <a:rPr lang="en-US" altLang="zh-CN" sz="2000" dirty="0">
                <a:latin typeface="楷体_GB2312" pitchFamily="1" charset="-122"/>
                <a:ea typeface="楷体_GB2312" pitchFamily="1" charset="-122"/>
              </a:rPr>
              <a:t>4</a:t>
            </a:r>
            <a:r>
              <a:rPr lang="zh-CN" altLang="en-US" sz="2000" dirty="0">
                <a:latin typeface="楷体_GB2312" pitchFamily="1" charset="-122"/>
                <a:ea typeface="楷体_GB2312" pitchFamily="1" charset="-122"/>
              </a:rPr>
              <a:t>月，东方公司的基本生产车间生产</a:t>
            </a:r>
            <a:r>
              <a:rPr lang="en-US" altLang="zh-CN" sz="2000" u="sng" dirty="0">
                <a:latin typeface="楷体_GB2312" pitchFamily="1" charset="-122"/>
                <a:ea typeface="楷体_GB2312" pitchFamily="1" charset="-122"/>
              </a:rPr>
              <a:t>A</a:t>
            </a:r>
            <a:r>
              <a:rPr lang="zh-CN" altLang="en-US" sz="2000" u="sng" dirty="0">
                <a:latin typeface="楷体_GB2312" pitchFamily="1" charset="-122"/>
                <a:ea typeface="楷体_GB2312" pitchFamily="1" charset="-122"/>
              </a:rPr>
              <a:t>产品</a:t>
            </a:r>
            <a:r>
              <a:rPr lang="en-US" altLang="zh-CN" sz="2000" u="sng" dirty="0">
                <a:latin typeface="楷体_GB2312" pitchFamily="1" charset="-122"/>
                <a:ea typeface="楷体_GB2312" pitchFamily="1" charset="-122"/>
              </a:rPr>
              <a:t>800</a:t>
            </a:r>
            <a:r>
              <a:rPr lang="zh-CN" altLang="en-US" sz="2000" u="sng" dirty="0">
                <a:latin typeface="楷体_GB2312" pitchFamily="1" charset="-122"/>
                <a:ea typeface="楷体_GB2312" pitchFamily="1" charset="-122"/>
              </a:rPr>
              <a:t>件</a:t>
            </a:r>
            <a:r>
              <a:rPr lang="zh-CN" altLang="en-US" sz="2000" dirty="0">
                <a:latin typeface="楷体_GB2312" pitchFamily="1" charset="-122"/>
                <a:ea typeface="楷体_GB2312" pitchFamily="1" charset="-122"/>
              </a:rPr>
              <a:t>，生产过程中发现其中有</a:t>
            </a:r>
            <a:r>
              <a:rPr lang="zh-CN" altLang="en-US" sz="2000" u="sng" dirty="0">
                <a:latin typeface="楷体_GB2312" pitchFamily="1" charset="-122"/>
                <a:ea typeface="楷体_GB2312" pitchFamily="1" charset="-122"/>
              </a:rPr>
              <a:t>不可修复废品</a:t>
            </a:r>
            <a:r>
              <a:rPr lang="en-US" altLang="zh-CN" sz="2000" u="sng" dirty="0">
                <a:latin typeface="楷体_GB2312" pitchFamily="1" charset="-122"/>
                <a:ea typeface="楷体_GB2312" pitchFamily="1" charset="-122"/>
              </a:rPr>
              <a:t>20</a:t>
            </a:r>
            <a:r>
              <a:rPr lang="zh-CN" altLang="en-US" sz="2000" u="sng" dirty="0">
                <a:latin typeface="楷体_GB2312" pitchFamily="1" charset="-122"/>
                <a:ea typeface="楷体_GB2312" pitchFamily="1" charset="-122"/>
              </a:rPr>
              <a:t>件。</a:t>
            </a:r>
            <a:r>
              <a:rPr lang="zh-CN" altLang="en-US" sz="2000" dirty="0">
                <a:latin typeface="楷体_GB2312" pitchFamily="1" charset="-122"/>
                <a:ea typeface="楷体_GB2312" pitchFamily="1" charset="-122"/>
              </a:rPr>
              <a:t>本月生产</a:t>
            </a:r>
            <a:r>
              <a:rPr lang="en-US" altLang="zh-CN" sz="2000" dirty="0">
                <a:latin typeface="楷体_GB2312" pitchFamily="1" charset="-122"/>
                <a:ea typeface="楷体_GB2312" pitchFamily="1" charset="-122"/>
              </a:rPr>
              <a:t>A</a:t>
            </a:r>
            <a:r>
              <a:rPr lang="zh-CN" altLang="en-US" sz="2000" dirty="0">
                <a:latin typeface="楷体_GB2312" pitchFamily="1" charset="-122"/>
                <a:ea typeface="楷体_GB2312" pitchFamily="1" charset="-122"/>
              </a:rPr>
              <a:t>产品的生产费用为：材料费用</a:t>
            </a:r>
            <a:r>
              <a:rPr lang="en-US" altLang="zh-CN" sz="2000" dirty="0">
                <a:latin typeface="楷体_GB2312" pitchFamily="1" charset="-122"/>
                <a:ea typeface="楷体_GB2312" pitchFamily="1" charset="-122"/>
              </a:rPr>
              <a:t>160 000</a:t>
            </a:r>
            <a:r>
              <a:rPr lang="zh-CN" altLang="en-US" sz="2000" dirty="0">
                <a:latin typeface="楷体_GB2312" pitchFamily="1" charset="-122"/>
                <a:ea typeface="楷体_GB2312" pitchFamily="1" charset="-122"/>
              </a:rPr>
              <a:t>元，人工费用</a:t>
            </a:r>
            <a:r>
              <a:rPr lang="en-US" altLang="zh-CN" sz="2000" dirty="0">
                <a:latin typeface="楷体_GB2312" pitchFamily="1" charset="-122"/>
                <a:ea typeface="楷体_GB2312" pitchFamily="1" charset="-122"/>
              </a:rPr>
              <a:t>39 500</a:t>
            </a:r>
            <a:r>
              <a:rPr lang="zh-CN" altLang="en-US" sz="2000" dirty="0">
                <a:latin typeface="楷体_GB2312" pitchFamily="1" charset="-122"/>
                <a:ea typeface="楷体_GB2312" pitchFamily="1" charset="-122"/>
              </a:rPr>
              <a:t>元，制造费用</a:t>
            </a:r>
            <a:r>
              <a:rPr lang="en-US" altLang="zh-CN" sz="2000" dirty="0">
                <a:latin typeface="楷体_GB2312" pitchFamily="1" charset="-122"/>
                <a:ea typeface="楷体_GB2312" pitchFamily="1" charset="-122"/>
              </a:rPr>
              <a:t>22 910</a:t>
            </a:r>
            <a:r>
              <a:rPr lang="zh-CN" altLang="en-US" sz="2000" dirty="0">
                <a:latin typeface="楷体_GB2312" pitchFamily="1" charset="-122"/>
                <a:ea typeface="楷体_GB2312" pitchFamily="1" charset="-122"/>
              </a:rPr>
              <a:t>元，合计</a:t>
            </a:r>
            <a:r>
              <a:rPr lang="en-US" altLang="zh-CN" sz="2000" dirty="0">
                <a:latin typeface="楷体_GB2312" pitchFamily="1" charset="-122"/>
                <a:ea typeface="楷体_GB2312" pitchFamily="1" charset="-122"/>
              </a:rPr>
              <a:t>222 410</a:t>
            </a:r>
            <a:r>
              <a:rPr lang="zh-CN" altLang="en-US" sz="2000" dirty="0">
                <a:latin typeface="楷体_GB2312" pitchFamily="1" charset="-122"/>
                <a:ea typeface="楷体_GB2312" pitchFamily="1" charset="-122"/>
              </a:rPr>
              <a:t>元。废品残料</a:t>
            </a:r>
            <a:r>
              <a:rPr lang="en-US" altLang="zh-CN" sz="2000" dirty="0">
                <a:latin typeface="楷体_GB2312" pitchFamily="1" charset="-122"/>
                <a:ea typeface="楷体_GB2312" pitchFamily="1" charset="-122"/>
              </a:rPr>
              <a:t>1 000</a:t>
            </a:r>
            <a:r>
              <a:rPr lang="zh-CN" altLang="en-US" sz="2000" dirty="0">
                <a:latin typeface="楷体_GB2312" pitchFamily="1" charset="-122"/>
                <a:ea typeface="楷体_GB2312" pitchFamily="1" charset="-122"/>
              </a:rPr>
              <a:t>元入库。</a:t>
            </a:r>
            <a:endParaRPr lang="zh-CN" altLang="en-US" sz="2000" u="sng" dirty="0">
              <a:latin typeface="楷体_GB2312" pitchFamily="1" charset="-122"/>
              <a:ea typeface="楷体_GB2312" pitchFamily="1" charset="-122"/>
            </a:endParaRPr>
          </a:p>
        </p:txBody>
      </p:sp>
      <p:sp>
        <p:nvSpPr>
          <p:cNvPr id="101381" name="Rectangle 5"/>
          <p:cNvSpPr>
            <a:spLocks noChangeArrowheads="1"/>
          </p:cNvSpPr>
          <p:nvPr/>
        </p:nvSpPr>
        <p:spPr bwMode="auto">
          <a:xfrm>
            <a:off x="684213" y="2365375"/>
            <a:ext cx="7519558" cy="488950"/>
          </a:xfrm>
          <a:prstGeom prst="rect">
            <a:avLst/>
          </a:prstGeom>
          <a:noFill/>
          <a:ln>
            <a:noFill/>
          </a:ln>
          <a:effectLst>
            <a:prstShdw prst="shdw12">
              <a:schemeClr val="bg2">
                <a:alpha val="50000"/>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square">
            <a:spAutoFit/>
          </a:bodyPr>
          <a:lstStyle/>
          <a:p>
            <a:pPr>
              <a:lnSpc>
                <a:spcPct val="130000"/>
              </a:lnSpc>
              <a:spcBef>
                <a:spcPct val="0"/>
              </a:spcBef>
            </a:pPr>
            <a:r>
              <a:rPr lang="zh-CN" altLang="en-US" sz="2000" u="sng">
                <a:latin typeface="楷体_GB2312" pitchFamily="1" charset="-122"/>
                <a:ea typeface="楷体_GB2312" pitchFamily="1" charset="-122"/>
              </a:rPr>
              <a:t>（</a:t>
            </a:r>
            <a:r>
              <a:rPr lang="en-US" altLang="zh-CN" sz="2000" u="sng">
                <a:latin typeface="楷体_GB2312" pitchFamily="1" charset="-122"/>
                <a:ea typeface="楷体_GB2312" pitchFamily="1" charset="-122"/>
              </a:rPr>
              <a:t>1</a:t>
            </a:r>
            <a:r>
              <a:rPr lang="zh-CN" altLang="en-US" sz="2000" u="sng">
                <a:latin typeface="楷体_GB2312" pitchFamily="1" charset="-122"/>
                <a:ea typeface="楷体_GB2312" pitchFamily="1" charset="-122"/>
              </a:rPr>
              <a:t>）不可修复废品的负担材料费用时 </a:t>
            </a:r>
            <a:r>
              <a:rPr lang="en-US" altLang="zh-CN" sz="2000" u="sng">
                <a:latin typeface="楷体_GB2312" pitchFamily="1" charset="-122"/>
                <a:ea typeface="楷体_GB2312" pitchFamily="1" charset="-122"/>
              </a:rPr>
              <a:t>[</a:t>
            </a:r>
            <a:r>
              <a:rPr lang="zh-CN" altLang="en-US" sz="2000" u="sng">
                <a:latin typeface="楷体_GB2312" pitchFamily="1" charset="-122"/>
                <a:ea typeface="楷体_GB2312" pitchFamily="1" charset="-122"/>
              </a:rPr>
              <a:t>废品按完工产品计算</a:t>
            </a:r>
            <a:r>
              <a:rPr lang="en-US" altLang="zh-CN" sz="2000" u="sng">
                <a:latin typeface="楷体_GB2312" pitchFamily="1" charset="-122"/>
                <a:ea typeface="楷体_GB2312" pitchFamily="1" charset="-122"/>
              </a:rPr>
              <a:t>]</a:t>
            </a:r>
            <a:endParaRPr lang="en-US" altLang="zh-CN" sz="2000" u="sng">
              <a:latin typeface="楷体_GB2312" pitchFamily="1" charset="-122"/>
              <a:ea typeface="楷体_GB2312" pitchFamily="1" charset="-122"/>
            </a:endParaRPr>
          </a:p>
        </p:txBody>
      </p:sp>
      <p:sp>
        <p:nvSpPr>
          <p:cNvPr id="101382" name="Text Box 6"/>
          <p:cNvSpPr txBox="1">
            <a:spLocks noChangeArrowheads="1"/>
          </p:cNvSpPr>
          <p:nvPr/>
        </p:nvSpPr>
        <p:spPr bwMode="auto">
          <a:xfrm>
            <a:off x="900113" y="2941637"/>
            <a:ext cx="6493690" cy="984885"/>
          </a:xfrm>
          <a:prstGeom prst="rect">
            <a:avLst/>
          </a:prstGeom>
          <a:noFill/>
          <a:ln>
            <a:noFill/>
          </a:ln>
          <a:effectLst>
            <a:prstShdw prst="shdw12">
              <a:schemeClr val="bg2">
                <a:alpha val="50000"/>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square">
            <a:spAutoFit/>
          </a:bodyPr>
          <a:lstStyle>
            <a:lvl1pPr eaLnBrk="0" hangingPunct="0">
              <a:spcBef>
                <a:spcPct val="0"/>
              </a:spcBef>
              <a:defRPr b="1">
                <a:solidFill>
                  <a:schemeClr val="tx1"/>
                </a:solidFill>
                <a:latin typeface="Arial" panose="020B0604020202020204" pitchFamily="34" charset="0"/>
                <a:ea typeface="宋体" panose="02010600030101010101" pitchFamily="2" charset="-122"/>
              </a:defRPr>
            </a:lvl1pPr>
            <a:lvl2pPr marL="742950" indent="-285750" eaLnBrk="0" hangingPunct="0">
              <a:spcBef>
                <a:spcPct val="0"/>
              </a:spcBef>
              <a:defRPr b="1">
                <a:solidFill>
                  <a:schemeClr val="tx1"/>
                </a:solidFill>
                <a:latin typeface="Arial" panose="020B0604020202020204" pitchFamily="34" charset="0"/>
                <a:ea typeface="宋体" panose="02010600030101010101" pitchFamily="2" charset="-122"/>
              </a:defRPr>
            </a:lvl2pPr>
            <a:lvl3pPr marL="1143000" indent="-228600" eaLnBrk="0" hangingPunct="0">
              <a:spcBef>
                <a:spcPct val="0"/>
              </a:spcBef>
              <a:defRPr b="1">
                <a:solidFill>
                  <a:schemeClr val="tx1"/>
                </a:solidFill>
                <a:latin typeface="Arial" panose="020B0604020202020204" pitchFamily="34" charset="0"/>
                <a:ea typeface="宋体" panose="02010600030101010101" pitchFamily="2" charset="-122"/>
              </a:defRPr>
            </a:lvl3pPr>
            <a:lvl4pPr marL="1600200" indent="-228600" eaLnBrk="0" hangingPunct="0">
              <a:spcBef>
                <a:spcPct val="0"/>
              </a:spcBef>
              <a:defRPr b="1">
                <a:solidFill>
                  <a:schemeClr val="tx1"/>
                </a:solidFill>
                <a:latin typeface="Arial" panose="020B0604020202020204" pitchFamily="34" charset="0"/>
                <a:ea typeface="宋体" panose="02010600030101010101" pitchFamily="2" charset="-122"/>
              </a:defRPr>
            </a:lvl4pPr>
            <a:lvl5pPr marL="2057400" indent="-228600" eaLnBrk="0" hangingPunct="0">
              <a:spcBef>
                <a:spcPct val="0"/>
              </a:spcBef>
              <a:defRPr b="1">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b="1">
                <a:solidFill>
                  <a:schemeClr val="tx1"/>
                </a:solidFill>
                <a:latin typeface="Arial" panose="020B0604020202020204" pitchFamily="34" charset="0"/>
                <a:ea typeface="宋体" panose="02010600030101010101" pitchFamily="2" charset="-122"/>
              </a:defRPr>
            </a:lvl9pPr>
          </a:lstStyle>
          <a:p>
            <a:pPr eaLnBrk="1" hangingPunct="1">
              <a:lnSpc>
                <a:spcPct val="120000"/>
              </a:lnSpc>
              <a:spcBef>
                <a:spcPct val="50000"/>
              </a:spcBef>
            </a:pPr>
            <a:r>
              <a:rPr lang="zh-CN" altLang="en-US" sz="2000">
                <a:latin typeface="楷体_GB2312" pitchFamily="1" charset="-122"/>
                <a:ea typeface="楷体_GB2312" pitchFamily="1" charset="-122"/>
              </a:rPr>
              <a:t>材料费用分配率 </a:t>
            </a:r>
            <a:r>
              <a:rPr lang="en-US" altLang="zh-CN" sz="2000">
                <a:latin typeface="楷体_GB2312" pitchFamily="1" charset="-122"/>
                <a:ea typeface="楷体_GB2312" pitchFamily="1" charset="-122"/>
              </a:rPr>
              <a:t>= 160000÷</a:t>
            </a:r>
            <a:r>
              <a:rPr lang="zh-CN" altLang="en-US" sz="2000">
                <a:latin typeface="楷体_GB2312" pitchFamily="1" charset="-122"/>
                <a:ea typeface="楷体_GB2312" pitchFamily="1" charset="-122"/>
              </a:rPr>
              <a:t>（</a:t>
            </a:r>
            <a:r>
              <a:rPr lang="en-US" altLang="zh-CN" sz="2000">
                <a:latin typeface="楷体_GB2312" pitchFamily="1" charset="-122"/>
                <a:ea typeface="楷体_GB2312" pitchFamily="1" charset="-122"/>
              </a:rPr>
              <a:t>780 + 20) = 200</a:t>
            </a:r>
            <a:r>
              <a:rPr lang="zh-CN" altLang="en-US" sz="2000">
                <a:latin typeface="楷体_GB2312" pitchFamily="1" charset="-122"/>
                <a:ea typeface="楷体_GB2312" pitchFamily="1" charset="-122"/>
              </a:rPr>
              <a:t>（元</a:t>
            </a:r>
            <a:r>
              <a:rPr lang="en-US" altLang="zh-CN" sz="2000">
                <a:latin typeface="楷体_GB2312" pitchFamily="1" charset="-122"/>
                <a:ea typeface="楷体_GB2312" pitchFamily="1" charset="-122"/>
              </a:rPr>
              <a:t>/</a:t>
            </a:r>
            <a:r>
              <a:rPr lang="zh-CN" altLang="en-US" sz="2000">
                <a:latin typeface="楷体_GB2312" pitchFamily="1" charset="-122"/>
                <a:ea typeface="楷体_GB2312" pitchFamily="1" charset="-122"/>
              </a:rPr>
              <a:t>件）</a:t>
            </a:r>
            <a:endParaRPr lang="zh-CN" altLang="en-US" sz="2000">
              <a:latin typeface="楷体_GB2312" pitchFamily="1" charset="-122"/>
              <a:ea typeface="楷体_GB2312" pitchFamily="1" charset="-122"/>
            </a:endParaRPr>
          </a:p>
          <a:p>
            <a:pPr eaLnBrk="1" hangingPunct="1">
              <a:lnSpc>
                <a:spcPct val="120000"/>
              </a:lnSpc>
              <a:spcBef>
                <a:spcPct val="50000"/>
              </a:spcBef>
            </a:pPr>
            <a:r>
              <a:rPr lang="zh-CN" altLang="en-US" sz="2000">
                <a:solidFill>
                  <a:srgbClr val="003366"/>
                </a:solidFill>
                <a:effectLst>
                  <a:outerShdw blurRad="38100" dist="38100" dir="2700000" algn="tl">
                    <a:srgbClr val="C0C0C0"/>
                  </a:outerShdw>
                </a:effectLst>
                <a:latin typeface="楷体_GB2312" pitchFamily="1" charset="-122"/>
                <a:ea typeface="楷体_GB2312" pitchFamily="1" charset="-122"/>
              </a:rPr>
              <a:t>计入废品的材料成本 </a:t>
            </a:r>
            <a:r>
              <a:rPr lang="en-US" altLang="zh-CN" sz="2000">
                <a:solidFill>
                  <a:srgbClr val="003366"/>
                </a:solidFill>
                <a:effectLst>
                  <a:outerShdw blurRad="38100" dist="38100" dir="2700000" algn="tl">
                    <a:srgbClr val="C0C0C0"/>
                  </a:outerShdw>
                </a:effectLst>
                <a:latin typeface="楷体_GB2312" pitchFamily="1" charset="-122"/>
                <a:ea typeface="楷体_GB2312" pitchFamily="1" charset="-122"/>
              </a:rPr>
              <a:t>= 20 × 200 = 4000</a:t>
            </a:r>
            <a:r>
              <a:rPr lang="zh-CN" altLang="en-US" sz="2000">
                <a:solidFill>
                  <a:srgbClr val="003366"/>
                </a:solidFill>
                <a:effectLst>
                  <a:outerShdw blurRad="38100" dist="38100" dir="2700000" algn="tl">
                    <a:srgbClr val="C0C0C0"/>
                  </a:outerShdw>
                </a:effectLst>
                <a:latin typeface="楷体_GB2312" pitchFamily="1" charset="-122"/>
                <a:ea typeface="楷体_GB2312" pitchFamily="1" charset="-122"/>
              </a:rPr>
              <a:t>（元）</a:t>
            </a:r>
            <a:endParaRPr lang="zh-CN" altLang="en-US" sz="2000">
              <a:solidFill>
                <a:srgbClr val="003366"/>
              </a:solidFill>
              <a:effectLst>
                <a:outerShdw blurRad="38100" dist="38100" dir="2700000" algn="tl">
                  <a:srgbClr val="C0C0C0"/>
                </a:outerShdw>
              </a:effectLst>
              <a:latin typeface="楷体_GB2312" pitchFamily="1" charset="-122"/>
              <a:ea typeface="楷体_GB2312" pitchFamily="1" charset="-122"/>
            </a:endParaRPr>
          </a:p>
        </p:txBody>
      </p:sp>
      <p:sp>
        <p:nvSpPr>
          <p:cNvPr id="101383" name="Rectangle 7"/>
          <p:cNvSpPr>
            <a:spLocks noChangeArrowheads="1"/>
          </p:cNvSpPr>
          <p:nvPr/>
        </p:nvSpPr>
        <p:spPr bwMode="auto">
          <a:xfrm>
            <a:off x="828675" y="3902075"/>
            <a:ext cx="7847781" cy="488950"/>
          </a:xfrm>
          <a:prstGeom prst="rect">
            <a:avLst/>
          </a:prstGeom>
          <a:noFill/>
          <a:ln>
            <a:noFill/>
          </a:ln>
          <a:effectLst>
            <a:prstShdw prst="shdw12">
              <a:schemeClr val="bg2">
                <a:alpha val="50000"/>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square">
            <a:spAutoFit/>
          </a:bodyPr>
          <a:lstStyle/>
          <a:p>
            <a:pPr>
              <a:lnSpc>
                <a:spcPct val="130000"/>
              </a:lnSpc>
              <a:spcBef>
                <a:spcPct val="0"/>
              </a:spcBef>
            </a:pPr>
            <a:r>
              <a:rPr lang="zh-CN" altLang="en-US" sz="2000" u="sng" dirty="0">
                <a:latin typeface="楷体_GB2312" pitchFamily="1" charset="-122"/>
                <a:ea typeface="楷体_GB2312" pitchFamily="1" charset="-122"/>
              </a:rPr>
              <a:t>（</a:t>
            </a:r>
            <a:r>
              <a:rPr lang="en-US" altLang="zh-CN" sz="2000" u="sng" dirty="0">
                <a:latin typeface="楷体_GB2312" pitchFamily="1" charset="-122"/>
                <a:ea typeface="楷体_GB2312" pitchFamily="1" charset="-122"/>
              </a:rPr>
              <a:t>2</a:t>
            </a:r>
            <a:r>
              <a:rPr lang="zh-CN" altLang="en-US" sz="2000" u="sng" dirty="0">
                <a:latin typeface="楷体_GB2312" pitchFamily="1" charset="-122"/>
                <a:ea typeface="楷体_GB2312" pitchFamily="1" charset="-122"/>
              </a:rPr>
              <a:t>）不可修复废品的负担材人工和制造费用时 </a:t>
            </a:r>
            <a:r>
              <a:rPr lang="en-US" altLang="zh-CN" sz="2000" u="sng" dirty="0">
                <a:latin typeface="楷体_GB2312" pitchFamily="1" charset="-122"/>
                <a:ea typeface="楷体_GB2312" pitchFamily="1" charset="-122"/>
              </a:rPr>
              <a:t>[</a:t>
            </a:r>
            <a:r>
              <a:rPr lang="zh-CN" altLang="en-US" sz="2000" u="sng" dirty="0">
                <a:latin typeface="楷体_GB2312" pitchFamily="1" charset="-122"/>
                <a:ea typeface="楷体_GB2312" pitchFamily="1" charset="-122"/>
              </a:rPr>
              <a:t>废品按</a:t>
            </a:r>
            <a:r>
              <a:rPr lang="en-US" altLang="zh-CN" sz="2000" u="sng" dirty="0">
                <a:latin typeface="楷体_GB2312" pitchFamily="1" charset="-122"/>
                <a:ea typeface="楷体_GB2312" pitchFamily="1" charset="-122"/>
              </a:rPr>
              <a:t>10</a:t>
            </a:r>
            <a:r>
              <a:rPr lang="zh-CN" altLang="en-US" sz="2000" u="sng" dirty="0">
                <a:latin typeface="楷体_GB2312" pitchFamily="1" charset="-122"/>
                <a:ea typeface="楷体_GB2312" pitchFamily="1" charset="-122"/>
              </a:rPr>
              <a:t>件计算</a:t>
            </a:r>
            <a:r>
              <a:rPr lang="en-US" altLang="zh-CN" sz="2000" u="sng" dirty="0">
                <a:latin typeface="楷体_GB2312" pitchFamily="1" charset="-122"/>
                <a:ea typeface="楷体_GB2312" pitchFamily="1" charset="-122"/>
              </a:rPr>
              <a:t>]</a:t>
            </a:r>
            <a:endParaRPr lang="en-US" altLang="zh-CN" sz="2000" u="sng" dirty="0">
              <a:latin typeface="楷体_GB2312" pitchFamily="1" charset="-122"/>
              <a:ea typeface="楷体_GB2312" pitchFamily="1" charset="-122"/>
            </a:endParaRPr>
          </a:p>
        </p:txBody>
      </p:sp>
      <p:sp>
        <p:nvSpPr>
          <p:cNvPr id="101385" name="Text Box 9"/>
          <p:cNvSpPr txBox="1">
            <a:spLocks noChangeArrowheads="1"/>
          </p:cNvSpPr>
          <p:nvPr/>
        </p:nvSpPr>
        <p:spPr bwMode="auto">
          <a:xfrm>
            <a:off x="828675" y="4525962"/>
            <a:ext cx="6493689" cy="830997"/>
          </a:xfrm>
          <a:prstGeom prst="rect">
            <a:avLst/>
          </a:prstGeom>
          <a:noFill/>
          <a:ln>
            <a:noFill/>
          </a:ln>
          <a:effectLst>
            <a:prstShdw prst="shdw12">
              <a:schemeClr val="bg2">
                <a:alpha val="50000"/>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square">
            <a:spAutoFit/>
          </a:bodyPr>
          <a:lstStyle/>
          <a:p>
            <a:pPr>
              <a:lnSpc>
                <a:spcPct val="120000"/>
              </a:lnSpc>
              <a:defRPr/>
            </a:pPr>
            <a:r>
              <a:rPr lang="zh-CN" altLang="en-US" sz="2000">
                <a:latin typeface="楷体_GB2312" pitchFamily="1" charset="-122"/>
                <a:ea typeface="楷体_GB2312" pitchFamily="1" charset="-122"/>
              </a:rPr>
              <a:t>人工费用分配率 </a:t>
            </a:r>
            <a:r>
              <a:rPr lang="en-US" altLang="zh-CN" sz="2000">
                <a:latin typeface="楷体_GB2312" pitchFamily="1" charset="-122"/>
                <a:ea typeface="楷体_GB2312" pitchFamily="1" charset="-122"/>
              </a:rPr>
              <a:t>= 39500÷</a:t>
            </a:r>
            <a:r>
              <a:rPr lang="zh-CN" altLang="en-US" sz="2000">
                <a:latin typeface="楷体_GB2312" pitchFamily="1" charset="-122"/>
                <a:ea typeface="楷体_GB2312" pitchFamily="1" charset="-122"/>
              </a:rPr>
              <a:t>（</a:t>
            </a:r>
            <a:r>
              <a:rPr lang="en-US" altLang="zh-CN" sz="2000">
                <a:latin typeface="楷体_GB2312" pitchFamily="1" charset="-122"/>
                <a:ea typeface="楷体_GB2312" pitchFamily="1" charset="-122"/>
              </a:rPr>
              <a:t>780 + 10) = 50</a:t>
            </a:r>
            <a:r>
              <a:rPr lang="zh-CN" altLang="en-US" sz="2000">
                <a:latin typeface="楷体_GB2312" pitchFamily="1" charset="-122"/>
                <a:ea typeface="楷体_GB2312" pitchFamily="1" charset="-122"/>
              </a:rPr>
              <a:t>（元</a:t>
            </a:r>
            <a:r>
              <a:rPr lang="en-US" altLang="zh-CN" sz="2000">
                <a:latin typeface="楷体_GB2312" pitchFamily="1" charset="-122"/>
                <a:ea typeface="楷体_GB2312" pitchFamily="1" charset="-122"/>
              </a:rPr>
              <a:t>/</a:t>
            </a:r>
            <a:r>
              <a:rPr lang="zh-CN" altLang="en-US" sz="2000">
                <a:latin typeface="楷体_GB2312" pitchFamily="1" charset="-122"/>
                <a:ea typeface="楷体_GB2312" pitchFamily="1" charset="-122"/>
              </a:rPr>
              <a:t>件）</a:t>
            </a:r>
            <a:endParaRPr lang="zh-CN" altLang="en-US" sz="2000">
              <a:latin typeface="楷体_GB2312" pitchFamily="1" charset="-122"/>
              <a:ea typeface="楷体_GB2312" pitchFamily="1" charset="-122"/>
            </a:endParaRPr>
          </a:p>
          <a:p>
            <a:pPr>
              <a:lnSpc>
                <a:spcPct val="120000"/>
              </a:lnSpc>
              <a:defRPr/>
            </a:pPr>
            <a:r>
              <a:rPr lang="zh-CN" altLang="en-US" sz="2000">
                <a:solidFill>
                  <a:srgbClr val="003366"/>
                </a:solidFill>
                <a:effectLst>
                  <a:outerShdw blurRad="38100" dist="38100" dir="2700000" algn="tl">
                    <a:srgbClr val="C0C0C0"/>
                  </a:outerShdw>
                </a:effectLst>
                <a:latin typeface="楷体_GB2312" pitchFamily="1" charset="-122"/>
                <a:ea typeface="楷体_GB2312" pitchFamily="1" charset="-122"/>
              </a:rPr>
              <a:t>计入废品的人工成本 </a:t>
            </a:r>
            <a:r>
              <a:rPr lang="en-US" altLang="zh-CN" sz="2000">
                <a:solidFill>
                  <a:srgbClr val="003366"/>
                </a:solidFill>
                <a:effectLst>
                  <a:outerShdw blurRad="38100" dist="38100" dir="2700000" algn="tl">
                    <a:srgbClr val="C0C0C0"/>
                  </a:outerShdw>
                </a:effectLst>
                <a:latin typeface="楷体_GB2312" pitchFamily="1" charset="-122"/>
                <a:ea typeface="楷体_GB2312" pitchFamily="1" charset="-122"/>
              </a:rPr>
              <a:t>= 10 × 50 = 500</a:t>
            </a:r>
            <a:r>
              <a:rPr lang="zh-CN" altLang="en-US" sz="2000">
                <a:solidFill>
                  <a:srgbClr val="003366"/>
                </a:solidFill>
                <a:effectLst>
                  <a:outerShdw blurRad="38100" dist="38100" dir="2700000" algn="tl">
                    <a:srgbClr val="C0C0C0"/>
                  </a:outerShdw>
                </a:effectLst>
                <a:latin typeface="楷体_GB2312" pitchFamily="1" charset="-122"/>
                <a:ea typeface="楷体_GB2312" pitchFamily="1" charset="-122"/>
              </a:rPr>
              <a:t>（元）</a:t>
            </a:r>
            <a:endParaRPr lang="zh-CN" altLang="en-US" sz="2000">
              <a:solidFill>
                <a:srgbClr val="003366"/>
              </a:solidFill>
              <a:effectLst>
                <a:outerShdw blurRad="38100" dist="38100" dir="2700000" algn="tl">
                  <a:srgbClr val="C0C0C0"/>
                </a:outerShdw>
              </a:effectLst>
              <a:latin typeface="楷体_GB2312" pitchFamily="1" charset="-122"/>
              <a:ea typeface="楷体_GB2312" pitchFamily="1" charset="-122"/>
            </a:endParaRPr>
          </a:p>
        </p:txBody>
      </p:sp>
      <p:sp>
        <p:nvSpPr>
          <p:cNvPr id="101386" name="Text Box 10"/>
          <p:cNvSpPr txBox="1">
            <a:spLocks noChangeArrowheads="1"/>
          </p:cNvSpPr>
          <p:nvPr/>
        </p:nvSpPr>
        <p:spPr bwMode="auto">
          <a:xfrm>
            <a:off x="900113" y="5534025"/>
            <a:ext cx="6493690" cy="830997"/>
          </a:xfrm>
          <a:prstGeom prst="rect">
            <a:avLst/>
          </a:prstGeom>
          <a:noFill/>
          <a:ln>
            <a:noFill/>
          </a:ln>
          <a:effectLst>
            <a:prstShdw prst="shdw12">
              <a:schemeClr val="bg2">
                <a:alpha val="50000"/>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square">
            <a:spAutoFit/>
          </a:bodyPr>
          <a:lstStyle/>
          <a:p>
            <a:pPr>
              <a:lnSpc>
                <a:spcPct val="120000"/>
              </a:lnSpc>
              <a:defRPr/>
            </a:pPr>
            <a:r>
              <a:rPr lang="zh-CN" altLang="en-US" sz="2000">
                <a:latin typeface="楷体_GB2312" pitchFamily="1" charset="-122"/>
                <a:ea typeface="楷体_GB2312" pitchFamily="1" charset="-122"/>
              </a:rPr>
              <a:t>制造费用分配率 </a:t>
            </a:r>
            <a:r>
              <a:rPr lang="en-US" altLang="zh-CN" sz="2000">
                <a:latin typeface="楷体_GB2312" pitchFamily="1" charset="-122"/>
                <a:ea typeface="楷体_GB2312" pitchFamily="1" charset="-122"/>
              </a:rPr>
              <a:t>= 22910÷</a:t>
            </a:r>
            <a:r>
              <a:rPr lang="zh-CN" altLang="en-US" sz="2000">
                <a:latin typeface="楷体_GB2312" pitchFamily="1" charset="-122"/>
                <a:ea typeface="楷体_GB2312" pitchFamily="1" charset="-122"/>
              </a:rPr>
              <a:t>（</a:t>
            </a:r>
            <a:r>
              <a:rPr lang="en-US" altLang="zh-CN" sz="2000">
                <a:latin typeface="楷体_GB2312" pitchFamily="1" charset="-122"/>
                <a:ea typeface="楷体_GB2312" pitchFamily="1" charset="-122"/>
              </a:rPr>
              <a:t>780 + 10) = 29</a:t>
            </a:r>
            <a:r>
              <a:rPr lang="zh-CN" altLang="en-US" sz="2000">
                <a:latin typeface="楷体_GB2312" pitchFamily="1" charset="-122"/>
                <a:ea typeface="楷体_GB2312" pitchFamily="1" charset="-122"/>
              </a:rPr>
              <a:t>（元</a:t>
            </a:r>
            <a:r>
              <a:rPr lang="en-US" altLang="zh-CN" sz="2000">
                <a:latin typeface="楷体_GB2312" pitchFamily="1" charset="-122"/>
                <a:ea typeface="楷体_GB2312" pitchFamily="1" charset="-122"/>
              </a:rPr>
              <a:t>/</a:t>
            </a:r>
            <a:r>
              <a:rPr lang="zh-CN" altLang="en-US" sz="2000">
                <a:latin typeface="楷体_GB2312" pitchFamily="1" charset="-122"/>
                <a:ea typeface="楷体_GB2312" pitchFamily="1" charset="-122"/>
              </a:rPr>
              <a:t>件）</a:t>
            </a:r>
            <a:endParaRPr lang="zh-CN" altLang="en-US" sz="2000">
              <a:latin typeface="楷体_GB2312" pitchFamily="1" charset="-122"/>
              <a:ea typeface="楷体_GB2312" pitchFamily="1" charset="-122"/>
            </a:endParaRPr>
          </a:p>
          <a:p>
            <a:pPr>
              <a:lnSpc>
                <a:spcPct val="120000"/>
              </a:lnSpc>
              <a:defRPr/>
            </a:pPr>
            <a:r>
              <a:rPr lang="zh-CN" altLang="en-US" sz="2000">
                <a:solidFill>
                  <a:srgbClr val="003366"/>
                </a:solidFill>
                <a:effectLst>
                  <a:outerShdw blurRad="38100" dist="38100" dir="2700000" algn="tl">
                    <a:srgbClr val="C0C0C0"/>
                  </a:outerShdw>
                </a:effectLst>
                <a:latin typeface="楷体_GB2312" pitchFamily="1" charset="-122"/>
                <a:ea typeface="楷体_GB2312" pitchFamily="1" charset="-122"/>
              </a:rPr>
              <a:t>计入废品的制造成本 </a:t>
            </a:r>
            <a:r>
              <a:rPr lang="en-US" altLang="zh-CN" sz="2000">
                <a:solidFill>
                  <a:srgbClr val="003366"/>
                </a:solidFill>
                <a:effectLst>
                  <a:outerShdw blurRad="38100" dist="38100" dir="2700000" algn="tl">
                    <a:srgbClr val="C0C0C0"/>
                  </a:outerShdw>
                </a:effectLst>
                <a:latin typeface="楷体_GB2312" pitchFamily="1" charset="-122"/>
                <a:ea typeface="楷体_GB2312" pitchFamily="1" charset="-122"/>
              </a:rPr>
              <a:t>= 10 × 29 = 290</a:t>
            </a:r>
            <a:r>
              <a:rPr lang="zh-CN" altLang="en-US" sz="2000">
                <a:solidFill>
                  <a:srgbClr val="003366"/>
                </a:solidFill>
                <a:effectLst>
                  <a:outerShdw blurRad="38100" dist="38100" dir="2700000" algn="tl">
                    <a:srgbClr val="C0C0C0"/>
                  </a:outerShdw>
                </a:effectLst>
                <a:latin typeface="楷体_GB2312" pitchFamily="1" charset="-122"/>
                <a:ea typeface="楷体_GB2312" pitchFamily="1" charset="-122"/>
              </a:rPr>
              <a:t>（元）</a:t>
            </a:r>
            <a:endParaRPr lang="zh-CN" altLang="en-US" sz="2000">
              <a:solidFill>
                <a:srgbClr val="003366"/>
              </a:solidFill>
              <a:effectLst>
                <a:outerShdw blurRad="38100" dist="38100" dir="2700000" algn="tl">
                  <a:srgbClr val="C0C0C0"/>
                </a:outerShdw>
              </a:effectLst>
              <a:latin typeface="楷体_GB2312" pitchFamily="1" charset="-122"/>
              <a:ea typeface="楷体_GB2312" pitchFamily="1" charset="-122"/>
            </a:endParaRPr>
          </a:p>
        </p:txBody>
      </p:sp>
      <p:pic>
        <p:nvPicPr>
          <p:cNvPr id="101387" name="Picture 11" descr="10">
            <a:hlinkClick r:id="rId1"/>
          </p:cNvPr>
          <p:cNvPicPr>
            <a:picLocks noChangeAspect="1" noChangeArrowheads="1" noCrop="1"/>
          </p:cNvPicPr>
          <p:nvPr/>
        </p:nvPicPr>
        <p:blipFill>
          <a:blip r:embed="rId2">
            <a:extLst>
              <a:ext uri="{28A0092B-C50C-407E-A947-70E740481C1C}">
                <a14:useLocalDpi xmlns:a14="http://schemas.microsoft.com/office/drawing/2010/main" val="0"/>
              </a:ext>
            </a:extLst>
          </a:blip>
          <a:srcRect/>
          <a:stretch>
            <a:fillRect/>
          </a:stretch>
        </p:blipFill>
        <p:spPr bwMode="auto">
          <a:xfrm>
            <a:off x="6588125" y="3429000"/>
            <a:ext cx="288925" cy="277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1388" name="Picture 12" descr="10">
            <a:hlinkClick r:id="rId1"/>
          </p:cNvPr>
          <p:cNvPicPr>
            <a:picLocks noChangeAspect="1" noChangeArrowheads="1" noCrop="1"/>
          </p:cNvPicPr>
          <p:nvPr/>
        </p:nvPicPr>
        <p:blipFill>
          <a:blip r:embed="rId2">
            <a:extLst>
              <a:ext uri="{28A0092B-C50C-407E-A947-70E740481C1C}">
                <a14:useLocalDpi xmlns:a14="http://schemas.microsoft.com/office/drawing/2010/main" val="0"/>
              </a:ext>
            </a:extLst>
          </a:blip>
          <a:srcRect/>
          <a:stretch>
            <a:fillRect/>
          </a:stretch>
        </p:blipFill>
        <p:spPr bwMode="auto">
          <a:xfrm>
            <a:off x="6372225" y="6021388"/>
            <a:ext cx="288925" cy="27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1389" name="Picture 13" descr="10">
            <a:hlinkClick r:id="rId1"/>
          </p:cNvPr>
          <p:cNvPicPr>
            <a:picLocks noChangeAspect="1" noChangeArrowheads="1" noCrop="1"/>
          </p:cNvPicPr>
          <p:nvPr/>
        </p:nvPicPr>
        <p:blipFill>
          <a:blip r:embed="rId2">
            <a:extLst>
              <a:ext uri="{28A0092B-C50C-407E-A947-70E740481C1C}">
                <a14:useLocalDpi xmlns:a14="http://schemas.microsoft.com/office/drawing/2010/main" val="0"/>
              </a:ext>
            </a:extLst>
          </a:blip>
          <a:srcRect/>
          <a:stretch>
            <a:fillRect/>
          </a:stretch>
        </p:blipFill>
        <p:spPr bwMode="auto">
          <a:xfrm>
            <a:off x="6372225" y="5013325"/>
            <a:ext cx="288925" cy="277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101380"/>
                                        </p:tgtEl>
                                        <p:attrNameLst>
                                          <p:attrName>style.visibility</p:attrName>
                                        </p:attrNameLst>
                                      </p:cBhvr>
                                      <p:to>
                                        <p:strVal val="visible"/>
                                      </p:to>
                                    </p:set>
                                    <p:animEffect transition="in" filter="wipe(up)">
                                      <p:cBhvr>
                                        <p:cTn id="7" dur="500"/>
                                        <p:tgtEl>
                                          <p:spTgt spid="101380"/>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01381"/>
                                        </p:tgtEl>
                                        <p:attrNameLst>
                                          <p:attrName>style.visibility</p:attrName>
                                        </p:attrNameLst>
                                      </p:cBhvr>
                                      <p:to>
                                        <p:strVal val="visible"/>
                                      </p:to>
                                    </p:set>
                                    <p:animEffect transition="in" filter="wipe(left)">
                                      <p:cBhvr>
                                        <p:cTn id="11" dur="500"/>
                                        <p:tgtEl>
                                          <p:spTgt spid="101381"/>
                                        </p:tgtEl>
                                      </p:cBhvr>
                                    </p:animEffect>
                                  </p:childTnLst>
                                </p:cTn>
                              </p:par>
                            </p:childTnLst>
                          </p:cTn>
                        </p:par>
                      </p:childTnLst>
                    </p:cTn>
                  </p:par>
                  <p:par>
                    <p:cTn id="12" fill="hold">
                      <p:stCondLst>
                        <p:cond delay="indefinite"/>
                      </p:stCondLst>
                      <p:childTnLst>
                        <p:par>
                          <p:cTn id="13" fill="hold">
                            <p:stCondLst>
                              <p:cond delay="0"/>
                            </p:stCondLst>
                            <p:childTnLst>
                              <p:par>
                                <p:cTn id="14" presetID="22" presetClass="entr" presetSubtype="8" fill="hold" nodeType="clickEffect">
                                  <p:stCondLst>
                                    <p:cond delay="0"/>
                                  </p:stCondLst>
                                  <p:childTnLst>
                                    <p:set>
                                      <p:cBhvr>
                                        <p:cTn id="15" dur="1" fill="hold">
                                          <p:stCondLst>
                                            <p:cond delay="0"/>
                                          </p:stCondLst>
                                        </p:cTn>
                                        <p:tgtEl>
                                          <p:spTgt spid="101382">
                                            <p:txEl>
                                              <p:pRg st="0" end="0"/>
                                            </p:txEl>
                                          </p:spTgt>
                                        </p:tgtEl>
                                        <p:attrNameLst>
                                          <p:attrName>style.visibility</p:attrName>
                                        </p:attrNameLst>
                                      </p:cBhvr>
                                      <p:to>
                                        <p:strVal val="visible"/>
                                      </p:to>
                                    </p:set>
                                    <p:animEffect transition="in" filter="wipe(left)">
                                      <p:cBhvr>
                                        <p:cTn id="16" dur="500"/>
                                        <p:tgtEl>
                                          <p:spTgt spid="101382">
                                            <p:txEl>
                                              <p:pRg st="0" end="0"/>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22" presetClass="entr" presetSubtype="8" fill="hold" nodeType="clickEffect">
                                  <p:stCondLst>
                                    <p:cond delay="0"/>
                                  </p:stCondLst>
                                  <p:childTnLst>
                                    <p:set>
                                      <p:cBhvr>
                                        <p:cTn id="20" dur="1" fill="hold">
                                          <p:stCondLst>
                                            <p:cond delay="0"/>
                                          </p:stCondLst>
                                        </p:cTn>
                                        <p:tgtEl>
                                          <p:spTgt spid="101382">
                                            <p:txEl>
                                              <p:pRg st="1" end="1"/>
                                            </p:txEl>
                                          </p:spTgt>
                                        </p:tgtEl>
                                        <p:attrNameLst>
                                          <p:attrName>style.visibility</p:attrName>
                                        </p:attrNameLst>
                                      </p:cBhvr>
                                      <p:to>
                                        <p:strVal val="visible"/>
                                      </p:to>
                                    </p:set>
                                    <p:animEffect transition="in" filter="wipe(left)">
                                      <p:cBhvr>
                                        <p:cTn id="21" dur="500"/>
                                        <p:tgtEl>
                                          <p:spTgt spid="101382">
                                            <p:txEl>
                                              <p:pRg st="1" end="1"/>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22" presetClass="entr" presetSubtype="4" fill="hold" grpId="0" nodeType="clickEffect">
                                  <p:stCondLst>
                                    <p:cond delay="0"/>
                                  </p:stCondLst>
                                  <p:childTnLst>
                                    <p:set>
                                      <p:cBhvr>
                                        <p:cTn id="25" dur="1" fill="hold">
                                          <p:stCondLst>
                                            <p:cond delay="0"/>
                                          </p:stCondLst>
                                        </p:cTn>
                                        <p:tgtEl>
                                          <p:spTgt spid="101383"/>
                                        </p:tgtEl>
                                        <p:attrNameLst>
                                          <p:attrName>style.visibility</p:attrName>
                                        </p:attrNameLst>
                                      </p:cBhvr>
                                      <p:to>
                                        <p:strVal val="visible"/>
                                      </p:to>
                                    </p:set>
                                    <p:animEffect transition="in" filter="wipe(down)">
                                      <p:cBhvr>
                                        <p:cTn id="26" dur="500"/>
                                        <p:tgtEl>
                                          <p:spTgt spid="101383"/>
                                        </p:tgtEl>
                                      </p:cBhvr>
                                    </p:animEffect>
                                  </p:childTnLst>
                                </p:cTn>
                              </p:par>
                            </p:childTnLst>
                          </p:cTn>
                        </p:par>
                      </p:childTnLst>
                    </p:cTn>
                  </p:par>
                  <p:par>
                    <p:cTn id="27" fill="hold">
                      <p:stCondLst>
                        <p:cond delay="indefinite"/>
                      </p:stCondLst>
                      <p:childTnLst>
                        <p:par>
                          <p:cTn id="28" fill="hold">
                            <p:stCondLst>
                              <p:cond delay="0"/>
                            </p:stCondLst>
                            <p:childTnLst>
                              <p:par>
                                <p:cTn id="29" presetID="22" presetClass="entr" presetSubtype="8" fill="hold" nodeType="clickEffect">
                                  <p:stCondLst>
                                    <p:cond delay="0"/>
                                  </p:stCondLst>
                                  <p:childTnLst>
                                    <p:set>
                                      <p:cBhvr>
                                        <p:cTn id="30" dur="1" fill="hold">
                                          <p:stCondLst>
                                            <p:cond delay="0"/>
                                          </p:stCondLst>
                                        </p:cTn>
                                        <p:tgtEl>
                                          <p:spTgt spid="101385">
                                            <p:txEl>
                                              <p:pRg st="0" end="0"/>
                                            </p:txEl>
                                          </p:spTgt>
                                        </p:tgtEl>
                                        <p:attrNameLst>
                                          <p:attrName>style.visibility</p:attrName>
                                        </p:attrNameLst>
                                      </p:cBhvr>
                                      <p:to>
                                        <p:strVal val="visible"/>
                                      </p:to>
                                    </p:set>
                                    <p:animEffect transition="in" filter="wipe(left)">
                                      <p:cBhvr>
                                        <p:cTn id="31" dur="500"/>
                                        <p:tgtEl>
                                          <p:spTgt spid="101385">
                                            <p:txEl>
                                              <p:pRg st="0" end="0"/>
                                            </p:txEl>
                                          </p:spTgt>
                                        </p:tgtEl>
                                      </p:cBhvr>
                                    </p:animEffect>
                                  </p:childTnLst>
                                </p:cTn>
                              </p:par>
                            </p:childTnLst>
                          </p:cTn>
                        </p:par>
                      </p:childTnLst>
                    </p:cTn>
                  </p:par>
                  <p:par>
                    <p:cTn id="32" fill="hold">
                      <p:stCondLst>
                        <p:cond delay="indefinite"/>
                      </p:stCondLst>
                      <p:childTnLst>
                        <p:par>
                          <p:cTn id="33" fill="hold">
                            <p:stCondLst>
                              <p:cond delay="0"/>
                            </p:stCondLst>
                            <p:childTnLst>
                              <p:par>
                                <p:cTn id="34" presetID="22" presetClass="entr" presetSubtype="8" fill="hold" nodeType="clickEffect">
                                  <p:stCondLst>
                                    <p:cond delay="0"/>
                                  </p:stCondLst>
                                  <p:childTnLst>
                                    <p:set>
                                      <p:cBhvr>
                                        <p:cTn id="35" dur="1" fill="hold">
                                          <p:stCondLst>
                                            <p:cond delay="0"/>
                                          </p:stCondLst>
                                        </p:cTn>
                                        <p:tgtEl>
                                          <p:spTgt spid="101385">
                                            <p:txEl>
                                              <p:pRg st="1" end="1"/>
                                            </p:txEl>
                                          </p:spTgt>
                                        </p:tgtEl>
                                        <p:attrNameLst>
                                          <p:attrName>style.visibility</p:attrName>
                                        </p:attrNameLst>
                                      </p:cBhvr>
                                      <p:to>
                                        <p:strVal val="visible"/>
                                      </p:to>
                                    </p:set>
                                    <p:animEffect transition="in" filter="wipe(left)">
                                      <p:cBhvr>
                                        <p:cTn id="36" dur="500"/>
                                        <p:tgtEl>
                                          <p:spTgt spid="101385">
                                            <p:txEl>
                                              <p:pRg st="1" end="1"/>
                                            </p:txEl>
                                          </p:spTgt>
                                        </p:tgtEl>
                                      </p:cBhvr>
                                    </p:animEffect>
                                  </p:childTnLst>
                                </p:cTn>
                              </p:par>
                            </p:childTnLst>
                          </p:cTn>
                        </p:par>
                      </p:childTnLst>
                    </p:cTn>
                  </p:par>
                  <p:par>
                    <p:cTn id="37" fill="hold">
                      <p:stCondLst>
                        <p:cond delay="indefinite"/>
                      </p:stCondLst>
                      <p:childTnLst>
                        <p:par>
                          <p:cTn id="38" fill="hold">
                            <p:stCondLst>
                              <p:cond delay="0"/>
                            </p:stCondLst>
                            <p:childTnLst>
                              <p:par>
                                <p:cTn id="39" presetID="22" presetClass="entr" presetSubtype="8" fill="hold" nodeType="clickEffect">
                                  <p:stCondLst>
                                    <p:cond delay="0"/>
                                  </p:stCondLst>
                                  <p:childTnLst>
                                    <p:set>
                                      <p:cBhvr>
                                        <p:cTn id="40" dur="1" fill="hold">
                                          <p:stCondLst>
                                            <p:cond delay="0"/>
                                          </p:stCondLst>
                                        </p:cTn>
                                        <p:tgtEl>
                                          <p:spTgt spid="101386">
                                            <p:txEl>
                                              <p:pRg st="0" end="0"/>
                                            </p:txEl>
                                          </p:spTgt>
                                        </p:tgtEl>
                                        <p:attrNameLst>
                                          <p:attrName>style.visibility</p:attrName>
                                        </p:attrNameLst>
                                      </p:cBhvr>
                                      <p:to>
                                        <p:strVal val="visible"/>
                                      </p:to>
                                    </p:set>
                                    <p:animEffect transition="in" filter="wipe(left)">
                                      <p:cBhvr>
                                        <p:cTn id="41" dur="500"/>
                                        <p:tgtEl>
                                          <p:spTgt spid="101386">
                                            <p:txEl>
                                              <p:pRg st="0" end="0"/>
                                            </p:txEl>
                                          </p:spTgt>
                                        </p:tgtEl>
                                      </p:cBhvr>
                                    </p:animEffect>
                                  </p:childTnLst>
                                </p:cTn>
                              </p:par>
                            </p:childTnLst>
                          </p:cTn>
                        </p:par>
                      </p:childTnLst>
                    </p:cTn>
                  </p:par>
                  <p:par>
                    <p:cTn id="42" fill="hold">
                      <p:stCondLst>
                        <p:cond delay="indefinite"/>
                      </p:stCondLst>
                      <p:childTnLst>
                        <p:par>
                          <p:cTn id="43" fill="hold">
                            <p:stCondLst>
                              <p:cond delay="0"/>
                            </p:stCondLst>
                            <p:childTnLst>
                              <p:par>
                                <p:cTn id="44" presetID="22" presetClass="entr" presetSubtype="8" fill="hold" nodeType="clickEffect">
                                  <p:stCondLst>
                                    <p:cond delay="0"/>
                                  </p:stCondLst>
                                  <p:childTnLst>
                                    <p:set>
                                      <p:cBhvr>
                                        <p:cTn id="45" dur="1" fill="hold">
                                          <p:stCondLst>
                                            <p:cond delay="0"/>
                                          </p:stCondLst>
                                        </p:cTn>
                                        <p:tgtEl>
                                          <p:spTgt spid="101386">
                                            <p:txEl>
                                              <p:pRg st="1" end="1"/>
                                            </p:txEl>
                                          </p:spTgt>
                                        </p:tgtEl>
                                        <p:attrNameLst>
                                          <p:attrName>style.visibility</p:attrName>
                                        </p:attrNameLst>
                                      </p:cBhvr>
                                      <p:to>
                                        <p:strVal val="visible"/>
                                      </p:to>
                                    </p:set>
                                    <p:animEffect transition="in" filter="wipe(left)">
                                      <p:cBhvr>
                                        <p:cTn id="46" dur="500"/>
                                        <p:tgtEl>
                                          <p:spTgt spid="101386">
                                            <p:txEl>
                                              <p:pRg st="1" end="1"/>
                                            </p:txEl>
                                          </p:spTgt>
                                        </p:tgtEl>
                                      </p:cBhvr>
                                    </p:animEffect>
                                  </p:childTnLst>
                                </p:cTn>
                              </p:par>
                            </p:childTnLst>
                          </p:cTn>
                        </p:par>
                        <p:par>
                          <p:cTn id="47" fill="hold">
                            <p:stCondLst>
                              <p:cond delay="500"/>
                            </p:stCondLst>
                            <p:childTnLst>
                              <p:par>
                                <p:cTn id="48" presetID="1" presetClass="entr" presetSubtype="0" fill="hold" nodeType="afterEffect">
                                  <p:stCondLst>
                                    <p:cond delay="0"/>
                                  </p:stCondLst>
                                  <p:childTnLst>
                                    <p:set>
                                      <p:cBhvr>
                                        <p:cTn id="49" dur="1" fill="hold">
                                          <p:stCondLst>
                                            <p:cond delay="0"/>
                                          </p:stCondLst>
                                        </p:cTn>
                                        <p:tgtEl>
                                          <p:spTgt spid="101387"/>
                                        </p:tgtEl>
                                        <p:attrNameLst>
                                          <p:attrName>style.visibility</p:attrName>
                                        </p:attrNameLst>
                                      </p:cBhvr>
                                      <p:to>
                                        <p:strVal val="visible"/>
                                      </p:to>
                                    </p:set>
                                  </p:childTnLst>
                                </p:cTn>
                              </p:par>
                            </p:childTnLst>
                          </p:cTn>
                        </p:par>
                        <p:par>
                          <p:cTn id="50" fill="hold">
                            <p:stCondLst>
                              <p:cond delay="500"/>
                            </p:stCondLst>
                            <p:childTnLst>
                              <p:par>
                                <p:cTn id="51" presetID="1" presetClass="entr" presetSubtype="0" fill="hold" nodeType="afterEffect">
                                  <p:stCondLst>
                                    <p:cond delay="0"/>
                                  </p:stCondLst>
                                  <p:childTnLst>
                                    <p:set>
                                      <p:cBhvr>
                                        <p:cTn id="52" dur="1" fill="hold">
                                          <p:stCondLst>
                                            <p:cond delay="0"/>
                                          </p:stCondLst>
                                        </p:cTn>
                                        <p:tgtEl>
                                          <p:spTgt spid="101389"/>
                                        </p:tgtEl>
                                        <p:attrNameLst>
                                          <p:attrName>style.visibility</p:attrName>
                                        </p:attrNameLst>
                                      </p:cBhvr>
                                      <p:to>
                                        <p:strVal val="visible"/>
                                      </p:to>
                                    </p:set>
                                  </p:childTnLst>
                                </p:cTn>
                              </p:par>
                            </p:childTnLst>
                          </p:cTn>
                        </p:par>
                        <p:par>
                          <p:cTn id="53" fill="hold">
                            <p:stCondLst>
                              <p:cond delay="500"/>
                            </p:stCondLst>
                            <p:childTnLst>
                              <p:par>
                                <p:cTn id="54" presetID="1" presetClass="entr" presetSubtype="0" fill="hold" nodeType="afterEffect">
                                  <p:stCondLst>
                                    <p:cond delay="0"/>
                                  </p:stCondLst>
                                  <p:childTnLst>
                                    <p:set>
                                      <p:cBhvr>
                                        <p:cTn id="55" dur="1" fill="hold">
                                          <p:stCondLst>
                                            <p:cond delay="0"/>
                                          </p:stCondLst>
                                        </p:cTn>
                                        <p:tgtEl>
                                          <p:spTgt spid="10138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1380" grpId="0" animBg="1"/>
      <p:bldP spid="101381" grpId="0"/>
      <p:bldP spid="101383" grpId="0"/>
    </p:bld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4"/>
          <p:cNvSpPr>
            <a:spLocks noChangeArrowheads="1"/>
          </p:cNvSpPr>
          <p:nvPr/>
        </p:nvSpPr>
        <p:spPr bwMode="auto">
          <a:xfrm>
            <a:off x="611187" y="1340768"/>
            <a:ext cx="7475537" cy="5121275"/>
          </a:xfrm>
          <a:prstGeom prst="rect">
            <a:avLst/>
          </a:prstGeom>
          <a:noFill/>
          <a:ln>
            <a:noFill/>
          </a:ln>
          <a:effectLst>
            <a:prstShdw prst="shdw12">
              <a:schemeClr val="bg2">
                <a:alpha val="50000"/>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nchor="ctr">
            <a:spAutoFit/>
          </a:bodyPr>
          <a:lstStyle/>
          <a:p>
            <a:pPr indent="266700">
              <a:lnSpc>
                <a:spcPct val="150000"/>
              </a:lnSpc>
              <a:spcBef>
                <a:spcPct val="0"/>
              </a:spcBef>
            </a:pPr>
            <a:r>
              <a:rPr lang="zh-CN" altLang="en-US" sz="2000" dirty="0">
                <a:latin typeface="楷体_GB2312" pitchFamily="1" charset="-122"/>
                <a:ea typeface="楷体_GB2312" pitchFamily="1" charset="-122"/>
              </a:rPr>
              <a:t>①结转废品生产成本的会计分录：</a:t>
            </a:r>
            <a:endParaRPr lang="zh-CN" altLang="en-US" sz="2000" dirty="0">
              <a:latin typeface="楷体_GB2312" pitchFamily="1" charset="-122"/>
              <a:ea typeface="楷体_GB2312" pitchFamily="1" charset="-122"/>
            </a:endParaRPr>
          </a:p>
          <a:p>
            <a:pPr indent="266700">
              <a:lnSpc>
                <a:spcPct val="150000"/>
              </a:lnSpc>
              <a:spcBef>
                <a:spcPct val="0"/>
              </a:spcBef>
            </a:pPr>
            <a:r>
              <a:rPr lang="zh-CN" altLang="en-US" sz="2000" dirty="0">
                <a:latin typeface="楷体_GB2312" pitchFamily="1" charset="-122"/>
                <a:ea typeface="楷体_GB2312" pitchFamily="1" charset="-122"/>
              </a:rPr>
              <a:t>借：废品损失</a:t>
            </a:r>
            <a:r>
              <a:rPr lang="en-US" altLang="zh-CN" sz="2000" dirty="0">
                <a:ea typeface="楷体_GB2312" pitchFamily="1" charset="-122"/>
              </a:rPr>
              <a:t>——</a:t>
            </a:r>
            <a:r>
              <a:rPr lang="en-US" altLang="zh-CN" sz="2000" dirty="0">
                <a:latin typeface="楷体_GB2312" pitchFamily="1" charset="-122"/>
                <a:ea typeface="楷体_GB2312" pitchFamily="1" charset="-122"/>
              </a:rPr>
              <a:t>A</a:t>
            </a:r>
            <a:r>
              <a:rPr lang="zh-CN" altLang="en-US" sz="2000" dirty="0">
                <a:latin typeface="楷体_GB2312" pitchFamily="1" charset="-122"/>
                <a:ea typeface="楷体_GB2312" pitchFamily="1" charset="-122"/>
              </a:rPr>
              <a:t>产品　　　　　　　　　</a:t>
            </a:r>
            <a:r>
              <a:rPr lang="en-US" altLang="zh-CN" sz="2000" dirty="0">
                <a:latin typeface="楷体_GB2312" pitchFamily="1" charset="-122"/>
                <a:ea typeface="楷体_GB2312" pitchFamily="1" charset="-122"/>
              </a:rPr>
              <a:t>4 790 </a:t>
            </a:r>
            <a:endParaRPr lang="en-US" altLang="zh-CN" sz="2000" dirty="0">
              <a:latin typeface="楷体_GB2312" pitchFamily="1" charset="-122"/>
              <a:ea typeface="楷体_GB2312" pitchFamily="1" charset="-122"/>
            </a:endParaRPr>
          </a:p>
          <a:p>
            <a:pPr indent="266700">
              <a:lnSpc>
                <a:spcPct val="150000"/>
              </a:lnSpc>
              <a:spcBef>
                <a:spcPct val="0"/>
              </a:spcBef>
            </a:pPr>
            <a:r>
              <a:rPr lang="zh-CN" altLang="en-US" sz="2000" dirty="0">
                <a:latin typeface="楷体_GB2312" pitchFamily="1" charset="-122"/>
                <a:ea typeface="楷体_GB2312" pitchFamily="1" charset="-122"/>
              </a:rPr>
              <a:t>    贷：生产成本</a:t>
            </a:r>
            <a:r>
              <a:rPr lang="en-US" altLang="zh-CN" sz="2000" dirty="0">
                <a:ea typeface="楷体_GB2312" pitchFamily="1" charset="-122"/>
              </a:rPr>
              <a:t>——</a:t>
            </a:r>
            <a:r>
              <a:rPr lang="zh-CN" altLang="en-US" sz="2000" dirty="0">
                <a:latin typeface="楷体_GB2312" pitchFamily="1" charset="-122"/>
                <a:ea typeface="楷体_GB2312" pitchFamily="1" charset="-122"/>
              </a:rPr>
              <a:t>基本生产成本</a:t>
            </a:r>
            <a:r>
              <a:rPr lang="en-US" altLang="zh-CN" sz="2000" dirty="0">
                <a:ea typeface="楷体_GB2312" pitchFamily="1" charset="-122"/>
              </a:rPr>
              <a:t>——</a:t>
            </a:r>
            <a:r>
              <a:rPr lang="en-US" altLang="zh-CN" sz="2000" dirty="0">
                <a:latin typeface="楷体_GB2312" pitchFamily="1" charset="-122"/>
                <a:ea typeface="楷体_GB2312" pitchFamily="1" charset="-122"/>
              </a:rPr>
              <a:t>A</a:t>
            </a:r>
            <a:r>
              <a:rPr lang="zh-CN" altLang="en-US" sz="2000" dirty="0">
                <a:latin typeface="楷体_GB2312" pitchFamily="1" charset="-122"/>
                <a:ea typeface="楷体_GB2312" pitchFamily="1" charset="-122"/>
              </a:rPr>
              <a:t>产品　　　 　  </a:t>
            </a:r>
            <a:r>
              <a:rPr lang="en-US" altLang="zh-CN" sz="2000" dirty="0">
                <a:latin typeface="楷体_GB2312" pitchFamily="1" charset="-122"/>
                <a:ea typeface="楷体_GB2312" pitchFamily="1" charset="-122"/>
              </a:rPr>
              <a:t>4 790</a:t>
            </a:r>
            <a:endParaRPr lang="en-US" altLang="zh-CN" sz="2000" dirty="0">
              <a:latin typeface="楷体_GB2312" pitchFamily="1" charset="-122"/>
              <a:ea typeface="楷体_GB2312" pitchFamily="1" charset="-122"/>
            </a:endParaRPr>
          </a:p>
          <a:p>
            <a:pPr indent="266700">
              <a:lnSpc>
                <a:spcPct val="150000"/>
              </a:lnSpc>
              <a:spcBef>
                <a:spcPct val="0"/>
              </a:spcBef>
            </a:pPr>
            <a:endParaRPr lang="en-US" altLang="zh-CN" sz="2000" dirty="0">
              <a:latin typeface="楷体_GB2312" pitchFamily="1" charset="-122"/>
              <a:ea typeface="楷体_GB2312" pitchFamily="1" charset="-122"/>
            </a:endParaRPr>
          </a:p>
          <a:p>
            <a:pPr indent="266700">
              <a:lnSpc>
                <a:spcPct val="150000"/>
              </a:lnSpc>
              <a:spcBef>
                <a:spcPct val="0"/>
              </a:spcBef>
            </a:pPr>
            <a:r>
              <a:rPr lang="en-US" altLang="zh-CN" sz="2000" dirty="0">
                <a:latin typeface="楷体_GB2312" pitchFamily="1" charset="-122"/>
                <a:ea typeface="楷体_GB2312" pitchFamily="1" charset="-122"/>
              </a:rPr>
              <a:t>②</a:t>
            </a:r>
            <a:r>
              <a:rPr lang="zh-CN" altLang="en-US" sz="2000" dirty="0">
                <a:latin typeface="楷体_GB2312" pitchFamily="1" charset="-122"/>
                <a:ea typeface="楷体_GB2312" pitchFamily="1" charset="-122"/>
              </a:rPr>
              <a:t>回收残料入库的会计分录：</a:t>
            </a:r>
            <a:endParaRPr lang="zh-CN" altLang="en-US" sz="2000" dirty="0">
              <a:latin typeface="楷体_GB2312" pitchFamily="1" charset="-122"/>
              <a:ea typeface="楷体_GB2312" pitchFamily="1" charset="-122"/>
            </a:endParaRPr>
          </a:p>
          <a:p>
            <a:pPr indent="266700">
              <a:lnSpc>
                <a:spcPct val="150000"/>
              </a:lnSpc>
              <a:spcBef>
                <a:spcPct val="0"/>
              </a:spcBef>
            </a:pPr>
            <a:r>
              <a:rPr lang="zh-CN" altLang="en-US" sz="2000" dirty="0">
                <a:latin typeface="楷体_GB2312" pitchFamily="1" charset="-122"/>
                <a:ea typeface="楷体_GB2312" pitchFamily="1" charset="-122"/>
              </a:rPr>
              <a:t>借：原材料　　　　　　　　　　　　　　　</a:t>
            </a:r>
            <a:r>
              <a:rPr lang="en-US" altLang="zh-CN" sz="2000" dirty="0">
                <a:latin typeface="楷体_GB2312" pitchFamily="1" charset="-122"/>
                <a:ea typeface="楷体_GB2312" pitchFamily="1" charset="-122"/>
              </a:rPr>
              <a:t>1 000</a:t>
            </a:r>
            <a:endParaRPr lang="en-US" altLang="zh-CN" sz="2000" dirty="0">
              <a:latin typeface="楷体_GB2312" pitchFamily="1" charset="-122"/>
              <a:ea typeface="楷体_GB2312" pitchFamily="1" charset="-122"/>
            </a:endParaRPr>
          </a:p>
          <a:p>
            <a:pPr indent="266700">
              <a:lnSpc>
                <a:spcPct val="150000"/>
              </a:lnSpc>
              <a:spcBef>
                <a:spcPct val="0"/>
              </a:spcBef>
            </a:pPr>
            <a:r>
              <a:rPr lang="zh-CN" altLang="en-US" sz="2000" dirty="0">
                <a:latin typeface="楷体_GB2312" pitchFamily="1" charset="-122"/>
                <a:ea typeface="楷体_GB2312" pitchFamily="1" charset="-122"/>
              </a:rPr>
              <a:t>    贷：废品损失</a:t>
            </a:r>
            <a:r>
              <a:rPr lang="en-US" altLang="zh-CN" sz="2000" dirty="0">
                <a:ea typeface="楷体_GB2312" pitchFamily="1" charset="-122"/>
              </a:rPr>
              <a:t>——</a:t>
            </a:r>
            <a:r>
              <a:rPr lang="en-US" altLang="zh-CN" sz="2000" dirty="0">
                <a:latin typeface="楷体_GB2312" pitchFamily="1" charset="-122"/>
                <a:ea typeface="楷体_GB2312" pitchFamily="1" charset="-122"/>
              </a:rPr>
              <a:t>A</a:t>
            </a:r>
            <a:r>
              <a:rPr lang="zh-CN" altLang="en-US" sz="2000" dirty="0">
                <a:latin typeface="楷体_GB2312" pitchFamily="1" charset="-122"/>
                <a:ea typeface="楷体_GB2312" pitchFamily="1" charset="-122"/>
              </a:rPr>
              <a:t>产品　　　　　　　　　　　    </a:t>
            </a:r>
            <a:r>
              <a:rPr lang="en-US" altLang="zh-CN" sz="2000" dirty="0">
                <a:latin typeface="楷体_GB2312" pitchFamily="1" charset="-122"/>
                <a:ea typeface="楷体_GB2312" pitchFamily="1" charset="-122"/>
              </a:rPr>
              <a:t>1 000</a:t>
            </a:r>
            <a:endParaRPr lang="en-US" altLang="zh-CN" sz="2000" dirty="0">
              <a:latin typeface="楷体_GB2312" pitchFamily="1" charset="-122"/>
              <a:ea typeface="楷体_GB2312" pitchFamily="1" charset="-122"/>
            </a:endParaRPr>
          </a:p>
          <a:p>
            <a:pPr indent="266700">
              <a:lnSpc>
                <a:spcPct val="150000"/>
              </a:lnSpc>
              <a:spcBef>
                <a:spcPct val="0"/>
              </a:spcBef>
            </a:pPr>
            <a:endParaRPr lang="en-US" altLang="zh-CN" sz="2000" dirty="0">
              <a:latin typeface="楷体_GB2312" pitchFamily="1" charset="-122"/>
              <a:ea typeface="楷体_GB2312" pitchFamily="1" charset="-122"/>
            </a:endParaRPr>
          </a:p>
          <a:p>
            <a:pPr indent="266700">
              <a:lnSpc>
                <a:spcPct val="150000"/>
              </a:lnSpc>
              <a:spcBef>
                <a:spcPct val="0"/>
              </a:spcBef>
            </a:pPr>
            <a:r>
              <a:rPr lang="en-US" altLang="zh-CN" sz="2000" dirty="0">
                <a:latin typeface="楷体_GB2312" pitchFamily="1" charset="-122"/>
                <a:ea typeface="楷体_GB2312" pitchFamily="1" charset="-122"/>
              </a:rPr>
              <a:t>③</a:t>
            </a:r>
            <a:r>
              <a:rPr lang="zh-CN" altLang="en-US" sz="2000" dirty="0">
                <a:latin typeface="楷体_GB2312" pitchFamily="1" charset="-122"/>
                <a:ea typeface="楷体_GB2312" pitchFamily="1" charset="-122"/>
              </a:rPr>
              <a:t>将废品净损失转入合格品成本的会计分录：</a:t>
            </a:r>
            <a:endParaRPr lang="zh-CN" altLang="en-US" sz="2000" dirty="0">
              <a:latin typeface="楷体_GB2312" pitchFamily="1" charset="-122"/>
              <a:ea typeface="楷体_GB2312" pitchFamily="1" charset="-122"/>
            </a:endParaRPr>
          </a:p>
          <a:p>
            <a:pPr indent="266700">
              <a:lnSpc>
                <a:spcPct val="150000"/>
              </a:lnSpc>
              <a:spcBef>
                <a:spcPct val="0"/>
              </a:spcBef>
            </a:pPr>
            <a:r>
              <a:rPr lang="zh-CN" altLang="en-US" sz="2000" dirty="0">
                <a:latin typeface="楷体_GB2312" pitchFamily="1" charset="-122"/>
                <a:ea typeface="楷体_GB2312" pitchFamily="1" charset="-122"/>
              </a:rPr>
              <a:t>借：生产成本</a:t>
            </a:r>
            <a:r>
              <a:rPr lang="en-US" altLang="zh-CN" sz="2000" dirty="0">
                <a:ea typeface="楷体_GB2312" pitchFamily="1" charset="-122"/>
              </a:rPr>
              <a:t>——</a:t>
            </a:r>
            <a:r>
              <a:rPr lang="zh-CN" altLang="en-US" sz="2000" dirty="0">
                <a:latin typeface="楷体_GB2312" pitchFamily="1" charset="-122"/>
                <a:ea typeface="楷体_GB2312" pitchFamily="1" charset="-122"/>
              </a:rPr>
              <a:t>基本生产成本</a:t>
            </a:r>
            <a:r>
              <a:rPr lang="en-US" altLang="zh-CN" sz="2000" dirty="0">
                <a:ea typeface="楷体_GB2312" pitchFamily="1" charset="-122"/>
              </a:rPr>
              <a:t>——</a:t>
            </a:r>
            <a:r>
              <a:rPr lang="en-US" altLang="zh-CN" sz="2000" dirty="0">
                <a:latin typeface="楷体_GB2312" pitchFamily="1" charset="-122"/>
                <a:ea typeface="楷体_GB2312" pitchFamily="1" charset="-122"/>
              </a:rPr>
              <a:t>A</a:t>
            </a:r>
            <a:r>
              <a:rPr lang="zh-CN" altLang="en-US" sz="2000" dirty="0">
                <a:latin typeface="楷体_GB2312" pitchFamily="1" charset="-122"/>
                <a:ea typeface="楷体_GB2312" pitchFamily="1" charset="-122"/>
              </a:rPr>
              <a:t>产品  　</a:t>
            </a:r>
            <a:r>
              <a:rPr lang="en-US" altLang="zh-CN" sz="2000" dirty="0">
                <a:latin typeface="楷体_GB2312" pitchFamily="1" charset="-122"/>
                <a:ea typeface="楷体_GB2312" pitchFamily="1" charset="-122"/>
              </a:rPr>
              <a:t>3 790</a:t>
            </a:r>
            <a:endParaRPr lang="en-US" altLang="zh-CN" sz="2000" dirty="0">
              <a:latin typeface="楷体_GB2312" pitchFamily="1" charset="-122"/>
              <a:ea typeface="楷体_GB2312" pitchFamily="1" charset="-122"/>
            </a:endParaRPr>
          </a:p>
          <a:p>
            <a:pPr indent="266700">
              <a:lnSpc>
                <a:spcPct val="150000"/>
              </a:lnSpc>
              <a:spcBef>
                <a:spcPct val="0"/>
              </a:spcBef>
            </a:pPr>
            <a:r>
              <a:rPr lang="zh-CN" altLang="en-US" sz="2000" dirty="0">
                <a:latin typeface="楷体_GB2312" pitchFamily="1" charset="-122"/>
                <a:ea typeface="楷体_GB2312" pitchFamily="1" charset="-122"/>
              </a:rPr>
              <a:t>　  贷：废品损失</a:t>
            </a:r>
            <a:r>
              <a:rPr lang="en-US" altLang="zh-CN" sz="2000" dirty="0">
                <a:ea typeface="楷体_GB2312" pitchFamily="1" charset="-122"/>
              </a:rPr>
              <a:t>——</a:t>
            </a:r>
            <a:r>
              <a:rPr lang="en-US" altLang="zh-CN" sz="2000" dirty="0">
                <a:latin typeface="楷体_GB2312" pitchFamily="1" charset="-122"/>
                <a:ea typeface="楷体_GB2312" pitchFamily="1" charset="-122"/>
              </a:rPr>
              <a:t>A</a:t>
            </a:r>
            <a:r>
              <a:rPr lang="zh-CN" altLang="en-US" sz="2000" dirty="0">
                <a:latin typeface="楷体_GB2312" pitchFamily="1" charset="-122"/>
                <a:ea typeface="楷体_GB2312" pitchFamily="1" charset="-122"/>
              </a:rPr>
              <a:t>产品　　　　　　　  　　　 　  </a:t>
            </a:r>
            <a:r>
              <a:rPr lang="en-US" altLang="zh-CN" sz="2000" dirty="0">
                <a:latin typeface="楷体_GB2312" pitchFamily="1" charset="-122"/>
                <a:ea typeface="楷体_GB2312" pitchFamily="1" charset="-122"/>
              </a:rPr>
              <a:t>3 790</a:t>
            </a:r>
            <a:endParaRPr lang="en-US" altLang="zh-CN" sz="2000" dirty="0">
              <a:latin typeface="楷体_GB2312" pitchFamily="1" charset="-122"/>
              <a:ea typeface="楷体_GB2312" pitchFamily="1" charset="-122"/>
            </a:endParaRPr>
          </a:p>
        </p:txBody>
      </p:sp>
      <p:sp>
        <p:nvSpPr>
          <p:cNvPr id="3" name="标题 1"/>
          <p:cNvSpPr txBox="1"/>
          <p:nvPr/>
        </p:nvSpPr>
        <p:spPr>
          <a:xfrm>
            <a:off x="467544" y="404664"/>
            <a:ext cx="5877036" cy="651346"/>
          </a:xfrm>
          <a:prstGeom prst="rect">
            <a:avLst/>
          </a:prstGeom>
          <a:ln>
            <a:solidFill>
              <a:schemeClr val="accent1">
                <a:lumMod val="75000"/>
              </a:schemeClr>
            </a:solidFill>
          </a:ln>
        </p:spPr>
        <p:txBody>
          <a:bodyPr/>
          <a:lstStyle>
            <a:lvl1pPr algn="l" rtl="0" eaLnBrk="1" latinLnBrk="0" hangingPunct="1">
              <a:spcBef>
                <a:spcPct val="0"/>
              </a:spcBef>
              <a:buNone/>
              <a:defRPr kumimoji="0" sz="3000" b="0" kern="1200" cap="small" baseline="0">
                <a:solidFill>
                  <a:schemeClr val="tx2"/>
                </a:solidFill>
                <a:latin typeface="+mj-lt"/>
                <a:ea typeface="+mj-ea"/>
                <a:cs typeface="+mj-cs"/>
              </a:defRPr>
            </a:lvl1pPr>
          </a:lstStyle>
          <a:p>
            <a:r>
              <a:rPr lang="zh-CN" altLang="en-US" b="1" dirty="0" smtClean="0"/>
              <a:t>一、废品损失的核算</a:t>
            </a:r>
            <a:endParaRPr lang="zh-CN" altLang="en-US" b="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wipe(left)">
                                      <p:cBhvr>
                                        <p:cTn id="7" dur="5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2">
                                            <p:txEl>
                                              <p:pRg st="1" end="1"/>
                                            </p:txEl>
                                          </p:spTgt>
                                        </p:tgtEl>
                                        <p:attrNameLst>
                                          <p:attrName>style.visibility</p:attrName>
                                        </p:attrNameLst>
                                      </p:cBhvr>
                                      <p:to>
                                        <p:strVal val="visible"/>
                                      </p:to>
                                    </p:set>
                                    <p:animEffect transition="in" filter="wipe(left)">
                                      <p:cBhvr>
                                        <p:cTn id="12" dur="500"/>
                                        <p:tgtEl>
                                          <p:spTgt spid="2">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nodeType="clickEffect">
                                  <p:stCondLst>
                                    <p:cond delay="0"/>
                                  </p:stCondLst>
                                  <p:childTnLst>
                                    <p:set>
                                      <p:cBhvr>
                                        <p:cTn id="16" dur="1" fill="hold">
                                          <p:stCondLst>
                                            <p:cond delay="0"/>
                                          </p:stCondLst>
                                        </p:cTn>
                                        <p:tgtEl>
                                          <p:spTgt spid="2">
                                            <p:txEl>
                                              <p:pRg st="2" end="2"/>
                                            </p:txEl>
                                          </p:spTgt>
                                        </p:tgtEl>
                                        <p:attrNameLst>
                                          <p:attrName>style.visibility</p:attrName>
                                        </p:attrNameLst>
                                      </p:cBhvr>
                                      <p:to>
                                        <p:strVal val="visible"/>
                                      </p:to>
                                    </p:set>
                                    <p:animEffect transition="in" filter="wipe(left)">
                                      <p:cBhvr>
                                        <p:cTn id="17" dur="500"/>
                                        <p:tgtEl>
                                          <p:spTgt spid="2">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nodeType="click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wipe(left)">
                                      <p:cBhvr>
                                        <p:cTn id="22" dur="500"/>
                                        <p:tgtEl>
                                          <p:spTgt spid="2">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nodeType="clickEffect">
                                  <p:stCondLst>
                                    <p:cond delay="0"/>
                                  </p:stCondLst>
                                  <p:childTnLst>
                                    <p:set>
                                      <p:cBhvr>
                                        <p:cTn id="26" dur="1" fill="hold">
                                          <p:stCondLst>
                                            <p:cond delay="0"/>
                                          </p:stCondLst>
                                        </p:cTn>
                                        <p:tgtEl>
                                          <p:spTgt spid="2">
                                            <p:txEl>
                                              <p:pRg st="5" end="5"/>
                                            </p:txEl>
                                          </p:spTgt>
                                        </p:tgtEl>
                                        <p:attrNameLst>
                                          <p:attrName>style.visibility</p:attrName>
                                        </p:attrNameLst>
                                      </p:cBhvr>
                                      <p:to>
                                        <p:strVal val="visible"/>
                                      </p:to>
                                    </p:set>
                                    <p:animEffect transition="in" filter="wipe(left)">
                                      <p:cBhvr>
                                        <p:cTn id="27" dur="500"/>
                                        <p:tgtEl>
                                          <p:spTgt spid="2">
                                            <p:txEl>
                                              <p:pRg st="5" end="5"/>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nodeType="clickEffect">
                                  <p:stCondLst>
                                    <p:cond delay="0"/>
                                  </p:stCondLst>
                                  <p:childTnLst>
                                    <p:set>
                                      <p:cBhvr>
                                        <p:cTn id="31" dur="1" fill="hold">
                                          <p:stCondLst>
                                            <p:cond delay="0"/>
                                          </p:stCondLst>
                                        </p:cTn>
                                        <p:tgtEl>
                                          <p:spTgt spid="2">
                                            <p:txEl>
                                              <p:pRg st="6" end="6"/>
                                            </p:txEl>
                                          </p:spTgt>
                                        </p:tgtEl>
                                        <p:attrNameLst>
                                          <p:attrName>style.visibility</p:attrName>
                                        </p:attrNameLst>
                                      </p:cBhvr>
                                      <p:to>
                                        <p:strVal val="visible"/>
                                      </p:to>
                                    </p:set>
                                    <p:animEffect transition="in" filter="wipe(left)">
                                      <p:cBhvr>
                                        <p:cTn id="32" dur="500"/>
                                        <p:tgtEl>
                                          <p:spTgt spid="2">
                                            <p:txEl>
                                              <p:pRg st="6" end="6"/>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8" fill="hold" nodeType="clickEffect">
                                  <p:stCondLst>
                                    <p:cond delay="0"/>
                                  </p:stCondLst>
                                  <p:childTnLst>
                                    <p:set>
                                      <p:cBhvr>
                                        <p:cTn id="36" dur="1" fill="hold">
                                          <p:stCondLst>
                                            <p:cond delay="0"/>
                                          </p:stCondLst>
                                        </p:cTn>
                                        <p:tgtEl>
                                          <p:spTgt spid="2">
                                            <p:txEl>
                                              <p:pRg st="8" end="8"/>
                                            </p:txEl>
                                          </p:spTgt>
                                        </p:tgtEl>
                                        <p:attrNameLst>
                                          <p:attrName>style.visibility</p:attrName>
                                        </p:attrNameLst>
                                      </p:cBhvr>
                                      <p:to>
                                        <p:strVal val="visible"/>
                                      </p:to>
                                    </p:set>
                                    <p:animEffect transition="in" filter="wipe(left)">
                                      <p:cBhvr>
                                        <p:cTn id="37" dur="500"/>
                                        <p:tgtEl>
                                          <p:spTgt spid="2">
                                            <p:txEl>
                                              <p:pRg st="8" end="8"/>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8" fill="hold" nodeType="clickEffect">
                                  <p:stCondLst>
                                    <p:cond delay="0"/>
                                  </p:stCondLst>
                                  <p:childTnLst>
                                    <p:set>
                                      <p:cBhvr>
                                        <p:cTn id="41" dur="1" fill="hold">
                                          <p:stCondLst>
                                            <p:cond delay="0"/>
                                          </p:stCondLst>
                                        </p:cTn>
                                        <p:tgtEl>
                                          <p:spTgt spid="2">
                                            <p:txEl>
                                              <p:pRg st="9" end="9"/>
                                            </p:txEl>
                                          </p:spTgt>
                                        </p:tgtEl>
                                        <p:attrNameLst>
                                          <p:attrName>style.visibility</p:attrName>
                                        </p:attrNameLst>
                                      </p:cBhvr>
                                      <p:to>
                                        <p:strVal val="visible"/>
                                      </p:to>
                                    </p:set>
                                    <p:animEffect transition="in" filter="wipe(left)">
                                      <p:cBhvr>
                                        <p:cTn id="42" dur="500"/>
                                        <p:tgtEl>
                                          <p:spTgt spid="2">
                                            <p:txEl>
                                              <p:pRg st="9" end="9"/>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8" fill="hold" nodeType="clickEffect">
                                  <p:stCondLst>
                                    <p:cond delay="0"/>
                                  </p:stCondLst>
                                  <p:childTnLst>
                                    <p:set>
                                      <p:cBhvr>
                                        <p:cTn id="46" dur="1" fill="hold">
                                          <p:stCondLst>
                                            <p:cond delay="0"/>
                                          </p:stCondLst>
                                        </p:cTn>
                                        <p:tgtEl>
                                          <p:spTgt spid="2">
                                            <p:txEl>
                                              <p:pRg st="10" end="10"/>
                                            </p:txEl>
                                          </p:spTgt>
                                        </p:tgtEl>
                                        <p:attrNameLst>
                                          <p:attrName>style.visibility</p:attrName>
                                        </p:attrNameLst>
                                      </p:cBhvr>
                                      <p:to>
                                        <p:strVal val="visible"/>
                                      </p:to>
                                    </p:set>
                                    <p:animEffect transition="in" filter="wipe(left)">
                                      <p:cBhvr>
                                        <p:cTn id="47" dur="500"/>
                                        <p:tgtEl>
                                          <p:spTgt spid="2">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txBox="1"/>
          <p:nvPr/>
        </p:nvSpPr>
        <p:spPr>
          <a:xfrm>
            <a:off x="467544" y="404664"/>
            <a:ext cx="5877036" cy="651346"/>
          </a:xfrm>
          <a:prstGeom prst="rect">
            <a:avLst/>
          </a:prstGeom>
          <a:ln>
            <a:solidFill>
              <a:schemeClr val="accent1">
                <a:lumMod val="75000"/>
              </a:schemeClr>
            </a:solidFill>
          </a:ln>
        </p:spPr>
        <p:txBody>
          <a:bodyPr/>
          <a:lstStyle>
            <a:lvl1pPr algn="l" rtl="0" eaLnBrk="1" latinLnBrk="0" hangingPunct="1">
              <a:spcBef>
                <a:spcPct val="0"/>
              </a:spcBef>
              <a:buNone/>
              <a:defRPr kumimoji="0" sz="3000" b="0" kern="1200" cap="small" baseline="0">
                <a:solidFill>
                  <a:schemeClr val="tx2"/>
                </a:solidFill>
                <a:latin typeface="+mj-lt"/>
                <a:ea typeface="+mj-ea"/>
                <a:cs typeface="+mj-cs"/>
              </a:defRPr>
            </a:lvl1pPr>
          </a:lstStyle>
          <a:p>
            <a:r>
              <a:rPr lang="zh-CN" altLang="en-US" b="1" dirty="0"/>
              <a:t>一</a:t>
            </a:r>
            <a:r>
              <a:rPr lang="zh-CN" altLang="en-US" b="1" dirty="0" smtClean="0"/>
              <a:t>、原材料费用的核算</a:t>
            </a:r>
            <a:endParaRPr lang="zh-CN" altLang="en-US" b="1" dirty="0"/>
          </a:p>
        </p:txBody>
      </p:sp>
      <p:sp>
        <p:nvSpPr>
          <p:cNvPr id="3" name="文本占位符 3"/>
          <p:cNvSpPr txBox="1"/>
          <p:nvPr/>
        </p:nvSpPr>
        <p:spPr>
          <a:xfrm>
            <a:off x="426617" y="1357366"/>
            <a:ext cx="5917964" cy="559465"/>
          </a:xfrm>
          <a:prstGeom prst="roundRect">
            <a:avLst>
              <a:gd name="adj" fmla="val 16667"/>
            </a:avLst>
          </a:prstGeom>
          <a:solidFill>
            <a:schemeClr val="accent1">
              <a:lumMod val="20000"/>
              <a:lumOff val="80000"/>
            </a:schemeClr>
          </a:solidFill>
        </p:spPr>
        <p:txBody>
          <a:bodyPr/>
          <a:lstStyle>
            <a:lvl1pPr marL="274320" indent="-274320" algn="l" rtl="0" eaLnBrk="1" latinLnBrk="0" hangingPunct="1">
              <a:spcBef>
                <a:spcPts val="600"/>
              </a:spcBef>
              <a:buClr>
                <a:schemeClr val="accent1"/>
              </a:buClr>
              <a:buSzPct val="70000"/>
              <a:buFont typeface="Wingdings" panose="05000000000000000000"/>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panose="05020102010507070707"/>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panose="05000000000000000000"/>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panose="05000000000000000000"/>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panose="05020102010507070707"/>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panose="05000000000000000000"/>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a:lstStyle>
          <a:p>
            <a:pPr marL="0" indent="0">
              <a:buNone/>
            </a:pPr>
            <a:r>
              <a:rPr lang="en-US" altLang="zh-CN" sz="2000" b="1" dirty="0" smtClean="0">
                <a:solidFill>
                  <a:schemeClr val="accent2">
                    <a:lumMod val="75000"/>
                  </a:schemeClr>
                </a:solidFill>
              </a:rPr>
              <a:t>2.</a:t>
            </a:r>
            <a:r>
              <a:rPr lang="zh-CN" altLang="en-US" sz="2000" b="1" dirty="0" smtClean="0">
                <a:solidFill>
                  <a:schemeClr val="accent2">
                    <a:lumMod val="75000"/>
                  </a:schemeClr>
                </a:solidFill>
              </a:rPr>
              <a:t>原材料费用的分配方法</a:t>
            </a:r>
            <a:endParaRPr lang="zh-CN" altLang="en-US" sz="2000" b="1" dirty="0">
              <a:solidFill>
                <a:schemeClr val="accent2">
                  <a:lumMod val="75000"/>
                </a:schemeClr>
              </a:solidFill>
            </a:endParaRPr>
          </a:p>
        </p:txBody>
      </p:sp>
      <p:sp>
        <p:nvSpPr>
          <p:cNvPr id="4" name="Rectangle 7"/>
          <p:cNvSpPr>
            <a:spLocks noChangeArrowheads="1"/>
          </p:cNvSpPr>
          <p:nvPr/>
        </p:nvSpPr>
        <p:spPr bwMode="auto">
          <a:xfrm>
            <a:off x="510438" y="2046258"/>
            <a:ext cx="3775393"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a:spcBef>
                <a:spcPct val="0"/>
              </a:spcBef>
            </a:pPr>
            <a:r>
              <a:rPr lang="en-US" sz="2000" dirty="0">
                <a:latin typeface="楷体_GB2312" pitchFamily="1" charset="-122"/>
                <a:ea typeface="楷体_GB2312" pitchFamily="1" charset="-122"/>
              </a:rPr>
              <a:t>(1)</a:t>
            </a:r>
            <a:r>
              <a:rPr lang="zh-CN" altLang="en-US" sz="2000" dirty="0">
                <a:latin typeface="楷体_GB2312" pitchFamily="1" charset="-122"/>
                <a:ea typeface="楷体_GB2312" pitchFamily="1" charset="-122"/>
              </a:rPr>
              <a:t>材料定额耗用量比例分配法 </a:t>
            </a:r>
            <a:endParaRPr lang="zh-CN" altLang="en-US" sz="2000" dirty="0">
              <a:latin typeface="楷体_GB2312" pitchFamily="1" charset="-122"/>
              <a:ea typeface="楷体_GB2312" pitchFamily="1" charset="-122"/>
            </a:endParaRPr>
          </a:p>
        </p:txBody>
      </p:sp>
      <p:sp>
        <p:nvSpPr>
          <p:cNvPr id="5" name="Rectangle 10"/>
          <p:cNvSpPr>
            <a:spLocks noChangeArrowheads="1"/>
          </p:cNvSpPr>
          <p:nvPr/>
        </p:nvSpPr>
        <p:spPr bwMode="auto">
          <a:xfrm>
            <a:off x="221513" y="6022976"/>
            <a:ext cx="8137525"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indent="266700" eaLnBrk="0" hangingPunct="0">
              <a:spcBef>
                <a:spcPct val="0"/>
              </a:spcBef>
            </a:pPr>
            <a:r>
              <a:rPr lang="zh-CN" altLang="en-US" sz="2000">
                <a:latin typeface="楷体_GB2312" pitchFamily="1" charset="-122"/>
                <a:ea typeface="楷体_GB2312" pitchFamily="1" charset="-122"/>
              </a:rPr>
              <a:t>某产品应分配的原材料费用</a:t>
            </a:r>
            <a:r>
              <a:rPr lang="en-US" sz="2000">
                <a:latin typeface="楷体_GB2312" pitchFamily="1" charset="-122"/>
                <a:ea typeface="楷体_GB2312" pitchFamily="1" charset="-122"/>
              </a:rPr>
              <a:t>=</a:t>
            </a:r>
            <a:r>
              <a:rPr lang="zh-CN" altLang="en-US" sz="2000">
                <a:latin typeface="楷体_GB2312" pitchFamily="1" charset="-122"/>
                <a:ea typeface="楷体_GB2312" pitchFamily="1" charset="-122"/>
              </a:rPr>
              <a:t>该种产品应分配的材料数量</a:t>
            </a:r>
            <a:r>
              <a:rPr lang="en-US" sz="2000">
                <a:latin typeface="楷体_GB2312" pitchFamily="1" charset="-122"/>
                <a:ea typeface="楷体_GB2312" pitchFamily="1" charset="-122"/>
              </a:rPr>
              <a:t>×</a:t>
            </a:r>
            <a:r>
              <a:rPr lang="zh-CN" altLang="en-US" sz="2000">
                <a:latin typeface="楷体_GB2312" pitchFamily="1" charset="-122"/>
                <a:ea typeface="楷体_GB2312" pitchFamily="1" charset="-122"/>
              </a:rPr>
              <a:t>材料单价</a:t>
            </a:r>
            <a:endParaRPr lang="zh-CN" altLang="en-US" sz="2000">
              <a:latin typeface="楷体_GB2312" pitchFamily="1" charset="-122"/>
              <a:ea typeface="楷体_GB2312" pitchFamily="1" charset="-122"/>
            </a:endParaRPr>
          </a:p>
        </p:txBody>
      </p:sp>
      <p:grpSp>
        <p:nvGrpSpPr>
          <p:cNvPr id="6" name="Group 5"/>
          <p:cNvGrpSpPr/>
          <p:nvPr/>
        </p:nvGrpSpPr>
        <p:grpSpPr bwMode="auto">
          <a:xfrm>
            <a:off x="697763" y="2638426"/>
            <a:ext cx="6757987" cy="701675"/>
            <a:chOff x="0" y="0"/>
            <a:chExt cx="4070" cy="431"/>
          </a:xfrm>
        </p:grpSpPr>
        <p:sp>
          <p:nvSpPr>
            <p:cNvPr id="7" name="Rectangle 11"/>
            <p:cNvSpPr>
              <a:spLocks noChangeArrowheads="1"/>
            </p:cNvSpPr>
            <p:nvPr/>
          </p:nvSpPr>
          <p:spPr bwMode="auto">
            <a:xfrm>
              <a:off x="0" y="0"/>
              <a:ext cx="1188" cy="4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spcBef>
                  <a:spcPct val="0"/>
                </a:spcBef>
              </a:pPr>
              <a:r>
                <a:rPr lang="zh-CN" altLang="en-US" sz="2000">
                  <a:ea typeface="楷体_GB2312" pitchFamily="1" charset="-122"/>
                </a:rPr>
                <a:t>某种产品原材料</a:t>
              </a:r>
              <a:endParaRPr lang="zh-CN" altLang="en-US" sz="2000">
                <a:ea typeface="楷体_GB2312" pitchFamily="1" charset="-122"/>
              </a:endParaRPr>
            </a:p>
            <a:p>
              <a:pPr algn="ctr">
                <a:spcBef>
                  <a:spcPct val="0"/>
                </a:spcBef>
              </a:pPr>
              <a:r>
                <a:rPr lang="zh-CN" altLang="en-US" sz="2000">
                  <a:ea typeface="楷体_GB2312" pitchFamily="1" charset="-122"/>
                </a:rPr>
                <a:t>定额耗用量</a:t>
              </a:r>
              <a:endParaRPr lang="zh-CN" altLang="en-US" sz="2000">
                <a:ea typeface="楷体_GB2312" pitchFamily="1" charset="-122"/>
              </a:endParaRPr>
            </a:p>
          </p:txBody>
        </p:sp>
        <p:sp>
          <p:nvSpPr>
            <p:cNvPr id="8" name="Rectangle 12"/>
            <p:cNvSpPr>
              <a:spLocks noChangeArrowheads="1"/>
            </p:cNvSpPr>
            <p:nvPr/>
          </p:nvSpPr>
          <p:spPr bwMode="auto">
            <a:xfrm>
              <a:off x="3036" y="0"/>
              <a:ext cx="1034" cy="4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spcBef>
                  <a:spcPct val="0"/>
                </a:spcBef>
              </a:pPr>
              <a:r>
                <a:rPr lang="zh-CN" altLang="en-US" sz="2000">
                  <a:ea typeface="楷体_GB2312" pitchFamily="1" charset="-122"/>
                </a:rPr>
                <a:t>单位产品</a:t>
              </a:r>
              <a:endParaRPr lang="zh-CN" altLang="en-US" sz="2000">
                <a:ea typeface="楷体_GB2312" pitchFamily="1" charset="-122"/>
              </a:endParaRPr>
            </a:p>
            <a:p>
              <a:pPr algn="ctr">
                <a:spcBef>
                  <a:spcPct val="0"/>
                </a:spcBef>
              </a:pPr>
              <a:r>
                <a:rPr lang="zh-CN" altLang="en-US" sz="2000">
                  <a:ea typeface="楷体_GB2312" pitchFamily="1" charset="-122"/>
                </a:rPr>
                <a:t>材料消耗定额</a:t>
              </a:r>
              <a:endParaRPr lang="zh-CN" altLang="en-US" sz="2000">
                <a:ea typeface="楷体_GB2312" pitchFamily="1" charset="-122"/>
              </a:endParaRPr>
            </a:p>
          </p:txBody>
        </p:sp>
        <p:sp>
          <p:nvSpPr>
            <p:cNvPr id="9" name="Rectangle 13"/>
            <p:cNvSpPr>
              <a:spLocks noChangeArrowheads="1"/>
            </p:cNvSpPr>
            <p:nvPr/>
          </p:nvSpPr>
          <p:spPr bwMode="auto">
            <a:xfrm>
              <a:off x="1107" y="129"/>
              <a:ext cx="1931" cy="2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0"/>
                </a:spcBef>
              </a:pPr>
              <a:r>
                <a:rPr lang="zh-CN" altLang="en-US" sz="2000" dirty="0">
                  <a:ea typeface="楷体_GB2312" pitchFamily="1" charset="-122"/>
                </a:rPr>
                <a:t>＝ 该种产品的实际产量</a:t>
              </a:r>
              <a:r>
                <a:rPr lang="en-US" sz="2000" dirty="0">
                  <a:ea typeface="楷体_GB2312" pitchFamily="1" charset="-122"/>
                </a:rPr>
                <a:t>×</a:t>
              </a:r>
              <a:endParaRPr lang="en-US" sz="2000" dirty="0">
                <a:ea typeface="楷体_GB2312" pitchFamily="1" charset="-122"/>
              </a:endParaRPr>
            </a:p>
          </p:txBody>
        </p:sp>
      </p:grpSp>
      <p:grpSp>
        <p:nvGrpSpPr>
          <p:cNvPr id="10" name="Group 9"/>
          <p:cNvGrpSpPr/>
          <p:nvPr/>
        </p:nvGrpSpPr>
        <p:grpSpPr bwMode="auto">
          <a:xfrm>
            <a:off x="726338" y="3646488"/>
            <a:ext cx="7200900" cy="792163"/>
            <a:chOff x="0" y="0"/>
            <a:chExt cx="4355" cy="483"/>
          </a:xfrm>
        </p:grpSpPr>
        <p:graphicFrame>
          <p:nvGraphicFramePr>
            <p:cNvPr id="11" name="Object 10"/>
            <p:cNvGraphicFramePr>
              <a:graphicFrameLocks noChangeAspect="1"/>
            </p:cNvGraphicFramePr>
            <p:nvPr/>
          </p:nvGraphicFramePr>
          <p:xfrm>
            <a:off x="1951" y="0"/>
            <a:ext cx="2404" cy="483"/>
          </p:xfrm>
          <a:graphic>
            <a:graphicData uri="http://schemas.openxmlformats.org/presentationml/2006/ole">
              <mc:AlternateContent xmlns:mc="http://schemas.openxmlformats.org/markup-compatibility/2006">
                <mc:Choice xmlns:v="urn:schemas-microsoft-com:vml" Requires="v">
                  <p:oleObj spid="_x0000_s1046" name="" r:id="rId1" imgW="1231900" imgH="254000" progId="Equation.3">
                    <p:embed/>
                  </p:oleObj>
                </mc:Choice>
                <mc:Fallback>
                  <p:oleObj name="" r:id="rId1" imgW="1231900" imgH="254000" progId="Equation.3">
                    <p:embed/>
                    <p:pic>
                      <p:nvPicPr>
                        <p:cNvPr id="0" name="图片 104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51" y="0"/>
                          <a:ext cx="2404" cy="4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12" name="Rectangle 15"/>
            <p:cNvSpPr>
              <a:spLocks noChangeArrowheads="1"/>
            </p:cNvSpPr>
            <p:nvPr/>
          </p:nvSpPr>
          <p:spPr bwMode="auto">
            <a:xfrm>
              <a:off x="0" y="91"/>
              <a:ext cx="1966" cy="2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spcBef>
                  <a:spcPct val="0"/>
                </a:spcBef>
              </a:pPr>
              <a:r>
                <a:rPr lang="zh-CN" altLang="en-US" sz="2000">
                  <a:ea typeface="楷体_GB2312" pitchFamily="1" charset="-122"/>
                </a:rPr>
                <a:t>共同耗用材料数量分配率＝</a:t>
              </a:r>
              <a:endParaRPr lang="zh-CN" altLang="en-US" sz="2000">
                <a:ea typeface="楷体_GB2312" pitchFamily="1" charset="-122"/>
              </a:endParaRPr>
            </a:p>
          </p:txBody>
        </p:sp>
      </p:grpSp>
      <p:grpSp>
        <p:nvGrpSpPr>
          <p:cNvPr id="13" name="Group 12"/>
          <p:cNvGrpSpPr/>
          <p:nvPr/>
        </p:nvGrpSpPr>
        <p:grpSpPr bwMode="auto">
          <a:xfrm>
            <a:off x="386613" y="4870451"/>
            <a:ext cx="7656512" cy="781050"/>
            <a:chOff x="0" y="0"/>
            <a:chExt cx="4720" cy="440"/>
          </a:xfrm>
        </p:grpSpPr>
        <p:sp>
          <p:nvSpPr>
            <p:cNvPr id="14" name="Rectangle 18"/>
            <p:cNvSpPr>
              <a:spLocks noChangeArrowheads="1"/>
            </p:cNvSpPr>
            <p:nvPr/>
          </p:nvSpPr>
          <p:spPr bwMode="auto">
            <a:xfrm>
              <a:off x="0" y="0"/>
              <a:ext cx="1216" cy="3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ctr">
                <a:spcBef>
                  <a:spcPct val="0"/>
                </a:spcBef>
              </a:pPr>
              <a:r>
                <a:rPr lang="zh-CN" altLang="en-US" sz="2000">
                  <a:ea typeface="楷体_GB2312" pitchFamily="1" charset="-122"/>
                </a:rPr>
                <a:t>某产品应分配的</a:t>
              </a:r>
              <a:endParaRPr lang="zh-CN" altLang="en-US" sz="2000">
                <a:ea typeface="楷体_GB2312" pitchFamily="1" charset="-122"/>
              </a:endParaRPr>
            </a:p>
            <a:p>
              <a:pPr algn="ctr">
                <a:spcBef>
                  <a:spcPct val="0"/>
                </a:spcBef>
              </a:pPr>
              <a:r>
                <a:rPr lang="zh-CN" altLang="en-US" sz="2000">
                  <a:ea typeface="楷体_GB2312" pitchFamily="1" charset="-122"/>
                </a:rPr>
                <a:t>原材料数量</a:t>
              </a:r>
              <a:endParaRPr lang="zh-CN" altLang="en-US" sz="2000">
                <a:ea typeface="楷体_GB2312" pitchFamily="1" charset="-122"/>
              </a:endParaRPr>
            </a:p>
          </p:txBody>
        </p:sp>
        <p:sp>
          <p:nvSpPr>
            <p:cNvPr id="15" name="Rectangle 19"/>
            <p:cNvSpPr>
              <a:spLocks noChangeArrowheads="1"/>
            </p:cNvSpPr>
            <p:nvPr/>
          </p:nvSpPr>
          <p:spPr bwMode="auto">
            <a:xfrm>
              <a:off x="1177" y="172"/>
              <a:ext cx="2486" cy="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spcBef>
                  <a:spcPct val="0"/>
                </a:spcBef>
              </a:pPr>
              <a:r>
                <a:rPr lang="en-US" sz="2000">
                  <a:latin typeface="楷体_GB2312" pitchFamily="1" charset="-122"/>
                  <a:ea typeface="楷体_GB2312" pitchFamily="1" charset="-122"/>
                </a:rPr>
                <a:t>= </a:t>
              </a:r>
              <a:r>
                <a:rPr lang="zh-CN" altLang="en-US" sz="2000">
                  <a:latin typeface="楷体_GB2312" pitchFamily="1" charset="-122"/>
                  <a:ea typeface="楷体_GB2312" pitchFamily="1" charset="-122"/>
                </a:rPr>
                <a:t>该种产品的材料定额消耗总量</a:t>
              </a:r>
              <a:r>
                <a:rPr lang="en-US" sz="2000">
                  <a:latin typeface="楷体_GB2312" pitchFamily="1" charset="-122"/>
                  <a:ea typeface="楷体_GB2312" pitchFamily="1" charset="-122"/>
                </a:rPr>
                <a:t>×</a:t>
              </a:r>
              <a:endParaRPr lang="en-US" sz="2000">
                <a:latin typeface="楷体_GB2312" pitchFamily="1" charset="-122"/>
                <a:ea typeface="楷体_GB2312" pitchFamily="1" charset="-122"/>
              </a:endParaRPr>
            </a:p>
          </p:txBody>
        </p:sp>
        <p:sp>
          <p:nvSpPr>
            <p:cNvPr id="16" name="Rectangle 20"/>
            <p:cNvSpPr>
              <a:spLocks noChangeArrowheads="1"/>
            </p:cNvSpPr>
            <p:nvPr/>
          </p:nvSpPr>
          <p:spPr bwMode="auto">
            <a:xfrm>
              <a:off x="3661" y="45"/>
              <a:ext cx="1059" cy="3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spcBef>
                  <a:spcPct val="0"/>
                </a:spcBef>
              </a:pPr>
              <a:r>
                <a:rPr lang="zh-CN" altLang="en-US" sz="2000">
                  <a:latin typeface="楷体_GB2312" pitchFamily="1" charset="-122"/>
                  <a:ea typeface="楷体_GB2312" pitchFamily="1" charset="-122"/>
                </a:rPr>
                <a:t>共同耗用材料</a:t>
              </a:r>
              <a:endParaRPr lang="zh-CN" altLang="en-US" sz="2000">
                <a:latin typeface="楷体_GB2312" pitchFamily="1" charset="-122"/>
                <a:ea typeface="楷体_GB2312" pitchFamily="1" charset="-122"/>
              </a:endParaRPr>
            </a:p>
            <a:p>
              <a:pPr>
                <a:spcBef>
                  <a:spcPct val="0"/>
                </a:spcBef>
              </a:pPr>
              <a:r>
                <a:rPr lang="zh-CN" altLang="en-US" sz="2000">
                  <a:latin typeface="楷体_GB2312" pitchFamily="1" charset="-122"/>
                  <a:ea typeface="楷体_GB2312" pitchFamily="1" charset="-122"/>
                </a:rPr>
                <a:t>数量分配率</a:t>
              </a:r>
              <a:endParaRPr lang="zh-CN" altLang="en-US" sz="2000">
                <a:latin typeface="楷体_GB2312" pitchFamily="1" charset="-122"/>
                <a:ea typeface="楷体_GB2312" pitchFamily="1" charset="-122"/>
              </a:endParaRPr>
            </a:p>
          </p:txBody>
        </p:sp>
      </p:grpSp>
    </p:spTree>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txBox="1"/>
          <p:nvPr/>
        </p:nvSpPr>
        <p:spPr>
          <a:xfrm>
            <a:off x="467544" y="404664"/>
            <a:ext cx="5877036" cy="651346"/>
          </a:xfrm>
          <a:prstGeom prst="rect">
            <a:avLst/>
          </a:prstGeom>
          <a:ln>
            <a:solidFill>
              <a:schemeClr val="accent1">
                <a:lumMod val="75000"/>
              </a:schemeClr>
            </a:solidFill>
          </a:ln>
        </p:spPr>
        <p:txBody>
          <a:bodyPr/>
          <a:lstStyle>
            <a:lvl1pPr algn="l" rtl="0" eaLnBrk="1" latinLnBrk="0" hangingPunct="1">
              <a:spcBef>
                <a:spcPct val="0"/>
              </a:spcBef>
              <a:buNone/>
              <a:defRPr kumimoji="0" sz="3000" b="0" kern="1200" cap="small" baseline="0">
                <a:solidFill>
                  <a:schemeClr val="tx2"/>
                </a:solidFill>
                <a:latin typeface="+mj-lt"/>
                <a:ea typeface="+mj-ea"/>
                <a:cs typeface="+mj-cs"/>
              </a:defRPr>
            </a:lvl1pPr>
          </a:lstStyle>
          <a:p>
            <a:r>
              <a:rPr lang="zh-CN" altLang="en-US" b="1" dirty="0" smtClean="0"/>
              <a:t>二、停工损失的核算</a:t>
            </a:r>
            <a:endParaRPr lang="zh-CN" altLang="en-US" b="1" dirty="0"/>
          </a:p>
        </p:txBody>
      </p:sp>
      <p:sp>
        <p:nvSpPr>
          <p:cNvPr id="3" name="Text Box 7"/>
          <p:cNvSpPr txBox="1">
            <a:spLocks noChangeArrowheads="1"/>
          </p:cNvSpPr>
          <p:nvPr/>
        </p:nvSpPr>
        <p:spPr bwMode="auto">
          <a:xfrm>
            <a:off x="468313" y="1412875"/>
            <a:ext cx="8207375" cy="2400657"/>
          </a:xfrm>
          <a:prstGeom prst="rect">
            <a:avLst/>
          </a:prstGeom>
          <a:noFill/>
          <a:ln>
            <a:noFill/>
          </a:ln>
          <a:effectLst>
            <a:prstShdw prst="shdw12">
              <a:schemeClr val="bg2">
                <a:alpha val="50000"/>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lvl1pPr eaLnBrk="0" hangingPunct="0">
              <a:defRPr b="1">
                <a:solidFill>
                  <a:schemeClr val="tx1"/>
                </a:solidFill>
                <a:latin typeface="Arial" panose="020B0604020202020204" pitchFamily="34" charset="0"/>
                <a:ea typeface="宋体" panose="02010600030101010101" pitchFamily="2" charset="-122"/>
              </a:defRPr>
            </a:lvl1pPr>
            <a:lvl2pPr marL="742950" indent="-285750" eaLnBrk="0" hangingPunct="0">
              <a:defRPr b="1">
                <a:solidFill>
                  <a:schemeClr val="tx1"/>
                </a:solidFill>
                <a:latin typeface="Arial" panose="020B0604020202020204" pitchFamily="34" charset="0"/>
                <a:ea typeface="宋体" panose="02010600030101010101" pitchFamily="2" charset="-122"/>
              </a:defRPr>
            </a:lvl2pPr>
            <a:lvl3pPr marL="1143000" indent="-228600" eaLnBrk="0" hangingPunct="0">
              <a:defRPr b="1">
                <a:solidFill>
                  <a:schemeClr val="tx1"/>
                </a:solidFill>
                <a:latin typeface="Arial" panose="020B0604020202020204" pitchFamily="34" charset="0"/>
                <a:ea typeface="宋体" panose="02010600030101010101" pitchFamily="2" charset="-122"/>
              </a:defRPr>
            </a:lvl3pPr>
            <a:lvl4pPr marL="1600200" indent="-228600" eaLnBrk="0" hangingPunct="0">
              <a:defRPr b="1">
                <a:solidFill>
                  <a:schemeClr val="tx1"/>
                </a:solidFill>
                <a:latin typeface="Arial" panose="020B0604020202020204" pitchFamily="34" charset="0"/>
                <a:ea typeface="宋体" panose="02010600030101010101" pitchFamily="2" charset="-122"/>
              </a:defRPr>
            </a:lvl4pPr>
            <a:lvl5pPr marL="2057400" indent="-228600" eaLnBrk="0" hangingPunct="0">
              <a:defRPr b="1">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50000"/>
              </a:spcBef>
              <a:spcAft>
                <a:spcPct val="0"/>
              </a:spcAft>
              <a:defRPr b="1">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50000"/>
              </a:spcBef>
              <a:spcAft>
                <a:spcPct val="0"/>
              </a:spcAft>
              <a:defRPr b="1">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50000"/>
              </a:spcBef>
              <a:spcAft>
                <a:spcPct val="0"/>
              </a:spcAft>
              <a:defRPr b="1">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50000"/>
              </a:spcBef>
              <a:spcAft>
                <a:spcPct val="0"/>
              </a:spcAft>
              <a:defRPr b="1">
                <a:solidFill>
                  <a:schemeClr val="tx1"/>
                </a:solidFill>
                <a:latin typeface="Arial" panose="020B0604020202020204" pitchFamily="34" charset="0"/>
                <a:ea typeface="宋体" panose="02010600030101010101" pitchFamily="2" charset="-122"/>
              </a:defRPr>
            </a:lvl9pPr>
          </a:lstStyle>
          <a:p>
            <a:pPr eaLnBrk="1" hangingPunct="1">
              <a:lnSpc>
                <a:spcPct val="150000"/>
              </a:lnSpc>
            </a:pPr>
            <a:r>
              <a:rPr lang="zh-CN" altLang="en-US" sz="2000" b="0" dirty="0">
                <a:ea typeface="楷体_GB2312" pitchFamily="1" charset="-122"/>
              </a:rPr>
              <a:t>        停工损失是企业生产车间或车间内某个班组在停工期间发生的各项费用。包括停工期间发生的材料费用、人工费用、制造费用等。应由过失单位或保险公司负担的赔款应从停工损失中扣除。不满一个工作日的停工，一般不计停工损失。</a:t>
            </a:r>
            <a:endParaRPr lang="zh-CN" altLang="en-US" sz="2000" b="0" dirty="0">
              <a:ea typeface="楷体_GB2312" pitchFamily="1" charset="-122"/>
            </a:endParaRPr>
          </a:p>
          <a:p>
            <a:pPr eaLnBrk="1" hangingPunct="1">
              <a:lnSpc>
                <a:spcPct val="150000"/>
              </a:lnSpc>
            </a:pPr>
            <a:r>
              <a:rPr lang="zh-CN" altLang="en-US" sz="2000" b="0" dirty="0">
                <a:ea typeface="楷体_GB2312" pitchFamily="1" charset="-122"/>
              </a:rPr>
              <a:t>        企业停工分为</a:t>
            </a:r>
            <a:r>
              <a:rPr lang="zh-CN" altLang="en-US" sz="2000" b="0" u="sng" dirty="0">
                <a:solidFill>
                  <a:schemeClr val="accent2"/>
                </a:solidFill>
                <a:ea typeface="楷体_GB2312" pitchFamily="1" charset="-122"/>
              </a:rPr>
              <a:t>正常停工</a:t>
            </a:r>
            <a:r>
              <a:rPr lang="zh-CN" altLang="en-US" sz="2000" b="0" dirty="0">
                <a:ea typeface="楷体_GB2312" pitchFamily="1" charset="-122"/>
              </a:rPr>
              <a:t>和</a:t>
            </a:r>
            <a:r>
              <a:rPr lang="zh-CN" altLang="en-US" sz="2000" b="0" u="sng" dirty="0">
                <a:solidFill>
                  <a:schemeClr val="accent2"/>
                </a:solidFill>
                <a:ea typeface="楷体_GB2312" pitchFamily="1" charset="-122"/>
              </a:rPr>
              <a:t>非正常停工</a:t>
            </a:r>
            <a:r>
              <a:rPr lang="zh-CN" altLang="en-US" sz="2000" b="0" dirty="0">
                <a:ea typeface="楷体_GB2312" pitchFamily="1" charset="-122"/>
              </a:rPr>
              <a:t>。</a:t>
            </a:r>
            <a:endParaRPr lang="zh-CN" altLang="en-US" sz="2000" b="0" dirty="0">
              <a:ea typeface="楷体_GB2312" pitchFamily="1" charset="-122"/>
            </a:endParaRPr>
          </a:p>
        </p:txBody>
      </p:sp>
      <p:sp>
        <p:nvSpPr>
          <p:cNvPr id="4" name="AutoShape 9"/>
          <p:cNvSpPr>
            <a:spLocks noChangeArrowheads="1"/>
          </p:cNvSpPr>
          <p:nvPr/>
        </p:nvSpPr>
        <p:spPr bwMode="auto">
          <a:xfrm>
            <a:off x="611188" y="4910931"/>
            <a:ext cx="2520950" cy="1223963"/>
          </a:xfrm>
          <a:prstGeom prst="wedgeRoundRectCallout">
            <a:avLst>
              <a:gd name="adj1" fmla="val 62734"/>
              <a:gd name="adj2" fmla="val -147856"/>
              <a:gd name="adj3" fmla="val 16667"/>
            </a:avLst>
          </a:prstGeom>
          <a:solidFill>
            <a:srgbClr val="87F5D8"/>
          </a:solidFill>
          <a:ln w="9525" algn="ctr">
            <a:solidFill>
              <a:srgbClr val="66FF33"/>
            </a:solidFill>
            <a:miter lim="800000"/>
          </a:ln>
          <a:effectLst/>
          <a:extLst>
            <a:ext uri="{AF507438-7753-43E0-B8FC-AC1667EBCBE1}">
              <a14:hiddenEffects xmlns:a14="http://schemas.microsoft.com/office/drawing/2010/main">
                <a:effectLst>
                  <a:outerShdw kx="-3284103" algn="br" rotWithShape="0">
                    <a:schemeClr val="bg2">
                      <a:alpha val="50000"/>
                    </a:schemeClr>
                  </a:outerShdw>
                </a:effectLst>
              </a14:hiddenEffects>
            </a:ext>
          </a:extLst>
        </p:spPr>
        <p:txBody>
          <a:bodyPr/>
          <a:lstStyle/>
          <a:p>
            <a:pPr>
              <a:lnSpc>
                <a:spcPct val="80000"/>
              </a:lnSpc>
            </a:pPr>
            <a:r>
              <a:rPr lang="zh-CN" altLang="en-US" dirty="0"/>
              <a:t>季节性停工、</a:t>
            </a:r>
            <a:endParaRPr lang="zh-CN" altLang="en-US" dirty="0"/>
          </a:p>
          <a:p>
            <a:pPr>
              <a:lnSpc>
                <a:spcPct val="80000"/>
              </a:lnSpc>
            </a:pPr>
            <a:r>
              <a:rPr lang="zh-CN" altLang="en-US" dirty="0"/>
              <a:t>正常周期内大修停工、</a:t>
            </a:r>
            <a:endParaRPr lang="zh-CN" altLang="en-US" dirty="0"/>
          </a:p>
          <a:p>
            <a:pPr>
              <a:lnSpc>
                <a:spcPct val="80000"/>
              </a:lnSpc>
            </a:pPr>
            <a:r>
              <a:rPr lang="zh-CN" altLang="en-US" dirty="0"/>
              <a:t>计划内减产停工等</a:t>
            </a:r>
            <a:endParaRPr lang="zh-CN" altLang="en-US" dirty="0"/>
          </a:p>
        </p:txBody>
      </p:sp>
      <p:sp>
        <p:nvSpPr>
          <p:cNvPr id="5" name="AutoShape 10"/>
          <p:cNvSpPr>
            <a:spLocks noChangeArrowheads="1"/>
          </p:cNvSpPr>
          <p:nvPr/>
        </p:nvSpPr>
        <p:spPr bwMode="auto">
          <a:xfrm>
            <a:off x="5724525" y="4950619"/>
            <a:ext cx="2735263" cy="1082675"/>
          </a:xfrm>
          <a:prstGeom prst="wedgeRoundRectCallout">
            <a:avLst>
              <a:gd name="adj1" fmla="val -81405"/>
              <a:gd name="adj2" fmla="val -159132"/>
              <a:gd name="adj3" fmla="val 16667"/>
            </a:avLst>
          </a:prstGeom>
          <a:solidFill>
            <a:srgbClr val="FF99FF"/>
          </a:solidFill>
          <a:ln w="9525" algn="ctr">
            <a:solidFill>
              <a:srgbClr val="FF99FF"/>
            </a:solidFill>
            <a:miter lim="800000"/>
          </a:ln>
          <a:effectLst/>
          <a:extLst>
            <a:ext uri="{AF507438-7753-43E0-B8FC-AC1667EBCBE1}">
              <a14:hiddenEffects xmlns:a14="http://schemas.microsoft.com/office/drawing/2010/main">
                <a:effectLst>
                  <a:outerShdw kx="-3284103" algn="br" rotWithShape="0">
                    <a:schemeClr val="bg2">
                      <a:alpha val="50000"/>
                    </a:schemeClr>
                  </a:outerShdw>
                </a:effectLst>
              </a14:hiddenEffects>
            </a:ext>
          </a:extLst>
        </p:spPr>
        <p:txBody>
          <a:bodyPr/>
          <a:lstStyle/>
          <a:p>
            <a:r>
              <a:rPr lang="zh-CN" altLang="en-US" dirty="0"/>
              <a:t>停电、待料、设备故障停工、自然灾害等</a:t>
            </a:r>
            <a:endParaRPr lang="zh-CN" alt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up)">
                                      <p:cBhvr>
                                        <p:cTn id="7" dur="50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wipe(up)">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1"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wipe(up)">
                                      <p:cBhvr>
                                        <p:cTn id="1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animBg="1"/>
      <p:bldP spid="5" grpId="0" animBg="1"/>
    </p:bld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4"/>
          <p:cNvSpPr txBox="1">
            <a:spLocks noChangeArrowheads="1"/>
          </p:cNvSpPr>
          <p:nvPr/>
        </p:nvSpPr>
        <p:spPr bwMode="auto">
          <a:xfrm>
            <a:off x="827088" y="1125538"/>
            <a:ext cx="7921625" cy="3785652"/>
          </a:xfrm>
          <a:prstGeom prst="rect">
            <a:avLst/>
          </a:prstGeom>
          <a:noFill/>
          <a:ln>
            <a:noFill/>
          </a:ln>
          <a:effectLst>
            <a:prstShdw prst="shdw12">
              <a:schemeClr val="bg2">
                <a:alpha val="50000"/>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lvl1pPr eaLnBrk="0" hangingPunct="0">
              <a:defRPr b="1">
                <a:solidFill>
                  <a:schemeClr val="tx1"/>
                </a:solidFill>
                <a:latin typeface="Arial" panose="020B0604020202020204" pitchFamily="34" charset="0"/>
                <a:ea typeface="宋体" panose="02010600030101010101" pitchFamily="2" charset="-122"/>
              </a:defRPr>
            </a:lvl1pPr>
            <a:lvl2pPr marL="742950" indent="-285750" eaLnBrk="0" hangingPunct="0">
              <a:defRPr b="1">
                <a:solidFill>
                  <a:schemeClr val="tx1"/>
                </a:solidFill>
                <a:latin typeface="Arial" panose="020B0604020202020204" pitchFamily="34" charset="0"/>
                <a:ea typeface="宋体" panose="02010600030101010101" pitchFamily="2" charset="-122"/>
              </a:defRPr>
            </a:lvl2pPr>
            <a:lvl3pPr marL="1143000" indent="-228600" eaLnBrk="0" hangingPunct="0">
              <a:defRPr b="1">
                <a:solidFill>
                  <a:schemeClr val="tx1"/>
                </a:solidFill>
                <a:latin typeface="Arial" panose="020B0604020202020204" pitchFamily="34" charset="0"/>
                <a:ea typeface="宋体" panose="02010600030101010101" pitchFamily="2" charset="-122"/>
              </a:defRPr>
            </a:lvl3pPr>
            <a:lvl4pPr marL="1600200" indent="-228600" eaLnBrk="0" hangingPunct="0">
              <a:defRPr b="1">
                <a:solidFill>
                  <a:schemeClr val="tx1"/>
                </a:solidFill>
                <a:latin typeface="Arial" panose="020B0604020202020204" pitchFamily="34" charset="0"/>
                <a:ea typeface="宋体" panose="02010600030101010101" pitchFamily="2" charset="-122"/>
              </a:defRPr>
            </a:lvl4pPr>
            <a:lvl5pPr marL="2057400" indent="-228600" eaLnBrk="0" hangingPunct="0">
              <a:defRPr b="1">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50000"/>
              </a:spcBef>
              <a:spcAft>
                <a:spcPct val="0"/>
              </a:spcAft>
              <a:defRPr b="1">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50000"/>
              </a:spcBef>
              <a:spcAft>
                <a:spcPct val="0"/>
              </a:spcAft>
              <a:defRPr b="1">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50000"/>
              </a:spcBef>
              <a:spcAft>
                <a:spcPct val="0"/>
              </a:spcAft>
              <a:defRPr b="1">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50000"/>
              </a:spcBef>
              <a:spcAft>
                <a:spcPct val="0"/>
              </a:spcAft>
              <a:defRPr b="1">
                <a:solidFill>
                  <a:schemeClr val="tx1"/>
                </a:solidFill>
                <a:latin typeface="Arial" panose="020B0604020202020204" pitchFamily="34" charset="0"/>
                <a:ea typeface="宋体" panose="02010600030101010101" pitchFamily="2" charset="-122"/>
              </a:defRPr>
            </a:lvl9pPr>
          </a:lstStyle>
          <a:p>
            <a:pPr eaLnBrk="1" hangingPunct="1">
              <a:lnSpc>
                <a:spcPct val="150000"/>
              </a:lnSpc>
            </a:pPr>
            <a:r>
              <a:rPr lang="zh-CN" altLang="en-US" sz="2000" b="0" dirty="0">
                <a:ea typeface="楷体_GB2312" pitchFamily="1" charset="-122"/>
              </a:rPr>
              <a:t>       正常停工在产品成本核算范围内，应计入产品成本；</a:t>
            </a:r>
            <a:endParaRPr lang="zh-CN" altLang="en-US" sz="2000" b="0" dirty="0">
              <a:ea typeface="楷体_GB2312" pitchFamily="1" charset="-122"/>
            </a:endParaRPr>
          </a:p>
          <a:p>
            <a:pPr eaLnBrk="1" hangingPunct="1">
              <a:lnSpc>
                <a:spcPct val="150000"/>
              </a:lnSpc>
            </a:pPr>
            <a:r>
              <a:rPr lang="zh-CN" altLang="en-US" sz="2000" b="0" dirty="0">
                <a:ea typeface="楷体_GB2312" pitchFamily="1" charset="-122"/>
              </a:rPr>
              <a:t>       非正常停工应计入企业当期损益（营业外支出）</a:t>
            </a:r>
            <a:endParaRPr lang="zh-CN" altLang="en-US" sz="2000" b="0" dirty="0">
              <a:ea typeface="楷体_GB2312" pitchFamily="1" charset="-122"/>
            </a:endParaRPr>
          </a:p>
          <a:p>
            <a:pPr eaLnBrk="1" hangingPunct="1">
              <a:lnSpc>
                <a:spcPct val="150000"/>
              </a:lnSpc>
            </a:pPr>
            <a:r>
              <a:rPr lang="zh-CN" altLang="en-US" sz="2000" b="0" dirty="0">
                <a:ea typeface="楷体_GB2312" pitchFamily="1" charset="-122"/>
              </a:rPr>
              <a:t>       停工损失可以单独核算，在成本项目中增设“停工损失”项目；</a:t>
            </a:r>
            <a:endParaRPr lang="zh-CN" altLang="en-US" sz="2000" b="0" dirty="0">
              <a:ea typeface="楷体_GB2312" pitchFamily="1" charset="-122"/>
            </a:endParaRPr>
          </a:p>
          <a:p>
            <a:pPr eaLnBrk="1" hangingPunct="1">
              <a:lnSpc>
                <a:spcPct val="150000"/>
              </a:lnSpc>
            </a:pPr>
            <a:r>
              <a:rPr lang="zh-CN" altLang="en-US" sz="2000" b="0" dirty="0">
                <a:ea typeface="楷体_GB2312" pitchFamily="1" charset="-122"/>
              </a:rPr>
              <a:t>       不单独核算停工损失的企业，也可直接反映在“制造费用”、“其他应收款”或“营业外支出”中。</a:t>
            </a:r>
            <a:endParaRPr lang="zh-CN" altLang="en-US" sz="2000" b="0" dirty="0">
              <a:ea typeface="楷体_GB2312" pitchFamily="1" charset="-122"/>
            </a:endParaRPr>
          </a:p>
          <a:p>
            <a:pPr eaLnBrk="1" hangingPunct="1">
              <a:lnSpc>
                <a:spcPct val="150000"/>
              </a:lnSpc>
            </a:pPr>
            <a:r>
              <a:rPr lang="zh-CN" altLang="en-US" sz="2000" b="0" dirty="0">
                <a:ea typeface="楷体_GB2312" pitchFamily="1" charset="-122"/>
              </a:rPr>
              <a:t>        季节性生产企业停工期间所发生的费用，不作为“停工损失”，可以采用待摊或预提的方式，由生产期间的产品成本负担。</a:t>
            </a:r>
            <a:endParaRPr lang="zh-CN" altLang="en-US" sz="2000" b="0" dirty="0">
              <a:ea typeface="楷体_GB2312" pitchFamily="1" charset="-122"/>
            </a:endParaRPr>
          </a:p>
          <a:p>
            <a:pPr eaLnBrk="1" hangingPunct="1">
              <a:lnSpc>
                <a:spcPct val="150000"/>
              </a:lnSpc>
            </a:pPr>
            <a:endParaRPr lang="zh-CN" altLang="en-US" sz="2000" b="0" dirty="0">
              <a:ea typeface="楷体_GB2312" pitchFamily="1"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wipe(left)">
                                      <p:cBhvr>
                                        <p:cTn id="7" dur="500"/>
                                        <p:tgtEl>
                                          <p:spTgt spid="2">
                                            <p:txEl>
                                              <p:pRg st="0" end="0"/>
                                            </p:txEl>
                                          </p:spTgt>
                                        </p:tgtEl>
                                      </p:cBhvr>
                                    </p:animEffect>
                                  </p:childTnLst>
                                </p:cTn>
                              </p:par>
                              <p:par>
                                <p:cTn id="8" presetID="22" presetClass="entr" presetSubtype="8" fill="hold" nodeType="withEffect">
                                  <p:stCondLst>
                                    <p:cond delay="0"/>
                                  </p:stCondLst>
                                  <p:childTnLst>
                                    <p:set>
                                      <p:cBhvr>
                                        <p:cTn id="9" dur="1" fill="hold">
                                          <p:stCondLst>
                                            <p:cond delay="0"/>
                                          </p:stCondLst>
                                        </p:cTn>
                                        <p:tgtEl>
                                          <p:spTgt spid="2">
                                            <p:txEl>
                                              <p:pRg st="1" end="1"/>
                                            </p:txEl>
                                          </p:spTgt>
                                        </p:tgtEl>
                                        <p:attrNameLst>
                                          <p:attrName>style.visibility</p:attrName>
                                        </p:attrNameLst>
                                      </p:cBhvr>
                                      <p:to>
                                        <p:strVal val="visible"/>
                                      </p:to>
                                    </p:set>
                                    <p:animEffect transition="in" filter="wipe(left)">
                                      <p:cBhvr>
                                        <p:cTn id="10" dur="500"/>
                                        <p:tgtEl>
                                          <p:spTgt spid="2">
                                            <p:txEl>
                                              <p:pRg st="1" end="1"/>
                                            </p:txEl>
                                          </p:spTgt>
                                        </p:tgtEl>
                                      </p:cBhvr>
                                    </p:animEffect>
                                  </p:childTnLst>
                                </p:cTn>
                              </p:par>
                              <p:par>
                                <p:cTn id="11" presetID="22" presetClass="entr" presetSubtype="8" fill="hold" nodeType="withEffect">
                                  <p:stCondLst>
                                    <p:cond delay="0"/>
                                  </p:stCondLst>
                                  <p:childTnLst>
                                    <p:set>
                                      <p:cBhvr>
                                        <p:cTn id="12" dur="1" fill="hold">
                                          <p:stCondLst>
                                            <p:cond delay="0"/>
                                          </p:stCondLst>
                                        </p:cTn>
                                        <p:tgtEl>
                                          <p:spTgt spid="2">
                                            <p:txEl>
                                              <p:pRg st="2" end="2"/>
                                            </p:txEl>
                                          </p:spTgt>
                                        </p:tgtEl>
                                        <p:attrNameLst>
                                          <p:attrName>style.visibility</p:attrName>
                                        </p:attrNameLst>
                                      </p:cBhvr>
                                      <p:to>
                                        <p:strVal val="visible"/>
                                      </p:to>
                                    </p:set>
                                    <p:animEffect transition="in" filter="wipe(left)">
                                      <p:cBhvr>
                                        <p:cTn id="13" dur="500"/>
                                        <p:tgtEl>
                                          <p:spTgt spid="2">
                                            <p:txEl>
                                              <p:pRg st="2" end="2"/>
                                            </p:txEl>
                                          </p:spTgt>
                                        </p:tgtEl>
                                      </p:cBhvr>
                                    </p:animEffect>
                                  </p:childTnLst>
                                </p:cTn>
                              </p:par>
                              <p:par>
                                <p:cTn id="14" presetID="22" presetClass="entr" presetSubtype="8" fill="hold" nodeType="withEffect">
                                  <p:stCondLst>
                                    <p:cond delay="0"/>
                                  </p:stCondLst>
                                  <p:childTnLst>
                                    <p:set>
                                      <p:cBhvr>
                                        <p:cTn id="15" dur="1" fill="hold">
                                          <p:stCondLst>
                                            <p:cond delay="0"/>
                                          </p:stCondLst>
                                        </p:cTn>
                                        <p:tgtEl>
                                          <p:spTgt spid="2">
                                            <p:txEl>
                                              <p:pRg st="3" end="3"/>
                                            </p:txEl>
                                          </p:spTgt>
                                        </p:tgtEl>
                                        <p:attrNameLst>
                                          <p:attrName>style.visibility</p:attrName>
                                        </p:attrNameLst>
                                      </p:cBhvr>
                                      <p:to>
                                        <p:strVal val="visible"/>
                                      </p:to>
                                    </p:set>
                                    <p:animEffect transition="in" filter="wipe(left)">
                                      <p:cBhvr>
                                        <p:cTn id="16" dur="500"/>
                                        <p:tgtEl>
                                          <p:spTgt spid="2">
                                            <p:txEl>
                                              <p:pRg st="3" end="3"/>
                                            </p:txEl>
                                          </p:spTgt>
                                        </p:tgtEl>
                                      </p:cBhvr>
                                    </p:animEffect>
                                  </p:childTnLst>
                                </p:cTn>
                              </p:par>
                              <p:par>
                                <p:cTn id="17" presetID="22" presetClass="entr" presetSubtype="8" fill="hold" nodeType="withEffect">
                                  <p:stCondLst>
                                    <p:cond delay="0"/>
                                  </p:stCondLst>
                                  <p:childTnLst>
                                    <p:set>
                                      <p:cBhvr>
                                        <p:cTn id="18" dur="1" fill="hold">
                                          <p:stCondLst>
                                            <p:cond delay="0"/>
                                          </p:stCondLst>
                                        </p:cTn>
                                        <p:tgtEl>
                                          <p:spTgt spid="2">
                                            <p:txEl>
                                              <p:pRg st="4" end="4"/>
                                            </p:txEl>
                                          </p:spTgt>
                                        </p:tgtEl>
                                        <p:attrNameLst>
                                          <p:attrName>style.visibility</p:attrName>
                                        </p:attrNameLst>
                                      </p:cBhvr>
                                      <p:to>
                                        <p:strVal val="visible"/>
                                      </p:to>
                                    </p:set>
                                    <p:animEffect transition="in" filter="wipe(left)">
                                      <p:cBhvr>
                                        <p:cTn id="19"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90" name="Rectangle 6"/>
          <p:cNvSpPr>
            <a:spLocks noChangeArrowheads="1"/>
          </p:cNvSpPr>
          <p:nvPr/>
        </p:nvSpPr>
        <p:spPr bwMode="auto">
          <a:xfrm>
            <a:off x="539749" y="1873548"/>
            <a:ext cx="7777163" cy="29238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spAutoFit/>
          </a:bodyPr>
          <a:lstStyle/>
          <a:p>
            <a:pPr indent="266700">
              <a:lnSpc>
                <a:spcPct val="120000"/>
              </a:lnSpc>
              <a:spcBef>
                <a:spcPct val="0"/>
              </a:spcBef>
            </a:pPr>
            <a:r>
              <a:rPr lang="en-US" altLang="zh-CN" sz="2000" dirty="0">
                <a:latin typeface="楷体_GB2312" pitchFamily="1" charset="-122"/>
                <a:ea typeface="楷体_GB2312" pitchFamily="1" charset="-122"/>
                <a:cs typeface="Times New Roman" panose="02020603050405020304" pitchFamily="18" charset="0"/>
              </a:rPr>
              <a:t>【</a:t>
            </a:r>
            <a:r>
              <a:rPr lang="zh-CN" altLang="en-US" sz="2000" dirty="0">
                <a:latin typeface="楷体_GB2312" pitchFamily="1" charset="-122"/>
                <a:ea typeface="楷体_GB2312" pitchFamily="1" charset="-122"/>
                <a:cs typeface="Times New Roman" panose="02020603050405020304" pitchFamily="18" charset="0"/>
              </a:rPr>
              <a:t>例</a:t>
            </a:r>
            <a:r>
              <a:rPr lang="en-US" altLang="zh-CN" sz="2000" dirty="0">
                <a:latin typeface="楷体_GB2312" pitchFamily="1" charset="-122"/>
                <a:ea typeface="楷体_GB2312" pitchFamily="1" charset="-122"/>
                <a:cs typeface="Times New Roman" panose="02020603050405020304" pitchFamily="18" charset="0"/>
              </a:rPr>
              <a:t>1】20××</a:t>
            </a:r>
            <a:r>
              <a:rPr lang="zh-CN" altLang="en-US" sz="2000" dirty="0">
                <a:latin typeface="楷体_GB2312" pitchFamily="1" charset="-122"/>
                <a:ea typeface="楷体_GB2312" pitchFamily="1" charset="-122"/>
                <a:cs typeface="Times New Roman" panose="02020603050405020304" pitchFamily="18" charset="0"/>
              </a:rPr>
              <a:t>年</a:t>
            </a:r>
            <a:r>
              <a:rPr lang="en-US" altLang="zh-CN" sz="2000" dirty="0">
                <a:latin typeface="楷体_GB2312" pitchFamily="1" charset="-122"/>
                <a:ea typeface="楷体_GB2312" pitchFamily="1" charset="-122"/>
                <a:cs typeface="Times New Roman" panose="02020603050405020304" pitchFamily="18" charset="0"/>
              </a:rPr>
              <a:t>1</a:t>
            </a:r>
            <a:r>
              <a:rPr lang="zh-CN" altLang="en-US" sz="2000" dirty="0">
                <a:latin typeface="楷体_GB2312" pitchFamily="1" charset="-122"/>
                <a:ea typeface="楷体_GB2312" pitchFamily="1" charset="-122"/>
                <a:cs typeface="Times New Roman" panose="02020603050405020304" pitchFamily="18" charset="0"/>
              </a:rPr>
              <a:t>月新华公司为生产甲、乙两种产品共同耗用某种原材料</a:t>
            </a:r>
            <a:r>
              <a:rPr lang="en-US" altLang="zh-CN" sz="2000" dirty="0">
                <a:latin typeface="楷体_GB2312" pitchFamily="1" charset="-122"/>
                <a:ea typeface="楷体_GB2312" pitchFamily="1" charset="-122"/>
                <a:cs typeface="Times New Roman" panose="02020603050405020304" pitchFamily="18" charset="0"/>
              </a:rPr>
              <a:t>30 000</a:t>
            </a:r>
            <a:r>
              <a:rPr lang="zh-CN" altLang="en-US" sz="2000" dirty="0">
                <a:latin typeface="楷体_GB2312" pitchFamily="1" charset="-122"/>
                <a:ea typeface="楷体_GB2312" pitchFamily="1" charset="-122"/>
                <a:cs typeface="Times New Roman" panose="02020603050405020304" pitchFamily="18" charset="0"/>
              </a:rPr>
              <a:t>千克，单价</a:t>
            </a:r>
            <a:r>
              <a:rPr lang="en-US" altLang="zh-CN" sz="2000" dirty="0">
                <a:latin typeface="楷体_GB2312" pitchFamily="1" charset="-122"/>
                <a:ea typeface="楷体_GB2312" pitchFamily="1" charset="-122"/>
                <a:cs typeface="Times New Roman" panose="02020603050405020304" pitchFamily="18" charset="0"/>
              </a:rPr>
              <a:t>4</a:t>
            </a:r>
            <a:r>
              <a:rPr lang="zh-CN" altLang="en-US" sz="2000" dirty="0">
                <a:latin typeface="楷体_GB2312" pitchFamily="1" charset="-122"/>
                <a:ea typeface="楷体_GB2312" pitchFamily="1" charset="-122"/>
                <a:cs typeface="Times New Roman" panose="02020603050405020304" pitchFamily="18" charset="0"/>
              </a:rPr>
              <a:t>元，共计</a:t>
            </a:r>
            <a:r>
              <a:rPr lang="en-US" altLang="zh-CN" sz="2000" dirty="0">
                <a:latin typeface="楷体_GB2312" pitchFamily="1" charset="-122"/>
                <a:ea typeface="楷体_GB2312" pitchFamily="1" charset="-122"/>
                <a:cs typeface="Times New Roman" panose="02020603050405020304" pitchFamily="18" charset="0"/>
              </a:rPr>
              <a:t>120 000</a:t>
            </a:r>
            <a:r>
              <a:rPr lang="zh-CN" altLang="en-US" sz="2000" dirty="0">
                <a:latin typeface="楷体_GB2312" pitchFamily="1" charset="-122"/>
                <a:ea typeface="楷体_GB2312" pitchFamily="1" charset="-122"/>
                <a:cs typeface="Times New Roman" panose="02020603050405020304" pitchFamily="18" charset="0"/>
              </a:rPr>
              <a:t>元。两种产品的投产量分别为</a:t>
            </a:r>
            <a:r>
              <a:rPr lang="en-US" altLang="zh-CN" sz="2000" dirty="0">
                <a:latin typeface="楷体_GB2312" pitchFamily="1" charset="-122"/>
                <a:ea typeface="楷体_GB2312" pitchFamily="1" charset="-122"/>
                <a:cs typeface="Times New Roman" panose="02020603050405020304" pitchFamily="18" charset="0"/>
              </a:rPr>
              <a:t>100</a:t>
            </a:r>
            <a:r>
              <a:rPr lang="zh-CN" altLang="en-US" sz="2000" dirty="0">
                <a:latin typeface="楷体_GB2312" pitchFamily="1" charset="-122"/>
                <a:ea typeface="楷体_GB2312" pitchFamily="1" charset="-122"/>
                <a:cs typeface="Times New Roman" panose="02020603050405020304" pitchFamily="18" charset="0"/>
              </a:rPr>
              <a:t>件、</a:t>
            </a:r>
            <a:r>
              <a:rPr lang="en-US" altLang="zh-CN" sz="2000" dirty="0">
                <a:latin typeface="楷体_GB2312" pitchFamily="1" charset="-122"/>
                <a:ea typeface="楷体_GB2312" pitchFamily="1" charset="-122"/>
                <a:cs typeface="Times New Roman" panose="02020603050405020304" pitchFamily="18" charset="0"/>
              </a:rPr>
              <a:t>200</a:t>
            </a:r>
            <a:r>
              <a:rPr lang="zh-CN" altLang="en-US" sz="2000" dirty="0">
                <a:latin typeface="楷体_GB2312" pitchFamily="1" charset="-122"/>
                <a:ea typeface="楷体_GB2312" pitchFamily="1" charset="-122"/>
                <a:cs typeface="Times New Roman" panose="02020603050405020304" pitchFamily="18" charset="0"/>
              </a:rPr>
              <a:t>件。甲、乙两种产品单位材料消耗定额分别为</a:t>
            </a:r>
            <a:r>
              <a:rPr lang="en-US" altLang="zh-CN" sz="2000" dirty="0">
                <a:latin typeface="楷体_GB2312" pitchFamily="1" charset="-122"/>
                <a:ea typeface="楷体_GB2312" pitchFamily="1" charset="-122"/>
                <a:cs typeface="Times New Roman" panose="02020603050405020304" pitchFamily="18" charset="0"/>
              </a:rPr>
              <a:t>80</a:t>
            </a:r>
            <a:r>
              <a:rPr lang="zh-CN" altLang="en-US" sz="2000" dirty="0">
                <a:latin typeface="楷体_GB2312" pitchFamily="1" charset="-122"/>
                <a:ea typeface="楷体_GB2312" pitchFamily="1" charset="-122"/>
                <a:cs typeface="Times New Roman" panose="02020603050405020304" pitchFamily="18" charset="0"/>
              </a:rPr>
              <a:t>千克和</a:t>
            </a:r>
            <a:r>
              <a:rPr lang="en-US" altLang="zh-CN" sz="2000" dirty="0">
                <a:latin typeface="楷体_GB2312" pitchFamily="1" charset="-122"/>
                <a:ea typeface="楷体_GB2312" pitchFamily="1" charset="-122"/>
                <a:cs typeface="Times New Roman" panose="02020603050405020304" pitchFamily="18" charset="0"/>
              </a:rPr>
              <a:t>60</a:t>
            </a:r>
            <a:r>
              <a:rPr lang="zh-CN" altLang="en-US" sz="2000" dirty="0">
                <a:latin typeface="楷体_GB2312" pitchFamily="1" charset="-122"/>
                <a:ea typeface="楷体_GB2312" pitchFamily="1" charset="-122"/>
                <a:cs typeface="Times New Roman" panose="02020603050405020304" pitchFamily="18" charset="0"/>
              </a:rPr>
              <a:t>千克。原材料费用分配计算如下：</a:t>
            </a:r>
            <a:endParaRPr lang="zh-CN" altLang="en-US" sz="2000" dirty="0">
              <a:latin typeface="楷体_GB2312" pitchFamily="1" charset="-122"/>
              <a:ea typeface="楷体_GB2312" pitchFamily="1" charset="-122"/>
              <a:cs typeface="Times New Roman" panose="02020603050405020304" pitchFamily="18" charset="0"/>
            </a:endParaRPr>
          </a:p>
          <a:p>
            <a:pPr indent="266700" eaLnBrk="0" hangingPunct="0">
              <a:lnSpc>
                <a:spcPct val="120000"/>
              </a:lnSpc>
              <a:spcBef>
                <a:spcPct val="0"/>
              </a:spcBef>
            </a:pPr>
            <a:r>
              <a:rPr lang="zh-CN" altLang="en-US" sz="2000" dirty="0" smtClean="0">
                <a:latin typeface="楷体_GB2312" pitchFamily="1" charset="-122"/>
                <a:ea typeface="楷体_GB2312" pitchFamily="1" charset="-122"/>
                <a:cs typeface="Times New Roman" panose="02020603050405020304" pitchFamily="18" charset="0"/>
              </a:rPr>
              <a:t>甲</a:t>
            </a:r>
            <a:r>
              <a:rPr lang="zh-CN" altLang="en-US" sz="2000" dirty="0">
                <a:latin typeface="楷体_GB2312" pitchFamily="1" charset="-122"/>
                <a:ea typeface="楷体_GB2312" pitchFamily="1" charset="-122"/>
                <a:cs typeface="Times New Roman" panose="02020603050405020304" pitchFamily="18" charset="0"/>
              </a:rPr>
              <a:t>产品原材料定额耗用量＝</a:t>
            </a:r>
            <a:r>
              <a:rPr lang="en-US" altLang="zh-CN" sz="2000" dirty="0">
                <a:latin typeface="楷体_GB2312" pitchFamily="1" charset="-122"/>
                <a:ea typeface="楷体_GB2312" pitchFamily="1" charset="-122"/>
                <a:cs typeface="Times New Roman" panose="02020603050405020304" pitchFamily="18" charset="0"/>
              </a:rPr>
              <a:t>100×80</a:t>
            </a:r>
            <a:r>
              <a:rPr lang="zh-CN" altLang="en-US" sz="2000" dirty="0">
                <a:latin typeface="楷体_GB2312" pitchFamily="1" charset="-122"/>
                <a:ea typeface="楷体_GB2312" pitchFamily="1" charset="-122"/>
                <a:cs typeface="Times New Roman" panose="02020603050405020304" pitchFamily="18" charset="0"/>
              </a:rPr>
              <a:t>＝</a:t>
            </a:r>
            <a:r>
              <a:rPr lang="en-US" altLang="zh-CN" sz="2000" dirty="0">
                <a:latin typeface="楷体_GB2312" pitchFamily="1" charset="-122"/>
                <a:ea typeface="楷体_GB2312" pitchFamily="1" charset="-122"/>
                <a:cs typeface="Times New Roman" panose="02020603050405020304" pitchFamily="18" charset="0"/>
              </a:rPr>
              <a:t>8 000</a:t>
            </a:r>
            <a:r>
              <a:rPr lang="zh-CN" altLang="en-US" sz="2000" dirty="0">
                <a:latin typeface="楷体_GB2312" pitchFamily="1" charset="-122"/>
                <a:ea typeface="楷体_GB2312" pitchFamily="1" charset="-122"/>
                <a:cs typeface="Times New Roman" panose="02020603050405020304" pitchFamily="18" charset="0"/>
              </a:rPr>
              <a:t>（千克）</a:t>
            </a:r>
            <a:endParaRPr lang="zh-CN" altLang="en-US" sz="2000" dirty="0">
              <a:latin typeface="楷体_GB2312" pitchFamily="1" charset="-122"/>
              <a:ea typeface="楷体_GB2312" pitchFamily="1" charset="-122"/>
              <a:cs typeface="Times New Roman" panose="02020603050405020304" pitchFamily="18" charset="0"/>
            </a:endParaRPr>
          </a:p>
          <a:p>
            <a:pPr indent="266700" eaLnBrk="0" hangingPunct="0">
              <a:lnSpc>
                <a:spcPct val="120000"/>
              </a:lnSpc>
              <a:spcBef>
                <a:spcPct val="0"/>
              </a:spcBef>
            </a:pPr>
            <a:r>
              <a:rPr lang="zh-CN" altLang="en-US" sz="2000" dirty="0">
                <a:latin typeface="楷体_GB2312" pitchFamily="1" charset="-122"/>
                <a:ea typeface="楷体_GB2312" pitchFamily="1" charset="-122"/>
                <a:cs typeface="Times New Roman" panose="02020603050405020304" pitchFamily="18" charset="0"/>
              </a:rPr>
              <a:t>乙产品原材料定额耗用量＝</a:t>
            </a:r>
            <a:r>
              <a:rPr lang="en-US" altLang="zh-CN" sz="2000" dirty="0">
                <a:latin typeface="楷体_GB2312" pitchFamily="1" charset="-122"/>
                <a:ea typeface="楷体_GB2312" pitchFamily="1" charset="-122"/>
                <a:cs typeface="Times New Roman" panose="02020603050405020304" pitchFamily="18" charset="0"/>
              </a:rPr>
              <a:t>200×60</a:t>
            </a:r>
            <a:r>
              <a:rPr lang="zh-CN" altLang="en-US" sz="2000" dirty="0">
                <a:latin typeface="楷体_GB2312" pitchFamily="1" charset="-122"/>
                <a:ea typeface="楷体_GB2312" pitchFamily="1" charset="-122"/>
                <a:cs typeface="Times New Roman" panose="02020603050405020304" pitchFamily="18" charset="0"/>
              </a:rPr>
              <a:t>＝</a:t>
            </a:r>
            <a:r>
              <a:rPr lang="en-US" altLang="zh-CN" sz="2000" dirty="0">
                <a:latin typeface="楷体_GB2312" pitchFamily="1" charset="-122"/>
                <a:ea typeface="楷体_GB2312" pitchFamily="1" charset="-122"/>
                <a:cs typeface="Times New Roman" panose="02020603050405020304" pitchFamily="18" charset="0"/>
              </a:rPr>
              <a:t>12 000</a:t>
            </a:r>
            <a:r>
              <a:rPr lang="zh-CN" altLang="en-US" sz="2000" dirty="0">
                <a:latin typeface="楷体_GB2312" pitchFamily="1" charset="-122"/>
                <a:ea typeface="楷体_GB2312" pitchFamily="1" charset="-122"/>
                <a:cs typeface="Times New Roman" panose="02020603050405020304" pitchFamily="18" charset="0"/>
              </a:rPr>
              <a:t>（千克）</a:t>
            </a:r>
            <a:endParaRPr lang="zh-CN" altLang="en-US" sz="2000" dirty="0">
              <a:latin typeface="楷体_GB2312" pitchFamily="1" charset="-122"/>
              <a:ea typeface="楷体_GB2312" pitchFamily="1" charset="-122"/>
              <a:cs typeface="Times New Roman" panose="02020603050405020304" pitchFamily="18" charset="0"/>
            </a:endParaRPr>
          </a:p>
          <a:p>
            <a:pPr indent="266700" eaLnBrk="0" hangingPunct="0">
              <a:spcBef>
                <a:spcPct val="0"/>
              </a:spcBef>
            </a:pPr>
            <a:endParaRPr lang="zh-CN" altLang="en-US" sz="2000" dirty="0">
              <a:latin typeface="楷体_GB2312" pitchFamily="1" charset="-122"/>
              <a:ea typeface="楷体_GB2312" pitchFamily="1" charset="-122"/>
              <a:cs typeface="Times New Roman" panose="02020603050405020304" pitchFamily="18" charset="0"/>
            </a:endParaRPr>
          </a:p>
          <a:p>
            <a:pPr indent="266700" eaLnBrk="0" hangingPunct="0">
              <a:spcBef>
                <a:spcPct val="0"/>
              </a:spcBef>
            </a:pPr>
            <a:r>
              <a:rPr lang="zh-CN" altLang="en-US" sz="2000" dirty="0">
                <a:latin typeface="楷体_GB2312" pitchFamily="1" charset="-122"/>
                <a:ea typeface="楷体_GB2312" pitchFamily="1" charset="-122"/>
                <a:cs typeface="Times New Roman" panose="02020603050405020304" pitchFamily="18" charset="0"/>
              </a:rPr>
              <a:t>共同耗用材料分配率＝</a:t>
            </a:r>
            <a:endParaRPr lang="zh-CN" altLang="en-US" sz="2000" dirty="0">
              <a:latin typeface="楷体_GB2312" pitchFamily="1" charset="-122"/>
              <a:ea typeface="楷体_GB2312" pitchFamily="1" charset="-122"/>
              <a:cs typeface="Times New Roman" panose="02020603050405020304" pitchFamily="18" charset="0"/>
            </a:endParaRPr>
          </a:p>
        </p:txBody>
      </p:sp>
      <p:graphicFrame>
        <p:nvGraphicFramePr>
          <p:cNvPr id="16389" name="Object 5"/>
          <p:cNvGraphicFramePr>
            <a:graphicFrameLocks noChangeAspect="1"/>
          </p:cNvGraphicFramePr>
          <p:nvPr/>
        </p:nvGraphicFramePr>
        <p:xfrm>
          <a:off x="3419872" y="4293096"/>
          <a:ext cx="1476375" cy="595313"/>
        </p:xfrm>
        <a:graphic>
          <a:graphicData uri="http://schemas.openxmlformats.org/presentationml/2006/ole">
            <mc:AlternateContent xmlns:mc="http://schemas.openxmlformats.org/markup-compatibility/2006">
              <mc:Choice xmlns:v="urn:schemas-microsoft-com:vml" Requires="v">
                <p:oleObj spid="_x0000_s4114" name="公式" r:id="rId1" imgW="520700" imgH="228600" progId="Equation.3">
                  <p:embed/>
                </p:oleObj>
              </mc:Choice>
              <mc:Fallback>
                <p:oleObj name="公式" r:id="rId1" imgW="520700" imgH="228600" progId="Equation.3">
                  <p:embed/>
                  <p:pic>
                    <p:nvPicPr>
                      <p:cNvPr id="0" name="图片 411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419872" y="4293096"/>
                        <a:ext cx="1476375" cy="595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16391" name="Rectangle 7"/>
          <p:cNvSpPr>
            <a:spLocks noChangeArrowheads="1"/>
          </p:cNvSpPr>
          <p:nvPr/>
        </p:nvSpPr>
        <p:spPr bwMode="auto">
          <a:xfrm>
            <a:off x="684213" y="4797425"/>
            <a:ext cx="7308850" cy="15525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indent="266700">
              <a:lnSpc>
                <a:spcPct val="120000"/>
              </a:lnSpc>
              <a:spcBef>
                <a:spcPct val="0"/>
              </a:spcBef>
            </a:pPr>
            <a:r>
              <a:rPr lang="zh-CN" altLang="en-US" sz="2000" dirty="0">
                <a:latin typeface="楷体_GB2312" pitchFamily="1" charset="-122"/>
                <a:ea typeface="楷体_GB2312" pitchFamily="1" charset="-122"/>
                <a:cs typeface="Times New Roman" panose="02020603050405020304" pitchFamily="18" charset="0"/>
              </a:rPr>
              <a:t>甲产品应分配的原材料数量＝</a:t>
            </a:r>
            <a:r>
              <a:rPr lang="en-US" altLang="zh-CN" sz="2000" dirty="0">
                <a:latin typeface="楷体_GB2312" pitchFamily="1" charset="-122"/>
                <a:ea typeface="楷体_GB2312" pitchFamily="1" charset="-122"/>
                <a:cs typeface="Times New Roman" panose="02020603050405020304" pitchFamily="18" charset="0"/>
              </a:rPr>
              <a:t>8 000×1.50</a:t>
            </a:r>
            <a:r>
              <a:rPr lang="zh-CN" altLang="en-US" sz="2000" dirty="0">
                <a:latin typeface="楷体_GB2312" pitchFamily="1" charset="-122"/>
                <a:ea typeface="楷体_GB2312" pitchFamily="1" charset="-122"/>
                <a:cs typeface="Times New Roman" panose="02020603050405020304" pitchFamily="18" charset="0"/>
              </a:rPr>
              <a:t>＝</a:t>
            </a:r>
            <a:r>
              <a:rPr lang="en-US" altLang="zh-CN" sz="2000" dirty="0">
                <a:latin typeface="楷体_GB2312" pitchFamily="1" charset="-122"/>
                <a:ea typeface="楷体_GB2312" pitchFamily="1" charset="-122"/>
                <a:cs typeface="Times New Roman" panose="02020603050405020304" pitchFamily="18" charset="0"/>
              </a:rPr>
              <a:t>12 000</a:t>
            </a:r>
            <a:r>
              <a:rPr lang="zh-CN" altLang="en-US" sz="2000" dirty="0">
                <a:latin typeface="楷体_GB2312" pitchFamily="1" charset="-122"/>
                <a:ea typeface="楷体_GB2312" pitchFamily="1" charset="-122"/>
                <a:cs typeface="Times New Roman" panose="02020603050405020304" pitchFamily="18" charset="0"/>
              </a:rPr>
              <a:t>（千克）</a:t>
            </a:r>
            <a:endParaRPr lang="zh-CN" altLang="en-US" sz="2000" dirty="0">
              <a:latin typeface="楷体_GB2312" pitchFamily="1" charset="-122"/>
              <a:ea typeface="楷体_GB2312" pitchFamily="1" charset="-122"/>
              <a:cs typeface="Times New Roman" panose="02020603050405020304" pitchFamily="18" charset="0"/>
            </a:endParaRPr>
          </a:p>
          <a:p>
            <a:pPr indent="266700" eaLnBrk="0" hangingPunct="0">
              <a:lnSpc>
                <a:spcPct val="120000"/>
              </a:lnSpc>
              <a:spcBef>
                <a:spcPct val="0"/>
              </a:spcBef>
            </a:pPr>
            <a:r>
              <a:rPr lang="zh-CN" altLang="en-US" sz="2000" dirty="0">
                <a:latin typeface="楷体_GB2312" pitchFamily="1" charset="-122"/>
                <a:ea typeface="楷体_GB2312" pitchFamily="1" charset="-122"/>
                <a:cs typeface="Times New Roman" panose="02020603050405020304" pitchFamily="18" charset="0"/>
              </a:rPr>
              <a:t>乙产品应分配的原材料数量＝</a:t>
            </a:r>
            <a:r>
              <a:rPr lang="en-US" altLang="zh-CN" sz="2000" dirty="0">
                <a:latin typeface="楷体_GB2312" pitchFamily="1" charset="-122"/>
                <a:ea typeface="楷体_GB2312" pitchFamily="1" charset="-122"/>
                <a:cs typeface="Times New Roman" panose="02020603050405020304" pitchFamily="18" charset="0"/>
              </a:rPr>
              <a:t>12 000×1.50</a:t>
            </a:r>
            <a:r>
              <a:rPr lang="zh-CN" altLang="en-US" sz="2000" dirty="0">
                <a:latin typeface="楷体_GB2312" pitchFamily="1" charset="-122"/>
                <a:ea typeface="楷体_GB2312" pitchFamily="1" charset="-122"/>
                <a:cs typeface="Times New Roman" panose="02020603050405020304" pitchFamily="18" charset="0"/>
              </a:rPr>
              <a:t>＝</a:t>
            </a:r>
            <a:r>
              <a:rPr lang="en-US" altLang="zh-CN" sz="2000" dirty="0">
                <a:latin typeface="楷体_GB2312" pitchFamily="1" charset="-122"/>
                <a:ea typeface="楷体_GB2312" pitchFamily="1" charset="-122"/>
                <a:cs typeface="Times New Roman" panose="02020603050405020304" pitchFamily="18" charset="0"/>
              </a:rPr>
              <a:t>18 000</a:t>
            </a:r>
            <a:r>
              <a:rPr lang="zh-CN" altLang="en-US" sz="2000" dirty="0">
                <a:latin typeface="楷体_GB2312" pitchFamily="1" charset="-122"/>
                <a:ea typeface="楷体_GB2312" pitchFamily="1" charset="-122"/>
                <a:cs typeface="Times New Roman" panose="02020603050405020304" pitchFamily="18" charset="0"/>
              </a:rPr>
              <a:t>（千克）</a:t>
            </a:r>
            <a:endParaRPr lang="zh-CN" altLang="en-US" sz="2000" dirty="0">
              <a:latin typeface="楷体_GB2312" pitchFamily="1" charset="-122"/>
              <a:ea typeface="楷体_GB2312" pitchFamily="1" charset="-122"/>
              <a:cs typeface="Times New Roman" panose="02020603050405020304" pitchFamily="18" charset="0"/>
            </a:endParaRPr>
          </a:p>
          <a:p>
            <a:pPr indent="266700" eaLnBrk="0" hangingPunct="0">
              <a:lnSpc>
                <a:spcPct val="120000"/>
              </a:lnSpc>
              <a:spcBef>
                <a:spcPct val="0"/>
              </a:spcBef>
            </a:pPr>
            <a:r>
              <a:rPr lang="zh-CN" altLang="en-US" sz="2000" dirty="0">
                <a:latin typeface="楷体_GB2312" pitchFamily="1" charset="-122"/>
                <a:ea typeface="楷体_GB2312" pitchFamily="1" charset="-122"/>
                <a:cs typeface="Times New Roman" panose="02020603050405020304" pitchFamily="18" charset="0"/>
              </a:rPr>
              <a:t>甲产品应分配的原材料费用＝</a:t>
            </a:r>
            <a:r>
              <a:rPr lang="en-US" altLang="zh-CN" sz="2000" dirty="0">
                <a:latin typeface="楷体_GB2312" pitchFamily="1" charset="-122"/>
                <a:ea typeface="楷体_GB2312" pitchFamily="1" charset="-122"/>
                <a:cs typeface="Times New Roman" panose="02020603050405020304" pitchFamily="18" charset="0"/>
              </a:rPr>
              <a:t>12 000×4</a:t>
            </a:r>
            <a:r>
              <a:rPr lang="zh-CN" altLang="en-US" sz="2000" dirty="0">
                <a:latin typeface="楷体_GB2312" pitchFamily="1" charset="-122"/>
                <a:ea typeface="楷体_GB2312" pitchFamily="1" charset="-122"/>
                <a:cs typeface="Times New Roman" panose="02020603050405020304" pitchFamily="18" charset="0"/>
              </a:rPr>
              <a:t>＝</a:t>
            </a:r>
            <a:r>
              <a:rPr lang="en-US" altLang="zh-CN" sz="2000" dirty="0">
                <a:latin typeface="楷体_GB2312" pitchFamily="1" charset="-122"/>
                <a:ea typeface="楷体_GB2312" pitchFamily="1" charset="-122"/>
                <a:cs typeface="Times New Roman" panose="02020603050405020304" pitchFamily="18" charset="0"/>
              </a:rPr>
              <a:t>48 000</a:t>
            </a:r>
            <a:r>
              <a:rPr lang="zh-CN" altLang="en-US" sz="2000" dirty="0">
                <a:latin typeface="楷体_GB2312" pitchFamily="1" charset="-122"/>
                <a:ea typeface="楷体_GB2312" pitchFamily="1" charset="-122"/>
                <a:cs typeface="Times New Roman" panose="02020603050405020304" pitchFamily="18" charset="0"/>
              </a:rPr>
              <a:t>（元）</a:t>
            </a:r>
            <a:endParaRPr lang="zh-CN" altLang="en-US" sz="2000" dirty="0">
              <a:latin typeface="楷体_GB2312" pitchFamily="1" charset="-122"/>
              <a:ea typeface="楷体_GB2312" pitchFamily="1" charset="-122"/>
              <a:cs typeface="Times New Roman" panose="02020603050405020304" pitchFamily="18" charset="0"/>
            </a:endParaRPr>
          </a:p>
          <a:p>
            <a:pPr indent="266700" eaLnBrk="0" hangingPunct="0">
              <a:lnSpc>
                <a:spcPct val="120000"/>
              </a:lnSpc>
              <a:spcBef>
                <a:spcPct val="0"/>
              </a:spcBef>
            </a:pPr>
            <a:r>
              <a:rPr lang="zh-CN" altLang="en-US" sz="2000" dirty="0">
                <a:latin typeface="楷体_GB2312" pitchFamily="1" charset="-122"/>
                <a:ea typeface="楷体_GB2312" pitchFamily="1" charset="-122"/>
                <a:cs typeface="Times New Roman" panose="02020603050405020304" pitchFamily="18" charset="0"/>
              </a:rPr>
              <a:t>乙产品应分配的原材料费用＝</a:t>
            </a:r>
            <a:r>
              <a:rPr lang="en-US" altLang="zh-CN" sz="2000" dirty="0">
                <a:latin typeface="楷体_GB2312" pitchFamily="1" charset="-122"/>
                <a:ea typeface="楷体_GB2312" pitchFamily="1" charset="-122"/>
                <a:cs typeface="Times New Roman" panose="02020603050405020304" pitchFamily="18" charset="0"/>
              </a:rPr>
              <a:t>18 000×4</a:t>
            </a:r>
            <a:r>
              <a:rPr lang="zh-CN" altLang="en-US" sz="2000" dirty="0">
                <a:latin typeface="楷体_GB2312" pitchFamily="1" charset="-122"/>
                <a:ea typeface="楷体_GB2312" pitchFamily="1" charset="-122"/>
                <a:cs typeface="Times New Roman" panose="02020603050405020304" pitchFamily="18" charset="0"/>
              </a:rPr>
              <a:t>＝</a:t>
            </a:r>
            <a:r>
              <a:rPr lang="en-US" altLang="zh-CN" sz="2000" dirty="0">
                <a:latin typeface="楷体_GB2312" pitchFamily="1" charset="-122"/>
                <a:ea typeface="楷体_GB2312" pitchFamily="1" charset="-122"/>
                <a:cs typeface="Times New Roman" panose="02020603050405020304" pitchFamily="18" charset="0"/>
              </a:rPr>
              <a:t>72 000</a:t>
            </a:r>
            <a:r>
              <a:rPr lang="zh-CN" altLang="en-US" sz="2000" dirty="0">
                <a:latin typeface="楷体_GB2312" pitchFamily="1" charset="-122"/>
                <a:ea typeface="楷体_GB2312" pitchFamily="1" charset="-122"/>
                <a:cs typeface="Times New Roman" panose="02020603050405020304" pitchFamily="18" charset="0"/>
              </a:rPr>
              <a:t>（元）</a:t>
            </a:r>
            <a:endParaRPr lang="zh-CN" altLang="en-US" sz="2000" dirty="0">
              <a:latin typeface="楷体_GB2312" pitchFamily="1" charset="-122"/>
              <a:ea typeface="楷体_GB2312" pitchFamily="1" charset="-122"/>
              <a:cs typeface="Times New Roman" panose="02020603050405020304" pitchFamily="18" charset="0"/>
            </a:endParaRPr>
          </a:p>
        </p:txBody>
      </p:sp>
      <p:sp>
        <p:nvSpPr>
          <p:cNvPr id="16392" name="Rectangle 8"/>
          <p:cNvSpPr>
            <a:spLocks noChangeArrowheads="1"/>
          </p:cNvSpPr>
          <p:nvPr/>
        </p:nvSpPr>
        <p:spPr bwMode="auto">
          <a:xfrm>
            <a:off x="4932040" y="4430713"/>
            <a:ext cx="85725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spcBef>
                <a:spcPct val="0"/>
              </a:spcBef>
            </a:pPr>
            <a:r>
              <a:rPr lang="zh-CN" altLang="en-US" b="0" dirty="0"/>
              <a:t>＝</a:t>
            </a:r>
            <a:r>
              <a:rPr lang="en-US" altLang="zh-CN" b="0" dirty="0"/>
              <a:t>1.50</a:t>
            </a:r>
            <a:endParaRPr lang="en-US" altLang="zh-CN" b="0" dirty="0"/>
          </a:p>
        </p:txBody>
      </p:sp>
      <p:sp>
        <p:nvSpPr>
          <p:cNvPr id="10" name="Rectangle 7"/>
          <p:cNvSpPr>
            <a:spLocks noChangeArrowheads="1"/>
          </p:cNvSpPr>
          <p:nvPr/>
        </p:nvSpPr>
        <p:spPr bwMode="auto">
          <a:xfrm>
            <a:off x="684213" y="1273383"/>
            <a:ext cx="3775393"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a:spcBef>
                <a:spcPct val="0"/>
              </a:spcBef>
            </a:pPr>
            <a:r>
              <a:rPr lang="en-US" sz="2000" dirty="0">
                <a:latin typeface="楷体_GB2312" pitchFamily="1" charset="-122"/>
                <a:ea typeface="楷体_GB2312" pitchFamily="1" charset="-122"/>
              </a:rPr>
              <a:t>(1)</a:t>
            </a:r>
            <a:r>
              <a:rPr lang="zh-CN" altLang="en-US" sz="2000" dirty="0">
                <a:latin typeface="楷体_GB2312" pitchFamily="1" charset="-122"/>
                <a:ea typeface="楷体_GB2312" pitchFamily="1" charset="-122"/>
              </a:rPr>
              <a:t>材料定额耗用量比例分配法 </a:t>
            </a:r>
            <a:endParaRPr lang="zh-CN" altLang="en-US" sz="2000" dirty="0">
              <a:latin typeface="楷体_GB2312" pitchFamily="1" charset="-122"/>
              <a:ea typeface="楷体_GB2312" pitchFamily="1" charset="-122"/>
            </a:endParaRPr>
          </a:p>
        </p:txBody>
      </p:sp>
      <p:sp>
        <p:nvSpPr>
          <p:cNvPr id="11" name="文本占位符 3"/>
          <p:cNvSpPr txBox="1"/>
          <p:nvPr/>
        </p:nvSpPr>
        <p:spPr>
          <a:xfrm>
            <a:off x="426617" y="548680"/>
            <a:ext cx="5917964" cy="559465"/>
          </a:xfrm>
          <a:prstGeom prst="roundRect">
            <a:avLst>
              <a:gd name="adj" fmla="val 16667"/>
            </a:avLst>
          </a:prstGeom>
          <a:solidFill>
            <a:schemeClr val="accent1">
              <a:lumMod val="20000"/>
              <a:lumOff val="80000"/>
            </a:schemeClr>
          </a:solidFill>
        </p:spPr>
        <p:txBody>
          <a:bodyPr/>
          <a:lstStyle>
            <a:lvl1pPr marL="274320" indent="-274320" algn="l" rtl="0" eaLnBrk="1" latinLnBrk="0" hangingPunct="1">
              <a:spcBef>
                <a:spcPts val="600"/>
              </a:spcBef>
              <a:buClr>
                <a:schemeClr val="accent1"/>
              </a:buClr>
              <a:buSzPct val="70000"/>
              <a:buFont typeface="Wingdings" panose="05000000000000000000"/>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panose="05020102010507070707"/>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panose="05000000000000000000"/>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panose="05000000000000000000"/>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panose="05020102010507070707"/>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panose="05000000000000000000"/>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a:lstStyle>
          <a:p>
            <a:pPr marL="0" indent="0">
              <a:buNone/>
            </a:pPr>
            <a:r>
              <a:rPr lang="en-US" altLang="zh-CN" sz="2000" b="1" dirty="0" smtClean="0">
                <a:solidFill>
                  <a:schemeClr val="accent2">
                    <a:lumMod val="75000"/>
                  </a:schemeClr>
                </a:solidFill>
              </a:rPr>
              <a:t>2.</a:t>
            </a:r>
            <a:r>
              <a:rPr lang="zh-CN" altLang="en-US" sz="2000" b="1" dirty="0" smtClean="0">
                <a:solidFill>
                  <a:schemeClr val="accent2">
                    <a:lumMod val="75000"/>
                  </a:schemeClr>
                </a:solidFill>
              </a:rPr>
              <a:t>原材料费用的分配方法</a:t>
            </a:r>
            <a:endParaRPr lang="zh-CN" altLang="en-US" sz="2000" b="1" dirty="0">
              <a:solidFill>
                <a:schemeClr val="accent2">
                  <a:lumMod val="75000"/>
                </a:schemeClr>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16390">
                                            <p:txEl>
                                              <p:pRg st="0" end="0"/>
                                            </p:txEl>
                                          </p:spTgt>
                                        </p:tgtEl>
                                        <p:attrNameLst>
                                          <p:attrName>style.visibility</p:attrName>
                                        </p:attrNameLst>
                                      </p:cBhvr>
                                      <p:to>
                                        <p:strVal val="visible"/>
                                      </p:to>
                                    </p:set>
                                    <p:animEffect transition="in" filter="wipe(left)">
                                      <p:cBhvr>
                                        <p:cTn id="7" dur="500"/>
                                        <p:tgtEl>
                                          <p:spTgt spid="16390">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16390">
                                            <p:txEl>
                                              <p:pRg st="1" end="1"/>
                                            </p:txEl>
                                          </p:spTgt>
                                        </p:tgtEl>
                                        <p:attrNameLst>
                                          <p:attrName>style.visibility</p:attrName>
                                        </p:attrNameLst>
                                      </p:cBhvr>
                                      <p:to>
                                        <p:strVal val="visible"/>
                                      </p:to>
                                    </p:set>
                                    <p:animEffect transition="in" filter="wipe(left)">
                                      <p:cBhvr>
                                        <p:cTn id="12" dur="500"/>
                                        <p:tgtEl>
                                          <p:spTgt spid="16390">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nodeType="clickEffect">
                                  <p:stCondLst>
                                    <p:cond delay="0"/>
                                  </p:stCondLst>
                                  <p:childTnLst>
                                    <p:set>
                                      <p:cBhvr>
                                        <p:cTn id="16" dur="1" fill="hold">
                                          <p:stCondLst>
                                            <p:cond delay="0"/>
                                          </p:stCondLst>
                                        </p:cTn>
                                        <p:tgtEl>
                                          <p:spTgt spid="16390">
                                            <p:txEl>
                                              <p:pRg st="2" end="2"/>
                                            </p:txEl>
                                          </p:spTgt>
                                        </p:tgtEl>
                                        <p:attrNameLst>
                                          <p:attrName>style.visibility</p:attrName>
                                        </p:attrNameLst>
                                      </p:cBhvr>
                                      <p:to>
                                        <p:strVal val="visible"/>
                                      </p:to>
                                    </p:set>
                                    <p:animEffect transition="in" filter="wipe(left)">
                                      <p:cBhvr>
                                        <p:cTn id="17" dur="500"/>
                                        <p:tgtEl>
                                          <p:spTgt spid="16390">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nodeType="clickEffect">
                                  <p:stCondLst>
                                    <p:cond delay="0"/>
                                  </p:stCondLst>
                                  <p:childTnLst>
                                    <p:set>
                                      <p:cBhvr>
                                        <p:cTn id="21" dur="1" fill="hold">
                                          <p:stCondLst>
                                            <p:cond delay="0"/>
                                          </p:stCondLst>
                                        </p:cTn>
                                        <p:tgtEl>
                                          <p:spTgt spid="16390">
                                            <p:txEl>
                                              <p:pRg st="4" end="4"/>
                                            </p:txEl>
                                          </p:spTgt>
                                        </p:tgtEl>
                                        <p:attrNameLst>
                                          <p:attrName>style.visibility</p:attrName>
                                        </p:attrNameLst>
                                      </p:cBhvr>
                                      <p:to>
                                        <p:strVal val="visible"/>
                                      </p:to>
                                    </p:set>
                                    <p:animEffect transition="in" filter="wipe(left)">
                                      <p:cBhvr>
                                        <p:cTn id="22" dur="500"/>
                                        <p:tgtEl>
                                          <p:spTgt spid="16390">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6389"/>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6392"/>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22" presetClass="entr" presetSubtype="8" fill="hold" nodeType="clickEffect">
                                  <p:stCondLst>
                                    <p:cond delay="0"/>
                                  </p:stCondLst>
                                  <p:childTnLst>
                                    <p:set>
                                      <p:cBhvr>
                                        <p:cTn id="34" dur="1" fill="hold">
                                          <p:stCondLst>
                                            <p:cond delay="0"/>
                                          </p:stCondLst>
                                        </p:cTn>
                                        <p:tgtEl>
                                          <p:spTgt spid="16391">
                                            <p:txEl>
                                              <p:pRg st="0" end="0"/>
                                            </p:txEl>
                                          </p:spTgt>
                                        </p:tgtEl>
                                        <p:attrNameLst>
                                          <p:attrName>style.visibility</p:attrName>
                                        </p:attrNameLst>
                                      </p:cBhvr>
                                      <p:to>
                                        <p:strVal val="visible"/>
                                      </p:to>
                                    </p:set>
                                    <p:animEffect transition="in" filter="wipe(left)">
                                      <p:cBhvr>
                                        <p:cTn id="35" dur="500"/>
                                        <p:tgtEl>
                                          <p:spTgt spid="16391">
                                            <p:txEl>
                                              <p:pRg st="0" end="0"/>
                                            </p:txEl>
                                          </p:spTgt>
                                        </p:tgtEl>
                                      </p:cBhvr>
                                    </p:animEffect>
                                  </p:childTnLst>
                                </p:cTn>
                              </p:par>
                            </p:childTnLst>
                          </p:cTn>
                        </p:par>
                      </p:childTnLst>
                    </p:cTn>
                  </p:par>
                  <p:par>
                    <p:cTn id="36" fill="hold">
                      <p:stCondLst>
                        <p:cond delay="indefinite"/>
                      </p:stCondLst>
                      <p:childTnLst>
                        <p:par>
                          <p:cTn id="37" fill="hold">
                            <p:stCondLst>
                              <p:cond delay="0"/>
                            </p:stCondLst>
                            <p:childTnLst>
                              <p:par>
                                <p:cTn id="38" presetID="22" presetClass="entr" presetSubtype="8" fill="hold" nodeType="clickEffect">
                                  <p:stCondLst>
                                    <p:cond delay="0"/>
                                  </p:stCondLst>
                                  <p:childTnLst>
                                    <p:set>
                                      <p:cBhvr>
                                        <p:cTn id="39" dur="1" fill="hold">
                                          <p:stCondLst>
                                            <p:cond delay="0"/>
                                          </p:stCondLst>
                                        </p:cTn>
                                        <p:tgtEl>
                                          <p:spTgt spid="16391">
                                            <p:txEl>
                                              <p:pRg st="1" end="1"/>
                                            </p:txEl>
                                          </p:spTgt>
                                        </p:tgtEl>
                                        <p:attrNameLst>
                                          <p:attrName>style.visibility</p:attrName>
                                        </p:attrNameLst>
                                      </p:cBhvr>
                                      <p:to>
                                        <p:strVal val="visible"/>
                                      </p:to>
                                    </p:set>
                                    <p:animEffect transition="in" filter="wipe(left)">
                                      <p:cBhvr>
                                        <p:cTn id="40" dur="500"/>
                                        <p:tgtEl>
                                          <p:spTgt spid="16391">
                                            <p:txEl>
                                              <p:pRg st="1" end="1"/>
                                            </p:txEl>
                                          </p:spTgt>
                                        </p:tgtEl>
                                      </p:cBhvr>
                                    </p:animEffect>
                                  </p:childTnLst>
                                </p:cTn>
                              </p:par>
                            </p:childTnLst>
                          </p:cTn>
                        </p:par>
                      </p:childTnLst>
                    </p:cTn>
                  </p:par>
                  <p:par>
                    <p:cTn id="41" fill="hold">
                      <p:stCondLst>
                        <p:cond delay="indefinite"/>
                      </p:stCondLst>
                      <p:childTnLst>
                        <p:par>
                          <p:cTn id="42" fill="hold">
                            <p:stCondLst>
                              <p:cond delay="0"/>
                            </p:stCondLst>
                            <p:childTnLst>
                              <p:par>
                                <p:cTn id="43" presetID="22" presetClass="entr" presetSubtype="8" fill="hold" nodeType="clickEffect">
                                  <p:stCondLst>
                                    <p:cond delay="0"/>
                                  </p:stCondLst>
                                  <p:childTnLst>
                                    <p:set>
                                      <p:cBhvr>
                                        <p:cTn id="44" dur="1" fill="hold">
                                          <p:stCondLst>
                                            <p:cond delay="0"/>
                                          </p:stCondLst>
                                        </p:cTn>
                                        <p:tgtEl>
                                          <p:spTgt spid="16391">
                                            <p:txEl>
                                              <p:pRg st="2" end="2"/>
                                            </p:txEl>
                                          </p:spTgt>
                                        </p:tgtEl>
                                        <p:attrNameLst>
                                          <p:attrName>style.visibility</p:attrName>
                                        </p:attrNameLst>
                                      </p:cBhvr>
                                      <p:to>
                                        <p:strVal val="visible"/>
                                      </p:to>
                                    </p:set>
                                    <p:animEffect transition="in" filter="wipe(left)">
                                      <p:cBhvr>
                                        <p:cTn id="45" dur="500"/>
                                        <p:tgtEl>
                                          <p:spTgt spid="16391">
                                            <p:txEl>
                                              <p:pRg st="2" end="2"/>
                                            </p:txEl>
                                          </p:spTgt>
                                        </p:tgtEl>
                                      </p:cBhvr>
                                    </p:animEffect>
                                  </p:childTnLst>
                                </p:cTn>
                              </p:par>
                            </p:childTnLst>
                          </p:cTn>
                        </p:par>
                      </p:childTnLst>
                    </p:cTn>
                  </p:par>
                  <p:par>
                    <p:cTn id="46" fill="hold">
                      <p:stCondLst>
                        <p:cond delay="indefinite"/>
                      </p:stCondLst>
                      <p:childTnLst>
                        <p:par>
                          <p:cTn id="47" fill="hold">
                            <p:stCondLst>
                              <p:cond delay="0"/>
                            </p:stCondLst>
                            <p:childTnLst>
                              <p:par>
                                <p:cTn id="48" presetID="22" presetClass="entr" presetSubtype="8" fill="hold" nodeType="clickEffect">
                                  <p:stCondLst>
                                    <p:cond delay="0"/>
                                  </p:stCondLst>
                                  <p:childTnLst>
                                    <p:set>
                                      <p:cBhvr>
                                        <p:cTn id="49" dur="1" fill="hold">
                                          <p:stCondLst>
                                            <p:cond delay="0"/>
                                          </p:stCondLst>
                                        </p:cTn>
                                        <p:tgtEl>
                                          <p:spTgt spid="16391">
                                            <p:txEl>
                                              <p:pRg st="3" end="3"/>
                                            </p:txEl>
                                          </p:spTgt>
                                        </p:tgtEl>
                                        <p:attrNameLst>
                                          <p:attrName>style.visibility</p:attrName>
                                        </p:attrNameLst>
                                      </p:cBhvr>
                                      <p:to>
                                        <p:strVal val="visible"/>
                                      </p:to>
                                    </p:set>
                                    <p:animEffect transition="in" filter="wipe(left)">
                                      <p:cBhvr>
                                        <p:cTn id="50" dur="500"/>
                                        <p:tgtEl>
                                          <p:spTgt spid="16391">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392" grpId="0"/>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凸显">
  <a:themeElements>
    <a:clrScheme name="凸显">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凸显">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凸显">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Oriel</Template>
  <TotalTime>0</TotalTime>
  <Words>16862</Words>
  <Application>WPS 演示</Application>
  <PresentationFormat>全屏显示(4:3)</PresentationFormat>
  <Paragraphs>1931</Paragraphs>
  <Slides>83</Slides>
  <Notes>5</Notes>
  <HiddenSlides>0</HiddenSlides>
  <MMClips>0</MMClips>
  <ScaleCrop>false</ScaleCrop>
  <HeadingPairs>
    <vt:vector size="8" baseType="variant">
      <vt:variant>
        <vt:lpstr>已用的字体</vt:lpstr>
      </vt:variant>
      <vt:variant>
        <vt:i4>24</vt:i4>
      </vt:variant>
      <vt:variant>
        <vt:lpstr>主题</vt:lpstr>
      </vt:variant>
      <vt:variant>
        <vt:i4>1</vt:i4>
      </vt:variant>
      <vt:variant>
        <vt:lpstr>嵌入 OLE 服务器</vt:lpstr>
      </vt:variant>
      <vt:variant>
        <vt:i4>7</vt:i4>
      </vt:variant>
      <vt:variant>
        <vt:lpstr>幻灯片标题</vt:lpstr>
      </vt:variant>
      <vt:variant>
        <vt:i4>83</vt:i4>
      </vt:variant>
    </vt:vector>
  </HeadingPairs>
  <TitlesOfParts>
    <vt:vector size="115" baseType="lpstr">
      <vt:lpstr>Arial</vt:lpstr>
      <vt:lpstr>宋体</vt:lpstr>
      <vt:lpstr>Wingdings</vt:lpstr>
      <vt:lpstr>Wingdings</vt:lpstr>
      <vt:lpstr>Wingdings 2</vt:lpstr>
      <vt:lpstr>微软雅黑 Light</vt:lpstr>
      <vt:lpstr>楷体_GB2312</vt:lpstr>
      <vt:lpstr>新宋体</vt:lpstr>
      <vt:lpstr>仿宋_GB2312</vt:lpstr>
      <vt:lpstr>仿宋</vt:lpstr>
      <vt:lpstr>黑体</vt:lpstr>
      <vt:lpstr>Times New Roman</vt:lpstr>
      <vt:lpstr>Century Schoolbook</vt:lpstr>
      <vt:lpstr>微软雅黑</vt:lpstr>
      <vt:lpstr>Arial Unicode MS</vt:lpstr>
      <vt:lpstr>华文楷体</vt:lpstr>
      <vt:lpstr>Calibri</vt:lpstr>
      <vt:lpstr>Wingdings 3</vt:lpstr>
      <vt:lpstr>隶书</vt:lpstr>
      <vt:lpstr>Arial</vt:lpstr>
      <vt:lpstr>Wingdings</vt:lpstr>
      <vt:lpstr>Wingdings 3</vt:lpstr>
      <vt:lpstr>仿宋_GB2312</vt:lpstr>
      <vt:lpstr>楷体_GB2312</vt:lpstr>
      <vt:lpstr>凸显</vt:lpstr>
      <vt:lpstr>Equation.3</vt:lpstr>
      <vt:lpstr>Equation.3</vt:lpstr>
      <vt:lpstr>Equation.3</vt:lpstr>
      <vt:lpstr>Equation.3</vt:lpstr>
      <vt:lpstr>Equation.3</vt:lpstr>
      <vt:lpstr>Equation.3</vt:lpstr>
      <vt:lpstr>Equation.3</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项目六</dc:title>
  <dc:creator>陈光</dc:creator>
  <cp:lastModifiedBy>GuoYang</cp:lastModifiedBy>
  <cp:revision>67</cp:revision>
  <dcterms:created xsi:type="dcterms:W3CDTF">2019-06-16T08:41:00Z</dcterms:created>
  <dcterms:modified xsi:type="dcterms:W3CDTF">2022-02-24T05:51:59Z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2052-11.1.0.9208</vt:lpwstr>
  </property>
</Properties>
</file>